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58" r:id="rId4"/>
    <p:sldId id="282" r:id="rId5"/>
    <p:sldId id="287" r:id="rId6"/>
    <p:sldId id="288" r:id="rId7"/>
    <p:sldId id="289" r:id="rId8"/>
    <p:sldId id="283" r:id="rId9"/>
    <p:sldId id="284" r:id="rId10"/>
    <p:sldId id="290" r:id="rId11"/>
    <p:sldId id="286" r:id="rId12"/>
    <p:sldId id="291" r:id="rId13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9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 snapToGrid="0">
      <p:cViewPr>
        <p:scale>
          <a:sx n="110" d="100"/>
          <a:sy n="110" d="100"/>
        </p:scale>
        <p:origin x="-15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411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84CCC-D023-4EEC-B190-A97484308D8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v-SE"/>
        </a:p>
      </dgm:t>
    </dgm:pt>
    <dgm:pt modelId="{189E1B25-C041-49E4-A694-424B271BF496}">
      <dgm:prSet phldrT="[Text]" custT="1"/>
      <dgm:spPr/>
      <dgm:t>
        <a:bodyPr/>
        <a:lstStyle/>
        <a:p>
          <a:pPr algn="ctr"/>
          <a:r>
            <a:rPr lang="sv-SE" sz="1600" b="1" i="1" dirty="0" err="1" smtClean="0">
              <a:solidFill>
                <a:schemeClr val="bg1"/>
              </a:solidFill>
            </a:rPr>
            <a:t>Uppstartsmöte</a:t>
          </a:r>
          <a:r>
            <a:rPr lang="sv-SE" sz="1600" i="1" dirty="0" smtClean="0">
              <a:solidFill>
                <a:schemeClr val="bg1"/>
              </a:solidFill>
            </a:rPr>
            <a:t> 10/12 2014</a:t>
          </a:r>
          <a:endParaRPr lang="sv-SE" sz="1600" i="1" dirty="0">
            <a:solidFill>
              <a:schemeClr val="bg1"/>
            </a:solidFill>
          </a:endParaRPr>
        </a:p>
      </dgm:t>
    </dgm:pt>
    <dgm:pt modelId="{C2A4D6F8-51D6-47D3-9D9D-3B897DB163D1}" type="parTrans" cxnId="{B6D13967-08BE-4D56-A953-B48740FC0B73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BB515D6F-E3EB-47D1-BEF9-52831899C8E1}" type="sibTrans" cxnId="{B6D13967-08BE-4D56-A953-B48740FC0B73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938F645A-0D79-440D-9F81-583729438C0F}">
      <dgm:prSet phldrT="[Text]" custT="1"/>
      <dgm:spPr/>
      <dgm:t>
        <a:bodyPr/>
        <a:lstStyle/>
        <a:p>
          <a:pPr algn="l"/>
          <a:r>
            <a:rPr lang="sv-SE" sz="1600" i="1" dirty="0" smtClean="0">
              <a:solidFill>
                <a:schemeClr val="bg1"/>
              </a:solidFill>
            </a:rPr>
            <a:t>Utskick i december med uppmaning att lämna in drafts (samt info inför presentation av dessa)</a:t>
          </a:r>
          <a:endParaRPr lang="sv-SE" sz="1600" i="1" dirty="0">
            <a:solidFill>
              <a:schemeClr val="bg1"/>
            </a:solidFill>
          </a:endParaRPr>
        </a:p>
      </dgm:t>
    </dgm:pt>
    <dgm:pt modelId="{58B87208-CE67-4D54-8382-64ED12FE35DD}" type="parTrans" cxnId="{74DD63FB-F2E8-4C23-B48D-9365B19BF6C1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AAD53686-D42C-43BF-BEF3-7EA3706FBD2A}" type="sibTrans" cxnId="{74DD63FB-F2E8-4C23-B48D-9365B19BF6C1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0E911962-815B-4D64-92DE-6F067CCE6BE3}">
      <dgm:prSet phldrT="[Text]" custT="1"/>
      <dgm:spPr/>
      <dgm:t>
        <a:bodyPr/>
        <a:lstStyle/>
        <a:p>
          <a:pPr algn="ctr">
            <a:spcBef>
              <a:spcPct val="0"/>
            </a:spcBef>
          </a:pPr>
          <a:r>
            <a:rPr lang="sv-SE" sz="1600" b="1" dirty="0" smtClean="0">
              <a:solidFill>
                <a:schemeClr val="bg1"/>
              </a:solidFill>
            </a:rPr>
            <a:t>Drafts</a:t>
          </a:r>
          <a:r>
            <a:rPr lang="sv-SE" sz="1600" dirty="0" smtClean="0">
              <a:solidFill>
                <a:schemeClr val="bg1"/>
              </a:solidFill>
            </a:rPr>
            <a:t> 6/2</a:t>
          </a:r>
          <a:endParaRPr lang="sv-SE" sz="1600" dirty="0">
            <a:solidFill>
              <a:schemeClr val="bg1"/>
            </a:solidFill>
          </a:endParaRPr>
        </a:p>
      </dgm:t>
    </dgm:pt>
    <dgm:pt modelId="{F28A3256-105A-4D61-A2CE-BF91293166AE}" type="parTrans" cxnId="{F982B0B6-A550-42B4-B14F-41AC7F52702E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56666CBA-D252-4AE9-B78D-3F4C8E269FE4}" type="sibTrans" cxnId="{F982B0B6-A550-42B4-B14F-41AC7F52702E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C445D6D9-35C1-49F7-AE68-D0C1CDDDC4B4}">
      <dgm:prSet phldrT="[Text]" custT="1"/>
      <dgm:spPr/>
      <dgm:t>
        <a:bodyPr/>
        <a:lstStyle/>
        <a:p>
          <a:pPr marL="0" indent="0" algn="l">
            <a:spcBef>
              <a:spcPct val="0"/>
            </a:spcBef>
          </a:pPr>
          <a:r>
            <a:rPr lang="sv-SE" sz="1600" dirty="0" smtClean="0">
              <a:solidFill>
                <a:schemeClr val="bg1"/>
              </a:solidFill>
            </a:rPr>
            <a:t> 11/2: Presentation </a:t>
          </a:r>
          <a:r>
            <a:rPr lang="sv-SE" sz="1600" smtClean="0">
              <a:solidFill>
                <a:schemeClr val="bg1"/>
              </a:solidFill>
            </a:rPr>
            <a:t>av drafts</a:t>
          </a:r>
          <a:endParaRPr lang="sv-SE" sz="1600" dirty="0">
            <a:solidFill>
              <a:schemeClr val="bg1"/>
            </a:solidFill>
          </a:endParaRPr>
        </a:p>
      </dgm:t>
    </dgm:pt>
    <dgm:pt modelId="{EC7C5609-5A93-47C1-A149-5DA93E6E8B61}" type="parTrans" cxnId="{3DE82ACC-ED2E-4E0A-ACCC-7D6FBB1A0A29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67F64EED-D36F-43E6-B307-E21F0CBE8F51}" type="sibTrans" cxnId="{3DE82ACC-ED2E-4E0A-ACCC-7D6FBB1A0A29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E92D2F2A-83E3-4AB4-8CE5-9724EAEBB785}">
      <dgm:prSet phldrT="[Text]" custT="1"/>
      <dgm:spPr/>
      <dgm:t>
        <a:bodyPr/>
        <a:lstStyle/>
        <a:p>
          <a:r>
            <a:rPr lang="sv-SE" sz="1600" b="1" dirty="0" err="1" smtClean="0">
              <a:solidFill>
                <a:schemeClr val="bg1"/>
              </a:solidFill>
            </a:rPr>
            <a:t>Proposals</a:t>
          </a:r>
          <a:r>
            <a:rPr lang="sv-SE" sz="1600" dirty="0" smtClean="0">
              <a:solidFill>
                <a:schemeClr val="bg1"/>
              </a:solidFill>
            </a:rPr>
            <a:t> 16/3</a:t>
          </a:r>
          <a:endParaRPr lang="sv-SE" sz="1600" dirty="0">
            <a:solidFill>
              <a:schemeClr val="bg1"/>
            </a:solidFill>
          </a:endParaRPr>
        </a:p>
      </dgm:t>
    </dgm:pt>
    <dgm:pt modelId="{D41D32CD-6AA0-4B2F-A6A0-62D947E6C693}" type="parTrans" cxnId="{4DD9A725-D6F4-4476-A869-0EE0A955355B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62367F48-A17D-4479-BD4D-B2EF58489E2C}" type="sibTrans" cxnId="{4DD9A725-D6F4-4476-A869-0EE0A955355B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8F2346A7-7BAB-49AC-89B6-0136256DE56F}">
      <dgm:prSet phldrT="[Text]" custT="1"/>
      <dgm:spPr/>
      <dgm:t>
        <a:bodyPr/>
        <a:lstStyle/>
        <a:p>
          <a:r>
            <a:rPr lang="sv-SE" sz="1600" dirty="0" smtClean="0">
              <a:solidFill>
                <a:schemeClr val="bg1"/>
              </a:solidFill>
            </a:rPr>
            <a:t>Referensgruppmars, datum?</a:t>
          </a:r>
          <a:endParaRPr lang="sv-SE" sz="1600" dirty="0">
            <a:solidFill>
              <a:schemeClr val="bg1"/>
            </a:solidFill>
          </a:endParaRPr>
        </a:p>
      </dgm:t>
    </dgm:pt>
    <dgm:pt modelId="{F3C9C350-F027-46C8-8C5E-F869B6F1733D}" type="parTrans" cxnId="{246C152B-FCEB-4DB2-A5C1-1557107AEFF4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B31ABD94-8009-4232-BB0D-224B7742EDFB}" type="sibTrans" cxnId="{246C152B-FCEB-4DB2-A5C1-1557107AEFF4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29FE9F23-156B-4810-8403-FC9BBF4EB121}">
      <dgm:prSet phldrT="[Text]" custT="1"/>
      <dgm:spPr/>
      <dgm:t>
        <a:bodyPr/>
        <a:lstStyle/>
        <a:p>
          <a:pPr marL="0" indent="0" algn="l">
            <a:spcBef>
              <a:spcPts val="600"/>
            </a:spcBef>
          </a:pPr>
          <a:r>
            <a:rPr lang="sv-SE" sz="1600" dirty="0" smtClean="0">
              <a:solidFill>
                <a:schemeClr val="bg1"/>
              </a:solidFill>
            </a:rPr>
            <a:t>17/2: Referensgrupp </a:t>
          </a:r>
          <a:endParaRPr lang="sv-SE" sz="1600" dirty="0">
            <a:solidFill>
              <a:schemeClr val="bg1"/>
            </a:solidFill>
          </a:endParaRPr>
        </a:p>
      </dgm:t>
    </dgm:pt>
    <dgm:pt modelId="{38354B4A-64E4-4428-83B4-BFB207511961}" type="parTrans" cxnId="{21DD13FE-2AD8-4AE7-9905-40A86B49C29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E3BC0132-D44B-4369-98E5-958FCA81B395}" type="sibTrans" cxnId="{21DD13FE-2AD8-4AE7-9905-40A86B49C29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D8AAE5EE-7EB1-4B6B-B49F-BE68A4262FF2}">
      <dgm:prSet phldrT="[Text]" custT="1"/>
      <dgm:spPr/>
      <dgm:t>
        <a:bodyPr/>
        <a:lstStyle/>
        <a:p>
          <a:pPr marL="0" indent="0" algn="l">
            <a:spcBef>
              <a:spcPts val="600"/>
            </a:spcBef>
          </a:pPr>
          <a:r>
            <a:rPr lang="sv-SE" sz="1600" dirty="0" smtClean="0">
              <a:solidFill>
                <a:schemeClr val="bg1"/>
              </a:solidFill>
            </a:rPr>
            <a:t>20/2: Feedback och urval till projektledarna</a:t>
          </a:r>
          <a:endParaRPr lang="sv-SE" sz="1600" dirty="0">
            <a:solidFill>
              <a:schemeClr val="bg1"/>
            </a:solidFill>
          </a:endParaRPr>
        </a:p>
      </dgm:t>
    </dgm:pt>
    <dgm:pt modelId="{3FF4328B-7AA4-4678-84EC-D1E96A5F7BEB}" type="parTrans" cxnId="{CB2A9AB1-B903-4312-A81E-8B47B13AA89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236B1E7B-E665-415C-919C-9421987F74C3}" type="sibTrans" cxnId="{CB2A9AB1-B903-4312-A81E-8B47B13AA89A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AC35EC86-D344-431A-939A-91F07EB3EABE}">
      <dgm:prSet phldrT="[Text]" custT="1"/>
      <dgm:spPr/>
      <dgm:t>
        <a:bodyPr anchor="t"/>
        <a:lstStyle/>
        <a:p>
          <a:r>
            <a:rPr lang="sv-SE" sz="1600" b="1" dirty="0" smtClean="0">
              <a:solidFill>
                <a:schemeClr val="bg1"/>
              </a:solidFill>
            </a:rPr>
            <a:t>Fullständiga projektplaner </a:t>
          </a:r>
        </a:p>
        <a:p>
          <a:r>
            <a:rPr lang="sv-SE" sz="1600" dirty="0" smtClean="0">
              <a:solidFill>
                <a:schemeClr val="bg1"/>
              </a:solidFill>
            </a:rPr>
            <a:t>6/5</a:t>
          </a:r>
        </a:p>
        <a:p>
          <a:r>
            <a:rPr lang="sv-SE" sz="1600" b="1" dirty="0" smtClean="0">
              <a:solidFill>
                <a:schemeClr val="bg1"/>
              </a:solidFill>
            </a:rPr>
            <a:t>Extern granskning</a:t>
          </a:r>
        </a:p>
        <a:p>
          <a:r>
            <a:rPr lang="sv-SE" sz="1600" dirty="0" smtClean="0">
              <a:solidFill>
                <a:schemeClr val="bg1"/>
              </a:solidFill>
            </a:rPr>
            <a:t>Maj-juni</a:t>
          </a:r>
          <a:endParaRPr lang="sv-SE" sz="1600" dirty="0">
            <a:solidFill>
              <a:schemeClr val="bg1"/>
            </a:solidFill>
          </a:endParaRPr>
        </a:p>
      </dgm:t>
    </dgm:pt>
    <dgm:pt modelId="{CA34DEA1-2040-43FC-A5A6-929EA53B184F}" type="parTrans" cxnId="{07C38A3C-F8E2-49AC-A886-F94C63637AC3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D863EF2A-69E0-43EB-B8DC-DA030DE276E4}" type="sibTrans" cxnId="{07C38A3C-F8E2-49AC-A886-F94C63637AC3}">
      <dgm:prSet/>
      <dgm:spPr/>
      <dgm:t>
        <a:bodyPr/>
        <a:lstStyle/>
        <a:p>
          <a:endParaRPr lang="sv-SE">
            <a:solidFill>
              <a:schemeClr val="bg1"/>
            </a:solidFill>
          </a:endParaRPr>
        </a:p>
      </dgm:t>
    </dgm:pt>
    <dgm:pt modelId="{4AF4288E-D2FC-4668-8EC9-BFB576C3734C}">
      <dgm:prSet phldrT="[Text]" custT="1"/>
      <dgm:spPr/>
      <dgm:t>
        <a:bodyPr/>
        <a:lstStyle/>
        <a:p>
          <a:r>
            <a:rPr lang="sv-SE" sz="1600" dirty="0" smtClean="0">
              <a:solidFill>
                <a:schemeClr val="bg1"/>
              </a:solidFill>
            </a:rPr>
            <a:t>Beslut till projektledarna: vilka skriver fullständiga projektplaner senast 31/3</a:t>
          </a:r>
          <a:endParaRPr lang="sv-SE" sz="1600" dirty="0">
            <a:solidFill>
              <a:schemeClr val="bg1"/>
            </a:solidFill>
          </a:endParaRPr>
        </a:p>
      </dgm:t>
    </dgm:pt>
    <dgm:pt modelId="{B6BB8411-47A1-4A2C-A4FE-6B8985DC2861}" type="parTrans" cxnId="{4A174DE2-9200-465B-8F01-DA9E375B0535}">
      <dgm:prSet/>
      <dgm:spPr/>
      <dgm:t>
        <a:bodyPr/>
        <a:lstStyle/>
        <a:p>
          <a:endParaRPr lang="sv-SE"/>
        </a:p>
      </dgm:t>
    </dgm:pt>
    <dgm:pt modelId="{D20649B1-DFA2-4180-B5C1-0DC4B47EB1A5}" type="sibTrans" cxnId="{4A174DE2-9200-465B-8F01-DA9E375B0535}">
      <dgm:prSet/>
      <dgm:spPr/>
      <dgm:t>
        <a:bodyPr/>
        <a:lstStyle/>
        <a:p>
          <a:endParaRPr lang="sv-SE"/>
        </a:p>
      </dgm:t>
    </dgm:pt>
    <dgm:pt modelId="{7DDA3914-0063-46AD-B0B2-D911C5946C0D}" type="pres">
      <dgm:prSet presAssocID="{C8684CCC-D023-4EEC-B190-A97484308D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6D49920-4032-46F2-A15F-D38C5D988B31}" type="pres">
      <dgm:prSet presAssocID="{189E1B25-C041-49E4-A694-424B271BF496}" presName="node" presStyleLbl="node1" presStyleIdx="0" presStyleCnt="4" custScaleY="100338" custLinFactX="12040" custLinFactNeighborX="100000" custLinFactNeighborY="69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3875B52-4E0D-4CDE-BD25-8F94A94D518C}" type="pres">
      <dgm:prSet presAssocID="{BB515D6F-E3EB-47D1-BEF9-52831899C8E1}" presName="sibTrans" presStyleLbl="sibTrans2D1" presStyleIdx="0" presStyleCnt="3" custScaleX="130759" custScaleY="162982"/>
      <dgm:spPr/>
      <dgm:t>
        <a:bodyPr/>
        <a:lstStyle/>
        <a:p>
          <a:endParaRPr lang="sv-SE"/>
        </a:p>
      </dgm:t>
    </dgm:pt>
    <dgm:pt modelId="{BB32F8D9-D535-41AE-859E-9D78C9D99956}" type="pres">
      <dgm:prSet presAssocID="{BB515D6F-E3EB-47D1-BEF9-52831899C8E1}" presName="connectorText" presStyleLbl="sibTrans2D1" presStyleIdx="0" presStyleCnt="3"/>
      <dgm:spPr/>
      <dgm:t>
        <a:bodyPr/>
        <a:lstStyle/>
        <a:p>
          <a:endParaRPr lang="sv-SE"/>
        </a:p>
      </dgm:t>
    </dgm:pt>
    <dgm:pt modelId="{598D0B87-99AE-4399-BB32-A6362F040621}" type="pres">
      <dgm:prSet presAssocID="{0E911962-815B-4D64-92DE-6F067CCE6BE3}" presName="node" presStyleLbl="node1" presStyleIdx="1" presStyleCnt="4" custScaleY="100338" custLinFactNeighborX="8375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68A15AF-A4C3-48B6-95C3-0905C2500903}" type="pres">
      <dgm:prSet presAssocID="{56666CBA-D252-4AE9-B78D-3F4C8E269FE4}" presName="sibTrans" presStyleLbl="sibTrans2D1" presStyleIdx="1" presStyleCnt="3" custScaleX="125573" custScaleY="162982" custLinFactNeighborX="0"/>
      <dgm:spPr/>
      <dgm:t>
        <a:bodyPr/>
        <a:lstStyle/>
        <a:p>
          <a:endParaRPr lang="sv-SE"/>
        </a:p>
      </dgm:t>
    </dgm:pt>
    <dgm:pt modelId="{E472190F-5870-4370-8602-FB7B08003A1D}" type="pres">
      <dgm:prSet presAssocID="{56666CBA-D252-4AE9-B78D-3F4C8E269FE4}" presName="connectorText" presStyleLbl="sibTrans2D1" presStyleIdx="1" presStyleCnt="3"/>
      <dgm:spPr/>
      <dgm:t>
        <a:bodyPr/>
        <a:lstStyle/>
        <a:p>
          <a:endParaRPr lang="sv-SE"/>
        </a:p>
      </dgm:t>
    </dgm:pt>
    <dgm:pt modelId="{ACADE004-C5F2-4A7A-A13B-88BD4FF87EDD}" type="pres">
      <dgm:prSet presAssocID="{E92D2F2A-83E3-4AB4-8CE5-9724EAEBB785}" presName="node" presStyleLbl="node1" presStyleIdx="2" presStyleCnt="4" custScaleY="100338" custLinFactNeighborX="4276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0796E0B-B9AB-4BCF-B85D-8369B1DD2614}" type="pres">
      <dgm:prSet presAssocID="{62367F48-A17D-4479-BD4D-B2EF58489E2C}" presName="sibTrans" presStyleLbl="sibTrans2D1" presStyleIdx="2" presStyleCnt="3" custScaleX="132214" custScaleY="162982" custLinFactNeighborX="306"/>
      <dgm:spPr/>
      <dgm:t>
        <a:bodyPr/>
        <a:lstStyle/>
        <a:p>
          <a:endParaRPr lang="sv-SE"/>
        </a:p>
      </dgm:t>
    </dgm:pt>
    <dgm:pt modelId="{C5AA82EE-CBBA-47AD-BEE9-6D0C138FBDF5}" type="pres">
      <dgm:prSet presAssocID="{62367F48-A17D-4479-BD4D-B2EF58489E2C}" presName="connectorText" presStyleLbl="sibTrans2D1" presStyleIdx="2" presStyleCnt="3"/>
      <dgm:spPr/>
      <dgm:t>
        <a:bodyPr/>
        <a:lstStyle/>
        <a:p>
          <a:endParaRPr lang="sv-SE"/>
        </a:p>
      </dgm:t>
    </dgm:pt>
    <dgm:pt modelId="{B317DF7F-7E8A-40A7-997C-F671BBF175B4}" type="pres">
      <dgm:prSet presAssocID="{AC35EC86-D344-431A-939A-91F07EB3EABE}" presName="node" presStyleLbl="node1" presStyleIdx="3" presStyleCnt="4" custScaleY="100394" custLinFactNeighborX="-8910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8BF0BC2-BA1C-4953-B0E1-B66CF4DAF067}" type="presOf" srcId="{56666CBA-D252-4AE9-B78D-3F4C8E269FE4}" destId="{868A15AF-A4C3-48B6-95C3-0905C2500903}" srcOrd="0" destOrd="0" presId="urn:microsoft.com/office/officeart/2005/8/layout/process1"/>
    <dgm:cxn modelId="{B6D13967-08BE-4D56-A953-B48740FC0B73}" srcId="{C8684CCC-D023-4EEC-B190-A97484308D89}" destId="{189E1B25-C041-49E4-A694-424B271BF496}" srcOrd="0" destOrd="0" parTransId="{C2A4D6F8-51D6-47D3-9D9D-3B897DB163D1}" sibTransId="{BB515D6F-E3EB-47D1-BEF9-52831899C8E1}"/>
    <dgm:cxn modelId="{4A174DE2-9200-465B-8F01-DA9E375B0535}" srcId="{E92D2F2A-83E3-4AB4-8CE5-9724EAEBB785}" destId="{4AF4288E-D2FC-4668-8EC9-BFB576C3734C}" srcOrd="1" destOrd="0" parTransId="{B6BB8411-47A1-4A2C-A4FE-6B8985DC2861}" sibTransId="{D20649B1-DFA2-4180-B5C1-0DC4B47EB1A5}"/>
    <dgm:cxn modelId="{137F52FB-915C-46CB-92E1-CE2553E4BCB1}" type="presOf" srcId="{62367F48-A17D-4479-BD4D-B2EF58489E2C}" destId="{C5AA82EE-CBBA-47AD-BEE9-6D0C138FBDF5}" srcOrd="1" destOrd="0" presId="urn:microsoft.com/office/officeart/2005/8/layout/process1"/>
    <dgm:cxn modelId="{F64A2002-4DAA-49A5-BF50-57C1651341F2}" type="presOf" srcId="{C445D6D9-35C1-49F7-AE68-D0C1CDDDC4B4}" destId="{598D0B87-99AE-4399-BB32-A6362F040621}" srcOrd="0" destOrd="1" presId="urn:microsoft.com/office/officeart/2005/8/layout/process1"/>
    <dgm:cxn modelId="{D1F63C83-96F8-4E07-8952-84C865C9D985}" type="presOf" srcId="{0E911962-815B-4D64-92DE-6F067CCE6BE3}" destId="{598D0B87-99AE-4399-BB32-A6362F040621}" srcOrd="0" destOrd="0" presId="urn:microsoft.com/office/officeart/2005/8/layout/process1"/>
    <dgm:cxn modelId="{D99349B4-8730-4EB1-A6BE-2E58141C7F21}" type="presOf" srcId="{938F645A-0D79-440D-9F81-583729438C0F}" destId="{E6D49920-4032-46F2-A15F-D38C5D988B31}" srcOrd="0" destOrd="1" presId="urn:microsoft.com/office/officeart/2005/8/layout/process1"/>
    <dgm:cxn modelId="{C4CE4E90-33C5-47BD-B82B-98AF8511FCB3}" type="presOf" srcId="{4AF4288E-D2FC-4668-8EC9-BFB576C3734C}" destId="{ACADE004-C5F2-4A7A-A13B-88BD4FF87EDD}" srcOrd="0" destOrd="2" presId="urn:microsoft.com/office/officeart/2005/8/layout/process1"/>
    <dgm:cxn modelId="{07C38A3C-F8E2-49AC-A886-F94C63637AC3}" srcId="{C8684CCC-D023-4EEC-B190-A97484308D89}" destId="{AC35EC86-D344-431A-939A-91F07EB3EABE}" srcOrd="3" destOrd="0" parTransId="{CA34DEA1-2040-43FC-A5A6-929EA53B184F}" sibTransId="{D863EF2A-69E0-43EB-B8DC-DA030DE276E4}"/>
    <dgm:cxn modelId="{F90FC1BF-BCD5-4E47-BA64-0F57273C0CC5}" type="presOf" srcId="{8F2346A7-7BAB-49AC-89B6-0136256DE56F}" destId="{ACADE004-C5F2-4A7A-A13B-88BD4FF87EDD}" srcOrd="0" destOrd="1" presId="urn:microsoft.com/office/officeart/2005/8/layout/process1"/>
    <dgm:cxn modelId="{3F87F26D-9423-4FCB-95AB-CFF129A7178A}" type="presOf" srcId="{56666CBA-D252-4AE9-B78D-3F4C8E269FE4}" destId="{E472190F-5870-4370-8602-FB7B08003A1D}" srcOrd="1" destOrd="0" presId="urn:microsoft.com/office/officeart/2005/8/layout/process1"/>
    <dgm:cxn modelId="{CB2A9AB1-B903-4312-A81E-8B47B13AA89A}" srcId="{0E911962-815B-4D64-92DE-6F067CCE6BE3}" destId="{D8AAE5EE-7EB1-4B6B-B49F-BE68A4262FF2}" srcOrd="2" destOrd="0" parTransId="{3FF4328B-7AA4-4678-84EC-D1E96A5F7BEB}" sibTransId="{236B1E7B-E665-415C-919C-9421987F74C3}"/>
    <dgm:cxn modelId="{74DD63FB-F2E8-4C23-B48D-9365B19BF6C1}" srcId="{189E1B25-C041-49E4-A694-424B271BF496}" destId="{938F645A-0D79-440D-9F81-583729438C0F}" srcOrd="0" destOrd="0" parTransId="{58B87208-CE67-4D54-8382-64ED12FE35DD}" sibTransId="{AAD53686-D42C-43BF-BEF3-7EA3706FBD2A}"/>
    <dgm:cxn modelId="{F982B0B6-A550-42B4-B14F-41AC7F52702E}" srcId="{C8684CCC-D023-4EEC-B190-A97484308D89}" destId="{0E911962-815B-4D64-92DE-6F067CCE6BE3}" srcOrd="1" destOrd="0" parTransId="{F28A3256-105A-4D61-A2CE-BF91293166AE}" sibTransId="{56666CBA-D252-4AE9-B78D-3F4C8E269FE4}"/>
    <dgm:cxn modelId="{246C152B-FCEB-4DB2-A5C1-1557107AEFF4}" srcId="{E92D2F2A-83E3-4AB4-8CE5-9724EAEBB785}" destId="{8F2346A7-7BAB-49AC-89B6-0136256DE56F}" srcOrd="0" destOrd="0" parTransId="{F3C9C350-F027-46C8-8C5E-F869B6F1733D}" sibTransId="{B31ABD94-8009-4232-BB0D-224B7742EDFB}"/>
    <dgm:cxn modelId="{44E65C6E-962F-48A2-988E-B59BABCE40E8}" type="presOf" srcId="{29FE9F23-156B-4810-8403-FC9BBF4EB121}" destId="{598D0B87-99AE-4399-BB32-A6362F040621}" srcOrd="0" destOrd="2" presId="urn:microsoft.com/office/officeart/2005/8/layout/process1"/>
    <dgm:cxn modelId="{763B1638-7368-43C7-B4BB-17B761435626}" type="presOf" srcId="{D8AAE5EE-7EB1-4B6B-B49F-BE68A4262FF2}" destId="{598D0B87-99AE-4399-BB32-A6362F040621}" srcOrd="0" destOrd="3" presId="urn:microsoft.com/office/officeart/2005/8/layout/process1"/>
    <dgm:cxn modelId="{EA06EDF5-EFE7-40B4-A4C3-4B6ACAA1C152}" type="presOf" srcId="{189E1B25-C041-49E4-A694-424B271BF496}" destId="{E6D49920-4032-46F2-A15F-D38C5D988B31}" srcOrd="0" destOrd="0" presId="urn:microsoft.com/office/officeart/2005/8/layout/process1"/>
    <dgm:cxn modelId="{21DD13FE-2AD8-4AE7-9905-40A86B49C29A}" srcId="{0E911962-815B-4D64-92DE-6F067CCE6BE3}" destId="{29FE9F23-156B-4810-8403-FC9BBF4EB121}" srcOrd="1" destOrd="0" parTransId="{38354B4A-64E4-4428-83B4-BFB207511961}" sibTransId="{E3BC0132-D44B-4369-98E5-958FCA81B395}"/>
    <dgm:cxn modelId="{E7FC7609-EFE7-44F0-9264-D7170B7464C8}" type="presOf" srcId="{62367F48-A17D-4479-BD4D-B2EF58489E2C}" destId="{50796E0B-B9AB-4BCF-B85D-8369B1DD2614}" srcOrd="0" destOrd="0" presId="urn:microsoft.com/office/officeart/2005/8/layout/process1"/>
    <dgm:cxn modelId="{EBF8A45C-A7AC-42E1-A64E-7FDCE7657E1B}" type="presOf" srcId="{BB515D6F-E3EB-47D1-BEF9-52831899C8E1}" destId="{BB32F8D9-D535-41AE-859E-9D78C9D99956}" srcOrd="1" destOrd="0" presId="urn:microsoft.com/office/officeart/2005/8/layout/process1"/>
    <dgm:cxn modelId="{950129D8-78F6-4B01-830D-E33C9180087E}" type="presOf" srcId="{C8684CCC-D023-4EEC-B190-A97484308D89}" destId="{7DDA3914-0063-46AD-B0B2-D911C5946C0D}" srcOrd="0" destOrd="0" presId="urn:microsoft.com/office/officeart/2005/8/layout/process1"/>
    <dgm:cxn modelId="{3DE82ACC-ED2E-4E0A-ACCC-7D6FBB1A0A29}" srcId="{0E911962-815B-4D64-92DE-6F067CCE6BE3}" destId="{C445D6D9-35C1-49F7-AE68-D0C1CDDDC4B4}" srcOrd="0" destOrd="0" parTransId="{EC7C5609-5A93-47C1-A149-5DA93E6E8B61}" sibTransId="{67F64EED-D36F-43E6-B307-E21F0CBE8F51}"/>
    <dgm:cxn modelId="{942810E8-9CBA-40EA-AEF1-2F9D1D82F31C}" type="presOf" srcId="{BB515D6F-E3EB-47D1-BEF9-52831899C8E1}" destId="{C3875B52-4E0D-4CDE-BD25-8F94A94D518C}" srcOrd="0" destOrd="0" presId="urn:microsoft.com/office/officeart/2005/8/layout/process1"/>
    <dgm:cxn modelId="{5740631D-AA19-48DA-BB9B-6330128E0AEF}" type="presOf" srcId="{AC35EC86-D344-431A-939A-91F07EB3EABE}" destId="{B317DF7F-7E8A-40A7-997C-F671BBF175B4}" srcOrd="0" destOrd="0" presId="urn:microsoft.com/office/officeart/2005/8/layout/process1"/>
    <dgm:cxn modelId="{E71A29DC-AB08-4DA9-BCDD-06E41E26AC2A}" type="presOf" srcId="{E92D2F2A-83E3-4AB4-8CE5-9724EAEBB785}" destId="{ACADE004-C5F2-4A7A-A13B-88BD4FF87EDD}" srcOrd="0" destOrd="0" presId="urn:microsoft.com/office/officeart/2005/8/layout/process1"/>
    <dgm:cxn modelId="{4DD9A725-D6F4-4476-A869-0EE0A955355B}" srcId="{C8684CCC-D023-4EEC-B190-A97484308D89}" destId="{E92D2F2A-83E3-4AB4-8CE5-9724EAEBB785}" srcOrd="2" destOrd="0" parTransId="{D41D32CD-6AA0-4B2F-A6A0-62D947E6C693}" sibTransId="{62367F48-A17D-4479-BD4D-B2EF58489E2C}"/>
    <dgm:cxn modelId="{0746ACC0-B2AB-4303-8EBD-2A9FF53C6AF3}" type="presParOf" srcId="{7DDA3914-0063-46AD-B0B2-D911C5946C0D}" destId="{E6D49920-4032-46F2-A15F-D38C5D988B31}" srcOrd="0" destOrd="0" presId="urn:microsoft.com/office/officeart/2005/8/layout/process1"/>
    <dgm:cxn modelId="{8EF29067-22D3-4090-A0CF-3B9F875C3E84}" type="presParOf" srcId="{7DDA3914-0063-46AD-B0B2-D911C5946C0D}" destId="{C3875B52-4E0D-4CDE-BD25-8F94A94D518C}" srcOrd="1" destOrd="0" presId="urn:microsoft.com/office/officeart/2005/8/layout/process1"/>
    <dgm:cxn modelId="{93219E76-387B-4583-B55A-70F38FADC01F}" type="presParOf" srcId="{C3875B52-4E0D-4CDE-BD25-8F94A94D518C}" destId="{BB32F8D9-D535-41AE-859E-9D78C9D99956}" srcOrd="0" destOrd="0" presId="urn:microsoft.com/office/officeart/2005/8/layout/process1"/>
    <dgm:cxn modelId="{BA087626-6897-4EA4-83F3-96E0CA6EF210}" type="presParOf" srcId="{7DDA3914-0063-46AD-B0B2-D911C5946C0D}" destId="{598D0B87-99AE-4399-BB32-A6362F040621}" srcOrd="2" destOrd="0" presId="urn:microsoft.com/office/officeart/2005/8/layout/process1"/>
    <dgm:cxn modelId="{8C6CCE7D-D482-4F2D-B017-F7DA0AA844FC}" type="presParOf" srcId="{7DDA3914-0063-46AD-B0B2-D911C5946C0D}" destId="{868A15AF-A4C3-48B6-95C3-0905C2500903}" srcOrd="3" destOrd="0" presId="urn:microsoft.com/office/officeart/2005/8/layout/process1"/>
    <dgm:cxn modelId="{6E33B4FF-66F5-4EFD-ACFB-110444BF8043}" type="presParOf" srcId="{868A15AF-A4C3-48B6-95C3-0905C2500903}" destId="{E472190F-5870-4370-8602-FB7B08003A1D}" srcOrd="0" destOrd="0" presId="urn:microsoft.com/office/officeart/2005/8/layout/process1"/>
    <dgm:cxn modelId="{EA060EED-FCEA-4BE1-8827-25EAD909C5D2}" type="presParOf" srcId="{7DDA3914-0063-46AD-B0B2-D911C5946C0D}" destId="{ACADE004-C5F2-4A7A-A13B-88BD4FF87EDD}" srcOrd="4" destOrd="0" presId="urn:microsoft.com/office/officeart/2005/8/layout/process1"/>
    <dgm:cxn modelId="{71CD5EA9-F12A-45DF-A417-7E4C17B565D1}" type="presParOf" srcId="{7DDA3914-0063-46AD-B0B2-D911C5946C0D}" destId="{50796E0B-B9AB-4BCF-B85D-8369B1DD2614}" srcOrd="5" destOrd="0" presId="urn:microsoft.com/office/officeart/2005/8/layout/process1"/>
    <dgm:cxn modelId="{F59D3258-CEC9-4FB8-9636-28925D71DDBB}" type="presParOf" srcId="{50796E0B-B9AB-4BCF-B85D-8369B1DD2614}" destId="{C5AA82EE-CBBA-47AD-BEE9-6D0C138FBDF5}" srcOrd="0" destOrd="0" presId="urn:microsoft.com/office/officeart/2005/8/layout/process1"/>
    <dgm:cxn modelId="{7B6F9EFC-158A-49E2-BFA2-75DCD21BFFF4}" type="presParOf" srcId="{7DDA3914-0063-46AD-B0B2-D911C5946C0D}" destId="{B317DF7F-7E8A-40A7-997C-F671BBF175B4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8B19-14DD-F243-9026-250401D9B630}" type="datetimeFigureOut">
              <a:rPr lang="sv-SE" smtClean="0"/>
              <a:pPr/>
              <a:t>2015-01-28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C247-4033-654D-BE11-A8F8BDC8E78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52366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0BAC-E1EB-3E4A-970E-E1915F813EEB}" type="datetimeFigureOut">
              <a:rPr lang="sv-SE" smtClean="0"/>
              <a:pPr/>
              <a:t>2015-01-28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CF30-D7FC-5449-AD11-F64080F38D8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52895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1CF30-D7FC-5449-AD11-F64080F38D8F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Frihandsfigur 13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1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pic>
        <p:nvPicPr>
          <p:cNvPr id="13" name="Bildobjekt 12" descr="MIUN_punkt_se_BLÅ_Neg_Bes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0083" y="522412"/>
            <a:ext cx="1184189" cy="47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331" y="1913408"/>
            <a:ext cx="6684019" cy="370634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</a:defRPr>
            </a:lvl1pPr>
            <a:lvl2pPr marL="450000" indent="-180000" algn="l">
              <a:spcBef>
                <a:spcPts val="432"/>
              </a:spcBef>
              <a:buFont typeface="Arial" pitchFamily="34" charset="0"/>
              <a:buChar char="–"/>
              <a:tabLst/>
              <a:defRPr lang="sv-SE" sz="1800" kern="1200" cap="none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-180000" algn="l">
              <a:buFont typeface="Arial" pitchFamily="34" charset="0"/>
              <a:buChar char="•"/>
              <a:defRPr sz="1800" cap="none" baseline="0">
                <a:solidFill>
                  <a:schemeClr val="bg2"/>
                </a:solidFill>
              </a:defRPr>
            </a:lvl3pPr>
            <a:lvl4pPr marL="1162800" indent="-180000" algn="l">
              <a:spcBef>
                <a:spcPts val="432"/>
              </a:spcBef>
              <a:buFont typeface="Arial" pitchFamily="34" charset="0"/>
              <a:buChar char="–"/>
              <a:defRPr sz="1800" cap="none" baseline="0">
                <a:solidFill>
                  <a:schemeClr val="bg2"/>
                </a:solidFill>
              </a:defRPr>
            </a:lvl4pPr>
            <a:lvl5pPr marL="1522800" indent="-180000" algn="l">
              <a:buFont typeface="Arial" pitchFamily="34" charset="0"/>
              <a:buChar char="«"/>
              <a:defRPr sz="1800" cap="none" baseline="0">
                <a:solidFill>
                  <a:schemeClr val="bg2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6227" y="519343"/>
            <a:ext cx="1153760" cy="46470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6227" y="520945"/>
            <a:ext cx="1153760" cy="461504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6650035" cy="3709696"/>
          </a:xfrm>
        </p:spPr>
        <p:txBody>
          <a:bodyPr/>
          <a:lstStyle>
            <a:lvl1pPr>
              <a:defRPr cap="none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cap="none" baseline="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cap="none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cap="none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cap="none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E7177B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pic>
        <p:nvPicPr>
          <p:cNvPr id="12" name="Bildobjekt 11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6227" y="519343"/>
            <a:ext cx="1153760" cy="464709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/>
          </p:nvPr>
        </p:nvSpPr>
        <p:spPr>
          <a:xfrm>
            <a:off x="4475636" y="1303610"/>
            <a:ext cx="4138319" cy="286861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sv-SE" dirty="0"/>
          </a:p>
        </p:txBody>
      </p:sp>
      <p:sp>
        <p:nvSpPr>
          <p:cNvPr id="16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63730" y="1694266"/>
            <a:ext cx="3908270" cy="38492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8" name="Bildobjekt 17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8650" cy="1411287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 descr="miun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 7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0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3" y="1919579"/>
            <a:ext cx="6716712" cy="371922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sz="1800" cap="none" baseline="0">
                <a:solidFill>
                  <a:schemeClr val="bg1"/>
                </a:solidFill>
              </a:defRPr>
            </a:lvl3pPr>
            <a:lvl4pPr>
              <a:defRPr sz="1800" cap="none" baseline="0">
                <a:solidFill>
                  <a:schemeClr val="bg1"/>
                </a:solidFill>
              </a:defRPr>
            </a:lvl4pPr>
            <a:lvl5pPr>
              <a:defRPr sz="18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  <p:pic>
        <p:nvPicPr>
          <p:cNvPr id="14" name="Bildobjekt 13" descr="MIUN_punkt_se_BLÅ_Neg_Best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40083" y="522412"/>
            <a:ext cx="1184189" cy="47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7" name="Bildobjekt 16" descr="MIUN_punkt_se_BLÅ_Bes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2200" y="513738"/>
            <a:ext cx="1162751" cy="466344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6650035" cy="379542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cap="none" baseline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800" cap="none" baseline="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800" cap="none" baseline="0"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 sz="18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rgbClr val="0065A5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2" name="Bildobjekt 21" descr="MIUN_punkt_se_BLÅ_Neg_Best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0083" y="522412"/>
            <a:ext cx="1184189" cy="474942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/>
          </p:nvPr>
        </p:nvSpPr>
        <p:spPr>
          <a:xfrm>
            <a:off x="4475636" y="1303610"/>
            <a:ext cx="4138319" cy="286861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sv-SE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9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63730" y="1694265"/>
            <a:ext cx="3984470" cy="40207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 cap="none" baseline="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21" name="Bildobjekt 20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Miun_bil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0000">
            <a:off x="286155" y="322601"/>
            <a:ext cx="8583131" cy="5723627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0" name="Bildobjekt 9" descr="MIUN_punkt_se_RO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7165" y="519343"/>
            <a:ext cx="1151885" cy="464709"/>
          </a:xfrm>
          <a:prstGeom prst="rect">
            <a:avLst/>
          </a:prstGeom>
        </p:spPr>
      </p:pic>
      <p:pic>
        <p:nvPicPr>
          <p:cNvPr id="14" name="Bildobjekt 13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009" y="519343"/>
            <a:ext cx="1158197" cy="46470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3" y="1919579"/>
            <a:ext cx="6621462" cy="380494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800" cap="none" baseline="0">
                <a:solidFill>
                  <a:schemeClr val="bg1"/>
                </a:solidFill>
              </a:defRPr>
            </a:lvl2pPr>
            <a:lvl3pPr>
              <a:defRPr sz="1800" cap="none" baseline="0">
                <a:solidFill>
                  <a:schemeClr val="bg1"/>
                </a:solidFill>
              </a:defRPr>
            </a:lvl3pPr>
            <a:lvl4pPr>
              <a:defRPr sz="1800" cap="none" baseline="0">
                <a:solidFill>
                  <a:schemeClr val="bg1"/>
                </a:solidFill>
              </a:defRPr>
            </a:lvl4pPr>
            <a:lvl5pPr>
              <a:defRPr sz="18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rgbClr val="EA59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 9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1218926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3" name="Bildobjekt 12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7165" y="519343"/>
            <a:ext cx="1151885" cy="46470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4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6630985" cy="3728746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  <a:lvl2pPr>
              <a:buClr>
                <a:srgbClr val="EA5906"/>
              </a:buClr>
              <a:defRPr sz="1800" cap="none"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 cap="none"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800" cap="none" baseline="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800" cap="none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2" name="Bildobjekt 11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Frihandsfigur 14"/>
          <p:cNvSpPr/>
          <p:nvPr userDrawn="1"/>
        </p:nvSpPr>
        <p:spPr>
          <a:xfrm rot="60000">
            <a:off x="302025" y="315820"/>
            <a:ext cx="8566723" cy="5737517"/>
          </a:xfrm>
          <a:custGeom>
            <a:avLst/>
            <a:gdLst>
              <a:gd name="connsiteX0" fmla="*/ 0 w 8382000"/>
              <a:gd name="connsiteY0" fmla="*/ 0 h 5257800"/>
              <a:gd name="connsiteX1" fmla="*/ 8382000 w 8382000"/>
              <a:gd name="connsiteY1" fmla="*/ 0 h 5257800"/>
              <a:gd name="connsiteX2" fmla="*/ 8382000 w 8382000"/>
              <a:gd name="connsiteY2" fmla="*/ 5257800 h 5257800"/>
              <a:gd name="connsiteX3" fmla="*/ 0 w 8382000"/>
              <a:gd name="connsiteY3" fmla="*/ 5257800 h 5257800"/>
              <a:gd name="connsiteX4" fmla="*/ 0 w 8382000"/>
              <a:gd name="connsiteY4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0" h="5257800">
                <a:moveTo>
                  <a:pt x="0" y="0"/>
                </a:moveTo>
                <a:lnTo>
                  <a:pt x="8382000" y="0"/>
                </a:lnTo>
                <a:lnTo>
                  <a:pt x="8382000" y="5257800"/>
                </a:lnTo>
                <a:lnTo>
                  <a:pt x="0" y="525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objekt 11" descr="MIUN_punkt_se_ROSA.w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009" y="519343"/>
            <a:ext cx="1158197" cy="464709"/>
          </a:xfrm>
          <a:prstGeom prst="rect">
            <a:avLst/>
          </a:prstGeom>
        </p:spPr>
      </p:pic>
      <p:sp>
        <p:nvSpPr>
          <p:cNvPr id="14" name="Platshållare för bild 13"/>
          <p:cNvSpPr>
            <a:spLocks noGrp="1"/>
          </p:cNvSpPr>
          <p:nvPr>
            <p:ph type="pic" sz="quarter" idx="11"/>
          </p:nvPr>
        </p:nvSpPr>
        <p:spPr>
          <a:xfrm>
            <a:off x="4475636" y="1303610"/>
            <a:ext cx="4138319" cy="2868612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endParaRPr lang="sv-SE" dirty="0"/>
          </a:p>
        </p:txBody>
      </p:sp>
      <p:sp>
        <p:nvSpPr>
          <p:cNvPr id="16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70407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17" name="Platshållare för bildnummer 15"/>
          <p:cNvSpPr>
            <a:spLocks noGrp="1"/>
          </p:cNvSpPr>
          <p:nvPr>
            <p:ph type="sldNum" sz="quarter" idx="12"/>
          </p:nvPr>
        </p:nvSpPr>
        <p:spPr>
          <a:xfrm>
            <a:off x="5354827" y="6356350"/>
            <a:ext cx="1661292" cy="3651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Platshållare för sidfot 16"/>
          <p:cNvSpPr>
            <a:spLocks noGrp="1"/>
          </p:cNvSpPr>
          <p:nvPr>
            <p:ph type="ftr" sz="quarter" idx="13"/>
          </p:nvPr>
        </p:nvSpPr>
        <p:spPr>
          <a:xfrm>
            <a:off x="2919350" y="6356350"/>
            <a:ext cx="18946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1" name="Platshållare för text 15"/>
          <p:cNvSpPr>
            <a:spLocks noGrp="1"/>
          </p:cNvSpPr>
          <p:nvPr>
            <p:ph type="body" sz="quarter" idx="14"/>
          </p:nvPr>
        </p:nvSpPr>
        <p:spPr>
          <a:xfrm>
            <a:off x="663731" y="1694265"/>
            <a:ext cx="3927320" cy="386833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lang="sv-SE" sz="1800" kern="1200" cap="none" baseline="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>
              <a:defRPr sz="1800" cap="none" baseline="0">
                <a:solidFill>
                  <a:schemeClr val="bg1"/>
                </a:solidFill>
              </a:defRPr>
            </a:lvl3pPr>
            <a:lvl4pPr>
              <a:defRPr sz="1800" cap="none" baseline="0">
                <a:solidFill>
                  <a:schemeClr val="bg1"/>
                </a:solidFill>
              </a:defRPr>
            </a:lvl4pPr>
            <a:lvl5pPr>
              <a:defRPr sz="18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665315" y="1208685"/>
            <a:ext cx="4384242" cy="470930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9" name="Bildobjekt 18" descr="miunlogo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28600" y="228600"/>
            <a:ext cx="8686800" cy="59234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Miun_bil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0000">
            <a:off x="286155" y="322601"/>
            <a:ext cx="8583131" cy="5723628"/>
          </a:xfrm>
          <a:prstGeom prst="rect">
            <a:avLst/>
          </a:prstGeom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835014" cy="68600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sv-SE" dirty="0" smtClean="0"/>
              <a:t>rubrikformat stor</a:t>
            </a:r>
            <a:endParaRPr lang="sv-SE" dirty="0"/>
          </a:p>
        </p:txBody>
      </p:sp>
      <p:pic>
        <p:nvPicPr>
          <p:cNvPr id="11" name="Bildobjekt 10" descr="MIUN_punkt_se_ROSA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7165" y="521320"/>
            <a:ext cx="1151885" cy="460754"/>
          </a:xfrm>
          <a:prstGeom prst="rect">
            <a:avLst/>
          </a:prstGeom>
        </p:spPr>
      </p:pic>
      <p:pic>
        <p:nvPicPr>
          <p:cNvPr id="16" name="Bildobjekt 15" descr="miunlogo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31125" y="6234293"/>
            <a:ext cx="1051894" cy="596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rubrikformat stor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4351E8F4-E270-3245-A240-247F4DFACE25}" type="datetimeFigureOut">
              <a:rPr lang="sv-SE" smtClean="0"/>
              <a:pPr/>
              <a:t>2015-01-28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40C4B306-099F-D54F-9B6F-12703FFD431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Tx/>
        <a:buNone/>
        <a:defRPr sz="2000" b="0" kern="1200" cap="none" baseline="0">
          <a:solidFill>
            <a:schemeClr val="tx1"/>
          </a:solidFill>
          <a:latin typeface="Arial"/>
          <a:ea typeface="+mn-ea"/>
          <a:cs typeface="Arial"/>
        </a:defRPr>
      </a:lvl1pPr>
      <a:lvl2pPr marL="450850" indent="-180975" algn="l" defTabSz="457200" rtl="0" eaLnBrk="1" latinLnBrk="0" hangingPunct="1">
        <a:spcBef>
          <a:spcPct val="20000"/>
        </a:spcBef>
        <a:buFont typeface="Arial"/>
        <a:buChar char="–"/>
        <a:defRPr sz="1800" kern="1200" cap="none">
          <a:solidFill>
            <a:schemeClr val="tx1"/>
          </a:solidFill>
          <a:latin typeface="Arial"/>
          <a:ea typeface="+mn-ea"/>
          <a:cs typeface="Arial"/>
        </a:defRPr>
      </a:lvl2pPr>
      <a:lvl3pPr marL="900113" indent="-179388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162050" indent="-180975" algn="l" defTabSz="457200" rtl="0" eaLnBrk="1" latinLnBrk="0" hangingPunct="1">
        <a:spcBef>
          <a:spcPct val="20000"/>
        </a:spcBef>
        <a:buFont typeface="Arial"/>
        <a:buChar char="–"/>
        <a:defRPr sz="1400" b="1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1522413" indent="-180975" algn="l" defTabSz="457200" rtl="0" eaLnBrk="1" latinLnBrk="0" hangingPunct="1">
        <a:spcBef>
          <a:spcPct val="20000"/>
        </a:spcBef>
        <a:buFont typeface="Arial"/>
        <a:buChar char="»"/>
        <a:defRPr sz="14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91450" cy="112778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KK-projekt</a:t>
            </a:r>
            <a:br>
              <a:rPr lang="sv-SE" dirty="0" smtClean="0"/>
            </a:br>
            <a:r>
              <a:rPr lang="sv-SE" dirty="0" smtClean="0"/>
              <a:t>Projektledarmöte  januari 2015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990600" y="3781425"/>
            <a:ext cx="3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Fanny Burman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Maria Torstensson</a:t>
            </a:r>
            <a:endParaRPr lang="sv-S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363110102"/>
              </p:ext>
            </p:extLst>
          </p:nvPr>
        </p:nvGraphicFramePr>
        <p:xfrm>
          <a:off x="-419100" y="2082800"/>
          <a:ext cx="9271000" cy="378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876026"/>
            <a:ext cx="5835014" cy="157674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Nya insatser inom KK-miljön: datum och händelser</a:t>
            </a:r>
            <a:endParaRPr lang="sv-SE" dirty="0"/>
          </a:p>
        </p:txBody>
      </p:sp>
      <p:sp>
        <p:nvSpPr>
          <p:cNvPr id="3" name="Ellips 2"/>
          <p:cNvSpPr/>
          <p:nvPr/>
        </p:nvSpPr>
        <p:spPr>
          <a:xfrm>
            <a:off x="4699000" y="2743200"/>
            <a:ext cx="17653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7061200" y="3181350"/>
            <a:ext cx="1765300" cy="571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/>
          <p:cNvSpPr/>
          <p:nvPr/>
        </p:nvSpPr>
        <p:spPr>
          <a:xfrm>
            <a:off x="7404100" y="4127500"/>
            <a:ext cx="539750" cy="469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7900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39526"/>
            <a:ext cx="7988300" cy="813074"/>
          </a:xfrm>
        </p:spPr>
        <p:txBody>
          <a:bodyPr>
            <a:normAutofit/>
          </a:bodyPr>
          <a:lstStyle/>
          <a:p>
            <a:r>
              <a:rPr lang="sv-SE" dirty="0" smtClean="0"/>
              <a:t>Roller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1627479"/>
            <a:ext cx="8180386" cy="3782721"/>
          </a:xfrm>
        </p:spPr>
        <p:txBody>
          <a:bodyPr>
            <a:noAutofit/>
          </a:bodyPr>
          <a:lstStyle/>
          <a:p>
            <a:pPr marL="1346200" indent="-1346200">
              <a:spcBef>
                <a:spcPts val="300"/>
              </a:spcBef>
            </a:pPr>
            <a:r>
              <a:rPr lang="sv-SE" dirty="0" smtClean="0"/>
              <a:t>Rektor:	projektägare KK-miljö, firmatecknare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Hans-Erik:	projektledare KK-miljö, KK-miljöns ledningsgrupp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Mattias: 	ansvarig kvalitetssystem, KK-miljöns ledningsgrupp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/>
              <a:t>	</a:t>
            </a:r>
            <a:r>
              <a:rPr lang="sv-SE" dirty="0" smtClean="0"/>
              <a:t>kontaktperson KKS, </a:t>
            </a:r>
            <a:r>
              <a:rPr lang="sv-SE" dirty="0"/>
              <a:t>	</a:t>
            </a:r>
            <a:r>
              <a:rPr lang="sv-SE" dirty="0" smtClean="0"/>
              <a:t>centrumledare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Kaarlo:	Skribent KK-Miljön, KK-miljöns ledningsgrupp, centrumledare	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Fanny	Ansvarig administrativ process, ledningsstöd, administrativt stöd STC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Maria	Ansvarig kvalitetskontroll, ledningsstöd	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Annika	</a:t>
            </a:r>
            <a:r>
              <a:rPr lang="sv-SE" dirty="0"/>
              <a:t>administrativt stöd </a:t>
            </a:r>
            <a:r>
              <a:rPr lang="sv-SE" dirty="0" smtClean="0"/>
              <a:t>STC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Anna	Administrativt stöd FSCN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Åsa	Administrativt stöd </a:t>
            </a:r>
          </a:p>
          <a:p>
            <a:pPr marL="1346200" indent="-1346200">
              <a:spcBef>
                <a:spcPts val="300"/>
              </a:spcBef>
            </a:pPr>
            <a:r>
              <a:rPr lang="sv-SE" dirty="0" smtClean="0"/>
              <a:t>Carolina	Administrativt stöd</a:t>
            </a:r>
            <a:endParaRPr lang="sv-SE" dirty="0"/>
          </a:p>
          <a:p>
            <a:pPr marL="1346200" indent="-1346200">
              <a:spcBef>
                <a:spcPts val="300"/>
              </a:spcBef>
            </a:pPr>
            <a:endParaRPr lang="sv-SE" dirty="0" smtClean="0"/>
          </a:p>
          <a:p>
            <a:pPr marL="355600" indent="-355600">
              <a:spcBef>
                <a:spcPts val="300"/>
              </a:spcBef>
            </a:pPr>
            <a:endParaRPr lang="sv-SE" dirty="0" smtClean="0"/>
          </a:p>
          <a:p>
            <a:pPr indent="0"/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581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39526"/>
            <a:ext cx="7988300" cy="81307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Övriga frågor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Nästa möte – slutet av augusti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1979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Program 22 januari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2197100"/>
            <a:ext cx="8053386" cy="35179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sz="2400" dirty="0" smtClean="0"/>
              <a:t>Presentation</a:t>
            </a:r>
          </a:p>
          <a:p>
            <a:pPr>
              <a:buFont typeface="Arial" pitchFamily="34" charset="0"/>
              <a:buChar char="•"/>
            </a:pPr>
            <a:r>
              <a:rPr lang="sv-SE" sz="2400" dirty="0" smtClean="0"/>
              <a:t>Vad händer nu och varför</a:t>
            </a:r>
          </a:p>
          <a:p>
            <a:pPr>
              <a:buFont typeface="Arial" pitchFamily="34" charset="0"/>
              <a:buChar char="•"/>
            </a:pPr>
            <a:r>
              <a:rPr lang="sv-SE" sz="2400" dirty="0" smtClean="0"/>
              <a:t>Kontakter med deltagande företag</a:t>
            </a:r>
          </a:p>
          <a:p>
            <a:pPr>
              <a:buFont typeface="Arial" pitchFamily="34" charset="0"/>
              <a:buChar char="•"/>
            </a:pPr>
            <a:r>
              <a:rPr lang="sv-SE" sz="2400" dirty="0" smtClean="0"/>
              <a:t>Kontakter med KK-stiftelsen</a:t>
            </a:r>
          </a:p>
          <a:p>
            <a:pPr>
              <a:buFont typeface="Arial" pitchFamily="34" charset="0"/>
              <a:buChar char="•"/>
            </a:pPr>
            <a:r>
              <a:rPr lang="sv-SE" sz="2400" dirty="0" smtClean="0"/>
              <a:t>Nya insatser?</a:t>
            </a:r>
          </a:p>
          <a:p>
            <a:pPr>
              <a:buFont typeface="Arial" pitchFamily="34" charset="0"/>
              <a:buChar char="•"/>
            </a:pPr>
            <a:r>
              <a:rPr lang="sv-SE" sz="2400" dirty="0" smtClean="0"/>
              <a:t>Roller</a:t>
            </a:r>
          </a:p>
          <a:p>
            <a:pPr>
              <a:buFont typeface="Arial" pitchFamily="34" charset="0"/>
              <a:buChar char="•"/>
            </a:pPr>
            <a:r>
              <a:rPr lang="sv-SE" sz="2400" dirty="0" smtClean="0"/>
              <a:t>Övriga frågor</a:t>
            </a:r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 indent="0"/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="" val="1315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831952" y="1151464"/>
          <a:ext cx="7615004" cy="473175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5471"/>
                <a:gridCol w="1116767"/>
                <a:gridCol w="1648918"/>
                <a:gridCol w="1753848"/>
              </a:tblGrid>
              <a:tr h="234498"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Projektnamn</a:t>
                      </a:r>
                      <a:endParaRPr lang="sv-SE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Typ av projekt</a:t>
                      </a:r>
                      <a:endParaRPr lang="sv-SE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Tidsperiod</a:t>
                      </a:r>
                      <a:endParaRPr lang="sv-SE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dirty="0" smtClean="0"/>
                        <a:t>Projektledare</a:t>
                      </a:r>
                      <a:endParaRPr lang="sv-SE" sz="9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301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e2mp-rp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Profil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2011-04-01--2017-03-31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Per Engstrand</a:t>
                      </a: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u="none" strike="noStrike" dirty="0">
                          <a:latin typeface="+mn-lt"/>
                        </a:rPr>
                        <a:t>Robust Wireless Communication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latin typeface="+mn-lt"/>
                        </a:rPr>
                        <a:t>Adjungerad Professor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>
                          <a:latin typeface="+mn-lt"/>
                        </a:rPr>
                        <a:t>2013-04-01--2015-03-31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latin typeface="+mn-lt"/>
                        </a:rPr>
                        <a:t>Mikael Gidlund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u="none" strike="noStrike" dirty="0" err="1"/>
                        <a:t>PlenoCap</a:t>
                      </a:r>
                      <a:r>
                        <a:rPr lang="sv-SE" sz="900" u="none" strike="noStrike" dirty="0"/>
                        <a:t> - </a:t>
                      </a:r>
                      <a:r>
                        <a:rPr lang="sv-SE" sz="900" u="none" strike="noStrike" dirty="0" err="1"/>
                        <a:t>plenoptisk</a:t>
                      </a:r>
                      <a:r>
                        <a:rPr lang="sv-SE" sz="900" u="none" strike="noStrike" dirty="0"/>
                        <a:t> infångning och beräkningsbaserad fotografering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 err="1"/>
                        <a:t>ProSpekt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2013-04-01-</a:t>
                      </a:r>
                      <a:r>
                        <a:rPr lang="sv-SE" sz="900" u="none" strike="noStrike"/>
                        <a:t>-</a:t>
                      </a:r>
                      <a:r>
                        <a:rPr lang="sv-SE" sz="900" u="none" strike="noStrike" smtClean="0"/>
                        <a:t>2015-06-30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Roger Olsson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722"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u="none" strike="noStrike" dirty="0"/>
                        <a:t>Paper Solar Cells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HÖG 13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2014-04-01--2017-03-31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Håkan Olin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/>
                        <a:t>Light-weight Structural Composites from </a:t>
                      </a:r>
                      <a:r>
                        <a:rPr lang="en-US" sz="900" u="none" strike="noStrike" dirty="0" err="1"/>
                        <a:t>Fibre</a:t>
                      </a:r>
                      <a:r>
                        <a:rPr lang="en-US" sz="900" u="none" strike="noStrike" dirty="0"/>
                        <a:t>-based Materials, Reliability-based Design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HÖG 13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2014-03-01--2017-02-28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Tetsu Uesaka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/>
                        <a:t>Characterization of wood disintegration processes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HÖG 13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/>
                        <a:t>2014-03-01--2017-02-28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Benny Thörnberg</a:t>
                      </a:r>
                      <a:br>
                        <a:rPr lang="sv-SE" sz="900" u="none" strike="noStrike" dirty="0"/>
                      </a:br>
                      <a:r>
                        <a:rPr lang="sv-SE" sz="900" u="none" strike="noStrike" dirty="0"/>
                        <a:t>(Per Gradin)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595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/>
                        <a:t>High Frequency Medium Power Isolated Converters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HÖG 13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2014-03-01--2017-02-28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Kent Bertilsson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/>
                        <a:t>ID-POS - Large Areas for RFID Identification, Positioning and Interaction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HÖG 13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2014-03-01--2017-02-28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Johan Sidén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722">
                <a:tc>
                  <a:txBody>
                    <a:bodyPr/>
                    <a:lstStyle/>
                    <a:p>
                      <a:pPr algn="l" fontAlgn="t"/>
                      <a:r>
                        <a:rPr lang="sv-SE" sz="900" u="none" strike="noStrike"/>
                        <a:t>FORIC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Forskarskola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2014-06-01--2021-05-31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Per Engstrand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/>
                        <a:t>SURF - Surface characterization of industrial large area products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HÖG 14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2015-04-01--2018-03-31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Jan Thim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/>
                        <a:t>Data Analytics in (Wireless) Industrial Networks   (DAWN)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HÖG 14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/>
                        <a:t>2015-04-01--2018-03-31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Tingting Zhang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/>
                        <a:t>Reliable and Secure M2M Communication in Cyber-Physical Systems (M2M COM)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HÖG 14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2015-04-01--2018-03-31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Patrik Österberg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722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/>
                        <a:t>Advanced HYP for paperboard (AHYP)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/>
                        <a:t>HÖG 14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/>
                        <a:t>2015-04-01--2017-03-31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Gunilla Pettersson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 err="1"/>
                        <a:t>Fibre</a:t>
                      </a:r>
                      <a:r>
                        <a:rPr lang="en-US" sz="900" u="none" strike="noStrike" dirty="0"/>
                        <a:t> Network Design: Applications to Hygiene Products (</a:t>
                      </a:r>
                      <a:r>
                        <a:rPr lang="en-US" sz="900" u="none" strike="noStrike" dirty="0" err="1"/>
                        <a:t>FNMech</a:t>
                      </a:r>
                      <a:r>
                        <a:rPr lang="en-US" sz="900" u="none" strike="noStrike" dirty="0"/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HÖG 14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/>
                        <a:t>2015-02-01--2018-01-31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/>
                        <a:t>Tetsu </a:t>
                      </a:r>
                      <a:r>
                        <a:rPr lang="sv-SE" sz="900" u="none" strike="noStrike" dirty="0" smtClean="0"/>
                        <a:t>Uesaka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 err="1">
                          <a:solidFill>
                            <a:srgbClr val="FF0000"/>
                          </a:solidFill>
                        </a:rPr>
                        <a:t>Fexible</a:t>
                      </a: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sz="900" u="none" strike="noStrike" dirty="0" err="1">
                          <a:solidFill>
                            <a:srgbClr val="FF0000"/>
                          </a:solidFill>
                        </a:rPr>
                        <a:t>Master-by-Research</a:t>
                      </a: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 (FLEX)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IT i högre utbildning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2013-05-01--2015-04-30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Bengt Oelmann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</a:rPr>
                        <a:t>Light Field Evaluation System (LIFE)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solidFill>
                            <a:srgbClr val="FF0000"/>
                          </a:solidFill>
                        </a:rPr>
                        <a:t>HÖG 14</a:t>
                      </a:r>
                      <a:endParaRPr lang="sv-SE" sz="9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solidFill>
                            <a:srgbClr val="FF0000"/>
                          </a:solidFill>
                        </a:rPr>
                        <a:t>2015-02-01--2018-01-31</a:t>
                      </a:r>
                      <a:endParaRPr lang="sv-SE" sz="9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Mårten Sjöström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2283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SIMPLY LEAN: Värderingsbaserat </a:t>
                      </a:r>
                      <a:r>
                        <a:rPr lang="sv-SE" sz="900" u="none" strike="noStrike" dirty="0" err="1">
                          <a:solidFill>
                            <a:srgbClr val="FF0000"/>
                          </a:solidFill>
                        </a:rPr>
                        <a:t>Lean</a:t>
                      </a: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 Ledarskap för hållbar företagande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solidFill>
                            <a:srgbClr val="FF0000"/>
                          </a:solidFill>
                        </a:rPr>
                        <a:t>HÖG 14</a:t>
                      </a:r>
                      <a:endParaRPr lang="sv-SE" sz="9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 </a:t>
                      </a:r>
                      <a:r>
                        <a:rPr lang="sv-SE" sz="900" u="none" strike="noStrike" dirty="0" smtClean="0">
                          <a:solidFill>
                            <a:srgbClr val="FF0000"/>
                          </a:solidFill>
                        </a:rPr>
                        <a:t>2015-03-02—2018-03-02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</a:rPr>
                        <a:t>Kristen Snyder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799" y="554636"/>
            <a:ext cx="6489701" cy="766163"/>
          </a:xfrm>
        </p:spPr>
        <p:txBody>
          <a:bodyPr>
            <a:noAutofit/>
          </a:bodyPr>
          <a:lstStyle/>
          <a:p>
            <a:r>
              <a:rPr lang="sv-SE" sz="2100" dirty="0" smtClean="0"/>
              <a:t>KK-projekt inom och utanför KK-miljön </a:t>
            </a:r>
            <a:endParaRPr lang="sv-SE" sz="21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8053386" cy="379542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 indent="0"/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Vad händer nu?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1919579"/>
            <a:ext cx="8053386" cy="3795421"/>
          </a:xfrm>
        </p:spPr>
        <p:txBody>
          <a:bodyPr>
            <a:normAutofit/>
          </a:bodyPr>
          <a:lstStyle/>
          <a:p>
            <a:pPr indent="0"/>
            <a:endParaRPr lang="sv-SE" sz="2800" b="1" dirty="0" smtClean="0">
              <a:solidFill>
                <a:schemeClr val="tx2"/>
              </a:solidFill>
            </a:endParaRPr>
          </a:p>
          <a:p>
            <a:pPr indent="0"/>
            <a:r>
              <a:rPr lang="sv-SE" sz="2800" b="1" dirty="0" smtClean="0">
                <a:solidFill>
                  <a:schemeClr val="tx2"/>
                </a:solidFill>
              </a:rPr>
              <a:t>För alla</a:t>
            </a:r>
          </a:p>
          <a:p>
            <a:pPr indent="0">
              <a:buFont typeface="Arial" pitchFamily="34" charset="0"/>
              <a:buChar char="•"/>
            </a:pPr>
            <a:r>
              <a:rPr lang="sv-SE" sz="2400" dirty="0" smtClean="0"/>
              <a:t> Nya projekt: avtal, underskrifter</a:t>
            </a:r>
          </a:p>
          <a:p>
            <a:pPr indent="0">
              <a:buFont typeface="Arial" pitchFamily="34" charset="0"/>
              <a:buChar char="•"/>
            </a:pPr>
            <a:r>
              <a:rPr lang="sv-SE" sz="2400" dirty="0" smtClean="0"/>
              <a:t> Rapportering till KKS enligt avtal  </a:t>
            </a:r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 indent="0"/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="" val="5290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584200"/>
            <a:ext cx="5835014" cy="93133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Rapportering, projekt utanför KK-miljön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1735667"/>
            <a:ext cx="7519986" cy="3979333"/>
          </a:xfrm>
        </p:spPr>
        <p:txBody>
          <a:bodyPr/>
          <a:lstStyle/>
          <a:p>
            <a:r>
              <a:rPr lang="sv-SE" dirty="0" smtClean="0"/>
              <a:t>Insatser utanför KK-miljön rapporteras via KK-stiftelsens portal. Nedan visar ett exempel på rapportering för projekt som har start- och slutdatum 2015-02-01—2018-01-31. 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225" y="2755900"/>
            <a:ext cx="7456155" cy="326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nbur\AppData\Roaming\Skype\fanny_burman\media_messaging\media_cache\^82551AE4B2C7C93D0EBD108891329CE85254F119BC2320E699^pimgpsh_fullsize_dist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1837" y="1661659"/>
            <a:ext cx="4985763" cy="408545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584200"/>
            <a:ext cx="5835014" cy="931334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Rapportering, projekt inom KK-miljön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528639" y="1735667"/>
            <a:ext cx="3408361" cy="420793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Insatser inom KK-miljön rapporteras i samband med KK-miljöns rapportering till KKS:</a:t>
            </a:r>
          </a:p>
          <a:p>
            <a:pPr marL="342900">
              <a:spcBef>
                <a:spcPts val="1200"/>
              </a:spcBef>
              <a:buFont typeface="Wingdings"/>
              <a:buChar char="Ø"/>
            </a:pPr>
            <a:r>
              <a:rPr lang="sv-SE" dirty="0" smtClean="0"/>
              <a:t>vårens </a:t>
            </a:r>
            <a:r>
              <a:rPr lang="sv-SE" b="1" dirty="0" smtClean="0"/>
              <a:t>uppföljningsrapport </a:t>
            </a:r>
          </a:p>
          <a:p>
            <a:pPr marL="342900">
              <a:spcBef>
                <a:spcPts val="1200"/>
              </a:spcBef>
              <a:buFont typeface="Wingdings"/>
              <a:buChar char="Ø"/>
            </a:pPr>
            <a:r>
              <a:rPr lang="sv-SE" dirty="0" smtClean="0"/>
              <a:t>höstens </a:t>
            </a:r>
            <a:r>
              <a:rPr lang="sv-SE" b="1" dirty="0" smtClean="0"/>
              <a:t>verksamhetsplan</a:t>
            </a:r>
          </a:p>
          <a:p>
            <a:pPr indent="0">
              <a:spcBef>
                <a:spcPts val="1200"/>
              </a:spcBef>
            </a:pPr>
            <a:r>
              <a:rPr lang="sv-SE" dirty="0" smtClean="0"/>
              <a:t>Rapporteringen </a:t>
            </a:r>
            <a:r>
              <a:rPr lang="sv-SE" dirty="0"/>
              <a:t>styrs </a:t>
            </a:r>
            <a:r>
              <a:rPr lang="sv-SE" dirty="0" smtClean="0"/>
              <a:t>av projektavtal och KK-stiftelsens kravspecifikation för KK-miljön – se klipp ur avtal bredvid.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1462363"/>
            <a:ext cx="8053386" cy="4438375"/>
          </a:xfrm>
        </p:spPr>
        <p:txBody>
          <a:bodyPr>
            <a:noAutofit/>
          </a:bodyPr>
          <a:lstStyle/>
          <a:p>
            <a:pPr indent="0"/>
            <a:r>
              <a:rPr lang="sv-SE" sz="3200" b="1" dirty="0" smtClean="0"/>
              <a:t>Uppföljningsrapport </a:t>
            </a:r>
          </a:p>
          <a:p>
            <a:pPr indent="0">
              <a:spcBef>
                <a:spcPts val="600"/>
              </a:spcBef>
            </a:pPr>
            <a:r>
              <a:rPr lang="sv-SE" dirty="0" smtClean="0"/>
              <a:t>Skrivs av KK-miljöledningen, deadline 31 mars</a:t>
            </a:r>
          </a:p>
          <a:p>
            <a:pPr marL="357188" indent="-3571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dirty="0" smtClean="0"/>
              <a:t>Underlag mitten av februari:</a:t>
            </a:r>
          </a:p>
          <a:p>
            <a:pPr indent="0"/>
            <a:r>
              <a:rPr lang="sv-SE" dirty="0"/>
              <a:t>	</a:t>
            </a:r>
            <a:r>
              <a:rPr lang="sv-SE" dirty="0" smtClean="0"/>
              <a:t>- Indikatorer (NMT-kansliet, </a:t>
            </a:r>
            <a:r>
              <a:rPr lang="sv-SE" dirty="0" err="1" smtClean="0"/>
              <a:t>Bib</a:t>
            </a:r>
            <a:r>
              <a:rPr lang="sv-SE" dirty="0" smtClean="0"/>
              <a:t>, Per, Eko)</a:t>
            </a:r>
          </a:p>
          <a:p>
            <a:pPr indent="0"/>
            <a:r>
              <a:rPr lang="sv-SE" dirty="0"/>
              <a:t>	</a:t>
            </a:r>
            <a:r>
              <a:rPr lang="sv-SE" dirty="0" smtClean="0"/>
              <a:t>- </a:t>
            </a:r>
            <a:r>
              <a:rPr lang="sv-SE" b="1" dirty="0" smtClean="0"/>
              <a:t>Statusrapport från pågående projekt (projektledarna)</a:t>
            </a:r>
          </a:p>
          <a:p>
            <a:pPr marL="708025" lvl="1" defTabSz="714375">
              <a:buFont typeface="Arial" pitchFamily="34" charset="0"/>
              <a:buChar char="•"/>
            </a:pPr>
            <a:r>
              <a:rPr lang="sv-SE" sz="2000" dirty="0" smtClean="0"/>
              <a:t>Redovisning av intern ekonomi</a:t>
            </a:r>
          </a:p>
          <a:p>
            <a:pPr marL="708025" lvl="1" defTabSz="714375">
              <a:buFont typeface="Arial" pitchFamily="34" charset="0"/>
              <a:buChar char="•"/>
            </a:pPr>
            <a:r>
              <a:rPr lang="sv-SE" sz="2000" dirty="0" smtClean="0"/>
              <a:t>Ekonomisk redovisning från företagen</a:t>
            </a:r>
          </a:p>
          <a:p>
            <a:pPr marL="708025" lvl="1" defTabSz="714375">
              <a:buFont typeface="Arial" pitchFamily="34" charset="0"/>
              <a:buChar char="•"/>
            </a:pPr>
            <a:r>
              <a:rPr lang="sv-SE" sz="2000" dirty="0" smtClean="0"/>
              <a:t>Statusrapport från deltagande företag (för att kunna identifiera problem innan de blir för stora, begärs troligen in i enkel enkätform, återkommer inom kort med färdig mall) </a:t>
            </a:r>
            <a:endParaRPr lang="sv-SE" dirty="0" smtClean="0"/>
          </a:p>
          <a:p>
            <a:pPr>
              <a:spcBef>
                <a:spcPts val="1800"/>
              </a:spcBef>
            </a:pPr>
            <a:r>
              <a:rPr lang="sv-SE" b="1" dirty="0" smtClean="0">
                <a:solidFill>
                  <a:srgbClr val="0070C0"/>
                </a:solidFill>
              </a:rPr>
              <a:t>Nytt för i år – inga statusrapporter skickas in till KKS!</a:t>
            </a:r>
          </a:p>
          <a:p>
            <a:pPr indent="0"/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 smtClean="0"/>
          </a:p>
          <a:p>
            <a:pPr>
              <a:buFont typeface="Arial" pitchFamily="34" charset="0"/>
              <a:buChar char="•"/>
            </a:pPr>
            <a:endParaRPr lang="sv-SE" dirty="0"/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685800" y="584200"/>
            <a:ext cx="5835014" cy="9313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all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sv-SE" dirty="0" smtClean="0"/>
              <a:t>Rapportering, projekt inom KK-miljön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581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Kontakter med deltagande företag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2458659"/>
            <a:ext cx="8053386" cy="3795421"/>
          </a:xfrm>
        </p:spPr>
        <p:txBody>
          <a:bodyPr>
            <a:noAutofit/>
          </a:bodyPr>
          <a:lstStyle/>
          <a:p>
            <a:pPr marL="342900">
              <a:buFont typeface="Wingdings" panose="05000000000000000000" pitchFamily="2" charset="2"/>
              <a:buChar char="§"/>
            </a:pPr>
            <a:r>
              <a:rPr lang="sv-SE" sz="2400" dirty="0" smtClean="0"/>
              <a:t>Regelbundna projektmöten</a:t>
            </a:r>
          </a:p>
          <a:p>
            <a:pPr marL="622300" indent="-266700">
              <a:buFontTx/>
              <a:buChar char="-"/>
            </a:pPr>
            <a:r>
              <a:rPr lang="sv-SE" sz="2400" dirty="0" smtClean="0"/>
              <a:t>logg, bra underlag till rapportering</a:t>
            </a:r>
          </a:p>
          <a:p>
            <a:pPr marL="622300" indent="-438150">
              <a:spcBef>
                <a:spcPts val="600"/>
              </a:spcBef>
              <a:tabLst>
                <a:tab pos="1168400" algn="l"/>
                <a:tab pos="2514600" algn="l"/>
                <a:tab pos="4127500" algn="l"/>
              </a:tabLst>
            </a:pPr>
            <a:r>
              <a:rPr lang="sv-SE" sz="2400" dirty="0"/>
              <a:t>	</a:t>
            </a:r>
            <a:r>
              <a:rPr lang="sv-SE" dirty="0" smtClean="0"/>
              <a:t>ex:	datum	aktivitet	deltagare</a:t>
            </a:r>
          </a:p>
          <a:p>
            <a:pPr marL="622300" indent="-438150">
              <a:spcBef>
                <a:spcPts val="600"/>
              </a:spcBef>
              <a:tabLst>
                <a:tab pos="1168400" algn="l"/>
                <a:tab pos="2514600" algn="l"/>
                <a:tab pos="4127500" algn="l"/>
              </a:tabLst>
            </a:pPr>
            <a:r>
              <a:rPr lang="sv-SE" dirty="0"/>
              <a:t>	</a:t>
            </a:r>
            <a:r>
              <a:rPr lang="sv-SE" dirty="0" smtClean="0"/>
              <a:t>ex:</a:t>
            </a:r>
          </a:p>
          <a:p>
            <a:pPr marL="622300" indent="-438150"/>
            <a:r>
              <a:rPr lang="sv-SE" sz="2400" dirty="0"/>
              <a:t>	</a:t>
            </a:r>
            <a:r>
              <a:rPr lang="sv-SE" sz="2400" dirty="0" smtClean="0"/>
              <a:t>		</a:t>
            </a:r>
          </a:p>
          <a:p>
            <a:pPr marL="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v-SE" sz="2400" dirty="0" smtClean="0"/>
              <a:t>Ekonomisk redovisning</a:t>
            </a:r>
          </a:p>
          <a:p>
            <a:pPr marL="34290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sv-SE" sz="2400" dirty="0" smtClean="0"/>
              <a:t>Årlig statusrapport – ev. enkät</a:t>
            </a:r>
          </a:p>
          <a:p>
            <a:pPr indent="0"/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 indent="0"/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/>
          </a:p>
        </p:txBody>
      </p:sp>
      <p:sp>
        <p:nvSpPr>
          <p:cNvPr id="8" name="textruta 7"/>
          <p:cNvSpPr txBox="1"/>
          <p:nvPr/>
        </p:nvSpPr>
        <p:spPr>
          <a:xfrm>
            <a:off x="1905000" y="3797300"/>
            <a:ext cx="6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0900">
              <a:tabLst>
                <a:tab pos="2514600" algn="ctr"/>
                <a:tab pos="5029200" algn="ctr"/>
              </a:tabLst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å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r 1	år 2		år 3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Rak pil 10"/>
          <p:cNvCxnSpPr/>
          <p:nvPr/>
        </p:nvCxnSpPr>
        <p:spPr>
          <a:xfrm>
            <a:off x="1905000" y="4128532"/>
            <a:ext cx="6769100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2247900" y="4446032"/>
            <a:ext cx="15621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3124200" y="4547632"/>
            <a:ext cx="15621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4965700" y="4446032"/>
            <a:ext cx="15621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5746750" y="4649232"/>
            <a:ext cx="360000" cy="0"/>
          </a:xfrm>
          <a:prstGeom prst="line">
            <a:avLst/>
          </a:prstGeom>
          <a:ln>
            <a:solidFill>
              <a:srgbClr val="EA59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6864350" y="4649232"/>
            <a:ext cx="1332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1947818" y="4114800"/>
            <a:ext cx="62969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00" dirty="0" smtClean="0"/>
              <a:t>X			X			X			X				X</a:t>
            </a:r>
            <a:endParaRPr lang="sv-SE" sz="1300" dirty="0"/>
          </a:p>
        </p:txBody>
      </p:sp>
    </p:spTree>
    <p:extLst>
      <p:ext uri="{BB962C8B-B14F-4D97-AF65-F5344CB8AC3E}">
        <p14:creationId xmlns:p14="http://schemas.microsoft.com/office/powerpoint/2010/main" xmlns="" val="29009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01426"/>
            <a:ext cx="5835014" cy="686002"/>
          </a:xfrm>
        </p:spPr>
        <p:txBody>
          <a:bodyPr/>
          <a:lstStyle/>
          <a:p>
            <a:r>
              <a:rPr lang="sv-SE" dirty="0" smtClean="0"/>
              <a:t>Kontakter med KK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684214" y="1678279"/>
            <a:ext cx="8180386" cy="3287421"/>
          </a:xfrm>
        </p:spPr>
        <p:txBody>
          <a:bodyPr>
            <a:normAutofit fontScale="92500"/>
          </a:bodyPr>
          <a:lstStyle/>
          <a:p>
            <a:pPr indent="0"/>
            <a:r>
              <a:rPr lang="sv-SE" sz="2400" b="1" dirty="0" smtClean="0"/>
              <a:t>Utanför miljön </a:t>
            </a:r>
            <a:endParaRPr lang="sv-SE" sz="2400" dirty="0"/>
          </a:p>
          <a:p>
            <a:pPr marL="3429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sv-SE" sz="2400" dirty="0" smtClean="0"/>
              <a:t>Projektledarens ansvar</a:t>
            </a:r>
          </a:p>
          <a:p>
            <a:pPr indent="0">
              <a:spcBef>
                <a:spcPts val="1200"/>
              </a:spcBef>
            </a:pPr>
            <a:r>
              <a:rPr lang="sv-SE" sz="2400" b="1" dirty="0" smtClean="0"/>
              <a:t>Inom KK-miljön</a:t>
            </a:r>
            <a:endParaRPr lang="sv-SE" sz="2400" dirty="0"/>
          </a:p>
          <a:p>
            <a:pPr marL="355600" indent="-355600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sv-SE" sz="2400" dirty="0" smtClean="0"/>
              <a:t>KK-miljö-ledningen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sv-SE" sz="2400" dirty="0" smtClean="0"/>
              <a:t>Alla förändringar i projektet, eller önskemål om sådana, ska i första hand kommuniceras med centrumledarna.</a:t>
            </a:r>
          </a:p>
          <a:p>
            <a:pPr marL="355600" indent="-355600">
              <a:spcBef>
                <a:spcPts val="300"/>
              </a:spcBef>
            </a:pPr>
            <a:r>
              <a:rPr lang="sv-SE" sz="2400" dirty="0"/>
              <a:t>	</a:t>
            </a:r>
            <a:r>
              <a:rPr lang="sv-SE" sz="2400" dirty="0" smtClean="0"/>
              <a:t>Beslut fattas internt inom miljön och kommuniceras sedan till KK-stiftelsen i samband med rapportering, ex på avtalstext:</a:t>
            </a:r>
          </a:p>
          <a:p>
            <a:pPr marL="355600" indent="-355600">
              <a:spcBef>
                <a:spcPts val="300"/>
              </a:spcBef>
            </a:pPr>
            <a:endParaRPr lang="sv-SE" sz="2400" dirty="0" smtClean="0"/>
          </a:p>
          <a:p>
            <a:pPr indent="0"/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 smtClean="0"/>
          </a:p>
          <a:p>
            <a:pPr>
              <a:buFont typeface="Arial" pitchFamily="34" charset="0"/>
              <a:buChar char="•"/>
            </a:pPr>
            <a:endParaRPr lang="sv-S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489585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1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_MIUN">
      <a:dk1>
        <a:sysClr val="windowText" lastClr="000000"/>
      </a:dk1>
      <a:lt1>
        <a:sysClr val="window" lastClr="FFFFFF"/>
      </a:lt1>
      <a:dk2>
        <a:srgbClr val="0065A5"/>
      </a:dk2>
      <a:lt2>
        <a:srgbClr val="FFFFFF"/>
      </a:lt2>
      <a:accent1>
        <a:srgbClr val="DCDCDC"/>
      </a:accent1>
      <a:accent2>
        <a:srgbClr val="EA5906"/>
      </a:accent2>
      <a:accent3>
        <a:srgbClr val="E5310E"/>
      </a:accent3>
      <a:accent4>
        <a:srgbClr val="E7177B"/>
      </a:accent4>
      <a:accent5>
        <a:srgbClr val="3DA434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12818</TotalTime>
  <Words>489</Words>
  <Application>Microsoft Office PowerPoint</Application>
  <PresentationFormat>Bildspel på skärmen (4:3)</PresentationFormat>
  <Paragraphs>166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KK-projekt Projektledarmöte  januari 2015</vt:lpstr>
      <vt:lpstr>Program 22 januari</vt:lpstr>
      <vt:lpstr>KK-projekt inom och utanför KK-miljön </vt:lpstr>
      <vt:lpstr>Vad händer nu?</vt:lpstr>
      <vt:lpstr>Rapportering, projekt utanför KK-miljön</vt:lpstr>
      <vt:lpstr>Rapportering, projekt inom KK-miljön</vt:lpstr>
      <vt:lpstr>Bild 7</vt:lpstr>
      <vt:lpstr>Kontakter med deltagande företag</vt:lpstr>
      <vt:lpstr>Kontakter med KK</vt:lpstr>
      <vt:lpstr>Nya insatser inom KK-miljön: datum och händelser</vt:lpstr>
      <vt:lpstr>Roller</vt:lpstr>
      <vt:lpstr>Övriga frågor  Nästa möte – slutet av augusti</vt:lpstr>
    </vt:vector>
  </TitlesOfParts>
  <Company>Syre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Pär-Magnus Kikajon</dc:creator>
  <cp:lastModifiedBy>Fanny Burman</cp:lastModifiedBy>
  <cp:revision>989</cp:revision>
  <dcterms:created xsi:type="dcterms:W3CDTF">2011-10-12T11:34:09Z</dcterms:created>
  <dcterms:modified xsi:type="dcterms:W3CDTF">2015-01-28T11:53:03Z</dcterms:modified>
</cp:coreProperties>
</file>