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2"/>
  </p:notesMasterIdLst>
  <p:handoutMasterIdLst>
    <p:handoutMasterId r:id="rId23"/>
  </p:handoutMasterIdLst>
  <p:sldIdLst>
    <p:sldId id="257" r:id="rId2"/>
    <p:sldId id="366" r:id="rId3"/>
    <p:sldId id="318" r:id="rId4"/>
    <p:sldId id="319" r:id="rId5"/>
    <p:sldId id="361" r:id="rId6"/>
    <p:sldId id="367" r:id="rId7"/>
    <p:sldId id="328" r:id="rId8"/>
    <p:sldId id="362" r:id="rId9"/>
    <p:sldId id="375" r:id="rId10"/>
    <p:sldId id="376" r:id="rId11"/>
    <p:sldId id="371" r:id="rId12"/>
    <p:sldId id="373" r:id="rId13"/>
    <p:sldId id="324" r:id="rId14"/>
    <p:sldId id="321" r:id="rId15"/>
    <p:sldId id="342" r:id="rId16"/>
    <p:sldId id="374" r:id="rId17"/>
    <p:sldId id="345" r:id="rId18"/>
    <p:sldId id="368" r:id="rId19"/>
    <p:sldId id="372" r:id="rId20"/>
    <p:sldId id="377" r:id="rId21"/>
  </p:sldIdLst>
  <p:sldSz cx="9144000" cy="5143500" type="screen16x9"/>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E01"/>
    <a:srgbClr val="FF5C01"/>
    <a:srgbClr val="FF3300"/>
    <a:srgbClr val="FFB03B"/>
    <a:srgbClr val="FF9900"/>
    <a:srgbClr val="4F7921"/>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80" autoAdjust="0"/>
    <p:restoredTop sz="73719" autoAdjust="0"/>
  </p:normalViewPr>
  <p:slideViewPr>
    <p:cSldViewPr>
      <p:cViewPr>
        <p:scale>
          <a:sx n="100" d="100"/>
          <a:sy n="100" d="100"/>
        </p:scale>
        <p:origin x="-640" y="-4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7" d="100"/>
        <a:sy n="137" d="100"/>
      </p:scale>
      <p:origin x="0" y="647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kalkylblad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kalkylblad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9832460747525"/>
          <c:y val="0.0283139408252584"/>
          <c:w val="0.367533420192681"/>
          <c:h val="0.938573754528256"/>
        </c:manualLayout>
      </c:layout>
      <c:barChart>
        <c:barDir val="bar"/>
        <c:grouping val="clustered"/>
        <c:varyColors val="0"/>
        <c:ser>
          <c:idx val="0"/>
          <c:order val="0"/>
          <c:tx>
            <c:strRef>
              <c:f>Sheet1!$B$1</c:f>
              <c:strCache>
                <c:ptCount val="1"/>
                <c:pt idx="0">
                  <c:v>Allmänheten</c:v>
                </c:pt>
              </c:strCache>
            </c:strRef>
          </c:tx>
          <c:spPr>
            <a:solidFill>
              <a:schemeClr val="accent1"/>
            </a:solidFill>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Upp till 1 timme</c:v>
                </c:pt>
                <c:pt idx="1">
                  <c:v>2 timmar</c:v>
                </c:pt>
                <c:pt idx="2">
                  <c:v>3-4 timmar</c:v>
                </c:pt>
                <c:pt idx="3">
                  <c:v>5 timmar eller mer</c:v>
                </c:pt>
                <c:pt idx="4">
                  <c:v>Vet ej</c:v>
                </c:pt>
              </c:strCache>
            </c:strRef>
          </c:cat>
          <c:val>
            <c:numRef>
              <c:f>Sheet1!$B$2:$B$6</c:f>
              <c:numCache>
                <c:formatCode>0%</c:formatCode>
                <c:ptCount val="5"/>
                <c:pt idx="0">
                  <c:v>0.2</c:v>
                </c:pt>
                <c:pt idx="1">
                  <c:v>0.23</c:v>
                </c:pt>
                <c:pt idx="2">
                  <c:v>0.16</c:v>
                </c:pt>
                <c:pt idx="3">
                  <c:v>0.12</c:v>
                </c:pt>
                <c:pt idx="4">
                  <c:v>0.3</c:v>
                </c:pt>
              </c:numCache>
            </c:numRef>
          </c:val>
        </c:ser>
        <c:dLbls>
          <c:showLegendKey val="0"/>
          <c:showVal val="1"/>
          <c:showCatName val="0"/>
          <c:showSerName val="0"/>
          <c:showPercent val="0"/>
          <c:showBubbleSize val="0"/>
        </c:dLbls>
        <c:gapWidth val="150"/>
        <c:axId val="2079030488"/>
        <c:axId val="2086714216"/>
      </c:barChart>
      <c:catAx>
        <c:axId val="2079030488"/>
        <c:scaling>
          <c:orientation val="maxMin"/>
        </c:scaling>
        <c:delete val="0"/>
        <c:axPos val="l"/>
        <c:numFmt formatCode="General" sourceLinked="0"/>
        <c:majorTickMark val="out"/>
        <c:minorTickMark val="none"/>
        <c:tickLblPos val="nextTo"/>
        <c:crossAx val="2086714216"/>
        <c:crosses val="autoZero"/>
        <c:auto val="1"/>
        <c:lblAlgn val="ctr"/>
        <c:lblOffset val="100"/>
        <c:noMultiLvlLbl val="0"/>
      </c:catAx>
      <c:valAx>
        <c:axId val="2086714216"/>
        <c:scaling>
          <c:orientation val="minMax"/>
          <c:max val="1.0"/>
        </c:scaling>
        <c:delete val="1"/>
        <c:axPos val="b"/>
        <c:numFmt formatCode="0%" sourceLinked="1"/>
        <c:majorTickMark val="out"/>
        <c:minorTickMark val="none"/>
        <c:tickLblPos val="nextTo"/>
        <c:crossAx val="2079030488"/>
        <c:crosses val="max"/>
        <c:crossBetween val="between"/>
        <c:majorUnit val="0.2"/>
      </c:valAx>
    </c:plotArea>
    <c:plotVisOnly val="1"/>
    <c:dispBlanksAs val="gap"/>
    <c:showDLblsOverMax val="0"/>
  </c:chart>
  <c:txPr>
    <a:bodyPr/>
    <a:lstStyle/>
    <a:p>
      <a:pPr>
        <a:defRPr sz="1800">
          <a:solidFill>
            <a:srgbClr val="000000"/>
          </a:solidFill>
          <a:latin typeface="Franklin Gothic Book"/>
          <a:cs typeface="Franklin Gothic Book"/>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0529071323605"/>
          <c:y val="0.0307947294413152"/>
          <c:w val="0.442485191036754"/>
          <c:h val="0.888956968342757"/>
        </c:manualLayout>
      </c:layout>
      <c:barChart>
        <c:barDir val="bar"/>
        <c:grouping val="clustered"/>
        <c:varyColors val="0"/>
        <c:ser>
          <c:idx val="0"/>
          <c:order val="0"/>
          <c:tx>
            <c:strRef>
              <c:f>Sheet1!$B$1</c:f>
              <c:strCache>
                <c:ptCount val="1"/>
                <c:pt idx="0">
                  <c:v>Allmänheten</c:v>
                </c:pt>
              </c:strCache>
            </c:strRef>
          </c:tx>
          <c:spPr>
            <a:solidFill>
              <a:schemeClr val="accent1"/>
            </a:solidFill>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Strukturerad intervju där alla får samma frågor, men där jag låter följdfrågorna helt styras av vad jag får för svar.</c:v>
                </c:pt>
                <c:pt idx="1">
                  <c:v>Jag använder en intervjumall, men ställer ibland frågor utanför mallen</c:v>
                </c:pt>
                <c:pt idx="2">
                  <c:v>Magkänslan är mitt viktigaste verktyg under intervjun, därför beror frågorna på vilken kandidat jag har framför mig</c:v>
                </c:pt>
                <c:pt idx="3">
                  <c:v>Strukturerad intervju där alla får samma frågor och jag avviker knappt alls från intervjuguiden</c:v>
                </c:pt>
                <c:pt idx="4">
                  <c:v>Inget av ovanstående</c:v>
                </c:pt>
                <c:pt idx="5">
                  <c:v>Ej svar</c:v>
                </c:pt>
              </c:strCache>
            </c:strRef>
          </c:cat>
          <c:val>
            <c:numRef>
              <c:f>Sheet1!$B$2:$B$7</c:f>
              <c:numCache>
                <c:formatCode>0%</c:formatCode>
                <c:ptCount val="6"/>
                <c:pt idx="0">
                  <c:v>0.4</c:v>
                </c:pt>
                <c:pt idx="1">
                  <c:v>0.33</c:v>
                </c:pt>
                <c:pt idx="2">
                  <c:v>0.33</c:v>
                </c:pt>
                <c:pt idx="3">
                  <c:v>0.03</c:v>
                </c:pt>
                <c:pt idx="4">
                  <c:v>0.03</c:v>
                </c:pt>
                <c:pt idx="5">
                  <c:v>0.0</c:v>
                </c:pt>
              </c:numCache>
            </c:numRef>
          </c:val>
        </c:ser>
        <c:dLbls>
          <c:showLegendKey val="0"/>
          <c:showVal val="1"/>
          <c:showCatName val="0"/>
          <c:showSerName val="0"/>
          <c:showPercent val="0"/>
          <c:showBubbleSize val="0"/>
        </c:dLbls>
        <c:gapWidth val="150"/>
        <c:axId val="2086676120"/>
        <c:axId val="2086667256"/>
      </c:barChart>
      <c:catAx>
        <c:axId val="2086676120"/>
        <c:scaling>
          <c:orientation val="maxMin"/>
        </c:scaling>
        <c:delete val="0"/>
        <c:axPos val="l"/>
        <c:numFmt formatCode="General" sourceLinked="0"/>
        <c:majorTickMark val="out"/>
        <c:minorTickMark val="none"/>
        <c:tickLblPos val="nextTo"/>
        <c:txPr>
          <a:bodyPr/>
          <a:lstStyle/>
          <a:p>
            <a:pPr>
              <a:defRPr sz="1400"/>
            </a:pPr>
            <a:endParaRPr lang="sv-SE"/>
          </a:p>
        </c:txPr>
        <c:crossAx val="2086667256"/>
        <c:crosses val="autoZero"/>
        <c:auto val="1"/>
        <c:lblAlgn val="ctr"/>
        <c:lblOffset val="100"/>
        <c:noMultiLvlLbl val="0"/>
      </c:catAx>
      <c:valAx>
        <c:axId val="2086667256"/>
        <c:scaling>
          <c:orientation val="minMax"/>
          <c:max val="1.0"/>
        </c:scaling>
        <c:delete val="1"/>
        <c:axPos val="b"/>
        <c:numFmt formatCode="0%" sourceLinked="1"/>
        <c:majorTickMark val="out"/>
        <c:minorTickMark val="none"/>
        <c:tickLblPos val="nextTo"/>
        <c:crossAx val="2086676120"/>
        <c:crosses val="max"/>
        <c:crossBetween val="between"/>
        <c:majorUnit val="0.2"/>
      </c:valAx>
    </c:plotArea>
    <c:plotVisOnly val="1"/>
    <c:dispBlanksAs val="gap"/>
    <c:showDLblsOverMax val="0"/>
  </c:chart>
  <c:txPr>
    <a:bodyPr/>
    <a:lstStyle/>
    <a:p>
      <a:pPr>
        <a:defRPr sz="1800">
          <a:solidFill>
            <a:srgbClr val="000000"/>
          </a:solidFill>
          <a:latin typeface="Franklin Gothic Book"/>
          <a:cs typeface="Franklin Gothic Book"/>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374874631967364"/>
          <c:y val="0.0307947294413152"/>
          <c:w val="0.568139630392995"/>
          <c:h val="0.888956968342757"/>
        </c:manualLayout>
      </c:layout>
      <c:barChart>
        <c:barDir val="bar"/>
        <c:grouping val="clustered"/>
        <c:varyColors val="0"/>
        <c:ser>
          <c:idx val="0"/>
          <c:order val="0"/>
          <c:tx>
            <c:strRef>
              <c:f>Sheet1!$B$1</c:f>
              <c:strCache>
                <c:ptCount val="1"/>
                <c:pt idx="0">
                  <c:v>Allmänheten</c:v>
                </c:pt>
              </c:strCache>
            </c:strRef>
          </c:tx>
          <c:spPr>
            <a:solidFill>
              <a:schemeClr val="accent1"/>
            </a:solidFill>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Aldrig</c:v>
                </c:pt>
                <c:pt idx="1">
                  <c:v>Sällan</c:v>
                </c:pt>
                <c:pt idx="2">
                  <c:v>Ofta</c:v>
                </c:pt>
                <c:pt idx="3">
                  <c:v>Alltid</c:v>
                </c:pt>
                <c:pt idx="4">
                  <c:v>Vet ej/Ingen uppfattning</c:v>
                </c:pt>
              </c:strCache>
            </c:strRef>
          </c:cat>
          <c:val>
            <c:numRef>
              <c:f>Sheet1!$B$2:$B$6</c:f>
              <c:numCache>
                <c:formatCode>0%</c:formatCode>
                <c:ptCount val="5"/>
                <c:pt idx="0">
                  <c:v>0.4</c:v>
                </c:pt>
                <c:pt idx="1">
                  <c:v>0.33</c:v>
                </c:pt>
                <c:pt idx="2">
                  <c:v>0.16</c:v>
                </c:pt>
                <c:pt idx="3">
                  <c:v>0.06</c:v>
                </c:pt>
                <c:pt idx="4">
                  <c:v>0.05</c:v>
                </c:pt>
              </c:numCache>
            </c:numRef>
          </c:val>
        </c:ser>
        <c:dLbls>
          <c:showLegendKey val="0"/>
          <c:showVal val="1"/>
          <c:showCatName val="0"/>
          <c:showSerName val="0"/>
          <c:showPercent val="0"/>
          <c:showBubbleSize val="0"/>
        </c:dLbls>
        <c:gapWidth val="150"/>
        <c:axId val="2043569192"/>
        <c:axId val="2043577400"/>
      </c:barChart>
      <c:catAx>
        <c:axId val="2043569192"/>
        <c:scaling>
          <c:orientation val="maxMin"/>
        </c:scaling>
        <c:delete val="0"/>
        <c:axPos val="l"/>
        <c:numFmt formatCode="General" sourceLinked="0"/>
        <c:majorTickMark val="out"/>
        <c:minorTickMark val="none"/>
        <c:tickLblPos val="nextTo"/>
        <c:crossAx val="2043577400"/>
        <c:crosses val="autoZero"/>
        <c:auto val="1"/>
        <c:lblAlgn val="ctr"/>
        <c:lblOffset val="100"/>
        <c:noMultiLvlLbl val="0"/>
      </c:catAx>
      <c:valAx>
        <c:axId val="2043577400"/>
        <c:scaling>
          <c:orientation val="minMax"/>
          <c:max val="1.0"/>
        </c:scaling>
        <c:delete val="1"/>
        <c:axPos val="b"/>
        <c:numFmt formatCode="0%" sourceLinked="1"/>
        <c:majorTickMark val="out"/>
        <c:minorTickMark val="none"/>
        <c:tickLblPos val="nextTo"/>
        <c:crossAx val="2043569192"/>
        <c:crosses val="max"/>
        <c:crossBetween val="between"/>
        <c:majorUnit val="0.2"/>
      </c:valAx>
    </c:plotArea>
    <c:plotVisOnly val="1"/>
    <c:dispBlanksAs val="gap"/>
    <c:showDLblsOverMax val="0"/>
  </c:chart>
  <c:txPr>
    <a:bodyPr/>
    <a:lstStyle/>
    <a:p>
      <a:pPr>
        <a:defRPr sz="1800">
          <a:solidFill>
            <a:srgbClr val="000000"/>
          </a:solidFill>
          <a:latin typeface="Franklin Gothic Book"/>
          <a:cs typeface="Franklin Gothic Book"/>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339132461893152"/>
          <c:y val="0.0307947294413152"/>
          <c:w val="0.618842298905163"/>
          <c:h val="0.888956968342757"/>
        </c:manualLayout>
      </c:layout>
      <c:barChart>
        <c:barDir val="bar"/>
        <c:grouping val="clustered"/>
        <c:varyColors val="0"/>
        <c:ser>
          <c:idx val="0"/>
          <c:order val="0"/>
          <c:tx>
            <c:strRef>
              <c:f>Sheet1!$B$1</c:f>
              <c:strCache>
                <c:ptCount val="1"/>
                <c:pt idx="0">
                  <c:v>Allmänheten</c:v>
                </c:pt>
              </c:strCache>
            </c:strRef>
          </c:tx>
          <c:spPr>
            <a:solidFill>
              <a:schemeClr val="accent1"/>
            </a:solidFill>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Före intervjun</c:v>
                </c:pt>
                <c:pt idx="1">
                  <c:v>Efter en intervju</c:v>
                </c:pt>
                <c:pt idx="2">
                  <c:v>Både före och efter intervjun</c:v>
                </c:pt>
                <c:pt idx="3">
                  <c:v>Vet ej/Ingen uppfattning</c:v>
                </c:pt>
              </c:strCache>
            </c:strRef>
          </c:cat>
          <c:val>
            <c:numRef>
              <c:f>Sheet1!$B$2:$B$5</c:f>
              <c:numCache>
                <c:formatCode>0%</c:formatCode>
                <c:ptCount val="4"/>
                <c:pt idx="0">
                  <c:v>0.4</c:v>
                </c:pt>
                <c:pt idx="1">
                  <c:v>0.23</c:v>
                </c:pt>
                <c:pt idx="2">
                  <c:v>0.33</c:v>
                </c:pt>
                <c:pt idx="3">
                  <c:v>0.04</c:v>
                </c:pt>
              </c:numCache>
            </c:numRef>
          </c:val>
        </c:ser>
        <c:dLbls>
          <c:showLegendKey val="0"/>
          <c:showVal val="1"/>
          <c:showCatName val="0"/>
          <c:showSerName val="0"/>
          <c:showPercent val="0"/>
          <c:showBubbleSize val="0"/>
        </c:dLbls>
        <c:gapWidth val="150"/>
        <c:axId val="2043542104"/>
        <c:axId val="2043466936"/>
      </c:barChart>
      <c:catAx>
        <c:axId val="2043542104"/>
        <c:scaling>
          <c:orientation val="maxMin"/>
        </c:scaling>
        <c:delete val="0"/>
        <c:axPos val="l"/>
        <c:numFmt formatCode="General" sourceLinked="0"/>
        <c:majorTickMark val="out"/>
        <c:minorTickMark val="none"/>
        <c:tickLblPos val="nextTo"/>
        <c:crossAx val="2043466936"/>
        <c:crosses val="autoZero"/>
        <c:auto val="1"/>
        <c:lblAlgn val="ctr"/>
        <c:lblOffset val="100"/>
        <c:noMultiLvlLbl val="0"/>
      </c:catAx>
      <c:valAx>
        <c:axId val="2043466936"/>
        <c:scaling>
          <c:orientation val="minMax"/>
          <c:max val="1.0"/>
        </c:scaling>
        <c:delete val="1"/>
        <c:axPos val="b"/>
        <c:numFmt formatCode="0%" sourceLinked="1"/>
        <c:majorTickMark val="out"/>
        <c:minorTickMark val="none"/>
        <c:tickLblPos val="nextTo"/>
        <c:crossAx val="2043542104"/>
        <c:crosses val="max"/>
        <c:crossBetween val="between"/>
        <c:majorUnit val="0.2"/>
      </c:valAx>
    </c:plotArea>
    <c:plotVisOnly val="1"/>
    <c:dispBlanksAs val="gap"/>
    <c:showDLblsOverMax val="0"/>
  </c:chart>
  <c:txPr>
    <a:bodyPr/>
    <a:lstStyle/>
    <a:p>
      <a:pPr>
        <a:defRPr sz="1800">
          <a:solidFill>
            <a:srgbClr val="000000"/>
          </a:solidFill>
          <a:latin typeface="Franklin Gothic Book"/>
          <a:cs typeface="Franklin Gothic Book"/>
        </a:defRPr>
      </a:pPr>
      <a:endParaRPr lang="sv-S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60" cy="496174"/>
          </a:xfrm>
          <a:prstGeom prst="rect">
            <a:avLst/>
          </a:prstGeom>
        </p:spPr>
        <p:txBody>
          <a:bodyPr vert="horz" lIns="91285" tIns="45642" rIns="91285" bIns="45642" rtlCol="0"/>
          <a:lstStyle>
            <a:lvl1pPr algn="l">
              <a:defRPr sz="1200"/>
            </a:lvl1pPr>
          </a:lstStyle>
          <a:p>
            <a:endParaRPr lang="sv-SE"/>
          </a:p>
        </p:txBody>
      </p:sp>
      <p:sp>
        <p:nvSpPr>
          <p:cNvPr id="3" name="Platshållare för datum 2"/>
          <p:cNvSpPr>
            <a:spLocks noGrp="1"/>
          </p:cNvSpPr>
          <p:nvPr>
            <p:ph type="dt" sz="quarter" idx="1"/>
          </p:nvPr>
        </p:nvSpPr>
        <p:spPr>
          <a:xfrm>
            <a:off x="3850432" y="0"/>
            <a:ext cx="2945660" cy="496174"/>
          </a:xfrm>
          <a:prstGeom prst="rect">
            <a:avLst/>
          </a:prstGeom>
        </p:spPr>
        <p:txBody>
          <a:bodyPr vert="horz" lIns="91285" tIns="45642" rIns="91285" bIns="45642" rtlCol="0"/>
          <a:lstStyle>
            <a:lvl1pPr algn="r">
              <a:defRPr sz="1200"/>
            </a:lvl1pPr>
          </a:lstStyle>
          <a:p>
            <a:fld id="{8E63DB36-687B-4842-B4DA-2FC1B913C0A5}" type="datetimeFigureOut">
              <a:rPr lang="sv-SE" smtClean="0"/>
              <a:t>2014-11-03</a:t>
            </a:fld>
            <a:endParaRPr lang="sv-SE"/>
          </a:p>
        </p:txBody>
      </p:sp>
      <p:sp>
        <p:nvSpPr>
          <p:cNvPr id="4" name="Platshållare för sidfot 3"/>
          <p:cNvSpPr>
            <a:spLocks noGrp="1"/>
          </p:cNvSpPr>
          <p:nvPr>
            <p:ph type="ftr" sz="quarter" idx="2"/>
          </p:nvPr>
        </p:nvSpPr>
        <p:spPr>
          <a:xfrm>
            <a:off x="0" y="9430467"/>
            <a:ext cx="2945660" cy="496173"/>
          </a:xfrm>
          <a:prstGeom prst="rect">
            <a:avLst/>
          </a:prstGeom>
        </p:spPr>
        <p:txBody>
          <a:bodyPr vert="horz" lIns="91285" tIns="45642" rIns="91285" bIns="45642"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32" y="9430467"/>
            <a:ext cx="2945660" cy="496173"/>
          </a:xfrm>
          <a:prstGeom prst="rect">
            <a:avLst/>
          </a:prstGeom>
        </p:spPr>
        <p:txBody>
          <a:bodyPr vert="horz" lIns="91285" tIns="45642" rIns="91285" bIns="45642" rtlCol="0" anchor="b"/>
          <a:lstStyle>
            <a:lvl1pPr algn="r">
              <a:defRPr sz="1200"/>
            </a:lvl1pPr>
          </a:lstStyle>
          <a:p>
            <a:fld id="{CF8DA88C-7F6D-4B3C-91AC-BA5DF4768734}" type="slidenum">
              <a:rPr lang="sv-SE" smtClean="0"/>
              <a:t>‹Nr.›</a:t>
            </a:fld>
            <a:endParaRPr lang="sv-SE"/>
          </a:p>
        </p:txBody>
      </p:sp>
    </p:spTree>
    <p:extLst>
      <p:ext uri="{BB962C8B-B14F-4D97-AF65-F5344CB8AC3E}">
        <p14:creationId xmlns:p14="http://schemas.microsoft.com/office/powerpoint/2010/main" val="2248882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60" cy="496174"/>
          </a:xfrm>
          <a:prstGeom prst="rect">
            <a:avLst/>
          </a:prstGeom>
        </p:spPr>
        <p:txBody>
          <a:bodyPr vert="horz" lIns="91285" tIns="45642" rIns="91285" bIns="45642" rtlCol="0"/>
          <a:lstStyle>
            <a:lvl1pPr algn="l">
              <a:defRPr sz="1200"/>
            </a:lvl1pPr>
          </a:lstStyle>
          <a:p>
            <a:endParaRPr lang="sv-SE"/>
          </a:p>
        </p:txBody>
      </p:sp>
      <p:sp>
        <p:nvSpPr>
          <p:cNvPr id="3" name="Platshållare för datum 2"/>
          <p:cNvSpPr>
            <a:spLocks noGrp="1"/>
          </p:cNvSpPr>
          <p:nvPr>
            <p:ph type="dt" idx="1"/>
          </p:nvPr>
        </p:nvSpPr>
        <p:spPr>
          <a:xfrm>
            <a:off x="3850432" y="0"/>
            <a:ext cx="2945660" cy="496174"/>
          </a:xfrm>
          <a:prstGeom prst="rect">
            <a:avLst/>
          </a:prstGeom>
        </p:spPr>
        <p:txBody>
          <a:bodyPr vert="horz" lIns="91285" tIns="45642" rIns="91285" bIns="45642" rtlCol="0"/>
          <a:lstStyle>
            <a:lvl1pPr algn="r">
              <a:defRPr sz="1200"/>
            </a:lvl1pPr>
          </a:lstStyle>
          <a:p>
            <a:fld id="{7BA5E029-22F4-4D0E-B87D-2E7A016F9609}" type="datetimeFigureOut">
              <a:rPr lang="sv-SE" smtClean="0"/>
              <a:t>2014-11-03</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85" tIns="45642" rIns="91285" bIns="45642" rtlCol="0" anchor="ctr"/>
          <a:lstStyle/>
          <a:p>
            <a:endParaRPr lang="sv-SE"/>
          </a:p>
        </p:txBody>
      </p:sp>
      <p:sp>
        <p:nvSpPr>
          <p:cNvPr id="5" name="Platshållare för anteckningar 4"/>
          <p:cNvSpPr>
            <a:spLocks noGrp="1"/>
          </p:cNvSpPr>
          <p:nvPr>
            <p:ph type="body" sz="quarter" idx="3"/>
          </p:nvPr>
        </p:nvSpPr>
        <p:spPr>
          <a:xfrm>
            <a:off x="679768" y="4716027"/>
            <a:ext cx="5438140" cy="4467146"/>
          </a:xfrm>
          <a:prstGeom prst="rect">
            <a:avLst/>
          </a:prstGeom>
        </p:spPr>
        <p:txBody>
          <a:bodyPr vert="horz" lIns="91285" tIns="45642" rIns="91285" bIns="45642"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0467"/>
            <a:ext cx="2945660" cy="496173"/>
          </a:xfrm>
          <a:prstGeom prst="rect">
            <a:avLst/>
          </a:prstGeom>
        </p:spPr>
        <p:txBody>
          <a:bodyPr vert="horz" lIns="91285" tIns="45642" rIns="91285" bIns="45642"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32" y="9430467"/>
            <a:ext cx="2945660" cy="496173"/>
          </a:xfrm>
          <a:prstGeom prst="rect">
            <a:avLst/>
          </a:prstGeom>
        </p:spPr>
        <p:txBody>
          <a:bodyPr vert="horz" lIns="91285" tIns="45642" rIns="91285" bIns="45642" rtlCol="0" anchor="b"/>
          <a:lstStyle>
            <a:lvl1pPr algn="r">
              <a:defRPr sz="1200"/>
            </a:lvl1pPr>
          </a:lstStyle>
          <a:p>
            <a:fld id="{47D1D20B-C5C7-48CE-86D7-1C289A514B63}" type="slidenum">
              <a:rPr lang="sv-SE" smtClean="0"/>
              <a:t>‹Nr.›</a:t>
            </a:fld>
            <a:endParaRPr lang="sv-SE"/>
          </a:p>
        </p:txBody>
      </p:sp>
    </p:spTree>
    <p:extLst>
      <p:ext uri="{BB962C8B-B14F-4D97-AF65-F5344CB8AC3E}">
        <p14:creationId xmlns:p14="http://schemas.microsoft.com/office/powerpoint/2010/main" val="3757069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r>
              <a:rPr lang="sv-SE" dirty="0" smtClean="0"/>
              <a:t>Kort presentation av mig:</a:t>
            </a:r>
          </a:p>
          <a:p>
            <a:endParaRPr lang="sv-SE" dirty="0" smtClean="0"/>
          </a:p>
          <a:p>
            <a:r>
              <a:rPr lang="sv-SE" dirty="0" smtClean="0"/>
              <a:t>Arbetar sedan 1997 med att identifiera, förpacka och marknadsföra olika personers kompetens genom karriärrådgivning, </a:t>
            </a:r>
            <a:r>
              <a:rPr lang="sv-SE" dirty="0" err="1" smtClean="0"/>
              <a:t>outplacement</a:t>
            </a:r>
            <a:r>
              <a:rPr lang="sv-SE" dirty="0" smtClean="0"/>
              <a:t> och coaching. Är van att arbeta på alla nivåer; allt från chefer till specialister. </a:t>
            </a:r>
            <a:br>
              <a:rPr lang="sv-SE" dirty="0" smtClean="0"/>
            </a:br>
            <a:r>
              <a:rPr lang="sv-SE" dirty="0" smtClean="0"/>
              <a:t/>
            </a:r>
            <a:br>
              <a:rPr lang="sv-SE" dirty="0" smtClean="0"/>
            </a:br>
            <a:r>
              <a:rPr lang="sv-SE" dirty="0" smtClean="0"/>
              <a:t>Under dessa år har jag skapat olika former av utbildningsmaterial och koncept inom karriär för fackförbund, Trygghetsråd och karriärcentrum på lärosäten. Undertecknad är medförfattare till böckerna "Jobbsökarens nya handbok samt "Ditt nya arbete - handbok för jobbsökare". </a:t>
            </a:r>
            <a:br>
              <a:rPr lang="sv-SE" dirty="0" smtClean="0"/>
            </a:br>
            <a:r>
              <a:rPr lang="sv-SE" dirty="0" smtClean="0"/>
              <a:t/>
            </a:r>
            <a:br>
              <a:rPr lang="sv-SE" dirty="0" smtClean="0"/>
            </a:br>
            <a:r>
              <a:rPr lang="sv-SE" dirty="0" smtClean="0"/>
              <a:t>Har skapat och genomfört 100</a:t>
            </a:r>
            <a:r>
              <a:rPr lang="sv-SE" baseline="0" dirty="0" smtClean="0"/>
              <a:t> </a:t>
            </a:r>
            <a:r>
              <a:rPr lang="sv-SE" dirty="0" smtClean="0"/>
              <a:t>-tals seminarier och utbildningar inom Personligt varumärke, KAM, Karriärcoaching, Chefernas drivkrafter, Karriärplaneringens ABC, Coachande ledarskap med mera.</a:t>
            </a:r>
          </a:p>
          <a:p>
            <a:endParaRPr lang="sv-SE" dirty="0" smtClean="0"/>
          </a:p>
          <a:p>
            <a:r>
              <a:rPr lang="sv-SE" dirty="0" smtClean="0"/>
              <a:t>Under dessa år arbetade jag med över 1 000 klienter, primärt chefer och specialister, från flera olika branscher. Uppdragens längd har varierat allt mellan en månad till sex månader. </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09FE0AC5-0E36-4BDF-B940-5E2ACC4C19C8}" type="slidenum">
              <a:rPr lang="sv-SE" smtClean="0"/>
              <a:t>2</a:t>
            </a:fld>
            <a:endParaRPr lang="sv-SE"/>
          </a:p>
        </p:txBody>
      </p:sp>
    </p:spTree>
    <p:extLst>
      <p:ext uri="{BB962C8B-B14F-4D97-AF65-F5344CB8AC3E}">
        <p14:creationId xmlns:p14="http://schemas.microsoft.com/office/powerpoint/2010/main" val="46651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Kommentarer:</a:t>
            </a:r>
          </a:p>
          <a:p>
            <a:r>
              <a:rPr lang="sv-SE" sz="1200" kern="1200" dirty="0" smtClean="0">
                <a:solidFill>
                  <a:schemeClr val="tx1"/>
                </a:solidFill>
                <a:effectLst/>
                <a:latin typeface="+mn-lt"/>
                <a:ea typeface="+mn-ea"/>
                <a:cs typeface="+mn-cs"/>
              </a:rPr>
              <a:t>Personliga egenskaper är den enskilt absolut viktigaste faktorn vid att bedöma enligt cheferna. Detta gör att det är oerhört viktigt att de personliga egenskaperna är identifierade, tydligt definierade och transparenta gentemot kandidaterna. Det betyder också att det är av yttersta vikt hur dessa egenskaper mäts och bedöms under rekryteringsprocessen.</a:t>
            </a:r>
            <a:r>
              <a:rPr lang="sv-SE" sz="1200" b="1" kern="120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09FE0AC5-0E36-4BDF-B940-5E2ACC4C19C8}" type="slidenum">
              <a:rPr lang="sv-SE" smtClean="0"/>
              <a:t>11</a:t>
            </a:fld>
            <a:endParaRPr lang="sv-SE"/>
          </a:p>
        </p:txBody>
      </p:sp>
    </p:spTree>
    <p:extLst>
      <p:ext uri="{BB962C8B-B14F-4D97-AF65-F5344CB8AC3E}">
        <p14:creationId xmlns:p14="http://schemas.microsoft.com/office/powerpoint/2010/main" val="466519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latin typeface="+mn-lt"/>
                <a:ea typeface="+mn-ea"/>
                <a:cs typeface="+mn-cs"/>
              </a:rPr>
              <a:t>Kommentar: </a:t>
            </a:r>
          </a:p>
          <a:p>
            <a:endParaRPr lang="sv-SE" sz="1200" kern="1200" dirty="0" smtClean="0">
              <a:solidFill>
                <a:schemeClr val="tx1"/>
              </a:solidFill>
              <a:latin typeface="+mn-lt"/>
              <a:ea typeface="+mn-ea"/>
              <a:cs typeface="+mn-cs"/>
            </a:endParaRPr>
          </a:p>
          <a:p>
            <a:r>
              <a:rPr lang="sv-SE" sz="1200" b="1" kern="1200" dirty="0" smtClean="0">
                <a:solidFill>
                  <a:schemeClr val="tx1"/>
                </a:solidFill>
                <a:latin typeface="+mn-lt"/>
                <a:ea typeface="+mn-ea"/>
                <a:cs typeface="+mn-cs"/>
              </a:rPr>
              <a:t>Ett personlighetstest </a:t>
            </a:r>
            <a:r>
              <a:rPr lang="sv-SE" sz="1200" kern="1200" dirty="0" smtClean="0">
                <a:solidFill>
                  <a:schemeClr val="tx1"/>
                </a:solidFill>
                <a:latin typeface="+mn-lt"/>
                <a:ea typeface="+mn-ea"/>
                <a:cs typeface="+mn-cs"/>
              </a:rPr>
              <a:t>är ett psykologiskt test som används för att beskriva en individs personlighet. Enligt forskaren  R B </a:t>
            </a:r>
            <a:r>
              <a:rPr lang="sv-SE" sz="1200" kern="1200" dirty="0" err="1" smtClean="0">
                <a:solidFill>
                  <a:schemeClr val="tx1"/>
                </a:solidFill>
                <a:latin typeface="+mn-lt"/>
                <a:ea typeface="+mn-ea"/>
                <a:cs typeface="+mn-cs"/>
              </a:rPr>
              <a:t>Catell</a:t>
            </a:r>
            <a:r>
              <a:rPr lang="sv-SE" sz="1200" kern="1200" dirty="0" smtClean="0">
                <a:solidFill>
                  <a:schemeClr val="tx1"/>
                </a:solidFill>
                <a:latin typeface="+mn-lt"/>
                <a:ea typeface="+mn-ea"/>
                <a:cs typeface="+mn-cs"/>
              </a:rPr>
              <a:t> definieras personlighet på följande sätt ”Det som gör det möjligt att förutsäga vad en person kommer att göra en i en given situation”.</a:t>
            </a:r>
          </a:p>
          <a:p>
            <a:r>
              <a:rPr lang="sv-SE" sz="1200" kern="1200" dirty="0" smtClean="0">
                <a:solidFill>
                  <a:schemeClr val="tx1"/>
                </a:solidFill>
                <a:latin typeface="+mn-lt"/>
                <a:ea typeface="+mn-ea"/>
                <a:cs typeface="+mn-cs"/>
              </a:rPr>
              <a:t> </a:t>
            </a:r>
          </a:p>
          <a:p>
            <a:r>
              <a:rPr lang="en-US" sz="1200" kern="1200" dirty="0" err="1" smtClean="0">
                <a:solidFill>
                  <a:schemeClr val="tx1"/>
                </a:solidFill>
                <a:latin typeface="+mn-lt"/>
                <a:ea typeface="+mn-ea"/>
                <a:cs typeface="+mn-cs"/>
              </a:rPr>
              <a:t>Källa</a:t>
            </a:r>
            <a:r>
              <a:rPr lang="en-US" sz="1200" kern="1200" dirty="0" smtClean="0">
                <a:solidFill>
                  <a:schemeClr val="tx1"/>
                </a:solidFill>
                <a:latin typeface="+mn-lt"/>
                <a:ea typeface="+mn-ea"/>
                <a:cs typeface="+mn-cs"/>
              </a:rPr>
              <a:t>: The inheritance of personality and ability: research methods and findings. New York, Academic press, 1962</a:t>
            </a:r>
          </a:p>
          <a:p>
            <a:endParaRPr lang="en-US" sz="1200" kern="1200" dirty="0" smtClean="0">
              <a:solidFill>
                <a:schemeClr val="tx1"/>
              </a:solidFill>
              <a:latin typeface="+mn-lt"/>
              <a:ea typeface="+mn-ea"/>
              <a:cs typeface="+mn-cs"/>
            </a:endParaRPr>
          </a:p>
          <a:p>
            <a:r>
              <a:rPr lang="sv-SE" sz="1200" b="1" kern="1200" dirty="0" smtClean="0">
                <a:solidFill>
                  <a:schemeClr val="tx1"/>
                </a:solidFill>
                <a:latin typeface="+mn-lt"/>
                <a:ea typeface="+mn-ea"/>
                <a:cs typeface="+mn-cs"/>
              </a:rPr>
              <a:t>Begåvningstest: </a:t>
            </a:r>
            <a:r>
              <a:rPr lang="sv-SE" sz="1200" kern="1200" dirty="0" smtClean="0">
                <a:solidFill>
                  <a:schemeClr val="tx1"/>
                </a:solidFill>
                <a:latin typeface="+mn-lt"/>
                <a:ea typeface="+mn-ea"/>
                <a:cs typeface="+mn-cs"/>
              </a:rPr>
              <a:t>Mäter en generell mental kapacitet som bland annat innefattar förmågan att resonera, planera, lösa problem, tänka abstract, förstå komplexa idéer, lära sig saker snabbt och dra nytta av erfarenheter.  </a:t>
            </a:r>
          </a:p>
          <a:p>
            <a:endParaRPr lang="sv-SE" sz="1200" kern="1200" dirty="0" smtClean="0">
              <a:solidFill>
                <a:schemeClr val="tx1"/>
              </a:solidFill>
              <a:latin typeface="+mn-lt"/>
              <a:ea typeface="+mn-ea"/>
              <a:cs typeface="+mn-cs"/>
            </a:endParaRPr>
          </a:p>
          <a:p>
            <a:r>
              <a:rPr lang="sv-SE" sz="1200" kern="1200" dirty="0" smtClean="0">
                <a:solidFill>
                  <a:schemeClr val="tx1"/>
                </a:solidFill>
                <a:latin typeface="+mn-lt"/>
                <a:ea typeface="+mn-ea"/>
                <a:cs typeface="+mn-cs"/>
              </a:rPr>
              <a:t>Källa: L S </a:t>
            </a:r>
            <a:r>
              <a:rPr lang="sv-SE" sz="1200" kern="1200" dirty="0" err="1" smtClean="0">
                <a:solidFill>
                  <a:schemeClr val="tx1"/>
                </a:solidFill>
                <a:latin typeface="+mn-lt"/>
                <a:ea typeface="+mn-ea"/>
                <a:cs typeface="+mn-cs"/>
              </a:rPr>
              <a:t>Gottfredson</a:t>
            </a:r>
            <a:r>
              <a:rPr lang="sv-SE" sz="1200" kern="1200" dirty="0" smtClean="0">
                <a:solidFill>
                  <a:schemeClr val="tx1"/>
                </a:solidFill>
                <a:latin typeface="+mn-lt"/>
                <a:ea typeface="+mn-ea"/>
                <a:cs typeface="+mn-cs"/>
              </a:rPr>
              <a:t>. </a:t>
            </a:r>
            <a:r>
              <a:rPr lang="sv-SE" sz="1200" kern="1200" dirty="0" err="1" smtClean="0">
                <a:solidFill>
                  <a:schemeClr val="tx1"/>
                </a:solidFill>
                <a:latin typeface="+mn-lt"/>
                <a:ea typeface="+mn-ea"/>
                <a:cs typeface="+mn-cs"/>
              </a:rPr>
              <a:t>Why</a:t>
            </a:r>
            <a:r>
              <a:rPr lang="sv-SE" sz="1200" kern="1200" dirty="0" smtClean="0">
                <a:solidFill>
                  <a:schemeClr val="tx1"/>
                </a:solidFill>
                <a:latin typeface="+mn-lt"/>
                <a:ea typeface="+mn-ea"/>
                <a:cs typeface="+mn-cs"/>
              </a:rPr>
              <a:t> G </a:t>
            </a:r>
            <a:r>
              <a:rPr lang="sv-SE" sz="1200" kern="1200" dirty="0" err="1" smtClean="0">
                <a:solidFill>
                  <a:schemeClr val="tx1"/>
                </a:solidFill>
                <a:latin typeface="+mn-lt"/>
                <a:ea typeface="+mn-ea"/>
                <a:cs typeface="+mn-cs"/>
              </a:rPr>
              <a:t>matters</a:t>
            </a:r>
            <a:r>
              <a:rPr lang="sv-SE" sz="1200" kern="1200" dirty="0" smtClean="0">
                <a:solidFill>
                  <a:schemeClr val="tx1"/>
                </a:solidFill>
                <a:latin typeface="+mn-lt"/>
                <a:ea typeface="+mn-ea"/>
                <a:cs typeface="+mn-cs"/>
              </a:rPr>
              <a:t>. The </a:t>
            </a:r>
            <a:r>
              <a:rPr lang="sv-SE" sz="1200" kern="1200" dirty="0" err="1" smtClean="0">
                <a:solidFill>
                  <a:schemeClr val="tx1"/>
                </a:solidFill>
                <a:latin typeface="+mn-lt"/>
                <a:ea typeface="+mn-ea"/>
                <a:cs typeface="+mn-cs"/>
              </a:rPr>
              <a:t>comlexity</a:t>
            </a:r>
            <a:r>
              <a:rPr lang="sv-SE" sz="1200" kern="1200" dirty="0" smtClean="0">
                <a:solidFill>
                  <a:schemeClr val="tx1"/>
                </a:solidFill>
                <a:latin typeface="+mn-lt"/>
                <a:ea typeface="+mn-ea"/>
                <a:cs typeface="+mn-cs"/>
              </a:rPr>
              <a:t> </a:t>
            </a:r>
            <a:r>
              <a:rPr lang="sv-SE" sz="1200" kern="1200" dirty="0" err="1" smtClean="0">
                <a:solidFill>
                  <a:schemeClr val="tx1"/>
                </a:solidFill>
                <a:latin typeface="+mn-lt"/>
                <a:ea typeface="+mn-ea"/>
                <a:cs typeface="+mn-cs"/>
              </a:rPr>
              <a:t>of</a:t>
            </a:r>
            <a:r>
              <a:rPr lang="sv-SE" sz="1200" kern="1200" dirty="0" smtClean="0">
                <a:solidFill>
                  <a:schemeClr val="tx1"/>
                </a:solidFill>
                <a:latin typeface="+mn-lt"/>
                <a:ea typeface="+mn-ea"/>
                <a:cs typeface="+mn-cs"/>
              </a:rPr>
              <a:t> </a:t>
            </a:r>
            <a:r>
              <a:rPr lang="sv-SE" sz="1200" kern="1200" dirty="0" err="1" smtClean="0">
                <a:solidFill>
                  <a:schemeClr val="tx1"/>
                </a:solidFill>
                <a:latin typeface="+mn-lt"/>
                <a:ea typeface="+mn-ea"/>
                <a:cs typeface="+mn-cs"/>
              </a:rPr>
              <a:t>everyday</a:t>
            </a:r>
            <a:r>
              <a:rPr lang="sv-SE" sz="1200" kern="1200" dirty="0" smtClean="0">
                <a:solidFill>
                  <a:schemeClr val="tx1"/>
                </a:solidFill>
                <a:latin typeface="+mn-lt"/>
                <a:ea typeface="+mn-ea"/>
                <a:cs typeface="+mn-cs"/>
              </a:rPr>
              <a:t> </a:t>
            </a:r>
            <a:r>
              <a:rPr lang="sv-SE" sz="1200" kern="1200" dirty="0" err="1" smtClean="0">
                <a:solidFill>
                  <a:schemeClr val="tx1"/>
                </a:solidFill>
                <a:latin typeface="+mn-lt"/>
                <a:ea typeface="+mn-ea"/>
                <a:cs typeface="+mn-cs"/>
              </a:rPr>
              <a:t>life</a:t>
            </a:r>
            <a:r>
              <a:rPr lang="sv-SE" sz="1200" kern="1200" dirty="0" smtClean="0">
                <a:solidFill>
                  <a:schemeClr val="tx1"/>
                </a:solidFill>
                <a:latin typeface="+mn-lt"/>
                <a:ea typeface="+mn-ea"/>
                <a:cs typeface="+mn-cs"/>
              </a:rPr>
              <a:t>. </a:t>
            </a:r>
            <a:r>
              <a:rPr lang="sv-SE" sz="1200" kern="1200" dirty="0" err="1" smtClean="0">
                <a:solidFill>
                  <a:schemeClr val="tx1"/>
                </a:solidFill>
                <a:latin typeface="+mn-lt"/>
                <a:ea typeface="+mn-ea"/>
                <a:cs typeface="+mn-cs"/>
              </a:rPr>
              <a:t>Intelligence</a:t>
            </a:r>
            <a:r>
              <a:rPr lang="sv-SE" sz="1200" kern="1200" dirty="0" smtClean="0">
                <a:solidFill>
                  <a:schemeClr val="tx1"/>
                </a:solidFill>
                <a:latin typeface="+mn-lt"/>
                <a:ea typeface="+mn-ea"/>
                <a:cs typeface="+mn-cs"/>
              </a:rPr>
              <a:t>. 1997.</a:t>
            </a:r>
          </a:p>
          <a:p>
            <a:endParaRPr lang="en-US" sz="1200" kern="1200" dirty="0" smtClean="0">
              <a:solidFill>
                <a:schemeClr val="tx1"/>
              </a:solidFill>
              <a:latin typeface="+mn-lt"/>
              <a:ea typeface="+mn-ea"/>
              <a:cs typeface="+mn-cs"/>
            </a:endParaRPr>
          </a:p>
          <a:p>
            <a:r>
              <a:rPr lang="sv-SE" sz="1200" dirty="0" smtClean="0">
                <a:latin typeface="Franklin Gothic Book"/>
                <a:cs typeface="Franklin Gothic Book"/>
              </a:rPr>
              <a:t>Sextioåtta (68) procent anser personlighetstest vara ett bra komplement till bilden av kandidaten.</a:t>
            </a:r>
          </a:p>
          <a:p>
            <a:endParaRPr lang="sv-SE" sz="1200" b="1" dirty="0" smtClean="0">
              <a:latin typeface="Franklin Gothic Book"/>
              <a:cs typeface="Franklin Gothic Book"/>
            </a:endParaRPr>
          </a:p>
          <a:p>
            <a:r>
              <a:rPr lang="sv-SE" sz="1200" b="1" kern="1200" dirty="0" smtClean="0">
                <a:solidFill>
                  <a:schemeClr val="tx1"/>
                </a:solidFill>
                <a:effectLst/>
                <a:latin typeface="+mn-lt"/>
                <a:ea typeface="+mn-ea"/>
                <a:cs typeface="+mn-cs"/>
              </a:rPr>
              <a:t>Kommentarer:</a:t>
            </a:r>
          </a:p>
          <a:p>
            <a:endParaRPr lang="sv-SE" sz="1200" b="1"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68% anser personlighetstest vara ett bra komplement till bilden av kandidaten. Frågan är vad cheferna menar med bra komplement. Ett personlighetstest bör betraktas som en bedömningspunkt och chefernas svar gör att det kan finnas en svaghet i vad cheferna gör med resultatet från </a:t>
            </a:r>
            <a:r>
              <a:rPr lang="sv-SE" sz="1200" kern="1200" dirty="0" err="1" smtClean="0">
                <a:solidFill>
                  <a:schemeClr val="tx1"/>
                </a:solidFill>
                <a:effectLst/>
                <a:latin typeface="+mn-lt"/>
                <a:ea typeface="+mn-ea"/>
                <a:cs typeface="+mn-cs"/>
              </a:rPr>
              <a:t>personlighetstestet</a:t>
            </a:r>
            <a:r>
              <a:rPr lang="sv-SE" sz="1200" kern="1200" dirty="0" smtClean="0">
                <a:solidFill>
                  <a:schemeClr val="tx1"/>
                </a:solidFill>
                <a:effectLst/>
                <a:latin typeface="+mn-lt"/>
                <a:ea typeface="+mn-ea"/>
                <a:cs typeface="+mn-cs"/>
              </a:rPr>
              <a:t> och hur de väger in det i bedömningen.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7%</a:t>
            </a:r>
            <a:r>
              <a:rPr lang="sv-SE" sz="1200" kern="1200" baseline="0" dirty="0" smtClean="0">
                <a:solidFill>
                  <a:schemeClr val="tx1"/>
                </a:solidFill>
                <a:effectLst/>
                <a:latin typeface="+mn-lt"/>
                <a:ea typeface="+mn-ea"/>
                <a:cs typeface="+mn-cs"/>
              </a:rPr>
              <a:t> använder begåvningstester ofta eller alltid. 17% använder det sällan. Hela 69% använder det aldrig.</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 </a:t>
            </a:r>
          </a:p>
          <a:p>
            <a:r>
              <a:rPr lang="sv-SE" sz="1200" dirty="0" smtClean="0">
                <a:latin typeface="Franklin Gothic Book"/>
                <a:cs typeface="Franklin Gothic Book"/>
              </a:rPr>
              <a:t> </a:t>
            </a:r>
          </a:p>
          <a:p>
            <a:endParaRPr lang="sv-SE" dirty="0"/>
          </a:p>
        </p:txBody>
      </p:sp>
      <p:sp>
        <p:nvSpPr>
          <p:cNvPr id="4" name="Platshållare för bildnummer 3"/>
          <p:cNvSpPr>
            <a:spLocks noGrp="1"/>
          </p:cNvSpPr>
          <p:nvPr>
            <p:ph type="sldNum" sz="quarter" idx="10"/>
          </p:nvPr>
        </p:nvSpPr>
        <p:spPr/>
        <p:txBody>
          <a:bodyPr/>
          <a:lstStyle/>
          <a:p>
            <a:fld id="{47D1D20B-C5C7-48CE-86D7-1C289A514B63}" type="slidenum">
              <a:rPr lang="sv-SE" smtClean="0"/>
              <a:t>12</a:t>
            </a:fld>
            <a:endParaRPr lang="sv-SE"/>
          </a:p>
        </p:txBody>
      </p:sp>
    </p:spTree>
    <p:extLst>
      <p:ext uri="{BB962C8B-B14F-4D97-AF65-F5344CB8AC3E}">
        <p14:creationId xmlns:p14="http://schemas.microsoft.com/office/powerpoint/2010/main" val="2488713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sz="1200" b="0" i="0" u="none" strike="noStrike"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09FE0AC5-0E36-4BDF-B940-5E2ACC4C19C8}" type="slidenum">
              <a:rPr lang="sv-SE" smtClean="0"/>
              <a:t>13</a:t>
            </a:fld>
            <a:endParaRPr lang="sv-SE"/>
          </a:p>
        </p:txBody>
      </p:sp>
    </p:spTree>
    <p:extLst>
      <p:ext uri="{BB962C8B-B14F-4D97-AF65-F5344CB8AC3E}">
        <p14:creationId xmlns:p14="http://schemas.microsoft.com/office/powerpoint/2010/main" val="466519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Kommentarer:</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40% kollar kandidatens närvaro på sociala medier före intervjun, 23% efter intervjun och 33% både och.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Frågan är vad de letar efter och hur de bedömer den information de får. Det finns en stor risk för godtycklighet här, inte minst med tanke på att endast 2% av cheferna uppger att deras organisation har en policy kring detta. </a:t>
            </a:r>
          </a:p>
          <a:p>
            <a:pPr>
              <a:defRPr/>
            </a:pPr>
            <a:endParaRPr lang="sv-SE" sz="1000" kern="1200" dirty="0" smtClean="0">
              <a:solidFill>
                <a:schemeClr val="tx1"/>
              </a:solidFill>
              <a:latin typeface="+mn-lt"/>
              <a:ea typeface="+mn-ea"/>
              <a:cs typeface="+mn-cs"/>
            </a:endParaRPr>
          </a:p>
          <a:p>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09FE0AC5-0E36-4BDF-B940-5E2ACC4C19C8}" type="slidenum">
              <a:rPr lang="sv-SE" smtClean="0"/>
              <a:t>14</a:t>
            </a:fld>
            <a:endParaRPr lang="sv-SE"/>
          </a:p>
        </p:txBody>
      </p:sp>
    </p:spTree>
    <p:extLst>
      <p:ext uri="{BB962C8B-B14F-4D97-AF65-F5344CB8AC3E}">
        <p14:creationId xmlns:p14="http://schemas.microsoft.com/office/powerpoint/2010/main" val="466519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Kommentarer:</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Nästan alla chefer tar referenser, men de lägger liten tid på referenstagningen och med tanke på </a:t>
            </a:r>
            <a:r>
              <a:rPr lang="sv-SE" sz="1200" kern="1200" dirty="0" err="1" smtClean="0">
                <a:solidFill>
                  <a:schemeClr val="tx1"/>
                </a:solidFill>
                <a:effectLst/>
                <a:latin typeface="+mn-lt"/>
                <a:ea typeface="+mn-ea"/>
                <a:cs typeface="+mn-cs"/>
              </a:rPr>
              <a:t>frisvaren</a:t>
            </a:r>
            <a:r>
              <a:rPr lang="sv-SE" sz="1200" kern="1200" dirty="0" smtClean="0">
                <a:solidFill>
                  <a:schemeClr val="tx1"/>
                </a:solidFill>
                <a:effectLst/>
                <a:latin typeface="+mn-lt"/>
                <a:ea typeface="+mn-ea"/>
                <a:cs typeface="+mn-cs"/>
              </a:rPr>
              <a:t> ser det ut som att cheferna behöver hjälp med hur de kan använda referenstagningen på ett effektivt sätt.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40% av cheferna säger sig ta referenser utan att först meddela kandidaten. Detta är en etisk fråga som jag anser att Ledarna bör ta ställning till och ha en uppfattning som man kommunicerar utåt. </a:t>
            </a:r>
          </a:p>
          <a:p>
            <a:endParaRPr lang="sv-SE" dirty="0"/>
          </a:p>
        </p:txBody>
      </p:sp>
      <p:sp>
        <p:nvSpPr>
          <p:cNvPr id="4" name="Platshållare för bildnummer 3"/>
          <p:cNvSpPr>
            <a:spLocks noGrp="1"/>
          </p:cNvSpPr>
          <p:nvPr>
            <p:ph type="sldNum" sz="quarter" idx="10"/>
          </p:nvPr>
        </p:nvSpPr>
        <p:spPr/>
        <p:txBody>
          <a:bodyPr/>
          <a:lstStyle/>
          <a:p>
            <a:fld id="{09FE0AC5-0E36-4BDF-B940-5E2ACC4C19C8}" type="slidenum">
              <a:rPr lang="sv-SE" smtClean="0"/>
              <a:t>15</a:t>
            </a:fld>
            <a:endParaRPr lang="sv-SE"/>
          </a:p>
        </p:txBody>
      </p:sp>
    </p:spTree>
    <p:extLst>
      <p:ext uri="{BB962C8B-B14F-4D97-AF65-F5344CB8AC3E}">
        <p14:creationId xmlns:p14="http://schemas.microsoft.com/office/powerpoint/2010/main" val="466519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40% kollar kandidatens närvaro på sociala medier före intervjun, 23% efter intervjun och 33% både och. Frågan är vad de letar efter och hur de bedömer den information de får. Det finns en stor risk för godtycklighet här, inte minst med tanke på att endast 2% av cheferna uppger att deras organisation har en policy kring detta. </a:t>
            </a:r>
          </a:p>
          <a:p>
            <a:endParaRPr lang="sv-SE" dirty="0"/>
          </a:p>
        </p:txBody>
      </p:sp>
      <p:sp>
        <p:nvSpPr>
          <p:cNvPr id="4" name="Platshållare för bildnummer 3"/>
          <p:cNvSpPr>
            <a:spLocks noGrp="1"/>
          </p:cNvSpPr>
          <p:nvPr>
            <p:ph type="sldNum" sz="quarter" idx="10"/>
          </p:nvPr>
        </p:nvSpPr>
        <p:spPr/>
        <p:txBody>
          <a:bodyPr/>
          <a:lstStyle/>
          <a:p>
            <a:fld id="{47D1D20B-C5C7-48CE-86D7-1C289A514B63}" type="slidenum">
              <a:rPr lang="sv-SE" smtClean="0"/>
              <a:t>16</a:t>
            </a:fld>
            <a:endParaRPr lang="sv-SE"/>
          </a:p>
        </p:txBody>
      </p:sp>
    </p:spTree>
    <p:extLst>
      <p:ext uri="{BB962C8B-B14F-4D97-AF65-F5344CB8AC3E}">
        <p14:creationId xmlns:p14="http://schemas.microsoft.com/office/powerpoint/2010/main" val="3655072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9FE0AC5-0E36-4BDF-B940-5E2ACC4C19C8}" type="slidenum">
              <a:rPr lang="sv-SE" smtClean="0"/>
              <a:t>17</a:t>
            </a:fld>
            <a:endParaRPr lang="sv-SE"/>
          </a:p>
        </p:txBody>
      </p:sp>
    </p:spTree>
    <p:extLst>
      <p:ext uri="{BB962C8B-B14F-4D97-AF65-F5344CB8AC3E}">
        <p14:creationId xmlns:p14="http://schemas.microsoft.com/office/powerpoint/2010/main" val="466519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Budskap/plattform</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Forskare inom rekrytering och urval har diskuterat och funderat över den mest träffsäkra rekryteringsmetoden i flera decennier. Redan 1948 publicerades en rapport med en stor genomgång av urvalsmetoder utifrån holistisk kontra mekanisk bedömning. Holistisk syn innebär …..En mekanistisk syn innebär  I rapporten förordades den holistiska bedömningen.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Under 1950- och 60-talet intensifierades debatten inom området och allt fler i forskarvärlden kom fram till att det var praktiskt orimligt att använda sig av en holistisk bedömning vid urvalsprocesser. En stor utmaning vid holistiska bedömningar är att komma upp i tillräckligt valida processer som dels kräver tid men också specialistutbildade personer.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Under 70-talet landade man därför i att mekanisk bedömning var det enda genomförda tillvägagångssättet i praktiken. Debatten har efter detta nästan dött ut och idag diskuteras snarare hur man skall genomföra dessa intervjuer, inte om de skall utföras.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Ledarnas konsult Nils Hallen som arbetat fram upplägget för kursen ”Chefen som rekryterare” skriver följande i ett mail till undertecknad den 16 oktober 2014. ”Om vi ur detta perspektiv ser specifikt på vår målgrupp, chefer, så är det ännu mer tydligt att mekanisk bedömning är den enda framkomliga vägen. De är oftast inte </a:t>
            </a:r>
            <a:r>
              <a:rPr lang="sv-SE" sz="1200" kern="1200" dirty="0" err="1" smtClean="0">
                <a:solidFill>
                  <a:schemeClr val="tx1"/>
                </a:solidFill>
                <a:effectLst/>
                <a:latin typeface="+mn-lt"/>
                <a:ea typeface="+mn-ea"/>
                <a:cs typeface="+mn-cs"/>
              </a:rPr>
              <a:t>specalistutbildade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organisationspsykologer</a:t>
            </a:r>
            <a:r>
              <a:rPr lang="sv-SE" sz="1200" kern="1200" dirty="0" smtClean="0">
                <a:solidFill>
                  <a:schemeClr val="tx1"/>
                </a:solidFill>
                <a:effectLst/>
                <a:latin typeface="+mn-lt"/>
                <a:ea typeface="+mn-ea"/>
                <a:cs typeface="+mn-cs"/>
              </a:rPr>
              <a:t> (det finns egentligen vad jag vet bara fyra sådana i Sverige som har disputerat inom området, och de är alla fyra starka förespråkare av mekanisk bedömning). Cheferna lägger dessutom enligt Ledarnas </a:t>
            </a:r>
            <a:r>
              <a:rPr lang="sv-SE" sz="1200" kern="1200" dirty="0" err="1" smtClean="0">
                <a:solidFill>
                  <a:schemeClr val="tx1"/>
                </a:solidFill>
                <a:effectLst/>
                <a:latin typeface="+mn-lt"/>
                <a:ea typeface="+mn-ea"/>
                <a:cs typeface="+mn-cs"/>
              </a:rPr>
              <a:t>Novusundersökning</a:t>
            </a:r>
            <a:r>
              <a:rPr lang="sv-SE" sz="1200" kern="1200" dirty="0" smtClean="0">
                <a:solidFill>
                  <a:schemeClr val="tx1"/>
                </a:solidFill>
                <a:effectLst/>
                <a:latin typeface="+mn-lt"/>
                <a:ea typeface="+mn-ea"/>
                <a:cs typeface="+mn-cs"/>
              </a:rPr>
              <a:t> 2014 ”</a:t>
            </a:r>
            <a:r>
              <a:rPr lang="sv-SE" sz="1200" b="1" kern="1200" dirty="0" smtClean="0">
                <a:solidFill>
                  <a:schemeClr val="tx1"/>
                </a:solidFill>
                <a:effectLst/>
                <a:latin typeface="+mn-lt"/>
                <a:ea typeface="+mn-ea"/>
                <a:cs typeface="+mn-cs"/>
              </a:rPr>
              <a:t>Chefen som rekryterare” inte ner i närheten av den tid som skulle krävas för att klara av en holistisk bedömning. De saknar alltså både expertis och tid. </a:t>
            </a:r>
            <a:r>
              <a:rPr lang="sv-SE" sz="1200" kern="1200" dirty="0" smtClean="0">
                <a:solidFill>
                  <a:schemeClr val="tx1"/>
                </a:solidFill>
                <a:effectLst/>
                <a:latin typeface="+mn-lt"/>
                <a:ea typeface="+mn-ea"/>
                <a:cs typeface="+mn-cs"/>
              </a:rPr>
              <a:t>Det gör att om de använder sig av holistisk bedömning, så riskerar de att landa ännu starkare i sina egna fördomsfällor än om de använder sig av mekanisk bedömning. Detta i sin tur ökar risken för diskriminering och minskar möjligheten för att öka mångfalden på arbetsplatserna.”</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Ledarna ser människan från ett helhetsperspektiv men inser dock de begränsningar som finns för att göra ett urval. Att använda sig av mekanistiskt bedömning vid urval är inte perfekt men medför färre risker än att använda sig av holistisk bedömning. </a:t>
            </a:r>
          </a:p>
          <a:p>
            <a:r>
              <a:rPr lang="sv-SE" sz="1200" kern="1200" dirty="0" smtClean="0">
                <a:solidFill>
                  <a:schemeClr val="tx1"/>
                </a:solidFill>
                <a:effectLst/>
                <a:latin typeface="+mn-lt"/>
                <a:ea typeface="+mn-ea"/>
                <a:cs typeface="+mn-cs"/>
              </a:rPr>
              <a:t>Ledarna kommer därför utifrån valet av mekanistisk bedömning förorda metoden ”Kompetensbaserad intervjumetodik” som den, just nu, bästa tillvägagångssättet att rekrytera personal. </a:t>
            </a:r>
          </a:p>
          <a:p>
            <a:endParaRPr lang="sv-SE" dirty="0"/>
          </a:p>
        </p:txBody>
      </p:sp>
      <p:sp>
        <p:nvSpPr>
          <p:cNvPr id="4" name="Platshållare för bildnummer 3"/>
          <p:cNvSpPr>
            <a:spLocks noGrp="1"/>
          </p:cNvSpPr>
          <p:nvPr>
            <p:ph type="sldNum" sz="quarter" idx="10"/>
          </p:nvPr>
        </p:nvSpPr>
        <p:spPr/>
        <p:txBody>
          <a:bodyPr/>
          <a:lstStyle/>
          <a:p>
            <a:fld id="{09FE0AC5-0E36-4BDF-B940-5E2ACC4C19C8}" type="slidenum">
              <a:rPr lang="sv-SE" smtClean="0"/>
              <a:t>18</a:t>
            </a:fld>
            <a:endParaRPr lang="sv-SE"/>
          </a:p>
        </p:txBody>
      </p:sp>
    </p:spTree>
    <p:extLst>
      <p:ext uri="{BB962C8B-B14F-4D97-AF65-F5344CB8AC3E}">
        <p14:creationId xmlns:p14="http://schemas.microsoft.com/office/powerpoint/2010/main" val="466519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baseline="0"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09FE0AC5-0E36-4BDF-B940-5E2ACC4C19C8}" type="slidenum">
              <a:rPr lang="sv-SE" smtClean="0"/>
              <a:t>19</a:t>
            </a:fld>
            <a:endParaRPr lang="sv-SE"/>
          </a:p>
        </p:txBody>
      </p:sp>
    </p:spTree>
    <p:extLst>
      <p:ext uri="{BB962C8B-B14F-4D97-AF65-F5344CB8AC3E}">
        <p14:creationId xmlns:p14="http://schemas.microsoft.com/office/powerpoint/2010/main" val="466519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9FE0AC5-0E36-4BDF-B940-5E2ACC4C19C8}" type="slidenum">
              <a:rPr lang="sv-SE" smtClean="0"/>
              <a:t>20</a:t>
            </a:fld>
            <a:endParaRPr lang="sv-SE"/>
          </a:p>
        </p:txBody>
      </p:sp>
    </p:spTree>
    <p:extLst>
      <p:ext uri="{BB962C8B-B14F-4D97-AF65-F5344CB8AC3E}">
        <p14:creationId xmlns:p14="http://schemas.microsoft.com/office/powerpoint/2010/main" val="46651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r>
              <a:rPr lang="sv-SE" b="1" dirty="0" smtClean="0"/>
              <a:t>Skall:</a:t>
            </a:r>
          </a:p>
          <a:p>
            <a:endParaRPr lang="sv-SE" dirty="0" smtClean="0"/>
          </a:p>
          <a:p>
            <a:r>
              <a:rPr lang="sv-SE" dirty="0" smtClean="0"/>
              <a:t>Vad</a:t>
            </a:r>
            <a:r>
              <a:rPr lang="sv-SE" baseline="0" dirty="0" smtClean="0"/>
              <a:t> säger andra medlemmar genom åren?</a:t>
            </a:r>
          </a:p>
          <a:p>
            <a:endParaRPr lang="sv-SE" baseline="0" dirty="0" smtClean="0"/>
          </a:p>
          <a:p>
            <a:r>
              <a:rPr lang="sv-SE" dirty="0" smtClean="0"/>
              <a:t>Enligt</a:t>
            </a:r>
            <a:r>
              <a:rPr lang="sv-SE" baseline="0" dirty="0" smtClean="0"/>
              <a:t> Ledarnas undersökningar genom åren där L frågar sina medlemmar om vad är karriär för dig så toppas listan av följande begrepp….Denna är från 2012</a:t>
            </a:r>
          </a:p>
          <a:p>
            <a:endParaRPr lang="sv-SE" baseline="0" dirty="0" smtClean="0"/>
          </a:p>
          <a:p>
            <a:r>
              <a:rPr lang="sv-SE" baseline="0" dirty="0" smtClean="0"/>
              <a:t>Utveckling</a:t>
            </a:r>
          </a:p>
          <a:p>
            <a:r>
              <a:rPr lang="sv-SE" baseline="0" dirty="0" smtClean="0"/>
              <a:t>Ansvar</a:t>
            </a:r>
          </a:p>
          <a:p>
            <a:r>
              <a:rPr lang="sv-SE" baseline="0" dirty="0" smtClean="0"/>
              <a:t>Lön</a:t>
            </a:r>
          </a:p>
          <a:p>
            <a:r>
              <a:rPr lang="sv-SE" baseline="0" dirty="0" smtClean="0"/>
              <a:t>Stimulans</a:t>
            </a:r>
          </a:p>
          <a:p>
            <a:r>
              <a:rPr lang="sv-SE" baseline="0" dirty="0" smtClean="0"/>
              <a:t>Utmaning</a:t>
            </a:r>
          </a:p>
          <a:p>
            <a:r>
              <a:rPr lang="sv-SE" baseline="0" dirty="0" smtClean="0"/>
              <a:t>Påverkan</a:t>
            </a:r>
          </a:p>
          <a:p>
            <a:endParaRPr lang="sv-SE" baseline="0" dirty="0" smtClean="0"/>
          </a:p>
        </p:txBody>
      </p:sp>
      <p:sp>
        <p:nvSpPr>
          <p:cNvPr id="4" name="Platshållare för bildnummer 3"/>
          <p:cNvSpPr>
            <a:spLocks noGrp="1"/>
          </p:cNvSpPr>
          <p:nvPr>
            <p:ph type="sldNum" sz="quarter" idx="10"/>
          </p:nvPr>
        </p:nvSpPr>
        <p:spPr/>
        <p:txBody>
          <a:bodyPr/>
          <a:lstStyle/>
          <a:p>
            <a:fld id="{09FE0AC5-0E36-4BDF-B940-5E2ACC4C19C8}" type="slidenum">
              <a:rPr lang="sv-SE" smtClean="0"/>
              <a:t>3</a:t>
            </a:fld>
            <a:endParaRPr lang="sv-SE"/>
          </a:p>
        </p:txBody>
      </p:sp>
    </p:spTree>
    <p:extLst>
      <p:ext uri="{BB962C8B-B14F-4D97-AF65-F5344CB8AC3E}">
        <p14:creationId xmlns:p14="http://schemas.microsoft.com/office/powerpoint/2010/main" val="46651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r>
              <a:rPr lang="sv-SE" b="1" dirty="0" smtClean="0"/>
              <a:t>Skall:</a:t>
            </a:r>
          </a:p>
          <a:p>
            <a:endParaRPr lang="sv-SE" dirty="0" smtClean="0"/>
          </a:p>
          <a:p>
            <a:r>
              <a:rPr lang="sv-SE" dirty="0" smtClean="0"/>
              <a:t>Gå igenom punkterna och lyft fram att kompetens</a:t>
            </a:r>
            <a:r>
              <a:rPr lang="sv-SE" baseline="0" dirty="0" smtClean="0"/>
              <a:t> kan bestå av följande faktorer:</a:t>
            </a:r>
          </a:p>
          <a:p>
            <a:endParaRPr lang="sv-SE" baseline="0" dirty="0" smtClean="0"/>
          </a:p>
          <a:p>
            <a:r>
              <a:rPr lang="sv-SE" sz="1200" dirty="0" smtClean="0"/>
              <a:t>Drivkrafter</a:t>
            </a:r>
          </a:p>
          <a:p>
            <a:r>
              <a:rPr lang="sv-SE" sz="1200" dirty="0" smtClean="0"/>
              <a:t>Arbetsuppgifter</a:t>
            </a:r>
          </a:p>
          <a:p>
            <a:r>
              <a:rPr lang="sv-SE" sz="1200" dirty="0" smtClean="0"/>
              <a:t>Transferkunskaper</a:t>
            </a:r>
          </a:p>
          <a:p>
            <a:r>
              <a:rPr lang="sv-SE" sz="1200" dirty="0" smtClean="0"/>
              <a:t>Egenskaper</a:t>
            </a:r>
          </a:p>
          <a:p>
            <a:r>
              <a:rPr lang="sv-SE" sz="1200" dirty="0" smtClean="0"/>
              <a:t>Praktiska förutsättningar</a:t>
            </a:r>
          </a:p>
          <a:p>
            <a:r>
              <a:rPr lang="sv-SE" sz="1200" dirty="0" err="1" smtClean="0"/>
              <a:t>Flow</a:t>
            </a:r>
            <a:endParaRPr lang="sv-SE" sz="1200" dirty="0" smtClean="0"/>
          </a:p>
          <a:p>
            <a:r>
              <a:rPr lang="sv-SE" sz="1200" dirty="0" smtClean="0"/>
              <a:t>Intressen</a:t>
            </a:r>
          </a:p>
          <a:p>
            <a:endParaRPr lang="sv-SE" sz="1200" dirty="0" smtClean="0"/>
          </a:p>
          <a:p>
            <a:r>
              <a:rPr lang="sv-SE" sz="1200" dirty="0" smtClean="0"/>
              <a:t>Tips: Kan också lägga in lite om vikten av ”efterföljare” d v s anställda. En enkel definition av ledarskap är: En person som har efterföljare</a:t>
            </a:r>
            <a:r>
              <a:rPr lang="sv-SE" sz="1200" baseline="0" dirty="0" smtClean="0"/>
              <a:t> d v s anställda. </a:t>
            </a:r>
            <a:endParaRPr lang="sv-SE" sz="1200" dirty="0" smtClean="0"/>
          </a:p>
          <a:p>
            <a:endParaRPr lang="sv-SE" baseline="0"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09FE0AC5-0E36-4BDF-B940-5E2ACC4C19C8}" type="slidenum">
              <a:rPr lang="sv-SE" smtClean="0"/>
              <a:t>4</a:t>
            </a:fld>
            <a:endParaRPr lang="sv-SE"/>
          </a:p>
        </p:txBody>
      </p:sp>
    </p:spTree>
    <p:extLst>
      <p:ext uri="{BB962C8B-B14F-4D97-AF65-F5344CB8AC3E}">
        <p14:creationId xmlns:p14="http://schemas.microsoft.com/office/powerpoint/2010/main" val="466519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Skall:</a:t>
            </a:r>
          </a:p>
          <a:p>
            <a:endParaRPr lang="sv-SE" sz="1200" b="1"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Karriär – forskningsläge samt teorier och modeller:</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Utdrag ur Helene Öhmans uppsats ” Expertkunskap och ledarskap – om chefers kompetens och drivkraft”. Uppsala universitet,</a:t>
            </a:r>
            <a:r>
              <a:rPr lang="sv-SE" sz="1200" kern="1200" baseline="0" dirty="0" smtClean="0">
                <a:solidFill>
                  <a:schemeClr val="tx1"/>
                </a:solidFill>
                <a:effectLst/>
                <a:latin typeface="+mn-lt"/>
                <a:ea typeface="+mn-ea"/>
                <a:cs typeface="+mn-cs"/>
              </a:rPr>
              <a:t> 2014</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Som chef har man gjort någon form av karriär eftersom man är just chef. Åtminstone om man ser karriär på det </a:t>
            </a:r>
            <a:r>
              <a:rPr lang="sv-SE" sz="1200" b="1" kern="1200" dirty="0" smtClean="0">
                <a:solidFill>
                  <a:schemeClr val="tx1"/>
                </a:solidFill>
                <a:effectLst/>
                <a:latin typeface="+mn-lt"/>
                <a:ea typeface="+mn-ea"/>
                <a:cs typeface="+mn-cs"/>
              </a:rPr>
              <a:t>traditionella sättet, att klättra uppåt och få mer makt.</a:t>
            </a:r>
            <a:r>
              <a:rPr lang="sv-SE" sz="1200" kern="1200" dirty="0" smtClean="0">
                <a:solidFill>
                  <a:schemeClr val="tx1"/>
                </a:solidFill>
                <a:effectLst/>
                <a:latin typeface="+mn-lt"/>
                <a:ea typeface="+mn-ea"/>
                <a:cs typeface="+mn-cs"/>
              </a:rPr>
              <a:t> Det finns inom den teoretiska diskussionen om karriär olika linjer där en del anser att den hierarkiska karriärformen kan ses som fix och stabil då den är socialt sanktionerad. Andra forskare ifrågasätter den klassiska synen på karriär och att </a:t>
            </a:r>
            <a:r>
              <a:rPr lang="sv-SE" sz="1200" b="1" kern="1200" dirty="0" smtClean="0">
                <a:solidFill>
                  <a:schemeClr val="tx1"/>
                </a:solidFill>
                <a:effectLst/>
                <a:latin typeface="+mn-lt"/>
                <a:ea typeface="+mn-ea"/>
                <a:cs typeface="+mn-cs"/>
              </a:rPr>
              <a:t>man bör undvika föreställningar om existerande karriärstegar.</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(Källa. Sophie </a:t>
            </a:r>
            <a:r>
              <a:rPr lang="sv-SE" sz="1200" kern="1200" dirty="0" err="1" smtClean="0">
                <a:solidFill>
                  <a:schemeClr val="tx1"/>
                </a:solidFill>
                <a:effectLst/>
                <a:latin typeface="+mn-lt"/>
                <a:ea typeface="+mn-ea"/>
                <a:cs typeface="+mn-cs"/>
              </a:rPr>
              <a:t>Linghag</a:t>
            </a:r>
            <a:r>
              <a:rPr lang="sv-SE" sz="1200" kern="1200" dirty="0" smtClean="0">
                <a:solidFill>
                  <a:schemeClr val="tx1"/>
                </a:solidFill>
                <a:effectLst/>
                <a:latin typeface="+mn-lt"/>
                <a:ea typeface="+mn-ea"/>
                <a:cs typeface="+mn-cs"/>
              </a:rPr>
              <a:t>, Från medarbetare till kön- kön och makt</a:t>
            </a:r>
            <a:r>
              <a:rPr lang="sv-SE" sz="1200" kern="1200" baseline="0" dirty="0" smtClean="0">
                <a:solidFill>
                  <a:schemeClr val="tx1"/>
                </a:solidFill>
                <a:effectLst/>
                <a:latin typeface="+mn-lt"/>
                <a:ea typeface="+mn-ea"/>
                <a:cs typeface="+mn-cs"/>
              </a:rPr>
              <a:t> i chefsförsörjning och karriär, </a:t>
            </a:r>
            <a:r>
              <a:rPr lang="sv-SE" sz="1200" kern="1200" dirty="0" smtClean="0">
                <a:solidFill>
                  <a:schemeClr val="tx1"/>
                </a:solidFill>
                <a:effectLst/>
                <a:latin typeface="+mn-lt"/>
                <a:ea typeface="+mn-ea"/>
                <a:cs typeface="+mn-cs"/>
              </a:rPr>
              <a:t>2009, s. 27). </a:t>
            </a:r>
          </a:p>
          <a:p>
            <a:endParaRPr lang="sv-SE" sz="1200" b="1"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Objektiv och subjektiv karriär:</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En förekommande teoretisk tudelning av begreppet karriär är att skilja på objektiv och subjektiv karriär (Arthur, 1989). Den objektiva karriären innebär </a:t>
            </a:r>
            <a:r>
              <a:rPr lang="sv-SE" sz="1200" b="1" kern="1200" dirty="0" smtClean="0">
                <a:solidFill>
                  <a:schemeClr val="tx1"/>
                </a:solidFill>
                <a:effectLst/>
                <a:latin typeface="+mn-lt"/>
                <a:ea typeface="+mn-ea"/>
                <a:cs typeface="+mn-cs"/>
              </a:rPr>
              <a:t>den för andra synliga karriären </a:t>
            </a:r>
            <a:r>
              <a:rPr lang="sv-SE" sz="1200" kern="1200" dirty="0" smtClean="0">
                <a:solidFill>
                  <a:schemeClr val="tx1"/>
                </a:solidFill>
                <a:effectLst/>
                <a:latin typeface="+mn-lt"/>
                <a:ea typeface="+mn-ea"/>
                <a:cs typeface="+mn-cs"/>
              </a:rPr>
              <a:t>som handlar om status, position och att klättra uppåt. Den subjektiva karriären är snarare den </a:t>
            </a:r>
            <a:r>
              <a:rPr lang="sv-SE" sz="1200" b="1" kern="1200" dirty="0" smtClean="0">
                <a:solidFill>
                  <a:schemeClr val="tx1"/>
                </a:solidFill>
                <a:effectLst/>
                <a:latin typeface="+mn-lt"/>
                <a:ea typeface="+mn-ea"/>
                <a:cs typeface="+mn-cs"/>
              </a:rPr>
              <a:t>egna synen på karriären </a:t>
            </a:r>
            <a:r>
              <a:rPr lang="sv-SE" sz="1200" kern="1200" dirty="0" smtClean="0">
                <a:solidFill>
                  <a:schemeClr val="tx1"/>
                </a:solidFill>
                <a:effectLst/>
                <a:latin typeface="+mn-lt"/>
                <a:ea typeface="+mn-ea"/>
                <a:cs typeface="+mn-cs"/>
              </a:rPr>
              <a:t>och vad som skapar framgång.  Karriärbegreppet är alltså både ett resonemang om karriärens sociala villkor i termer av </a:t>
            </a:r>
            <a:r>
              <a:rPr lang="sv-SE" sz="1200" b="1" kern="1200" dirty="0" smtClean="0">
                <a:solidFill>
                  <a:schemeClr val="tx1"/>
                </a:solidFill>
                <a:effectLst/>
                <a:latin typeface="+mn-lt"/>
                <a:ea typeface="+mn-ea"/>
                <a:cs typeface="+mn-cs"/>
              </a:rPr>
              <a:t>objektiva sociala strukturer </a:t>
            </a:r>
            <a:r>
              <a:rPr lang="sv-SE" sz="1200" kern="1200" dirty="0" smtClean="0">
                <a:solidFill>
                  <a:schemeClr val="tx1"/>
                </a:solidFill>
                <a:effectLst/>
                <a:latin typeface="+mn-lt"/>
                <a:ea typeface="+mn-ea"/>
                <a:cs typeface="+mn-cs"/>
              </a:rPr>
              <a:t>och erbjuder också </a:t>
            </a:r>
            <a:r>
              <a:rPr lang="sv-SE" sz="1200" b="1" kern="1200" dirty="0" smtClean="0">
                <a:solidFill>
                  <a:schemeClr val="tx1"/>
                </a:solidFill>
                <a:effectLst/>
                <a:latin typeface="+mn-lt"/>
                <a:ea typeface="+mn-ea"/>
                <a:cs typeface="+mn-cs"/>
              </a:rPr>
              <a:t>individens föreställningar och perspektiv.</a:t>
            </a:r>
            <a:r>
              <a:rPr lang="sv-SE" sz="1200" kern="1200" dirty="0" smtClean="0">
                <a:solidFill>
                  <a:schemeClr val="tx1"/>
                </a:solidFill>
                <a:effectLst/>
                <a:latin typeface="+mn-lt"/>
                <a:ea typeface="+mn-ea"/>
                <a:cs typeface="+mn-cs"/>
              </a:rPr>
              <a:t> Den objektiva karriären kan ses som en följd av relaterade jobb som följer i en hierarki av prestige där en person rör sig i en bestämd och förutsägbar riktning.  </a:t>
            </a:r>
          </a:p>
          <a:p>
            <a:endParaRPr lang="sv-SE" sz="1200" kern="1200" dirty="0" smtClean="0">
              <a:solidFill>
                <a:schemeClr val="tx1"/>
              </a:solidFill>
              <a:effectLst/>
              <a:latin typeface="+mn-lt"/>
              <a:ea typeface="+mn-ea"/>
              <a:cs typeface="+mn-cs"/>
            </a:endParaRPr>
          </a:p>
          <a:p>
            <a:r>
              <a:rPr lang="sv-SE" sz="1200" kern="1200" dirty="0" err="1" smtClean="0">
                <a:solidFill>
                  <a:schemeClr val="tx1"/>
                </a:solidFill>
                <a:effectLst/>
                <a:latin typeface="+mn-lt"/>
                <a:ea typeface="+mn-ea"/>
                <a:cs typeface="+mn-cs"/>
              </a:rPr>
              <a:t>Källa:Michael</a:t>
            </a:r>
            <a:r>
              <a:rPr lang="sv-SE" sz="1200" kern="1200" dirty="0" smtClean="0">
                <a:solidFill>
                  <a:schemeClr val="tx1"/>
                </a:solidFill>
                <a:effectLst/>
                <a:latin typeface="+mn-lt"/>
                <a:ea typeface="+mn-ea"/>
                <a:cs typeface="+mn-cs"/>
              </a:rPr>
              <a:t> B Arthur med</a:t>
            </a:r>
            <a:r>
              <a:rPr lang="sv-SE" sz="1200" kern="1200" baseline="0" dirty="0" smtClean="0">
                <a:solidFill>
                  <a:schemeClr val="tx1"/>
                </a:solidFill>
                <a:effectLst/>
                <a:latin typeface="+mn-lt"/>
                <a:ea typeface="+mn-ea"/>
                <a:cs typeface="+mn-cs"/>
              </a:rPr>
              <a:t> flera, </a:t>
            </a:r>
            <a:r>
              <a:rPr lang="sv-SE" sz="1200" kern="1200" baseline="0" dirty="0" err="1" smtClean="0">
                <a:solidFill>
                  <a:schemeClr val="tx1"/>
                </a:solidFill>
                <a:effectLst/>
                <a:latin typeface="+mn-lt"/>
                <a:ea typeface="+mn-ea"/>
                <a:cs typeface="+mn-cs"/>
              </a:rPr>
              <a:t>Handbook</a:t>
            </a:r>
            <a:r>
              <a:rPr lang="sv-SE" sz="1200" kern="1200" baseline="0" dirty="0" smtClean="0">
                <a:solidFill>
                  <a:schemeClr val="tx1"/>
                </a:solidFill>
                <a:effectLst/>
                <a:latin typeface="+mn-lt"/>
                <a:ea typeface="+mn-ea"/>
                <a:cs typeface="+mn-cs"/>
              </a:rPr>
              <a:t> </a:t>
            </a:r>
            <a:r>
              <a:rPr lang="sv-SE" sz="1200" kern="1200" baseline="0" dirty="0" err="1" smtClean="0">
                <a:solidFill>
                  <a:schemeClr val="tx1"/>
                </a:solidFill>
                <a:effectLst/>
                <a:latin typeface="+mn-lt"/>
                <a:ea typeface="+mn-ea"/>
                <a:cs typeface="+mn-cs"/>
              </a:rPr>
              <a:t>of</a:t>
            </a:r>
            <a:r>
              <a:rPr lang="sv-SE" sz="1200" kern="1200" baseline="0" dirty="0" smtClean="0">
                <a:solidFill>
                  <a:schemeClr val="tx1"/>
                </a:solidFill>
                <a:effectLst/>
                <a:latin typeface="+mn-lt"/>
                <a:ea typeface="+mn-ea"/>
                <a:cs typeface="+mn-cs"/>
              </a:rPr>
              <a:t> </a:t>
            </a:r>
            <a:r>
              <a:rPr lang="sv-SE" sz="1200" kern="1200" baseline="0" dirty="0" err="1" smtClean="0">
                <a:solidFill>
                  <a:schemeClr val="tx1"/>
                </a:solidFill>
                <a:effectLst/>
                <a:latin typeface="+mn-lt"/>
                <a:ea typeface="+mn-ea"/>
                <a:cs typeface="+mn-cs"/>
              </a:rPr>
              <a:t>Career</a:t>
            </a:r>
            <a:r>
              <a:rPr lang="sv-SE" sz="1200" kern="1200" baseline="0" dirty="0" smtClean="0">
                <a:solidFill>
                  <a:schemeClr val="tx1"/>
                </a:solidFill>
                <a:effectLst/>
                <a:latin typeface="+mn-lt"/>
                <a:ea typeface="+mn-ea"/>
                <a:cs typeface="+mn-cs"/>
              </a:rPr>
              <a:t> </a:t>
            </a:r>
            <a:r>
              <a:rPr lang="sv-SE" sz="1200" kern="1200" baseline="0" dirty="0" err="1" smtClean="0">
                <a:solidFill>
                  <a:schemeClr val="tx1"/>
                </a:solidFill>
                <a:effectLst/>
                <a:latin typeface="+mn-lt"/>
                <a:ea typeface="+mn-ea"/>
                <a:cs typeface="+mn-cs"/>
              </a:rPr>
              <a:t>theory</a:t>
            </a:r>
            <a:r>
              <a:rPr lang="sv-SE" sz="1200" kern="1200" dirty="0" smtClean="0">
                <a:solidFill>
                  <a:schemeClr val="tx1"/>
                </a:solidFill>
                <a:effectLst/>
                <a:latin typeface="+mn-lt"/>
                <a:ea typeface="+mn-ea"/>
                <a:cs typeface="+mn-cs"/>
              </a:rPr>
              <a:t>, 1989).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En liknande uppdelning av karriär finner vi hos Edgar Schein (1984) som skiljer mellan en </a:t>
            </a:r>
            <a:r>
              <a:rPr lang="sv-SE" sz="1200" b="1" kern="1200" dirty="0" smtClean="0">
                <a:solidFill>
                  <a:schemeClr val="tx1"/>
                </a:solidFill>
                <a:effectLst/>
                <a:latin typeface="+mn-lt"/>
                <a:ea typeface="+mn-ea"/>
                <a:cs typeface="+mn-cs"/>
              </a:rPr>
              <a:t>inre och yttre karriär. </a:t>
            </a:r>
            <a:r>
              <a:rPr lang="sv-SE" sz="1200" kern="1200" dirty="0" smtClean="0">
                <a:solidFill>
                  <a:schemeClr val="tx1"/>
                </a:solidFill>
                <a:effectLst/>
                <a:latin typeface="+mn-lt"/>
                <a:ea typeface="+mn-ea"/>
                <a:cs typeface="+mn-cs"/>
              </a:rPr>
              <a:t>Den yttre karriären för Schein är den formella klättrande karriären som organisationen och andra förväntar sig medan den inre karriären handlar om hur individen själv värderar sin karriär och processen med att ständigt omtolka sin egen karriär.</a:t>
            </a:r>
          </a:p>
          <a:p>
            <a:r>
              <a:rPr lang="sv-SE" sz="1200" kern="1200" dirty="0" smtClean="0">
                <a:solidFill>
                  <a:schemeClr val="tx1"/>
                </a:solidFill>
                <a:effectLst/>
                <a:latin typeface="+mn-lt"/>
                <a:ea typeface="+mn-ea"/>
                <a:cs typeface="+mn-cs"/>
              </a:rPr>
              <a:t>Källa:</a:t>
            </a:r>
            <a:r>
              <a:rPr lang="sv-SE" sz="1200" kern="1200" baseline="0" dirty="0" smtClean="0">
                <a:solidFill>
                  <a:schemeClr val="tx1"/>
                </a:solidFill>
                <a:effectLst/>
                <a:latin typeface="+mn-lt"/>
                <a:ea typeface="+mn-ea"/>
                <a:cs typeface="+mn-cs"/>
              </a:rPr>
              <a:t> Edgar </a:t>
            </a:r>
            <a:r>
              <a:rPr lang="sv-SE" sz="1200" kern="1200" dirty="0" smtClean="0">
                <a:solidFill>
                  <a:schemeClr val="tx1"/>
                </a:solidFill>
                <a:effectLst/>
                <a:latin typeface="+mn-lt"/>
                <a:ea typeface="+mn-ea"/>
                <a:cs typeface="+mn-cs"/>
              </a:rPr>
              <a:t>Schein, </a:t>
            </a:r>
            <a:r>
              <a:rPr lang="sv-SE" sz="1200" kern="1200" dirty="0" err="1" smtClean="0">
                <a:solidFill>
                  <a:schemeClr val="tx1"/>
                </a:solidFill>
                <a:effectLst/>
                <a:latin typeface="+mn-lt"/>
                <a:ea typeface="+mn-ea"/>
                <a:cs typeface="+mn-cs"/>
              </a:rPr>
              <a:t>Career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anchors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revisited</a:t>
            </a:r>
            <a:r>
              <a:rPr lang="sv-SE" sz="1200" kern="1200" dirty="0" smtClean="0">
                <a:solidFill>
                  <a:schemeClr val="tx1"/>
                </a:solidFill>
                <a:effectLst/>
                <a:latin typeface="+mn-lt"/>
                <a:ea typeface="+mn-ea"/>
                <a:cs typeface="+mn-cs"/>
              </a:rPr>
              <a:t>.</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1984).  </a:t>
            </a:r>
          </a:p>
          <a:p>
            <a:endParaRPr lang="sv-SE" sz="1200" b="1"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Karriär som ett personligt projekt:</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Också Kullberg använder sig av begreppen objektiv och subjektiv karriär när hon i sin avhandling (2011) studerar socionomers karriär. När Kullberg teoretiskt redogör för begreppet karriär menar hon att synen på karriär har förskjutits från att ha varit något som organisationen ansvarade för till att bli ett personligt projekt. Förut skapades ett lojalitetsband mellan den anställde och arbetsplatsen genom karriärutvecklingen. Det individuella projektet ger karriär en annan innebörd.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I avhandlingen om socionomers karriärutveckling </a:t>
            </a:r>
            <a:r>
              <a:rPr lang="sv-SE" sz="1200" b="1" kern="1200" dirty="0" smtClean="0">
                <a:solidFill>
                  <a:schemeClr val="tx1"/>
                </a:solidFill>
                <a:effectLst/>
                <a:latin typeface="+mn-lt"/>
                <a:ea typeface="+mn-ea"/>
                <a:cs typeface="+mn-cs"/>
              </a:rPr>
              <a:t>problematiseras den objektiva karriären </a:t>
            </a:r>
            <a:r>
              <a:rPr lang="sv-SE" sz="1200" kern="1200" dirty="0" smtClean="0">
                <a:solidFill>
                  <a:schemeClr val="tx1"/>
                </a:solidFill>
                <a:effectLst/>
                <a:latin typeface="+mn-lt"/>
                <a:ea typeface="+mn-ea"/>
                <a:cs typeface="+mn-cs"/>
              </a:rPr>
              <a:t>och Kullberg öppnar upp för </a:t>
            </a:r>
            <a:r>
              <a:rPr lang="sv-SE" sz="1200" b="1" kern="1200" dirty="0" smtClean="0">
                <a:solidFill>
                  <a:schemeClr val="tx1"/>
                </a:solidFill>
                <a:effectLst/>
                <a:latin typeface="+mn-lt"/>
                <a:ea typeface="+mn-ea"/>
                <a:cs typeface="+mn-cs"/>
              </a:rPr>
              <a:t>att andra normer kring karriär är på ingång</a:t>
            </a:r>
            <a:r>
              <a:rPr lang="sv-SE" sz="1200" kern="1200" dirty="0" smtClean="0">
                <a:solidFill>
                  <a:schemeClr val="tx1"/>
                </a:solidFill>
                <a:effectLst/>
                <a:latin typeface="+mn-lt"/>
                <a:ea typeface="+mn-ea"/>
                <a:cs typeface="+mn-cs"/>
              </a:rPr>
              <a:t>. Det innebär, som jag tolkar henne, att den subjektiva karriären blir viktigare också i den yttre objektiva synen på vad som är en framgångsrik karriär. </a:t>
            </a:r>
            <a:r>
              <a:rPr lang="sv-SE" sz="1200" b="1" kern="1200" dirty="0" smtClean="0">
                <a:solidFill>
                  <a:schemeClr val="tx1"/>
                </a:solidFill>
                <a:effectLst/>
                <a:latin typeface="+mn-lt"/>
                <a:ea typeface="+mn-ea"/>
                <a:cs typeface="+mn-cs"/>
              </a:rPr>
              <a:t>När individer utvecklas i linje med egna värderingar och drivkrafter uppstår också ett mått på en lyckad karriär. </a:t>
            </a:r>
            <a:r>
              <a:rPr lang="sv-SE" sz="1200" kern="1200" dirty="0" smtClean="0">
                <a:solidFill>
                  <a:schemeClr val="tx1"/>
                </a:solidFill>
                <a:effectLst/>
                <a:latin typeface="+mn-lt"/>
                <a:ea typeface="+mn-ea"/>
                <a:cs typeface="+mn-cs"/>
              </a:rPr>
              <a:t>Det man traditionellt förut menade med karriär handlade om den vertikala förflyttningen – uppåt. Då chefsyrket för socionomer har inneburit mindre av expertkunskap och mer av ledarskap har karriären förflyttas till att intresset för den horisontella riktningen har ökat. Belöningen förenar subjektiva värden såsom etik och personlig utveckling. Att få utveckla sig inom ett ämne blir en viktigare drivkraft än att samordna verksamheten.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Kullberg talar om en </a:t>
            </a:r>
            <a:r>
              <a:rPr lang="sv-SE" sz="1200" b="1" kern="1200" dirty="0" smtClean="0">
                <a:solidFill>
                  <a:schemeClr val="tx1"/>
                </a:solidFill>
                <a:effectLst/>
                <a:latin typeface="+mn-lt"/>
                <a:ea typeface="+mn-ea"/>
                <a:cs typeface="+mn-cs"/>
              </a:rPr>
              <a:t>männens reträtt i chefsyrket </a:t>
            </a:r>
            <a:r>
              <a:rPr lang="sv-SE" sz="1200" kern="1200" dirty="0" smtClean="0">
                <a:solidFill>
                  <a:schemeClr val="tx1"/>
                </a:solidFill>
                <a:effectLst/>
                <a:latin typeface="+mn-lt"/>
                <a:ea typeface="+mn-ea"/>
                <a:cs typeface="+mn-cs"/>
              </a:rPr>
              <a:t>där männen upplever sig göra en mer värdefull karriär horisontellt som specialist. Trots att det inte längre krävs en förtrolighetskunskap för chefer inom socionomyrket har de flesta chefer denna bakgrund. Exempelvis har ledarskap ersatts med chefskap och arbetet med ekonomi kommit i förgrunden. Arbetes innehåll är viktigare än befordran för de socionomer som examinerades efter 90-talet. </a:t>
            </a:r>
            <a:r>
              <a:rPr lang="sv-SE" sz="1200" b="1" kern="1200" dirty="0" smtClean="0">
                <a:solidFill>
                  <a:schemeClr val="tx1"/>
                </a:solidFill>
                <a:effectLst/>
                <a:latin typeface="+mn-lt"/>
                <a:ea typeface="+mn-ea"/>
                <a:cs typeface="+mn-cs"/>
              </a:rPr>
              <a:t>Självförverkligande och autonomi är nya ingredienser som blandar upp den subjektiva och objektiva karriären.</a:t>
            </a:r>
            <a:r>
              <a:rPr lang="sv-SE" sz="1200" kern="1200" dirty="0" smtClean="0">
                <a:solidFill>
                  <a:schemeClr val="tx1"/>
                </a:solidFill>
                <a:effectLst/>
                <a:latin typeface="+mn-lt"/>
                <a:ea typeface="+mn-ea"/>
                <a:cs typeface="+mn-cs"/>
              </a:rPr>
              <a:t> Kullbergs forskning ger viktiga kunskaper om chefsyrkets identitet där de administrativa bitarna i chefsrollen leder till en minskad attraktion för karriärutveckling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Källa:</a:t>
            </a:r>
            <a:r>
              <a:rPr lang="sv-SE" sz="1200" kern="1200" baseline="0" dirty="0" smtClean="0">
                <a:solidFill>
                  <a:schemeClr val="tx1"/>
                </a:solidFill>
                <a:effectLst/>
                <a:latin typeface="+mn-lt"/>
                <a:ea typeface="+mn-ea"/>
                <a:cs typeface="+mn-cs"/>
              </a:rPr>
              <a:t> Karin </a:t>
            </a:r>
            <a:r>
              <a:rPr lang="sv-SE" sz="1200" kern="1200" dirty="0" smtClean="0">
                <a:solidFill>
                  <a:schemeClr val="tx1"/>
                </a:solidFill>
                <a:effectLst/>
                <a:latin typeface="+mn-lt"/>
                <a:ea typeface="+mn-ea"/>
                <a:cs typeface="+mn-cs"/>
              </a:rPr>
              <a:t>Kullberg, Socionomkarriärer – om vägar genom yrkeslivet i en av välfärdsstatens nya professioner, GU, 2011). </a:t>
            </a:r>
          </a:p>
          <a:p>
            <a:endParaRPr lang="sv-SE" sz="1200" b="1"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b="1" u="none" kern="1200" dirty="0" err="1" smtClean="0">
                <a:solidFill>
                  <a:schemeClr val="tx1"/>
                </a:solidFill>
                <a:latin typeface="+mn-lt"/>
                <a:ea typeface="+mn-ea"/>
                <a:cs typeface="+mn-cs"/>
              </a:rPr>
              <a:t>Planned</a:t>
            </a:r>
            <a:r>
              <a:rPr lang="sv-SE" sz="1200" b="1" u="none" kern="1200" dirty="0" smtClean="0">
                <a:solidFill>
                  <a:schemeClr val="tx1"/>
                </a:solidFill>
                <a:latin typeface="+mn-lt"/>
                <a:ea typeface="+mn-ea"/>
                <a:cs typeface="+mn-cs"/>
              </a:rPr>
              <a:t> </a:t>
            </a:r>
            <a:r>
              <a:rPr lang="sv-SE" sz="1200" b="1" u="none" kern="1200" dirty="0" err="1" smtClean="0">
                <a:solidFill>
                  <a:schemeClr val="tx1"/>
                </a:solidFill>
                <a:latin typeface="+mn-lt"/>
                <a:ea typeface="+mn-ea"/>
                <a:cs typeface="+mn-cs"/>
              </a:rPr>
              <a:t>happenstance</a:t>
            </a:r>
            <a:endParaRPr lang="sv-SE" sz="1200" b="1" u="none" kern="1200" dirty="0" smtClean="0">
              <a:solidFill>
                <a:schemeClr val="tx1"/>
              </a:solidFill>
              <a:latin typeface="+mn-lt"/>
              <a:ea typeface="+mn-ea"/>
              <a:cs typeface="+mn-cs"/>
            </a:endParaRPr>
          </a:p>
          <a:p>
            <a:endParaRPr lang="sv-SE" sz="1200" b="1" u="none" kern="1200" dirty="0" smtClean="0">
              <a:solidFill>
                <a:schemeClr val="tx1"/>
              </a:solidFill>
              <a:latin typeface="+mn-lt"/>
              <a:ea typeface="+mn-ea"/>
              <a:cs typeface="+mn-cs"/>
            </a:endParaRPr>
          </a:p>
          <a:p>
            <a:r>
              <a:rPr lang="sv-SE" sz="1200" b="1" u="none" kern="1200" dirty="0" smtClean="0">
                <a:solidFill>
                  <a:schemeClr val="tx1"/>
                </a:solidFill>
                <a:latin typeface="+mn-lt"/>
                <a:ea typeface="+mn-ea"/>
                <a:cs typeface="+mn-cs"/>
              </a:rPr>
              <a:t>Vad kan du då göra redan nu? </a:t>
            </a:r>
            <a:r>
              <a:rPr lang="sv-SE" sz="1200" b="0" u="none" kern="1200" dirty="0" smtClean="0">
                <a:solidFill>
                  <a:schemeClr val="tx1"/>
                </a:solidFill>
                <a:latin typeface="+mn-lt"/>
                <a:ea typeface="+mn-ea"/>
                <a:cs typeface="+mn-cs"/>
              </a:rPr>
              <a:t>Enligt John </a:t>
            </a:r>
            <a:r>
              <a:rPr lang="sv-SE" sz="1200" b="0" u="none" kern="1200" dirty="0" err="1" smtClean="0">
                <a:solidFill>
                  <a:schemeClr val="tx1"/>
                </a:solidFill>
                <a:latin typeface="+mn-lt"/>
                <a:ea typeface="+mn-ea"/>
                <a:cs typeface="+mn-cs"/>
              </a:rPr>
              <a:t>Krumboltz</a:t>
            </a:r>
            <a:r>
              <a:rPr lang="sv-SE" sz="1200" b="0" u="none" kern="1200" dirty="0" smtClean="0">
                <a:solidFill>
                  <a:schemeClr val="tx1"/>
                </a:solidFill>
                <a:latin typeface="+mn-lt"/>
                <a:ea typeface="+mn-ea"/>
                <a:cs typeface="+mn-cs"/>
              </a:rPr>
              <a:t> teori om </a:t>
            </a:r>
            <a:r>
              <a:rPr lang="sv-SE" sz="1200" b="0" i="1" u="none" kern="1200" dirty="0" err="1" smtClean="0">
                <a:solidFill>
                  <a:schemeClr val="tx1"/>
                </a:solidFill>
                <a:latin typeface="+mn-lt"/>
                <a:ea typeface="+mn-ea"/>
                <a:cs typeface="+mn-cs"/>
              </a:rPr>
              <a:t>Planned</a:t>
            </a:r>
            <a:r>
              <a:rPr lang="sv-SE" sz="1200" b="0" i="1" u="none" kern="1200" dirty="0" smtClean="0">
                <a:solidFill>
                  <a:schemeClr val="tx1"/>
                </a:solidFill>
                <a:latin typeface="+mn-lt"/>
                <a:ea typeface="+mn-ea"/>
                <a:cs typeface="+mn-cs"/>
              </a:rPr>
              <a:t> </a:t>
            </a:r>
            <a:r>
              <a:rPr lang="sv-SE" sz="1200" b="0" i="1" u="none" kern="1200" dirty="0" err="1" smtClean="0">
                <a:solidFill>
                  <a:schemeClr val="tx1"/>
                </a:solidFill>
                <a:latin typeface="+mn-lt"/>
                <a:ea typeface="+mn-ea"/>
                <a:cs typeface="+mn-cs"/>
              </a:rPr>
              <a:t>Happenstance</a:t>
            </a:r>
            <a:r>
              <a:rPr lang="sv-SE" sz="1200" b="0" i="0" u="none" kern="1200" dirty="0" smtClean="0">
                <a:solidFill>
                  <a:schemeClr val="tx1"/>
                </a:solidFill>
                <a:latin typeface="+mn-lt"/>
                <a:ea typeface="+mn-ea"/>
                <a:cs typeface="+mn-cs"/>
              </a:rPr>
              <a:t> (</a:t>
            </a:r>
            <a:r>
              <a:rPr lang="sv-SE" sz="1200" b="0" i="0" u="none" kern="1200" dirty="0" err="1" smtClean="0">
                <a:solidFill>
                  <a:schemeClr val="tx1"/>
                </a:solidFill>
                <a:latin typeface="+mn-lt"/>
                <a:ea typeface="+mn-ea"/>
                <a:cs typeface="+mn-cs"/>
              </a:rPr>
              <a:t>Krumboltz</a:t>
            </a:r>
            <a:r>
              <a:rPr lang="sv-SE" sz="1200" b="0" i="0" u="none" kern="1200" dirty="0" smtClean="0">
                <a:solidFill>
                  <a:schemeClr val="tx1"/>
                </a:solidFill>
                <a:latin typeface="+mn-lt"/>
                <a:ea typeface="+mn-ea"/>
                <a:cs typeface="+mn-cs"/>
              </a:rPr>
              <a:t>, J.D. &amp; Levin, A.S, 2004) handlar mycket om:</a:t>
            </a:r>
          </a:p>
          <a:p>
            <a:endParaRPr lang="sv-SE" sz="1200" b="0" i="0" u="none" kern="1200" dirty="0" smtClean="0">
              <a:solidFill>
                <a:schemeClr val="tx1"/>
              </a:solidFill>
              <a:latin typeface="+mn-lt"/>
              <a:ea typeface="+mn-ea"/>
              <a:cs typeface="+mn-cs"/>
            </a:endParaRPr>
          </a:p>
          <a:p>
            <a:r>
              <a:rPr lang="sv-SE" sz="1200" b="1" i="0" u="none" kern="1200" dirty="0" smtClean="0">
                <a:solidFill>
                  <a:schemeClr val="tx1"/>
                </a:solidFill>
                <a:latin typeface="+mn-lt"/>
                <a:ea typeface="+mn-ea"/>
                <a:cs typeface="+mn-cs"/>
              </a:rPr>
              <a:t>1.Inställning och förhållningssätt</a:t>
            </a:r>
            <a:r>
              <a:rPr lang="sv-SE" sz="1200" b="0" i="0" u="none" kern="1200" dirty="0" smtClean="0">
                <a:solidFill>
                  <a:schemeClr val="tx1"/>
                </a:solidFill>
                <a:latin typeface="+mn-lt"/>
                <a:ea typeface="+mn-ea"/>
                <a:cs typeface="+mn-cs"/>
              </a:rPr>
              <a:t> – Vilka egenskaper är då viktiga för att kunna verka utifrån </a:t>
            </a:r>
            <a:r>
              <a:rPr lang="sv-SE" sz="1200" b="0" i="0" u="none" kern="1200" dirty="0" err="1" smtClean="0">
                <a:solidFill>
                  <a:schemeClr val="tx1"/>
                </a:solidFill>
                <a:latin typeface="+mn-lt"/>
                <a:ea typeface="+mn-ea"/>
                <a:cs typeface="+mn-cs"/>
              </a:rPr>
              <a:t>Planned</a:t>
            </a:r>
            <a:r>
              <a:rPr lang="sv-SE" sz="1200" b="0" i="0" u="none" kern="1200" dirty="0" smtClean="0">
                <a:solidFill>
                  <a:schemeClr val="tx1"/>
                </a:solidFill>
                <a:latin typeface="+mn-lt"/>
                <a:ea typeface="+mn-ea"/>
                <a:cs typeface="+mn-cs"/>
              </a:rPr>
              <a:t> </a:t>
            </a:r>
            <a:r>
              <a:rPr lang="sv-SE" sz="1200" b="0" i="0" u="none" kern="1200" dirty="0" err="1" smtClean="0">
                <a:solidFill>
                  <a:schemeClr val="tx1"/>
                </a:solidFill>
                <a:latin typeface="+mn-lt"/>
                <a:ea typeface="+mn-ea"/>
                <a:cs typeface="+mn-cs"/>
              </a:rPr>
              <a:t>happenstance</a:t>
            </a:r>
            <a:r>
              <a:rPr lang="sv-SE" sz="1200" b="0" i="0" u="none" kern="1200" dirty="0" smtClean="0">
                <a:solidFill>
                  <a:schemeClr val="tx1"/>
                </a:solidFill>
                <a:latin typeface="+mn-lt"/>
                <a:ea typeface="+mn-ea"/>
                <a:cs typeface="+mn-cs"/>
              </a:rPr>
              <a:t>:</a:t>
            </a:r>
          </a:p>
          <a:p>
            <a:r>
              <a:rPr lang="sv-SE" sz="1200" b="0" i="0" u="none" kern="1200" dirty="0" smtClean="0">
                <a:solidFill>
                  <a:schemeClr val="tx1"/>
                </a:solidFill>
                <a:latin typeface="+mn-lt"/>
                <a:ea typeface="+mn-ea"/>
                <a:cs typeface="+mn-cs"/>
              </a:rPr>
              <a:t>Nyfikenhet; Utforska fler sätt att lära sig</a:t>
            </a:r>
          </a:p>
          <a:p>
            <a:r>
              <a:rPr lang="sv-SE" sz="1200" b="0" i="0" u="none" kern="1200" dirty="0" smtClean="0">
                <a:solidFill>
                  <a:schemeClr val="tx1"/>
                </a:solidFill>
                <a:latin typeface="+mn-lt"/>
                <a:ea typeface="+mn-ea"/>
                <a:cs typeface="+mn-cs"/>
              </a:rPr>
              <a:t>Uthållighet; Trots motgångar eller stiltje fortsätta arbetet</a:t>
            </a:r>
          </a:p>
          <a:p>
            <a:r>
              <a:rPr lang="sv-SE" sz="1200" b="0" i="0" u="none" kern="1200" dirty="0" smtClean="0">
                <a:solidFill>
                  <a:schemeClr val="tx1"/>
                </a:solidFill>
                <a:latin typeface="+mn-lt"/>
                <a:ea typeface="+mn-ea"/>
                <a:cs typeface="+mn-cs"/>
              </a:rPr>
              <a:t>Flexibilitet; Var öppen i sinnet till förändringar, var beredd att förändra din attityd</a:t>
            </a:r>
          </a:p>
          <a:p>
            <a:r>
              <a:rPr lang="sv-SE" sz="1200" b="0" i="0" u="none" kern="1200" dirty="0" smtClean="0">
                <a:solidFill>
                  <a:schemeClr val="tx1"/>
                </a:solidFill>
                <a:latin typeface="+mn-lt"/>
                <a:ea typeface="+mn-ea"/>
                <a:cs typeface="+mn-cs"/>
              </a:rPr>
              <a:t>Optimism; Se nya möjligheter som möjliga och nåbara</a:t>
            </a:r>
          </a:p>
          <a:p>
            <a:r>
              <a:rPr lang="sv-SE" sz="1200" b="0" i="0" u="none" kern="1200" dirty="0" smtClean="0">
                <a:solidFill>
                  <a:schemeClr val="tx1"/>
                </a:solidFill>
                <a:latin typeface="+mn-lt"/>
                <a:ea typeface="+mn-ea"/>
                <a:cs typeface="+mn-cs"/>
              </a:rPr>
              <a:t>Risktagande; Se och ta vara på möjligheter när de uppstår, våga satsa utan att veta utkomsten av insatsen</a:t>
            </a:r>
          </a:p>
          <a:p>
            <a:endParaRPr lang="da-DK" sz="1200" b="1" i="0" u="none" kern="1200" dirty="0" smtClean="0">
              <a:solidFill>
                <a:schemeClr val="tx1"/>
              </a:solidFill>
              <a:latin typeface="+mn-lt"/>
              <a:ea typeface="+mn-ea"/>
              <a:cs typeface="+mn-cs"/>
            </a:endParaRPr>
          </a:p>
          <a:p>
            <a:r>
              <a:rPr lang="da-DK" sz="1200" b="1" i="0" u="none" kern="1200" dirty="0" smtClean="0">
                <a:solidFill>
                  <a:schemeClr val="tx1"/>
                </a:solidFill>
                <a:latin typeface="+mn-lt"/>
                <a:ea typeface="+mn-ea"/>
                <a:cs typeface="+mn-cs"/>
              </a:rPr>
              <a:t>2.Kommunicera:</a:t>
            </a:r>
            <a:endParaRPr lang="da-DK" sz="1200" b="0" i="0" u="none" kern="1200" dirty="0" smtClean="0">
              <a:solidFill>
                <a:schemeClr val="tx1"/>
              </a:solidFill>
              <a:latin typeface="+mn-lt"/>
              <a:ea typeface="+mn-ea"/>
              <a:cs typeface="+mn-cs"/>
            </a:endParaRPr>
          </a:p>
          <a:p>
            <a:r>
              <a:rPr lang="sv-SE" sz="1200" b="0" i="0" u="none" kern="1200" dirty="0" err="1" smtClean="0">
                <a:solidFill>
                  <a:schemeClr val="tx1"/>
                </a:solidFill>
                <a:latin typeface="+mn-lt"/>
                <a:ea typeface="+mn-ea"/>
                <a:cs typeface="+mn-cs"/>
              </a:rPr>
              <a:t>Nätverka</a:t>
            </a:r>
            <a:r>
              <a:rPr lang="sv-SE" sz="1200" b="0" i="0" u="none" kern="1200" dirty="0" smtClean="0">
                <a:solidFill>
                  <a:schemeClr val="tx1"/>
                </a:solidFill>
                <a:latin typeface="+mn-lt"/>
                <a:ea typeface="+mn-ea"/>
                <a:cs typeface="+mn-cs"/>
              </a:rPr>
              <a:t> och bygg relationer, ta aktiv del i diskussioner, </a:t>
            </a:r>
            <a:r>
              <a:rPr lang="sv-SE" sz="1200" b="0" i="0" u="none" kern="1200" dirty="0" err="1" smtClean="0">
                <a:solidFill>
                  <a:schemeClr val="tx1"/>
                </a:solidFill>
                <a:latin typeface="+mn-lt"/>
                <a:ea typeface="+mn-ea"/>
                <a:cs typeface="+mn-cs"/>
              </a:rPr>
              <a:t>twitter</a:t>
            </a:r>
            <a:r>
              <a:rPr lang="sv-SE" sz="1200" b="0" i="0" u="none" kern="1200" dirty="0" smtClean="0">
                <a:solidFill>
                  <a:schemeClr val="tx1"/>
                </a:solidFill>
                <a:latin typeface="+mn-lt"/>
                <a:ea typeface="+mn-ea"/>
                <a:cs typeface="+mn-cs"/>
              </a:rPr>
              <a:t>, bloggar, nätverk.</a:t>
            </a:r>
          </a:p>
          <a:p>
            <a:r>
              <a:rPr lang="sv-SE" sz="1200" b="0" i="0" u="none" kern="1200" dirty="0" smtClean="0">
                <a:solidFill>
                  <a:schemeClr val="tx1"/>
                </a:solidFill>
                <a:latin typeface="+mn-lt"/>
                <a:ea typeface="+mn-ea"/>
                <a:cs typeface="+mn-cs"/>
              </a:rPr>
              <a:t>Sök upp någon som är passionerad över sitt arbete och ställ frågor</a:t>
            </a:r>
          </a:p>
          <a:p>
            <a:r>
              <a:rPr lang="sv-SE" sz="1200" b="0" i="0" u="none" kern="1200" dirty="0" smtClean="0">
                <a:solidFill>
                  <a:schemeClr val="tx1"/>
                </a:solidFill>
                <a:latin typeface="+mn-lt"/>
                <a:ea typeface="+mn-ea"/>
                <a:cs typeface="+mn-cs"/>
              </a:rPr>
              <a:t>Tala med dina vänner om dina karriärfunderingar</a:t>
            </a:r>
          </a:p>
          <a:p>
            <a:r>
              <a:rPr lang="sv-SE" sz="1200" b="0" i="0" u="none" kern="1200" dirty="0" smtClean="0">
                <a:solidFill>
                  <a:schemeClr val="tx1"/>
                </a:solidFill>
                <a:latin typeface="+mn-lt"/>
                <a:ea typeface="+mn-ea"/>
                <a:cs typeface="+mn-cs"/>
              </a:rPr>
              <a:t>Tala med någon som du normalt inte talar med</a:t>
            </a:r>
          </a:p>
          <a:p>
            <a:r>
              <a:rPr lang="sv-SE" sz="1200" b="0" i="0" u="none" kern="1200" dirty="0" smtClean="0">
                <a:solidFill>
                  <a:schemeClr val="tx1"/>
                </a:solidFill>
                <a:latin typeface="+mn-lt"/>
                <a:ea typeface="+mn-ea"/>
                <a:cs typeface="+mn-cs"/>
              </a:rPr>
              <a:t>Ta kontakt med en intressant gästföreläsare</a:t>
            </a:r>
          </a:p>
          <a:p>
            <a:r>
              <a:rPr lang="sv-SE" sz="1200" b="0" i="0" u="none" kern="1200" dirty="0" smtClean="0">
                <a:solidFill>
                  <a:schemeClr val="tx1"/>
                </a:solidFill>
                <a:latin typeface="+mn-lt"/>
                <a:ea typeface="+mn-ea"/>
                <a:cs typeface="+mn-cs"/>
              </a:rPr>
              <a:t>Tala med förebilder</a:t>
            </a:r>
          </a:p>
          <a:p>
            <a:endParaRPr lang="sv-SE" sz="1200" b="1" i="0" u="none" kern="1200" dirty="0" smtClean="0">
              <a:solidFill>
                <a:schemeClr val="tx1"/>
              </a:solidFill>
              <a:latin typeface="+mn-lt"/>
              <a:ea typeface="+mn-ea"/>
              <a:cs typeface="+mn-cs"/>
            </a:endParaRPr>
          </a:p>
          <a:p>
            <a:r>
              <a:rPr lang="sv-SE" sz="1200" b="1" i="0" u="none" kern="1200" dirty="0" smtClean="0">
                <a:solidFill>
                  <a:schemeClr val="tx1"/>
                </a:solidFill>
                <a:latin typeface="+mn-lt"/>
                <a:ea typeface="+mn-ea"/>
                <a:cs typeface="+mn-cs"/>
              </a:rPr>
              <a:t>3.Fortsätt att lära:</a:t>
            </a:r>
            <a:endParaRPr lang="sv-SE" sz="1200" b="0" i="0" u="none" kern="1200" dirty="0" smtClean="0">
              <a:solidFill>
                <a:schemeClr val="tx1"/>
              </a:solidFill>
              <a:latin typeface="+mn-lt"/>
              <a:ea typeface="+mn-ea"/>
              <a:cs typeface="+mn-cs"/>
            </a:endParaRPr>
          </a:p>
          <a:p>
            <a:r>
              <a:rPr lang="sv-SE" sz="1200" b="0" i="0" u="none" kern="1200" dirty="0" smtClean="0">
                <a:solidFill>
                  <a:schemeClr val="tx1"/>
                </a:solidFill>
                <a:latin typeface="+mn-lt"/>
                <a:ea typeface="+mn-ea"/>
                <a:cs typeface="+mn-cs"/>
              </a:rPr>
              <a:t>Lär dig mer kring dina intressen, hitta information i litteratur och via nätet, prenumerera på faktatidsskrifter, mejla eller intervjua personer som jobbar inom det yrkesområde som intresserar dig och ta reda på mer om vad yrkesrollen innebär och hur man etablerar sig i branschen.</a:t>
            </a:r>
          </a:p>
          <a:p>
            <a:endParaRPr lang="sv-SE" sz="1200" b="1" i="0" u="none" kern="1200" dirty="0" smtClean="0">
              <a:solidFill>
                <a:schemeClr val="tx1"/>
              </a:solidFill>
              <a:latin typeface="+mn-lt"/>
              <a:ea typeface="+mn-ea"/>
              <a:cs typeface="+mn-cs"/>
            </a:endParaRPr>
          </a:p>
          <a:p>
            <a:r>
              <a:rPr lang="sv-SE" sz="1200" b="1" i="0" u="none" kern="1200" dirty="0" smtClean="0">
                <a:solidFill>
                  <a:schemeClr val="tx1"/>
                </a:solidFill>
                <a:latin typeface="+mn-lt"/>
                <a:ea typeface="+mn-ea"/>
                <a:cs typeface="+mn-cs"/>
              </a:rPr>
              <a:t>4.Testa nya aktiviteter:</a:t>
            </a:r>
            <a:endParaRPr lang="sv-SE" sz="1200" b="0" i="0" u="none" kern="1200" dirty="0" smtClean="0">
              <a:solidFill>
                <a:schemeClr val="tx1"/>
              </a:solidFill>
              <a:latin typeface="+mn-lt"/>
              <a:ea typeface="+mn-ea"/>
              <a:cs typeface="+mn-cs"/>
            </a:endParaRPr>
          </a:p>
          <a:p>
            <a:r>
              <a:rPr lang="sv-SE" sz="1200" b="0" i="0" u="none" kern="1200" dirty="0" smtClean="0">
                <a:solidFill>
                  <a:schemeClr val="tx1"/>
                </a:solidFill>
                <a:latin typeface="+mn-lt"/>
                <a:ea typeface="+mn-ea"/>
                <a:cs typeface="+mn-cs"/>
              </a:rPr>
              <a:t>T ex Utveckla en ny hobby, ta del av konferenser, gå på seminarier etc.</a:t>
            </a:r>
          </a:p>
          <a:p>
            <a:endParaRPr lang="da-DK" sz="1200" b="1" i="0" u="none" kern="1200" dirty="0" smtClean="0">
              <a:solidFill>
                <a:schemeClr val="tx1"/>
              </a:solidFill>
              <a:latin typeface="+mn-lt"/>
              <a:ea typeface="+mn-ea"/>
              <a:cs typeface="+mn-cs"/>
            </a:endParaRPr>
          </a:p>
          <a:p>
            <a:r>
              <a:rPr lang="da-DK" sz="1200" b="1" i="0" u="none" kern="1200" dirty="0" smtClean="0">
                <a:solidFill>
                  <a:schemeClr val="tx1"/>
                </a:solidFill>
                <a:latin typeface="+mn-lt"/>
                <a:ea typeface="+mn-ea"/>
                <a:cs typeface="+mn-cs"/>
              </a:rPr>
              <a:t>5.Involvera dig i projekt:</a:t>
            </a:r>
            <a:endParaRPr lang="da-DK" sz="1200" b="0" i="0" u="none" kern="1200" dirty="0" smtClean="0">
              <a:solidFill>
                <a:schemeClr val="tx1"/>
              </a:solidFill>
              <a:latin typeface="+mn-lt"/>
              <a:ea typeface="+mn-ea"/>
              <a:cs typeface="+mn-cs"/>
            </a:endParaRPr>
          </a:p>
          <a:p>
            <a:r>
              <a:rPr lang="sv-SE" sz="1200" b="0" i="0" u="none" kern="1200" dirty="0" smtClean="0">
                <a:solidFill>
                  <a:schemeClr val="tx1"/>
                </a:solidFill>
                <a:latin typeface="+mn-lt"/>
                <a:ea typeface="+mn-ea"/>
                <a:cs typeface="+mn-cs"/>
              </a:rPr>
              <a:t>Hjälp till att organisera ett event, gå in i ett föreningsliv som intresserar dig, bli medlem i organisationer eller styrelser, bli </a:t>
            </a:r>
            <a:r>
              <a:rPr lang="sv-SE" sz="1200" b="0" i="0" u="none" kern="1200" dirty="0" err="1" smtClean="0">
                <a:solidFill>
                  <a:schemeClr val="tx1"/>
                </a:solidFill>
                <a:latin typeface="+mn-lt"/>
                <a:ea typeface="+mn-ea"/>
                <a:cs typeface="+mn-cs"/>
              </a:rPr>
              <a:t>volon</a:t>
            </a:r>
            <a:endParaRPr lang="sv-SE" sz="1200" u="none" kern="1200" dirty="0" smtClean="0">
              <a:solidFill>
                <a:schemeClr val="tx1"/>
              </a:solidFill>
              <a:effectLst/>
              <a:latin typeface="+mn-lt"/>
              <a:ea typeface="+mn-ea"/>
              <a:cs typeface="+mn-cs"/>
            </a:endParaRPr>
          </a:p>
          <a:p>
            <a:endParaRPr lang="sv-SE" dirty="0" smtClean="0"/>
          </a:p>
          <a:p>
            <a:r>
              <a:rPr lang="sv-SE" sz="1400" b="1" kern="1200" dirty="0" smtClean="0">
                <a:solidFill>
                  <a:schemeClr val="tx1"/>
                </a:solidFill>
                <a:effectLst/>
                <a:latin typeface="+mn-lt"/>
                <a:ea typeface="+mn-ea"/>
                <a:cs typeface="+mn-cs"/>
              </a:rPr>
              <a:t>Olika karriärstilar – obs kommer mer om denna under bilden drivkrafter:</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En klassisk teori kring karriärstilar har utvecklats av </a:t>
            </a:r>
            <a:r>
              <a:rPr lang="sv-SE" sz="1200" kern="1200" dirty="0" err="1" smtClean="0">
                <a:solidFill>
                  <a:schemeClr val="tx1"/>
                </a:solidFill>
                <a:effectLst/>
                <a:latin typeface="+mn-lt"/>
                <a:ea typeface="+mn-ea"/>
                <a:cs typeface="+mn-cs"/>
              </a:rPr>
              <a:t>Brosseau</a:t>
            </a:r>
            <a:r>
              <a:rPr lang="sv-SE" sz="1200" kern="1200" dirty="0" smtClean="0">
                <a:solidFill>
                  <a:schemeClr val="tx1"/>
                </a:solidFill>
                <a:effectLst/>
                <a:latin typeface="+mn-lt"/>
                <a:ea typeface="+mn-ea"/>
                <a:cs typeface="+mn-cs"/>
              </a:rPr>
              <a:t>. Med utgångspunkt att generation X har andra behov i karriären och i högre grad än tidigare generationer </a:t>
            </a:r>
            <a:r>
              <a:rPr lang="sv-SE" sz="1200" b="1" kern="1200" dirty="0" smtClean="0">
                <a:solidFill>
                  <a:schemeClr val="tx1"/>
                </a:solidFill>
                <a:effectLst/>
                <a:latin typeface="+mn-lt"/>
                <a:ea typeface="+mn-ea"/>
                <a:cs typeface="+mn-cs"/>
              </a:rPr>
              <a:t>drivs av individuella värden </a:t>
            </a:r>
            <a:r>
              <a:rPr lang="sv-SE" sz="1200" kern="1200" dirty="0" smtClean="0">
                <a:solidFill>
                  <a:schemeClr val="tx1"/>
                </a:solidFill>
                <a:effectLst/>
                <a:latin typeface="+mn-lt"/>
                <a:ea typeface="+mn-ea"/>
                <a:cs typeface="+mn-cs"/>
              </a:rPr>
              <a:t>ser </a:t>
            </a:r>
            <a:r>
              <a:rPr lang="sv-SE" sz="1200" kern="1200" dirty="0" err="1" smtClean="0">
                <a:solidFill>
                  <a:schemeClr val="tx1"/>
                </a:solidFill>
                <a:effectLst/>
                <a:latin typeface="+mn-lt"/>
                <a:ea typeface="+mn-ea"/>
                <a:cs typeface="+mn-cs"/>
              </a:rPr>
              <a:t>Brosseua</a:t>
            </a:r>
            <a:r>
              <a:rPr lang="sv-SE" sz="1200" kern="1200" dirty="0" smtClean="0">
                <a:solidFill>
                  <a:schemeClr val="tx1"/>
                </a:solidFill>
                <a:effectLst/>
                <a:latin typeface="+mn-lt"/>
                <a:ea typeface="+mn-ea"/>
                <a:cs typeface="+mn-cs"/>
              </a:rPr>
              <a:t> att den linjärt klättrande karriärstilen behöver kompletteras med fler karriärstilar (</a:t>
            </a:r>
            <a:r>
              <a:rPr lang="sv-SE" sz="1200" kern="1200" dirty="0" err="1" smtClean="0">
                <a:solidFill>
                  <a:schemeClr val="tx1"/>
                </a:solidFill>
                <a:effectLst/>
                <a:latin typeface="+mn-lt"/>
                <a:ea typeface="+mn-ea"/>
                <a:cs typeface="+mn-cs"/>
              </a:rPr>
              <a:t>Brosseau</a:t>
            </a:r>
            <a:r>
              <a:rPr lang="sv-SE" sz="1200" kern="1200" dirty="0" smtClean="0">
                <a:solidFill>
                  <a:schemeClr val="tx1"/>
                </a:solidFill>
                <a:effectLst/>
                <a:latin typeface="+mn-lt"/>
                <a:ea typeface="+mn-ea"/>
                <a:cs typeface="+mn-cs"/>
              </a:rPr>
              <a:t> et al., 1996). Mot bakgrund av sina studier kring karriärer och organisationer har han skapat en </a:t>
            </a:r>
            <a:r>
              <a:rPr lang="sv-SE" sz="1200" b="1" kern="1200" dirty="0" smtClean="0">
                <a:solidFill>
                  <a:schemeClr val="tx1"/>
                </a:solidFill>
                <a:effectLst/>
                <a:latin typeface="+mn-lt"/>
                <a:ea typeface="+mn-ea"/>
                <a:cs typeface="+mn-cs"/>
              </a:rPr>
              <a:t>teoretisk modell för att synliggöra olika karriärstilar. </a:t>
            </a:r>
            <a:r>
              <a:rPr lang="sv-SE" sz="1200" kern="1200" dirty="0" smtClean="0">
                <a:solidFill>
                  <a:schemeClr val="tx1"/>
                </a:solidFill>
                <a:effectLst/>
                <a:latin typeface="+mn-lt"/>
                <a:ea typeface="+mn-ea"/>
                <a:cs typeface="+mn-cs"/>
              </a:rPr>
              <a:t>Genom denna kan både individer och organisationer uppmärksamma olikheter och bättre tillgodose en mängd olika drivkrafter och skapa karriärvägar i olika riktningar (</a:t>
            </a:r>
            <a:r>
              <a:rPr lang="sv-SE" sz="1200" kern="1200" dirty="0" err="1" smtClean="0">
                <a:solidFill>
                  <a:schemeClr val="tx1"/>
                </a:solidFill>
                <a:effectLst/>
                <a:latin typeface="+mn-lt"/>
                <a:ea typeface="+mn-ea"/>
                <a:cs typeface="+mn-cs"/>
              </a:rPr>
              <a:t>Brosseau</a:t>
            </a:r>
            <a:r>
              <a:rPr lang="sv-SE" sz="1200" kern="1200" dirty="0" smtClean="0">
                <a:solidFill>
                  <a:schemeClr val="tx1"/>
                </a:solidFill>
                <a:effectLst/>
                <a:latin typeface="+mn-lt"/>
                <a:ea typeface="+mn-ea"/>
                <a:cs typeface="+mn-cs"/>
              </a:rPr>
              <a:t> et al., 1996, s. 54). Teorin visar på </a:t>
            </a:r>
            <a:r>
              <a:rPr lang="sv-SE" sz="1200" b="1" kern="1200" dirty="0" smtClean="0">
                <a:solidFill>
                  <a:schemeClr val="tx1"/>
                </a:solidFill>
                <a:effectLst/>
                <a:latin typeface="+mn-lt"/>
                <a:ea typeface="+mn-ea"/>
                <a:cs typeface="+mn-cs"/>
              </a:rPr>
              <a:t>fyra karriärstilar</a:t>
            </a:r>
            <a:r>
              <a:rPr lang="sv-SE" sz="1200" kern="1200" dirty="0" smtClean="0">
                <a:solidFill>
                  <a:schemeClr val="tx1"/>
                </a:solidFill>
                <a:effectLst/>
                <a:latin typeface="+mn-lt"/>
                <a:ea typeface="+mn-ea"/>
                <a:cs typeface="+mn-cs"/>
              </a:rPr>
              <a:t>: den linjära karriärstilen, expertkarriärstilen, spiralkarriärstilen och </a:t>
            </a:r>
            <a:r>
              <a:rPr lang="sv-SE" sz="1200" kern="1200" dirty="0" err="1" smtClean="0">
                <a:solidFill>
                  <a:schemeClr val="tx1"/>
                </a:solidFill>
                <a:effectLst/>
                <a:latin typeface="+mn-lt"/>
                <a:ea typeface="+mn-ea"/>
                <a:cs typeface="+mn-cs"/>
              </a:rPr>
              <a:t>transistkarriärstilen</a:t>
            </a:r>
            <a:r>
              <a:rPr lang="sv-SE" sz="1200" kern="1200" dirty="0" smtClean="0">
                <a:solidFill>
                  <a:schemeClr val="tx1"/>
                </a:solidFill>
                <a:effectLst/>
                <a:latin typeface="+mn-lt"/>
                <a:ea typeface="+mn-ea"/>
                <a:cs typeface="+mn-cs"/>
              </a:rPr>
              <a:t> vilka nedan sammanfattas. </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Den linjära stilen </a:t>
            </a:r>
            <a:r>
              <a:rPr lang="sv-SE" sz="1200" kern="1200" dirty="0" smtClean="0">
                <a:solidFill>
                  <a:schemeClr val="tx1"/>
                </a:solidFill>
                <a:effectLst/>
                <a:latin typeface="+mn-lt"/>
                <a:ea typeface="+mn-ea"/>
                <a:cs typeface="+mn-cs"/>
              </a:rPr>
              <a:t>ligger nära den objektiva karriären utifrån att den för andra är en synlig rörelse uppåt i hierarkin. Status, makt, ökad auktoritet och ansvar är viktiga drivkrafter bakom denna rörelse uppåt. Strävan om chefspositioner är de mest tydliga exemplet på den linjära karriärstilen som motiveras av vara i situationer där de får åstadkomma viktiga saker. </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Expertkarriär </a:t>
            </a:r>
            <a:r>
              <a:rPr lang="sv-SE" sz="1200" kern="1200" dirty="0" smtClean="0">
                <a:solidFill>
                  <a:schemeClr val="tx1"/>
                </a:solidFill>
                <a:effectLst/>
                <a:latin typeface="+mn-lt"/>
                <a:ea typeface="+mn-ea"/>
                <a:cs typeface="+mn-cs"/>
              </a:rPr>
              <a:t>är en annan stil som istället drivs av ett livslångt engagemang och att uppnå säkerhet och stabilitet. Denna karriärstil fördjupar sig inom ett område och söker allt högre grad av kunnande inom samma område. Att uppnå en hög grad av professionalism är viktigt i denna karriärstil liksom att känna en identitet i själva yrket.  En expertdriven karriärstil drivs inte av att bli chef på samma sätt som den linjära stilen och känner sig inte heller hemma i chefsrollen eftersom det är andra kompetenser som efterfrågas utöver själva expertområdet.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Den tredje karriärstilen kallas för </a:t>
            </a:r>
            <a:r>
              <a:rPr lang="sv-SE" sz="1200" b="1" kern="1200" dirty="0" smtClean="0">
                <a:solidFill>
                  <a:schemeClr val="tx1"/>
                </a:solidFill>
                <a:effectLst/>
                <a:latin typeface="+mn-lt"/>
                <a:ea typeface="+mn-ea"/>
                <a:cs typeface="+mn-cs"/>
              </a:rPr>
              <a:t>spiralkarriären</a:t>
            </a:r>
            <a:r>
              <a:rPr lang="sv-SE" sz="1200" kern="1200" dirty="0" smtClean="0">
                <a:solidFill>
                  <a:schemeClr val="tx1"/>
                </a:solidFill>
                <a:effectLst/>
                <a:latin typeface="+mn-lt"/>
                <a:ea typeface="+mn-ea"/>
                <a:cs typeface="+mn-cs"/>
              </a:rPr>
              <a:t> där drivkraften är att ständigt utvecklas och låta det ena kompetensområdet leda till ett nytt på ett utvidgande sätt. I spiralkarriären avancerar individen ibland i vertikal riktning och ibland horisontellt. Typiskt för denna stil är att man i periodiska rörelsen rör sig mellan olika kompetensområden och roller som bygger vidare på föregående steg. Drivkraften är utveckling och kreativitet.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Den fjärde karriärstilen benämner </a:t>
            </a:r>
            <a:r>
              <a:rPr lang="sv-SE" sz="1200" kern="1200" dirty="0" err="1" smtClean="0">
                <a:solidFill>
                  <a:schemeClr val="tx1"/>
                </a:solidFill>
                <a:effectLst/>
                <a:latin typeface="+mn-lt"/>
                <a:ea typeface="+mn-ea"/>
                <a:cs typeface="+mn-cs"/>
              </a:rPr>
              <a:t>Brousseau</a:t>
            </a:r>
            <a:r>
              <a:rPr lang="sv-SE" sz="1200" kern="1200" dirty="0" smtClean="0">
                <a:solidFill>
                  <a:schemeClr val="tx1"/>
                </a:solidFill>
                <a:effectLst/>
                <a:latin typeface="+mn-lt"/>
                <a:ea typeface="+mn-ea"/>
                <a:cs typeface="+mn-cs"/>
              </a:rPr>
              <a:t> för </a:t>
            </a:r>
            <a:r>
              <a:rPr lang="sv-SE" sz="1200" b="1" kern="1200" dirty="0" smtClean="0">
                <a:solidFill>
                  <a:schemeClr val="tx1"/>
                </a:solidFill>
                <a:effectLst/>
                <a:latin typeface="+mn-lt"/>
                <a:ea typeface="+mn-ea"/>
                <a:cs typeface="+mn-cs"/>
              </a:rPr>
              <a:t>Transitkarriären</a:t>
            </a:r>
            <a:r>
              <a:rPr lang="sv-SE" sz="1200" kern="1200" dirty="0" smtClean="0">
                <a:solidFill>
                  <a:schemeClr val="tx1"/>
                </a:solidFill>
                <a:effectLst/>
                <a:latin typeface="+mn-lt"/>
                <a:ea typeface="+mn-ea"/>
                <a:cs typeface="+mn-cs"/>
              </a:rPr>
              <a:t> vilken är den minst traditionella då man här byter inom vitt skilda yrkesområden, organisationer eller branscher upprepade gånger i sitt yrkesliv. Dessa byten sker i perioder om tre till fem år. Personer som präglas av denna stil reflekterar inte ens över att de har en karriärstil utan är mest måna om att få ett smörgåsbord av yrkeserfarenheter och söker variation och oberoende (</a:t>
            </a:r>
            <a:r>
              <a:rPr lang="sv-SE" sz="1200" kern="1200" dirty="0" err="1" smtClean="0">
                <a:solidFill>
                  <a:schemeClr val="tx1"/>
                </a:solidFill>
                <a:effectLst/>
                <a:latin typeface="+mn-lt"/>
                <a:ea typeface="+mn-ea"/>
                <a:cs typeface="+mn-cs"/>
              </a:rPr>
              <a:t>Brousseau</a:t>
            </a:r>
            <a:r>
              <a:rPr lang="sv-SE" sz="1200" kern="1200" dirty="0" smtClean="0">
                <a:solidFill>
                  <a:schemeClr val="tx1"/>
                </a:solidFill>
                <a:effectLst/>
                <a:latin typeface="+mn-lt"/>
                <a:ea typeface="+mn-ea"/>
                <a:cs typeface="+mn-cs"/>
              </a:rPr>
              <a:t> et al., 1996 s. 56-59).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Källa:</a:t>
            </a:r>
            <a:r>
              <a:rPr lang="sv-SE" sz="1200" kern="1200" baseline="0" dirty="0" smtClean="0">
                <a:solidFill>
                  <a:schemeClr val="tx1"/>
                </a:solidFill>
                <a:effectLst/>
                <a:latin typeface="+mn-lt"/>
                <a:ea typeface="+mn-ea"/>
                <a:cs typeface="+mn-cs"/>
              </a:rPr>
              <a:t> </a:t>
            </a:r>
            <a:r>
              <a:rPr lang="sv-SE" sz="1200" kern="1200" baseline="0" dirty="0" err="1" smtClean="0">
                <a:solidFill>
                  <a:schemeClr val="tx1"/>
                </a:solidFill>
                <a:effectLst/>
                <a:latin typeface="+mn-lt"/>
                <a:ea typeface="+mn-ea"/>
                <a:cs typeface="+mn-cs"/>
              </a:rPr>
              <a:t>Brosseau</a:t>
            </a:r>
            <a:r>
              <a:rPr lang="sv-SE" sz="1200" kern="1200" baseline="0" dirty="0" smtClean="0">
                <a:solidFill>
                  <a:schemeClr val="tx1"/>
                </a:solidFill>
                <a:effectLst/>
                <a:latin typeface="+mn-lt"/>
                <a:ea typeface="+mn-ea"/>
                <a:cs typeface="+mn-cs"/>
              </a:rPr>
              <a:t>, Kenneth, Rickard Larsson med flera, </a:t>
            </a:r>
            <a:r>
              <a:rPr lang="sv-SE" sz="1200" kern="1200" baseline="0" dirty="0" err="1" smtClean="0">
                <a:solidFill>
                  <a:schemeClr val="tx1"/>
                </a:solidFill>
                <a:effectLst/>
                <a:latin typeface="+mn-lt"/>
                <a:ea typeface="+mn-ea"/>
                <a:cs typeface="+mn-cs"/>
              </a:rPr>
              <a:t>Career</a:t>
            </a:r>
            <a:r>
              <a:rPr lang="sv-SE" sz="1200" kern="1200" baseline="0" dirty="0" smtClean="0">
                <a:solidFill>
                  <a:schemeClr val="tx1"/>
                </a:solidFill>
                <a:effectLst/>
                <a:latin typeface="+mn-lt"/>
                <a:ea typeface="+mn-ea"/>
                <a:cs typeface="+mn-cs"/>
              </a:rPr>
              <a:t> pandemonium: </a:t>
            </a:r>
            <a:r>
              <a:rPr lang="sv-SE" sz="1200" kern="1200" baseline="0" dirty="0" err="1" smtClean="0">
                <a:solidFill>
                  <a:schemeClr val="tx1"/>
                </a:solidFill>
                <a:effectLst/>
                <a:latin typeface="+mn-lt"/>
                <a:ea typeface="+mn-ea"/>
                <a:cs typeface="+mn-cs"/>
              </a:rPr>
              <a:t>Realigning</a:t>
            </a:r>
            <a:r>
              <a:rPr lang="sv-SE" sz="1200" kern="1200" baseline="0" dirty="0" smtClean="0">
                <a:solidFill>
                  <a:schemeClr val="tx1"/>
                </a:solidFill>
                <a:effectLst/>
                <a:latin typeface="+mn-lt"/>
                <a:ea typeface="+mn-ea"/>
                <a:cs typeface="+mn-cs"/>
              </a:rPr>
              <a:t> </a:t>
            </a:r>
            <a:r>
              <a:rPr lang="sv-SE" sz="1200" kern="1200" baseline="0" dirty="0" err="1" smtClean="0">
                <a:solidFill>
                  <a:schemeClr val="tx1"/>
                </a:solidFill>
                <a:effectLst/>
                <a:latin typeface="+mn-lt"/>
                <a:ea typeface="+mn-ea"/>
                <a:cs typeface="+mn-cs"/>
              </a:rPr>
              <a:t>organizations</a:t>
            </a:r>
            <a:r>
              <a:rPr lang="sv-SE" sz="1200" kern="1200" baseline="0" dirty="0" smtClean="0">
                <a:solidFill>
                  <a:schemeClr val="tx1"/>
                </a:solidFill>
                <a:effectLst/>
                <a:latin typeface="+mn-lt"/>
                <a:ea typeface="+mn-ea"/>
                <a:cs typeface="+mn-cs"/>
              </a:rPr>
              <a:t> and </a:t>
            </a:r>
            <a:r>
              <a:rPr lang="sv-SE" sz="1200" kern="1200" baseline="0" dirty="0" err="1" smtClean="0">
                <a:solidFill>
                  <a:schemeClr val="tx1"/>
                </a:solidFill>
                <a:effectLst/>
                <a:latin typeface="+mn-lt"/>
                <a:ea typeface="+mn-ea"/>
                <a:cs typeface="+mn-cs"/>
              </a:rPr>
              <a:t>individuals</a:t>
            </a:r>
            <a:r>
              <a:rPr lang="sv-SE" sz="1200" kern="1200" baseline="0" dirty="0" smtClean="0">
                <a:solidFill>
                  <a:schemeClr val="tx1"/>
                </a:solidFill>
                <a:effectLst/>
                <a:latin typeface="+mn-lt"/>
                <a:ea typeface="+mn-ea"/>
                <a:cs typeface="+mn-cs"/>
              </a:rPr>
              <a:t>, 1996. The </a:t>
            </a:r>
            <a:r>
              <a:rPr lang="sv-SE" sz="1200" kern="1200" baseline="0" dirty="0" err="1" smtClean="0">
                <a:solidFill>
                  <a:schemeClr val="tx1"/>
                </a:solidFill>
                <a:effectLst/>
                <a:latin typeface="+mn-lt"/>
                <a:ea typeface="+mn-ea"/>
                <a:cs typeface="+mn-cs"/>
              </a:rPr>
              <a:t>academy</a:t>
            </a:r>
            <a:r>
              <a:rPr lang="sv-SE" sz="1200" kern="1200" baseline="0" dirty="0" smtClean="0">
                <a:solidFill>
                  <a:schemeClr val="tx1"/>
                </a:solidFill>
                <a:effectLst/>
                <a:latin typeface="+mn-lt"/>
                <a:ea typeface="+mn-ea"/>
                <a:cs typeface="+mn-cs"/>
              </a:rPr>
              <a:t> om Management </a:t>
            </a:r>
            <a:r>
              <a:rPr lang="sv-SE" sz="1200" kern="1200" baseline="0" dirty="0" err="1" smtClean="0">
                <a:solidFill>
                  <a:schemeClr val="tx1"/>
                </a:solidFill>
                <a:effectLst/>
                <a:latin typeface="+mn-lt"/>
                <a:ea typeface="+mn-ea"/>
                <a:cs typeface="+mn-cs"/>
              </a:rPr>
              <a:t>Executive</a:t>
            </a:r>
            <a:endParaRPr lang="sv-SE" sz="1200" kern="1200" baseline="0" dirty="0" smtClean="0">
              <a:solidFill>
                <a:schemeClr val="tx1"/>
              </a:solidFill>
              <a:effectLst/>
              <a:latin typeface="+mn-lt"/>
              <a:ea typeface="+mn-ea"/>
              <a:cs typeface="+mn-cs"/>
            </a:endParaRPr>
          </a:p>
          <a:p>
            <a:endParaRPr lang="sv-SE" sz="1200" b="1" kern="1200" dirty="0" smtClean="0">
              <a:solidFill>
                <a:schemeClr val="tx1"/>
              </a:solidFill>
              <a:effectLst/>
              <a:latin typeface="+mn-lt"/>
              <a:ea typeface="+mn-ea"/>
              <a:cs typeface="+mn-cs"/>
            </a:endParaRPr>
          </a:p>
          <a:p>
            <a:endParaRPr lang="sv-SE" sz="1200" b="1"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Vid behov:</a:t>
            </a:r>
          </a:p>
          <a:p>
            <a:endParaRPr lang="sv-SE" sz="1200" b="1"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Nya generationen och karriär </a:t>
            </a:r>
          </a:p>
          <a:p>
            <a:endParaRPr lang="sv-SE" sz="1200" b="1"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Förståelsen om nya generationen är viktig eftersom de unga förväntas vara ett svar på morgondagens utmaningar i arbetslivet inklusive chefsförsörjningsproblematiken. De nya förutsättningar som har präglat uppväxtmiljön för 80- och 90-talisterna gör att forskare talar om en ny generation, generation Y. Det finns olika åsikter om vilka åldrar som ingår i generation Y. Enligt den amerikanske forskaren Martin (2005) definieras generation Y som personer födda mellan 1978 och 1988. När jag framöver använder begreppet generation Y syftar jag på denna åldersindelning. I min undersökning är denna ålderskategori kallade för ”de yngsta cheferna”.  Trots att generationen i sig är spretig och mångfaldig finns det så pass mycket som förenar dem att det finns skäl om att prata om en ny generation (Martin, 2005, s. 40). Aktiva föräldrar har funnits vid deras sida och ingett självförtroende och undanröjt hinder. Å andra sidan är flera unga från generation Y uppväxta med skilda föräldrar vilket har skapat en stor självständighet (Martin, 2009, s. 40). Generation Y sägs vara den första generationen som är uppväxta med en ständig uppkoppling till Internet.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I en avhandling om generation Y gör </a:t>
            </a:r>
            <a:r>
              <a:rPr lang="sv-SE" sz="1200" kern="1200" dirty="0" err="1" smtClean="0">
                <a:solidFill>
                  <a:schemeClr val="tx1"/>
                </a:solidFill>
                <a:effectLst/>
                <a:latin typeface="+mn-lt"/>
                <a:ea typeface="+mn-ea"/>
                <a:cs typeface="+mn-cs"/>
              </a:rPr>
              <a:t>Kietz</a:t>
            </a:r>
            <a:r>
              <a:rPr lang="sv-SE" sz="1200" kern="1200" dirty="0" smtClean="0">
                <a:solidFill>
                  <a:schemeClr val="tx1"/>
                </a:solidFill>
                <a:effectLst/>
                <a:latin typeface="+mn-lt"/>
                <a:ea typeface="+mn-ea"/>
                <a:cs typeface="+mn-cs"/>
              </a:rPr>
              <a:t> (2011) en generationsprofil som sammanfattar de mest framträdande egenskaperna och värderingarna för generation Y. I detta sammanhang beskrivs unga från generation Y som optimistiska, självsäkra, kollektivistiska, tekniskt kunniga, globaliserade och innovativa. Arbetsvärderingarna präglas av en önskan om livsbalans med flexibilitet från arbetsgivaren. Arbetet är inte det viktigaste utan snarare möjligheten till inlärning. Att hela tiden få lära sig något nytt är centralt för de unga, liksom att utvecklas genom ständiga utmaningar (</a:t>
            </a:r>
            <a:r>
              <a:rPr lang="sv-SE" sz="1200" kern="1200" dirty="0" err="1" smtClean="0">
                <a:solidFill>
                  <a:schemeClr val="tx1"/>
                </a:solidFill>
                <a:effectLst/>
                <a:latin typeface="+mn-lt"/>
                <a:ea typeface="+mn-ea"/>
                <a:cs typeface="+mn-cs"/>
              </a:rPr>
              <a:t>Kietz</a:t>
            </a:r>
            <a:r>
              <a:rPr lang="sv-SE" sz="1200" kern="1200" dirty="0" smtClean="0">
                <a:solidFill>
                  <a:schemeClr val="tx1"/>
                </a:solidFill>
                <a:effectLst/>
                <a:latin typeface="+mn-lt"/>
                <a:ea typeface="+mn-ea"/>
                <a:cs typeface="+mn-cs"/>
              </a:rPr>
              <a:t>, 2011, s. 17).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Arbetet ses mer som ett medel för att kunna uppnå andra värden i livet, att kunna förverkliga sig själv men också för att få intellektuella utmaningar. Då självförverkligande är måttet för en lyckad framgång kan vi tänka oss att vad som förut var konsensus kring vad en objektivt framgångsrik karriär är kommer att se annorlunda ut för framtiden. Unga från generation Y känner inte lojalitet och trohet mot företaget på samma sätt som tidigare generationer (</a:t>
            </a:r>
            <a:r>
              <a:rPr lang="sv-SE" sz="1200" kern="1200" dirty="0" err="1" smtClean="0">
                <a:solidFill>
                  <a:schemeClr val="tx1"/>
                </a:solidFill>
                <a:effectLst/>
                <a:latin typeface="+mn-lt"/>
                <a:ea typeface="+mn-ea"/>
                <a:cs typeface="+mn-cs"/>
              </a:rPr>
              <a:t>Kietz</a:t>
            </a:r>
            <a:r>
              <a:rPr lang="sv-SE" sz="1200" kern="1200" dirty="0" smtClean="0">
                <a:solidFill>
                  <a:schemeClr val="tx1"/>
                </a:solidFill>
                <a:effectLst/>
                <a:latin typeface="+mn-lt"/>
                <a:ea typeface="+mn-ea"/>
                <a:cs typeface="+mn-cs"/>
              </a:rPr>
              <a:t>, 2011, s. 17). Om de inte får ständigt nya utmaningar vill de vidare till nästa ställe eller i en ny roll. Att bli utlovad en karriärklättring efter några år lockar inte dessa unga. De vill ha utdelning omedelbart och se utdelning av insats löpande (Martin, 2005, s.39).  Hindren för att kunna prestera och uppnå nya mål finns i första hand inte inom de unga. Unga från generation Y har generellt en stor tro på den egna kompetensen. Tron på den egna förmågan sätter ribban högt för personligt förverkligande genom jobbet.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Typiskt för unga från generation Y är att det materiella tas för givet, såsom en bra lön, utifrån att de inte har behövt kompromissa med materiella tillgångar (</a:t>
            </a:r>
            <a:r>
              <a:rPr lang="sv-SE" sz="1200" kern="1200" dirty="0" err="1" smtClean="0">
                <a:solidFill>
                  <a:schemeClr val="tx1"/>
                </a:solidFill>
                <a:effectLst/>
                <a:latin typeface="+mn-lt"/>
                <a:ea typeface="+mn-ea"/>
                <a:cs typeface="+mn-cs"/>
              </a:rPr>
              <a:t>Tulgan</a:t>
            </a:r>
            <a:r>
              <a:rPr lang="sv-SE" sz="1200" kern="1200" dirty="0" smtClean="0">
                <a:solidFill>
                  <a:schemeClr val="tx1"/>
                </a:solidFill>
                <a:effectLst/>
                <a:latin typeface="+mn-lt"/>
                <a:ea typeface="+mn-ea"/>
                <a:cs typeface="+mn-cs"/>
              </a:rPr>
              <a:t>, 2011). Alltså är lön än förutsättning snarare än en drivkraft. I frågan om karriären vill unga från generation Y agera i meningsfulla arbetsroller inom ett meningsfullt sammanhang och dessutom tjäna mycket pengar (Martin, 2005, s 40).  </a:t>
            </a:r>
          </a:p>
          <a:p>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Källa:</a:t>
            </a:r>
            <a:r>
              <a:rPr lang="en-US" sz="1200" kern="1200" dirty="0" err="1" smtClean="0">
                <a:solidFill>
                  <a:schemeClr val="tx1"/>
                </a:solidFill>
                <a:effectLst/>
                <a:latin typeface="+mn-lt"/>
                <a:ea typeface="+mn-ea"/>
                <a:cs typeface="+mn-cs"/>
              </a:rPr>
              <a:t>Tulgan</a:t>
            </a:r>
            <a:r>
              <a:rPr lang="en-US" sz="1200" kern="1200" dirty="0" smtClean="0">
                <a:solidFill>
                  <a:schemeClr val="tx1"/>
                </a:solidFill>
                <a:effectLst/>
                <a:latin typeface="+mn-lt"/>
                <a:ea typeface="+mn-ea"/>
                <a:cs typeface="+mn-cs"/>
              </a:rPr>
              <a:t>, Bruce (2011). </a:t>
            </a:r>
            <a:r>
              <a:rPr lang="en-US" sz="1200" i="1" kern="1200" dirty="0" smtClean="0">
                <a:solidFill>
                  <a:schemeClr val="tx1"/>
                </a:solidFill>
                <a:effectLst/>
                <a:latin typeface="+mn-lt"/>
                <a:ea typeface="+mn-ea"/>
                <a:cs typeface="+mn-cs"/>
              </a:rPr>
              <a:t>Generation Y – all Grown up and Now Emerging as New Leaders. </a:t>
            </a:r>
            <a:r>
              <a:rPr lang="en-US" sz="1200" kern="1200" dirty="0" smtClean="0">
                <a:solidFill>
                  <a:schemeClr val="tx1"/>
                </a:solidFill>
                <a:effectLst/>
                <a:latin typeface="+mn-lt"/>
                <a:ea typeface="+mn-ea"/>
                <a:cs typeface="+mn-cs"/>
              </a:rPr>
              <a:t>Journal of leadership studies, Volume 5, Number 3, 2011: University of Phoenix. </a:t>
            </a:r>
            <a:endParaRPr lang="sv-SE" sz="1200" kern="1200" dirty="0" smtClean="0">
              <a:solidFill>
                <a:schemeClr val="tx1"/>
              </a:solidFill>
              <a:effectLst/>
              <a:latin typeface="+mn-lt"/>
              <a:ea typeface="+mn-ea"/>
              <a:cs typeface="+mn-cs"/>
            </a:endParaRPr>
          </a:p>
          <a:p>
            <a:endParaRPr lang="sv-SE" sz="1200" kern="1200" baseline="0" dirty="0" smtClean="0">
              <a:solidFill>
                <a:schemeClr val="tx1"/>
              </a:solidFill>
              <a:effectLst/>
              <a:latin typeface="+mn-lt"/>
              <a:ea typeface="+mn-ea"/>
              <a:cs typeface="+mn-cs"/>
            </a:endParaRPr>
          </a:p>
          <a:p>
            <a:r>
              <a:rPr lang="sv-SE" sz="1200" kern="1200" baseline="0" dirty="0" err="1" smtClean="0">
                <a:solidFill>
                  <a:schemeClr val="tx1"/>
                </a:solidFill>
                <a:effectLst/>
                <a:latin typeface="+mn-lt"/>
                <a:ea typeface="+mn-ea"/>
                <a:cs typeface="+mn-cs"/>
              </a:rPr>
              <a:t>Kietz</a:t>
            </a:r>
            <a:r>
              <a:rPr lang="sv-SE" sz="1200" kern="1200" baseline="0" dirty="0" smtClean="0">
                <a:solidFill>
                  <a:schemeClr val="tx1"/>
                </a:solidFill>
                <a:effectLst/>
                <a:latin typeface="+mn-lt"/>
                <a:ea typeface="+mn-ea"/>
                <a:cs typeface="+mn-cs"/>
              </a:rPr>
              <a:t>, Erik (2011). Minskad vilja hos generation Y att åta sig utlandskommenderingar – de bidragande faktorerna, Helsingfors, Svenska Handelshögskolan.</a:t>
            </a:r>
            <a:endParaRPr lang="sv-SE" sz="1200" kern="1200" dirty="0" smtClean="0">
              <a:solidFill>
                <a:schemeClr val="tx1"/>
              </a:solidFill>
              <a:effectLst/>
              <a:latin typeface="+mn-lt"/>
              <a:ea typeface="+mn-ea"/>
              <a:cs typeface="+mn-cs"/>
            </a:endParaRPr>
          </a:p>
          <a:p>
            <a:endParaRPr lang="sv-SE" sz="1200" b="1"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Karriär utifrån ett könsperspektiv </a:t>
            </a:r>
          </a:p>
          <a:p>
            <a:endParaRPr lang="sv-SE" sz="1200" b="1"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Att se kön som en kategori där män oproblematiskt ställs mot kvinnor har kritiserats inom feministisk forskning. </a:t>
            </a:r>
            <a:r>
              <a:rPr lang="sv-SE" sz="1200" kern="1200" dirty="0" smtClean="0">
                <a:solidFill>
                  <a:schemeClr val="tx1"/>
                </a:solidFill>
                <a:effectLst/>
                <a:latin typeface="+mn-lt"/>
                <a:ea typeface="+mn-ea"/>
                <a:cs typeface="+mn-cs"/>
              </a:rPr>
              <a:t>Framför allt handlar det om att kvinnor och män ses som två homogena grupper fastän stora olikheter kan rymmas inom respektive grupp. Genom att okritiskt använda kategorin män och kvinnor finns </a:t>
            </a:r>
            <a:r>
              <a:rPr lang="sv-SE" sz="1200" b="1" kern="1200" dirty="0" smtClean="0">
                <a:solidFill>
                  <a:schemeClr val="tx1"/>
                </a:solidFill>
                <a:effectLst/>
                <a:latin typeface="+mn-lt"/>
                <a:ea typeface="+mn-ea"/>
                <a:cs typeface="+mn-cs"/>
              </a:rPr>
              <a:t>en risk att en manlig norm impliceras som kvinnor ställs emot </a:t>
            </a:r>
            <a:r>
              <a:rPr lang="sv-SE" sz="1200" kern="1200" dirty="0" smtClean="0">
                <a:solidFill>
                  <a:schemeClr val="tx1"/>
                </a:solidFill>
                <a:effectLst/>
                <a:latin typeface="+mn-lt"/>
                <a:ea typeface="+mn-ea"/>
                <a:cs typeface="+mn-cs"/>
              </a:rPr>
              <a:t>(Ivarsson, 2001 s. 1).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Å andra sidan skulle det utan denna indelning av kategorier inte vara möjligt att få syn på skillnader som kan vara orsaker till att det fortfarande finns en ojämn könsfördelning på chefsposter, framför allt på de högst uppsatta posterna. </a:t>
            </a:r>
            <a:r>
              <a:rPr lang="sv-SE" sz="1200" b="1" kern="1200" dirty="0" smtClean="0">
                <a:solidFill>
                  <a:schemeClr val="tx1"/>
                </a:solidFill>
                <a:effectLst/>
                <a:latin typeface="+mn-lt"/>
                <a:ea typeface="+mn-ea"/>
                <a:cs typeface="+mn-cs"/>
              </a:rPr>
              <a:t>Forskare med ett köns- eller genderperspektiv menar att det finns grundläggande strukturering av samhället grundat på kön.</a:t>
            </a:r>
            <a:r>
              <a:rPr lang="sv-SE" sz="1200" kern="1200" dirty="0" smtClean="0">
                <a:solidFill>
                  <a:schemeClr val="tx1"/>
                </a:solidFill>
                <a:effectLst/>
                <a:latin typeface="+mn-lt"/>
                <a:ea typeface="+mn-ea"/>
                <a:cs typeface="+mn-cs"/>
              </a:rPr>
              <a:t> Det finns också en mängd statistik som visar på detta. Som ett komplement till att bara kartlägga skillnader mellan könen bör man ställa sig frågan om mer bakomliggande generella mekanismer som kan förklara de enskilda uppkomna skillnaderna (Sohlberg, 2009, s. 146).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En fråga som har undersökts och diskuterats av forskarna är om </a:t>
            </a:r>
            <a:r>
              <a:rPr lang="sv-SE" sz="1200" b="1" kern="1200" dirty="0" smtClean="0">
                <a:solidFill>
                  <a:schemeClr val="tx1"/>
                </a:solidFill>
                <a:effectLst/>
                <a:latin typeface="+mn-lt"/>
                <a:ea typeface="+mn-ea"/>
                <a:cs typeface="+mn-cs"/>
              </a:rPr>
              <a:t>det finns skillnader i kvinnors och mäns föreställningar och drivkraft kring karriär</a:t>
            </a:r>
            <a:r>
              <a:rPr lang="sv-SE" sz="1200" kern="1200" dirty="0" smtClean="0">
                <a:solidFill>
                  <a:schemeClr val="tx1"/>
                </a:solidFill>
                <a:effectLst/>
                <a:latin typeface="+mn-lt"/>
                <a:ea typeface="+mn-ea"/>
                <a:cs typeface="+mn-cs"/>
              </a:rPr>
              <a:t>. När </a:t>
            </a:r>
            <a:r>
              <a:rPr lang="sv-SE" sz="1200" kern="1200" dirty="0" err="1" smtClean="0">
                <a:solidFill>
                  <a:schemeClr val="tx1"/>
                </a:solidFill>
                <a:effectLst/>
                <a:latin typeface="+mn-lt"/>
                <a:ea typeface="+mn-ea"/>
                <a:cs typeface="+mn-cs"/>
              </a:rPr>
              <a:t>Linghag</a:t>
            </a:r>
            <a:r>
              <a:rPr lang="sv-SE" sz="1200" kern="1200" dirty="0" smtClean="0">
                <a:solidFill>
                  <a:schemeClr val="tx1"/>
                </a:solidFill>
                <a:effectLst/>
                <a:latin typeface="+mn-lt"/>
                <a:ea typeface="+mn-ea"/>
                <a:cs typeface="+mn-cs"/>
              </a:rPr>
              <a:t> (2009) i sin avhandling undersöker medarbetares väg till chefskap kan hon konstatera att det finns skillnader mellan män och kvinnor relaterat till objektiv och subjektiv karriär. Med en kvalitativ </a:t>
            </a:r>
            <a:r>
              <a:rPr lang="sv-SE" sz="1200" kern="1200" dirty="0" err="1" smtClean="0">
                <a:solidFill>
                  <a:schemeClr val="tx1"/>
                </a:solidFill>
                <a:effectLst/>
                <a:latin typeface="+mn-lt"/>
                <a:ea typeface="+mn-ea"/>
                <a:cs typeface="+mn-cs"/>
              </a:rPr>
              <a:t>casestudie</a:t>
            </a:r>
            <a:r>
              <a:rPr lang="sv-SE" sz="1200" kern="1200" dirty="0" smtClean="0">
                <a:solidFill>
                  <a:schemeClr val="tx1"/>
                </a:solidFill>
                <a:effectLst/>
                <a:latin typeface="+mn-lt"/>
                <a:ea typeface="+mn-ea"/>
                <a:cs typeface="+mn-cs"/>
              </a:rPr>
              <a:t> hämtar </a:t>
            </a:r>
            <a:r>
              <a:rPr lang="sv-SE" sz="1200" kern="1200" dirty="0" err="1" smtClean="0">
                <a:solidFill>
                  <a:schemeClr val="tx1"/>
                </a:solidFill>
                <a:effectLst/>
                <a:latin typeface="+mn-lt"/>
                <a:ea typeface="+mn-ea"/>
                <a:cs typeface="+mn-cs"/>
              </a:rPr>
              <a:t>Linghag</a:t>
            </a:r>
            <a:r>
              <a:rPr lang="sv-SE" sz="1200" kern="1200" dirty="0" smtClean="0">
                <a:solidFill>
                  <a:schemeClr val="tx1"/>
                </a:solidFill>
                <a:effectLst/>
                <a:latin typeface="+mn-lt"/>
                <a:ea typeface="+mn-ea"/>
                <a:cs typeface="+mn-cs"/>
              </a:rPr>
              <a:t> sin empiri genom observationer och intervjuer från ett chefsprogram på banken för presumtiva chefskandidater. Nästan uteslutande framträder föreställningen om den </a:t>
            </a:r>
            <a:r>
              <a:rPr lang="sv-SE" sz="1200" b="1" kern="1200" dirty="0" smtClean="0">
                <a:solidFill>
                  <a:schemeClr val="tx1"/>
                </a:solidFill>
                <a:effectLst/>
                <a:latin typeface="+mn-lt"/>
                <a:ea typeface="+mn-ea"/>
                <a:cs typeface="+mn-cs"/>
              </a:rPr>
              <a:t>objektiva karriären som linjär och hierarkisk </a:t>
            </a:r>
            <a:r>
              <a:rPr lang="sv-SE" sz="1200" kern="1200" dirty="0" smtClean="0">
                <a:solidFill>
                  <a:schemeClr val="tx1"/>
                </a:solidFill>
                <a:effectLst/>
                <a:latin typeface="+mn-lt"/>
                <a:ea typeface="+mn-ea"/>
                <a:cs typeface="+mn-cs"/>
              </a:rPr>
              <a:t>hos både de män och de kvinnor som </a:t>
            </a:r>
            <a:r>
              <a:rPr lang="sv-SE" sz="1200" kern="1200" dirty="0" err="1" smtClean="0">
                <a:solidFill>
                  <a:schemeClr val="tx1"/>
                </a:solidFill>
                <a:effectLst/>
                <a:latin typeface="+mn-lt"/>
                <a:ea typeface="+mn-ea"/>
                <a:cs typeface="+mn-cs"/>
              </a:rPr>
              <a:t>Linghag</a:t>
            </a:r>
            <a:r>
              <a:rPr lang="sv-SE" sz="1200" kern="1200" dirty="0" smtClean="0">
                <a:solidFill>
                  <a:schemeClr val="tx1"/>
                </a:solidFill>
                <a:effectLst/>
                <a:latin typeface="+mn-lt"/>
                <a:ea typeface="+mn-ea"/>
                <a:cs typeface="+mn-cs"/>
              </a:rPr>
              <a:t> studerar.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Skillnaden mellan män och kvinnor uppkommer först när medarbetarna beskriver vart de själva är på väg i karriären, den subjektiva karriären. Här relaterar männen sig själva utifrån en hierarkisk syn på karriär medan den sällan framträder i kvinnornas innebörd av karriär. </a:t>
            </a:r>
            <a:r>
              <a:rPr lang="sv-SE" sz="1200" kern="1200" dirty="0" err="1" smtClean="0">
                <a:solidFill>
                  <a:schemeClr val="tx1"/>
                </a:solidFill>
                <a:effectLst/>
                <a:latin typeface="+mn-lt"/>
                <a:ea typeface="+mn-ea"/>
                <a:cs typeface="+mn-cs"/>
              </a:rPr>
              <a:t>Linghag</a:t>
            </a:r>
            <a:r>
              <a:rPr lang="sv-SE" sz="1200" kern="1200" dirty="0" smtClean="0">
                <a:solidFill>
                  <a:schemeClr val="tx1"/>
                </a:solidFill>
                <a:effectLst/>
                <a:latin typeface="+mn-lt"/>
                <a:ea typeface="+mn-ea"/>
                <a:cs typeface="+mn-cs"/>
              </a:rPr>
              <a:t> drar resonemanget vidare om </a:t>
            </a:r>
            <a:r>
              <a:rPr lang="sv-SE" sz="1200" b="1" kern="1200" dirty="0" smtClean="0">
                <a:solidFill>
                  <a:schemeClr val="tx1"/>
                </a:solidFill>
                <a:effectLst/>
                <a:latin typeface="+mn-lt"/>
                <a:ea typeface="+mn-ea"/>
                <a:cs typeface="+mn-cs"/>
              </a:rPr>
              <a:t>att männen har förväntningar på karriär och kvinnor bara förhoppningar </a:t>
            </a:r>
            <a:r>
              <a:rPr lang="sv-SE" sz="1200" kern="1200" dirty="0" smtClean="0">
                <a:solidFill>
                  <a:schemeClr val="tx1"/>
                </a:solidFill>
                <a:effectLst/>
                <a:latin typeface="+mn-lt"/>
                <a:ea typeface="+mn-ea"/>
                <a:cs typeface="+mn-cs"/>
              </a:rPr>
              <a:t>och menar att dessa två utgångspunkter blir två konstruktioner av karriär (</a:t>
            </a:r>
            <a:r>
              <a:rPr lang="sv-SE" sz="1200" kern="1200" dirty="0" err="1" smtClean="0">
                <a:solidFill>
                  <a:schemeClr val="tx1"/>
                </a:solidFill>
                <a:effectLst/>
                <a:latin typeface="+mn-lt"/>
                <a:ea typeface="+mn-ea"/>
                <a:cs typeface="+mn-cs"/>
              </a:rPr>
              <a:t>Linghag</a:t>
            </a:r>
            <a:r>
              <a:rPr lang="sv-SE" sz="1200" kern="1200" dirty="0" smtClean="0">
                <a:solidFill>
                  <a:schemeClr val="tx1"/>
                </a:solidFill>
                <a:effectLst/>
                <a:latin typeface="+mn-lt"/>
                <a:ea typeface="+mn-ea"/>
                <a:cs typeface="+mn-cs"/>
              </a:rPr>
              <a:t>, 2009, s. 176).  Karriärtemat skapas utifrån en maktrelation mellan könen – en maktrelation som återskapas i processen under det chefsutvecklingsprogram som </a:t>
            </a:r>
            <a:r>
              <a:rPr lang="sv-SE" sz="1200" kern="1200" dirty="0" err="1" smtClean="0">
                <a:solidFill>
                  <a:schemeClr val="tx1"/>
                </a:solidFill>
                <a:effectLst/>
                <a:latin typeface="+mn-lt"/>
                <a:ea typeface="+mn-ea"/>
                <a:cs typeface="+mn-cs"/>
              </a:rPr>
              <a:t>Linghag</a:t>
            </a:r>
            <a:r>
              <a:rPr lang="sv-SE" sz="1200" kern="1200" dirty="0" smtClean="0">
                <a:solidFill>
                  <a:schemeClr val="tx1"/>
                </a:solidFill>
                <a:effectLst/>
                <a:latin typeface="+mn-lt"/>
                <a:ea typeface="+mn-ea"/>
                <a:cs typeface="+mn-cs"/>
              </a:rPr>
              <a:t> studerar. Med män i </a:t>
            </a:r>
            <a:r>
              <a:rPr lang="sv-SE" sz="1200" kern="1200" dirty="0" err="1" smtClean="0">
                <a:solidFill>
                  <a:schemeClr val="tx1"/>
                </a:solidFill>
                <a:effectLst/>
                <a:latin typeface="+mn-lt"/>
                <a:ea typeface="+mn-ea"/>
                <a:cs typeface="+mn-cs"/>
              </a:rPr>
              <a:t>majorititet</a:t>
            </a:r>
            <a:r>
              <a:rPr lang="sv-SE" sz="1200" kern="1200" dirty="0" smtClean="0">
                <a:solidFill>
                  <a:schemeClr val="tx1"/>
                </a:solidFill>
                <a:effectLst/>
                <a:latin typeface="+mn-lt"/>
                <a:ea typeface="+mn-ea"/>
                <a:cs typeface="+mn-cs"/>
              </a:rPr>
              <a:t> på höga positioner blir det logiskt att de män som deltar i programmet ser det som normalt och förväntat när de blir identifierade som chefskandidater. </a:t>
            </a:r>
            <a:r>
              <a:rPr lang="sv-SE" sz="1200" kern="1200" dirty="0" err="1" smtClean="0">
                <a:solidFill>
                  <a:schemeClr val="tx1"/>
                </a:solidFill>
                <a:effectLst/>
                <a:latin typeface="+mn-lt"/>
                <a:ea typeface="+mn-ea"/>
                <a:cs typeface="+mn-cs"/>
              </a:rPr>
              <a:t>Linghag</a:t>
            </a:r>
            <a:r>
              <a:rPr lang="sv-SE" sz="1200" kern="1200" dirty="0" smtClean="0">
                <a:solidFill>
                  <a:schemeClr val="tx1"/>
                </a:solidFill>
                <a:effectLst/>
                <a:latin typeface="+mn-lt"/>
                <a:ea typeface="+mn-ea"/>
                <a:cs typeface="+mn-cs"/>
              </a:rPr>
              <a:t> kommer fram till att kön görs parallellt med att föreställningar och utfall av karriär skapas. Detta utifrån en </a:t>
            </a:r>
            <a:r>
              <a:rPr lang="sv-SE" sz="1200" kern="1200" dirty="0" err="1" smtClean="0">
                <a:solidFill>
                  <a:schemeClr val="tx1"/>
                </a:solidFill>
                <a:effectLst/>
                <a:latin typeface="+mn-lt"/>
                <a:ea typeface="+mn-ea"/>
                <a:cs typeface="+mn-cs"/>
              </a:rPr>
              <a:t>socialkonstruktionistisk</a:t>
            </a:r>
            <a:r>
              <a:rPr lang="sv-SE" sz="1200" kern="1200" dirty="0" smtClean="0">
                <a:solidFill>
                  <a:schemeClr val="tx1"/>
                </a:solidFill>
                <a:effectLst/>
                <a:latin typeface="+mn-lt"/>
                <a:ea typeface="+mn-ea"/>
                <a:cs typeface="+mn-cs"/>
              </a:rPr>
              <a:t> ansats i studien (</a:t>
            </a:r>
            <a:r>
              <a:rPr lang="sv-SE" sz="1200" kern="1200" dirty="0" err="1" smtClean="0">
                <a:solidFill>
                  <a:schemeClr val="tx1"/>
                </a:solidFill>
                <a:effectLst/>
                <a:latin typeface="+mn-lt"/>
                <a:ea typeface="+mn-ea"/>
                <a:cs typeface="+mn-cs"/>
              </a:rPr>
              <a:t>Linghag</a:t>
            </a:r>
            <a:r>
              <a:rPr lang="sv-SE" sz="1200" kern="1200" dirty="0" smtClean="0">
                <a:solidFill>
                  <a:schemeClr val="tx1"/>
                </a:solidFill>
                <a:effectLst/>
                <a:latin typeface="+mn-lt"/>
                <a:ea typeface="+mn-ea"/>
                <a:cs typeface="+mn-cs"/>
              </a:rPr>
              <a:t>, 2009). </a:t>
            </a:r>
          </a:p>
          <a:p>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Källa:</a:t>
            </a:r>
            <a:r>
              <a:rPr lang="sv-SE" sz="1200" kern="1200" baseline="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Linghag</a:t>
            </a:r>
            <a:r>
              <a:rPr lang="sv-SE" sz="1200" kern="1200" dirty="0" smtClean="0">
                <a:solidFill>
                  <a:schemeClr val="tx1"/>
                </a:solidFill>
                <a:effectLst/>
                <a:latin typeface="+mn-lt"/>
                <a:ea typeface="+mn-ea"/>
                <a:cs typeface="+mn-cs"/>
              </a:rPr>
              <a:t>, Sophie (2009). </a:t>
            </a:r>
            <a:r>
              <a:rPr lang="sv-SE" sz="1200" i="1" kern="1200" dirty="0" smtClean="0">
                <a:solidFill>
                  <a:schemeClr val="tx1"/>
                </a:solidFill>
                <a:effectLst/>
                <a:latin typeface="+mn-lt"/>
                <a:ea typeface="+mn-ea"/>
                <a:cs typeface="+mn-cs"/>
              </a:rPr>
              <a:t>Från medarbetare till chef – kön och makt i chefsförsörjning och karriär. </a:t>
            </a:r>
            <a:r>
              <a:rPr lang="sv-SE" sz="1200" kern="1200" dirty="0" smtClean="0">
                <a:solidFill>
                  <a:schemeClr val="tx1"/>
                </a:solidFill>
                <a:effectLst/>
                <a:latin typeface="+mn-lt"/>
                <a:ea typeface="+mn-ea"/>
                <a:cs typeface="+mn-cs"/>
              </a:rPr>
              <a:t>Stockholm: Kungliga Tekniska Högskolan, KTH, Institutionen för industriell ekonomi och organisation Avdelningen Genus, organisation och ledning. </a:t>
            </a:r>
          </a:p>
          <a:p>
            <a:endParaRPr lang="sv-SE" sz="1200" kern="1200" dirty="0" smtClean="0">
              <a:solidFill>
                <a:schemeClr val="tx1"/>
              </a:solidFill>
              <a:effectLst/>
              <a:latin typeface="+mn-lt"/>
              <a:ea typeface="+mn-ea"/>
              <a:cs typeface="+mn-cs"/>
            </a:endParaRPr>
          </a:p>
          <a:p>
            <a:endParaRPr lang="sv-SE" sz="1200" b="1"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Likartad syn på objektiv karriär:</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På liknande sätt kommer Asplund (1984) i en studie fram till att det inte finns skillnader mellan mäns och kvinnors föreställningar om vad en framgångsrik karriär är rent objektivt. Kvinnor har inte heller en mindre önskan att avancera än män enligt dessa resultat</a:t>
            </a:r>
            <a:r>
              <a:rPr lang="sv-SE" sz="1200" b="1" kern="1200" dirty="0" smtClean="0">
                <a:solidFill>
                  <a:schemeClr val="tx1"/>
                </a:solidFill>
                <a:effectLst/>
                <a:latin typeface="+mn-lt"/>
                <a:ea typeface="+mn-ea"/>
                <a:cs typeface="+mn-cs"/>
              </a:rPr>
              <a:t>. Var tredje man och var tredje kvinna ville avancera som chef i den traditionella bemärkelsen, att klättra uppåt. Men i Asplunds studier framkommer olika drivkrafter för män och för kvinnor där kvinnor nämner psykologiska faktorer såsom ”att utveckla sig själv” i högre grad än vad männen gör. Männen talar däremot öppet om behov av makt och status som den främsta drivkraften. </a:t>
            </a:r>
            <a:r>
              <a:rPr lang="sv-SE" sz="1200" kern="1200" dirty="0" smtClean="0">
                <a:solidFill>
                  <a:schemeClr val="tx1"/>
                </a:solidFill>
                <a:effectLst/>
                <a:latin typeface="+mn-lt"/>
                <a:ea typeface="+mn-ea"/>
                <a:cs typeface="+mn-cs"/>
              </a:rPr>
              <a:t>Asplund menar att detta antingen kan bero på att män och kvinnor har olika drivkrafter eller att kvinnor inte vill erkänna att de vill ha makt (Asplund, 1984, s. 41).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Trots att kvinnor och män i samma utsträckning vill göra karriär är det männen som i högre grad har lyckats. Orsaken till detta ser Asplund delvis beror på kvinnorna själva som inte planerar sin karriär lika målmedvetet som män. Men Asplund menar också att kvinnor inte får samma stöd som männen av sin egen chef kring karriärutvecklingen både direkt då de hindras från att avancera men också indirekt (Asplund, 1984, s. 39). Exempelvis kan arbetsplatsens informella spelregler vara hindrande för kvinnorna. Asplund menar att kvinnor har en överdriven respekt för formell utbildning medan de undervärderar de informella spelreglerna. Med en manlig högre chef, som ju majoriteten av chefer har, gynnas männen genom att ha en mer fri och informell dialog med sin chef vilket gör att männen förstärker relationen till sin chef (Asplund, 1984, s. 41). </a:t>
            </a:r>
          </a:p>
          <a:p>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Källa: </a:t>
            </a:r>
            <a:r>
              <a:rPr lang="en-US" sz="1200" kern="1200" dirty="0" err="1" smtClean="0">
                <a:solidFill>
                  <a:schemeClr val="tx1"/>
                </a:solidFill>
                <a:effectLst/>
                <a:latin typeface="+mn-lt"/>
                <a:ea typeface="+mn-ea"/>
                <a:cs typeface="+mn-cs"/>
              </a:rPr>
              <a:t>Asplund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Gisèle</a:t>
            </a:r>
            <a:r>
              <a:rPr lang="en-US" sz="1200" kern="1200" dirty="0" smtClean="0">
                <a:solidFill>
                  <a:schemeClr val="tx1"/>
                </a:solidFill>
                <a:effectLst/>
                <a:latin typeface="+mn-lt"/>
                <a:ea typeface="+mn-ea"/>
                <a:cs typeface="+mn-cs"/>
              </a:rPr>
              <a:t>, (1984). </a:t>
            </a:r>
            <a:r>
              <a:rPr lang="sv-SE" sz="1200" i="1" kern="1200" dirty="0" smtClean="0">
                <a:solidFill>
                  <a:schemeClr val="tx1"/>
                </a:solidFill>
                <a:effectLst/>
                <a:latin typeface="+mn-lt"/>
                <a:ea typeface="+mn-ea"/>
                <a:cs typeface="+mn-cs"/>
              </a:rPr>
              <a:t>Karriärens villkor – män, kvinnor och ledarskap.</a:t>
            </a:r>
            <a:r>
              <a:rPr lang="sv-SE" sz="1200" kern="1200" dirty="0" smtClean="0">
                <a:solidFill>
                  <a:schemeClr val="tx1"/>
                </a:solidFill>
                <a:effectLst/>
                <a:latin typeface="+mn-lt"/>
                <a:ea typeface="+mn-ea"/>
                <a:cs typeface="+mn-cs"/>
              </a:rPr>
              <a:t> Stockholm: Trevi.</a:t>
            </a:r>
          </a:p>
          <a:p>
            <a:endParaRPr lang="sv-SE" sz="1200" kern="1200" dirty="0" smtClean="0">
              <a:solidFill>
                <a:schemeClr val="tx1"/>
              </a:solidFill>
              <a:effectLst/>
              <a:latin typeface="+mn-lt"/>
              <a:ea typeface="+mn-ea"/>
              <a:cs typeface="+mn-cs"/>
            </a:endParaRPr>
          </a:p>
          <a:p>
            <a:r>
              <a:rPr lang="sv-SE" sz="1400" b="1" kern="1200" dirty="0" smtClean="0">
                <a:solidFill>
                  <a:schemeClr val="tx1"/>
                </a:solidFill>
                <a:effectLst/>
                <a:latin typeface="+mn-lt"/>
                <a:ea typeface="+mn-ea"/>
                <a:cs typeface="+mn-cs"/>
              </a:rPr>
              <a:t>Homosocialitet:</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Holgersson (2004) problematiserar i sin avhandling </a:t>
            </a:r>
            <a:r>
              <a:rPr lang="sv-SE" sz="1200" b="1" kern="1200" dirty="0" smtClean="0">
                <a:solidFill>
                  <a:schemeClr val="tx1"/>
                </a:solidFill>
                <a:effectLst/>
                <a:latin typeface="+mn-lt"/>
                <a:ea typeface="+mn-ea"/>
                <a:cs typeface="+mn-cs"/>
              </a:rPr>
              <a:t>rekryteringen av företagsledare som en könsordnande process </a:t>
            </a:r>
            <a:r>
              <a:rPr lang="sv-SE" sz="1200" kern="1200" dirty="0" smtClean="0">
                <a:solidFill>
                  <a:schemeClr val="tx1"/>
                </a:solidFill>
                <a:effectLst/>
                <a:latin typeface="+mn-lt"/>
                <a:ea typeface="+mn-ea"/>
                <a:cs typeface="+mn-cs"/>
              </a:rPr>
              <a:t>och undersöker hur </a:t>
            </a:r>
            <a:r>
              <a:rPr lang="sv-SE" sz="1200" b="1" kern="1200" dirty="0" smtClean="0">
                <a:solidFill>
                  <a:schemeClr val="tx1"/>
                </a:solidFill>
                <a:effectLst/>
                <a:latin typeface="+mn-lt"/>
                <a:ea typeface="+mn-ea"/>
                <a:cs typeface="+mn-cs"/>
              </a:rPr>
              <a:t>normen för företagsledning </a:t>
            </a:r>
            <a:r>
              <a:rPr lang="sv-SE" sz="1200" kern="1200" dirty="0" smtClean="0">
                <a:solidFill>
                  <a:schemeClr val="tx1"/>
                </a:solidFill>
                <a:effectLst/>
                <a:latin typeface="+mn-lt"/>
                <a:ea typeface="+mn-ea"/>
                <a:cs typeface="+mn-cs"/>
              </a:rPr>
              <a:t>ser ut. På liknande sätt som att ledarskapet kan ses som ett könsmärkt begrepp menar Holgersson att begreppet </a:t>
            </a:r>
            <a:r>
              <a:rPr lang="sv-SE" sz="1200" b="1" kern="1200" dirty="0" smtClean="0">
                <a:solidFill>
                  <a:schemeClr val="tx1"/>
                </a:solidFill>
                <a:effectLst/>
                <a:latin typeface="+mn-lt"/>
                <a:ea typeface="+mn-ea"/>
                <a:cs typeface="+mn-cs"/>
              </a:rPr>
              <a:t>karriär i praktiken och i teorin har varit ett könsmärkt fenomen </a:t>
            </a:r>
            <a:r>
              <a:rPr lang="sv-SE" sz="1200" kern="1200" dirty="0" smtClean="0">
                <a:solidFill>
                  <a:schemeClr val="tx1"/>
                </a:solidFill>
                <a:effectLst/>
                <a:latin typeface="+mn-lt"/>
                <a:ea typeface="+mn-ea"/>
                <a:cs typeface="+mn-cs"/>
              </a:rPr>
              <a:t>(Holgersson, 2004 s. 39). Det innebär att karriärbegreppen har baserats på mäns arbetslivsmönster samtidigt som det </a:t>
            </a:r>
            <a:r>
              <a:rPr lang="sv-SE" sz="1200" b="1" kern="1200" dirty="0" smtClean="0">
                <a:solidFill>
                  <a:schemeClr val="tx1"/>
                </a:solidFill>
                <a:effectLst/>
                <a:latin typeface="+mn-lt"/>
                <a:ea typeface="+mn-ea"/>
                <a:cs typeface="+mn-cs"/>
              </a:rPr>
              <a:t>framställs som det vore könsneutralt</a:t>
            </a:r>
            <a:r>
              <a:rPr lang="sv-SE" sz="1200" kern="1200" dirty="0" smtClean="0">
                <a:solidFill>
                  <a:schemeClr val="tx1"/>
                </a:solidFill>
                <a:effectLst/>
                <a:latin typeface="+mn-lt"/>
                <a:ea typeface="+mn-ea"/>
                <a:cs typeface="+mn-cs"/>
              </a:rPr>
              <a:t>. Holgersson ger exempel på olika forskare som i sina studier kommer fram till att kvinnor och män i praktiken upplever olika villkor kring karriären bland annat vad gäller befordran eller andra meriterade uppdrag. Detta då det antas att kvinnor saknar vilja och/eller tillräckliga meriter för uppdragen. Liksom Asplund ger Holgersson också exempel på hur organisationskulturen </a:t>
            </a:r>
            <a:r>
              <a:rPr lang="sv-SE" sz="1200" b="1" kern="1200" dirty="0" smtClean="0">
                <a:solidFill>
                  <a:schemeClr val="tx1"/>
                </a:solidFill>
                <a:effectLst/>
                <a:latin typeface="+mn-lt"/>
                <a:ea typeface="+mn-ea"/>
                <a:cs typeface="+mn-cs"/>
              </a:rPr>
              <a:t>via könsmärkta informella regler, arenor och relationer kan vara hindrande för kvinnorna. </a:t>
            </a:r>
            <a:r>
              <a:rPr lang="sv-SE" sz="1200" kern="1200" dirty="0" smtClean="0">
                <a:solidFill>
                  <a:schemeClr val="tx1"/>
                </a:solidFill>
                <a:effectLst/>
                <a:latin typeface="+mn-lt"/>
                <a:ea typeface="+mn-ea"/>
                <a:cs typeface="+mn-cs"/>
              </a:rPr>
              <a:t>Dessa informella samhörigheter mellan män kan sedan finnas som implicita regler vid rekryteringar där män väljer män till de högre posterna (Holgersson, 2004 s. 41).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I avhandlingen kommer Holgersson fram till att </a:t>
            </a:r>
            <a:r>
              <a:rPr lang="sv-SE" sz="1200" b="1" kern="1200" dirty="0" smtClean="0">
                <a:solidFill>
                  <a:schemeClr val="tx1"/>
                </a:solidFill>
                <a:effectLst/>
                <a:latin typeface="+mn-lt"/>
                <a:ea typeface="+mn-ea"/>
                <a:cs typeface="+mn-cs"/>
              </a:rPr>
              <a:t>inte bara externa rekryteringar sker utifrån de manliga normerna utan också de interna möjligheterna till karriärutveckling för chefer.</a:t>
            </a:r>
            <a:r>
              <a:rPr lang="sv-SE" sz="1200" kern="1200" dirty="0" smtClean="0">
                <a:solidFill>
                  <a:schemeClr val="tx1"/>
                </a:solidFill>
                <a:effectLst/>
                <a:latin typeface="+mn-lt"/>
                <a:ea typeface="+mn-ea"/>
                <a:cs typeface="+mn-cs"/>
              </a:rPr>
              <a:t> Rekryteringar till högre chefspositioner handlar generellt om att flera rekryteringsprocesser har iscensatts över tid för att bli utvald till nästa hierarkiska nivå. I denna process finns en kombination av reglerade befordringsgångar men är också ett inspel av att bli utvald för att ha utvecklat ett chefsbeteende enligt normen för organisationen. Den implicita befordringsgången kan innebära att man ska överlåta sin karriärplanering till överordnade och vänta på att bli tillfrågad.  Holgersson menar att de chefer som internt får möjlighet att visa sin duglighet blir utvalda för att ”göras kompetenta” (Holgersson, 2004, s. 204).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Kompetens är enligt henne något som utvecklas i samspel med andra, kanske framförallt genom överordnades omsorg manifesterade vid olika bekräftelsetillfällen. </a:t>
            </a:r>
            <a:r>
              <a:rPr lang="sv-SE" sz="1200" b="1" kern="1200" dirty="0" smtClean="0">
                <a:solidFill>
                  <a:schemeClr val="tx1"/>
                </a:solidFill>
                <a:effectLst/>
                <a:latin typeface="+mn-lt"/>
                <a:ea typeface="+mn-ea"/>
                <a:cs typeface="+mn-cs"/>
              </a:rPr>
              <a:t>Hon kommer fram till att män görs kompetenta när män väljer män utifrån sina normer. Denna procedur kallar hon för homosocial </a:t>
            </a:r>
            <a:r>
              <a:rPr lang="sv-SE" sz="1200" b="1" kern="1200" dirty="0" err="1" smtClean="0">
                <a:solidFill>
                  <a:schemeClr val="tx1"/>
                </a:solidFill>
                <a:effectLst/>
                <a:latin typeface="+mn-lt"/>
                <a:ea typeface="+mn-ea"/>
                <a:cs typeface="+mn-cs"/>
              </a:rPr>
              <a:t>kooptation</a:t>
            </a:r>
            <a:r>
              <a:rPr lang="sv-SE" sz="1200" b="1"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För att bli utvald för en högre befattning </a:t>
            </a:r>
            <a:r>
              <a:rPr lang="sv-SE" sz="1200" b="1" kern="1200" dirty="0" smtClean="0">
                <a:solidFill>
                  <a:schemeClr val="tx1"/>
                </a:solidFill>
                <a:effectLst/>
                <a:latin typeface="+mn-lt"/>
                <a:ea typeface="+mn-ea"/>
                <a:cs typeface="+mn-cs"/>
              </a:rPr>
              <a:t>måste man svara upp mot normen för hur en ledare ska vara i just den organisationen. </a:t>
            </a:r>
            <a:r>
              <a:rPr lang="sv-SE" sz="1200" kern="1200" dirty="0" smtClean="0">
                <a:solidFill>
                  <a:schemeClr val="tx1"/>
                </a:solidFill>
                <a:effectLst/>
                <a:latin typeface="+mn-lt"/>
                <a:ea typeface="+mn-ea"/>
                <a:cs typeface="+mn-cs"/>
              </a:rPr>
              <a:t>Chefer på lägre nivåer kan alltså genom att agera enligt den ledande normen fångas upp av systemet och visa framgång för att sedan befordras till högre poster. Detta förklarar, menar Holgersson, varför kvinnor på lägre chefspositioner inte i samma utsträckning finns på högre positioner. Normerna begränsar sig inte bara till organisationer. Holgersson visar att homosocial </a:t>
            </a:r>
            <a:r>
              <a:rPr lang="sv-SE" sz="1200" kern="1200" dirty="0" err="1" smtClean="0">
                <a:solidFill>
                  <a:schemeClr val="tx1"/>
                </a:solidFill>
                <a:effectLst/>
                <a:latin typeface="+mn-lt"/>
                <a:ea typeface="+mn-ea"/>
                <a:cs typeface="+mn-cs"/>
              </a:rPr>
              <a:t>kooptation</a:t>
            </a:r>
            <a:r>
              <a:rPr lang="sv-SE" sz="1200" kern="1200" dirty="0" smtClean="0">
                <a:solidFill>
                  <a:schemeClr val="tx1"/>
                </a:solidFill>
                <a:effectLst/>
                <a:latin typeface="+mn-lt"/>
                <a:ea typeface="+mn-ea"/>
                <a:cs typeface="+mn-cs"/>
              </a:rPr>
              <a:t> sker på ett strukturellt plan (Holgersson, 2004, s.203). </a:t>
            </a:r>
          </a:p>
          <a:p>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Källa: Holgersson, Charlotte (2004). </a:t>
            </a:r>
            <a:r>
              <a:rPr lang="sv-SE" sz="1200" i="1" kern="1200" dirty="0" smtClean="0">
                <a:solidFill>
                  <a:schemeClr val="tx1"/>
                </a:solidFill>
                <a:effectLst/>
                <a:latin typeface="+mn-lt"/>
                <a:ea typeface="+mn-ea"/>
                <a:cs typeface="+mn-cs"/>
              </a:rPr>
              <a:t>Rekrytering av företagsledare – en studie om homosocialitet.</a:t>
            </a:r>
            <a:r>
              <a:rPr lang="sv-SE" sz="1200" kern="1200" dirty="0" smtClean="0">
                <a:solidFill>
                  <a:schemeClr val="tx1"/>
                </a:solidFill>
                <a:effectLst/>
                <a:latin typeface="+mn-lt"/>
                <a:ea typeface="+mn-ea"/>
                <a:cs typeface="+mn-cs"/>
              </a:rPr>
              <a:t> Stockholm: EFI. </a:t>
            </a:r>
          </a:p>
          <a:p>
            <a:endParaRPr lang="sv-SE" baseline="0" dirty="0" smtClean="0"/>
          </a:p>
        </p:txBody>
      </p:sp>
      <p:sp>
        <p:nvSpPr>
          <p:cNvPr id="4" name="Platshållare för bildnummer 3"/>
          <p:cNvSpPr>
            <a:spLocks noGrp="1"/>
          </p:cNvSpPr>
          <p:nvPr>
            <p:ph type="sldNum" sz="quarter" idx="10"/>
          </p:nvPr>
        </p:nvSpPr>
        <p:spPr/>
        <p:txBody>
          <a:bodyPr/>
          <a:lstStyle/>
          <a:p>
            <a:fld id="{09FE0AC5-0E36-4BDF-B940-5E2ACC4C19C8}" type="slidenum">
              <a:rPr lang="sv-SE" smtClean="0"/>
              <a:t>5</a:t>
            </a:fld>
            <a:endParaRPr lang="sv-SE"/>
          </a:p>
        </p:txBody>
      </p:sp>
    </p:spTree>
    <p:extLst>
      <p:ext uri="{BB962C8B-B14F-4D97-AF65-F5344CB8AC3E}">
        <p14:creationId xmlns:p14="http://schemas.microsoft.com/office/powerpoint/2010/main" val="46651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Målet är att Ledarna skall bli- och anses vara ledande experter inom rekrytering och på så sätt </a:t>
            </a:r>
            <a:r>
              <a:rPr lang="sv-SE" sz="1200" b="1" kern="1200" dirty="0" smtClean="0">
                <a:solidFill>
                  <a:schemeClr val="tx1"/>
                </a:solidFill>
                <a:effectLst/>
                <a:latin typeface="+mn-lt"/>
                <a:ea typeface="+mn-ea"/>
                <a:cs typeface="+mn-cs"/>
              </a:rPr>
              <a:t>påverka den viktiga frågan om chefsförsörjning.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Utifrån detta fick </a:t>
            </a:r>
            <a:r>
              <a:rPr lang="sv-SE" sz="1200" kern="1200" dirty="0" err="1" smtClean="0">
                <a:solidFill>
                  <a:schemeClr val="tx1"/>
                </a:solidFill>
                <a:effectLst/>
                <a:latin typeface="+mn-lt"/>
                <a:ea typeface="+mn-ea"/>
                <a:cs typeface="+mn-cs"/>
              </a:rPr>
              <a:t>Novus</a:t>
            </a:r>
            <a:r>
              <a:rPr lang="sv-SE" sz="1200" kern="1200" dirty="0" smtClean="0">
                <a:solidFill>
                  <a:schemeClr val="tx1"/>
                </a:solidFill>
                <a:effectLst/>
                <a:latin typeface="+mn-lt"/>
                <a:ea typeface="+mn-ea"/>
                <a:cs typeface="+mn-cs"/>
              </a:rPr>
              <a:t> i uppgift av Ledarna våren 2014 att genomföra en undersökning inom temat ”Chefen som rekryterare”.  Syftet med undersökningen var att se hur chefer ställer sig till olika frågor gällande rekrytering av personal.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Målgruppen var chefer där det inom rollen också ingår att rekrytera personal.</a:t>
            </a:r>
          </a:p>
          <a:p>
            <a:r>
              <a:rPr lang="sv-SE" sz="1200" kern="1200" dirty="0" smtClean="0">
                <a:solidFill>
                  <a:schemeClr val="tx1"/>
                </a:solidFill>
                <a:effectLst/>
                <a:latin typeface="+mn-lt"/>
                <a:ea typeface="+mn-ea"/>
                <a:cs typeface="+mn-cs"/>
              </a:rPr>
              <a:t>Personer som ej arbetar som chef eller som inte har en roll där det ingår att rekrytera personal har alltså screenats bort från målgruppen.</a:t>
            </a:r>
          </a:p>
          <a:p>
            <a:r>
              <a:rPr lang="sv-SE" sz="1200" kern="1200" dirty="0" smtClean="0">
                <a:solidFill>
                  <a:schemeClr val="tx1"/>
                </a:solidFill>
                <a:effectLst/>
                <a:latin typeface="+mn-lt"/>
                <a:ea typeface="+mn-ea"/>
                <a:cs typeface="+mn-cs"/>
              </a:rPr>
              <a:t>Undersökningen har genomförts som en webbenkät i Ledarnas panel under perioden 10/6 - 25/5 2014. Totalt omfattar undersökningen </a:t>
            </a:r>
            <a:r>
              <a:rPr lang="sv-SE" sz="1200" b="1" kern="1200" dirty="0" smtClean="0">
                <a:solidFill>
                  <a:schemeClr val="tx1"/>
                </a:solidFill>
                <a:effectLst/>
                <a:latin typeface="+mn-lt"/>
                <a:ea typeface="+mn-ea"/>
                <a:cs typeface="+mn-cs"/>
              </a:rPr>
              <a:t>1269 intervjuer </a:t>
            </a:r>
            <a:r>
              <a:rPr lang="sv-SE" sz="1200" kern="1200" dirty="0" smtClean="0">
                <a:solidFill>
                  <a:schemeClr val="tx1"/>
                </a:solidFill>
                <a:effectLst/>
                <a:latin typeface="+mn-lt"/>
                <a:ea typeface="+mn-ea"/>
                <a:cs typeface="+mn-cs"/>
              </a:rPr>
              <a:t>med personer i målgruppen. Deltagarfrekvensen har uppgått till 53 procent. I undersökningen har totalt har 190 personer screenats ut eftersom de i dagsläget inte arbetar som chef samt 386 chefer som inte har i sin roll att rekrytera.</a:t>
            </a:r>
          </a:p>
          <a:p>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dirty="0" smtClean="0"/>
              <a:t>Utan kompetens i hur man rekryterar kommer vi inte säkra upp framtidens chefsförsörjning</a:t>
            </a:r>
            <a:r>
              <a:rPr lang="sv-SE" sz="1200" dirty="0" smtClean="0"/>
              <a:t> utifrån visionen att alla har en</a:t>
            </a:r>
            <a:r>
              <a:rPr lang="sv-SE" sz="1200" b="1" dirty="0" smtClean="0"/>
              <a:t> bra</a:t>
            </a:r>
            <a:r>
              <a:rPr lang="sv-SE" sz="1200" dirty="0" smtClean="0"/>
              <a:t> chef. Ledarna vill verka för att tillsättningar av chefer och även medarbetare sker på ett professionellt sätt där kompetens värderas utifrån uppgift som ska utföras. Vi vet att gamla mönster reproduceras vid rekrytering och chefer rekryterar sådana som de själva är och har blivit belönade för. Om vi ska ändra på detta och ändra på bilden av chefen behöver vi börja med rekryteringen. </a:t>
            </a:r>
          </a:p>
          <a:p>
            <a:endParaRPr lang="sv-SE" dirty="0"/>
          </a:p>
        </p:txBody>
      </p:sp>
      <p:sp>
        <p:nvSpPr>
          <p:cNvPr id="4" name="Platshållare för bildnummer 3"/>
          <p:cNvSpPr>
            <a:spLocks noGrp="1"/>
          </p:cNvSpPr>
          <p:nvPr>
            <p:ph type="sldNum" sz="quarter" idx="10"/>
          </p:nvPr>
        </p:nvSpPr>
        <p:spPr/>
        <p:txBody>
          <a:bodyPr/>
          <a:lstStyle/>
          <a:p>
            <a:fld id="{09FE0AC5-0E36-4BDF-B940-5E2ACC4C19C8}" type="slidenum">
              <a:rPr lang="sv-SE" smtClean="0"/>
              <a:t>6</a:t>
            </a:fld>
            <a:endParaRPr lang="sv-SE"/>
          </a:p>
        </p:txBody>
      </p:sp>
    </p:spTree>
    <p:extLst>
      <p:ext uri="{BB962C8B-B14F-4D97-AF65-F5344CB8AC3E}">
        <p14:creationId xmlns:p14="http://schemas.microsoft.com/office/powerpoint/2010/main" val="46651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9FE0AC5-0E36-4BDF-B940-5E2ACC4C19C8}" type="slidenum">
              <a:rPr lang="sv-SE" smtClean="0"/>
              <a:t>7</a:t>
            </a:fld>
            <a:endParaRPr lang="sv-SE"/>
          </a:p>
        </p:txBody>
      </p:sp>
    </p:spTree>
    <p:extLst>
      <p:ext uri="{BB962C8B-B14F-4D97-AF65-F5344CB8AC3E}">
        <p14:creationId xmlns:p14="http://schemas.microsoft.com/office/powerpoint/2010/main" val="466519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r>
              <a:rPr lang="sv-SE" dirty="0" smtClean="0"/>
              <a:t>Lägg in Nils kommentar</a:t>
            </a:r>
            <a:r>
              <a:rPr lang="sv-SE" baseline="0" dirty="0" smtClean="0"/>
              <a:t> på hur han ser att ett personlighetstest är ett bra komplement till bilden av kandidaten…</a:t>
            </a:r>
            <a:r>
              <a:rPr lang="sv-SE" baseline="0" dirty="0" smtClean="0"/>
              <a:t>.</a:t>
            </a:r>
          </a:p>
          <a:p>
            <a:endParaRPr lang="sv-SE" b="1" baseline="0" dirty="0" smtClean="0"/>
          </a:p>
          <a:p>
            <a:r>
              <a:rPr lang="sv-SE" b="1" baseline="0" dirty="0" smtClean="0"/>
              <a:t>Eftersom cheferna kunnat välja flera olika alternativ blir inte slutsiffran 100. Här kunde svara på flera alternativ och därav mer 100 procent…..flervalsalternativ</a:t>
            </a:r>
            <a:endParaRPr lang="sv-SE" b="1" baseline="0" dirty="0" smtClean="0"/>
          </a:p>
          <a:p>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latin typeface="Franklin Gothic Book"/>
                <a:cs typeface="Franklin Gothic Book"/>
              </a:rPr>
              <a:t>Nittio (90) procent av alla chefer anser att personliga egenskaper är bland de tre viktigaste faktorerna vid rekrytering. Därefter specifik branscherfarenhet och utbildningsnivå</a:t>
            </a:r>
            <a:r>
              <a:rPr lang="sv-SE" sz="1200" dirty="0" smtClean="0">
                <a:latin typeface="Franklin Gothic Book"/>
                <a:cs typeface="Franklin Gothic Book"/>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smtClean="0">
              <a:latin typeface="Franklin Gothic Book"/>
              <a:cs typeface="Franklin Gothic Book"/>
            </a:endParaRPr>
          </a:p>
          <a:p>
            <a:r>
              <a:rPr lang="sv-SE" sz="1200" kern="1200" dirty="0" smtClean="0">
                <a:solidFill>
                  <a:schemeClr val="tx1"/>
                </a:solidFill>
                <a:latin typeface="+mn-lt"/>
                <a:ea typeface="+mn-ea"/>
                <a:cs typeface="+mn-cs"/>
              </a:rPr>
              <a:t>Ett personlighetstest är ett psykologiskt test som används för att beskriva en individs personlighet. Enligt forskaren  R B </a:t>
            </a:r>
            <a:r>
              <a:rPr lang="sv-SE" sz="1200" kern="1200" dirty="0" err="1" smtClean="0">
                <a:solidFill>
                  <a:schemeClr val="tx1"/>
                </a:solidFill>
                <a:latin typeface="+mn-lt"/>
                <a:ea typeface="+mn-ea"/>
                <a:cs typeface="+mn-cs"/>
              </a:rPr>
              <a:t>Catell</a:t>
            </a:r>
            <a:r>
              <a:rPr lang="sv-SE" sz="1200" kern="1200" dirty="0" smtClean="0">
                <a:solidFill>
                  <a:schemeClr val="tx1"/>
                </a:solidFill>
                <a:latin typeface="+mn-lt"/>
                <a:ea typeface="+mn-ea"/>
                <a:cs typeface="+mn-cs"/>
              </a:rPr>
              <a:t> definieras personlighet på följande sätt ”Det som gör det möjligt att förutsäga vad en person kommer att göra en i en given situation”.</a:t>
            </a:r>
          </a:p>
          <a:p>
            <a:r>
              <a:rPr lang="sv-SE" sz="1200" kern="1200" dirty="0" smtClean="0">
                <a:solidFill>
                  <a:schemeClr val="tx1"/>
                </a:solidFill>
                <a:latin typeface="+mn-lt"/>
                <a:ea typeface="+mn-ea"/>
                <a:cs typeface="+mn-cs"/>
              </a:rPr>
              <a:t> </a:t>
            </a:r>
          </a:p>
          <a:p>
            <a:r>
              <a:rPr lang="en-US" sz="1200" kern="1200" dirty="0" err="1" smtClean="0">
                <a:solidFill>
                  <a:schemeClr val="tx1"/>
                </a:solidFill>
                <a:latin typeface="+mn-lt"/>
                <a:ea typeface="+mn-ea"/>
                <a:cs typeface="+mn-cs"/>
              </a:rPr>
              <a:t>Källa</a:t>
            </a:r>
            <a:r>
              <a:rPr lang="en-US" sz="1200" kern="1200" dirty="0" smtClean="0">
                <a:solidFill>
                  <a:schemeClr val="tx1"/>
                </a:solidFill>
                <a:latin typeface="+mn-lt"/>
                <a:ea typeface="+mn-ea"/>
                <a:cs typeface="+mn-cs"/>
              </a:rPr>
              <a:t>: The inheritance of personality and ability: research methods and findings. New York, Academic press, 1962</a:t>
            </a:r>
          </a:p>
          <a:p>
            <a:endParaRPr lang="en-US" sz="1200" kern="1200" dirty="0" smtClean="0">
              <a:solidFill>
                <a:schemeClr val="tx1"/>
              </a:solidFill>
              <a:latin typeface="+mn-lt"/>
              <a:ea typeface="+mn-ea"/>
              <a:cs typeface="+mn-cs"/>
            </a:endParaRPr>
          </a:p>
          <a:p>
            <a:r>
              <a:rPr lang="sv-SE" sz="1200" kern="1200" dirty="0" smtClean="0">
                <a:solidFill>
                  <a:schemeClr val="tx1"/>
                </a:solidFill>
                <a:latin typeface="+mn-lt"/>
                <a:ea typeface="+mn-ea"/>
                <a:cs typeface="+mn-cs"/>
              </a:rPr>
              <a:t>Begåvningstest: Mäter en generell mental kapacitet som bland annat innefattar förmågan att resonera, planera, lösa problem, tänka abstract, förstå komplexa idéer, lära sig saker snabbt och dra nytta av erfarenheter.  Källa: L S </a:t>
            </a:r>
            <a:r>
              <a:rPr lang="sv-SE" sz="1200" kern="1200" dirty="0" err="1" smtClean="0">
                <a:solidFill>
                  <a:schemeClr val="tx1"/>
                </a:solidFill>
                <a:latin typeface="+mn-lt"/>
                <a:ea typeface="+mn-ea"/>
                <a:cs typeface="+mn-cs"/>
              </a:rPr>
              <a:t>Gottfredson</a:t>
            </a:r>
            <a:r>
              <a:rPr lang="sv-SE" sz="1200" kern="1200" dirty="0" smtClean="0">
                <a:solidFill>
                  <a:schemeClr val="tx1"/>
                </a:solidFill>
                <a:latin typeface="+mn-lt"/>
                <a:ea typeface="+mn-ea"/>
                <a:cs typeface="+mn-cs"/>
              </a:rPr>
              <a:t>. </a:t>
            </a:r>
            <a:r>
              <a:rPr lang="sv-SE" sz="1200" kern="1200" dirty="0" err="1" smtClean="0">
                <a:solidFill>
                  <a:schemeClr val="tx1"/>
                </a:solidFill>
                <a:latin typeface="+mn-lt"/>
                <a:ea typeface="+mn-ea"/>
                <a:cs typeface="+mn-cs"/>
              </a:rPr>
              <a:t>Why</a:t>
            </a:r>
            <a:r>
              <a:rPr lang="sv-SE" sz="1200" kern="1200" dirty="0" smtClean="0">
                <a:solidFill>
                  <a:schemeClr val="tx1"/>
                </a:solidFill>
                <a:latin typeface="+mn-lt"/>
                <a:ea typeface="+mn-ea"/>
                <a:cs typeface="+mn-cs"/>
              </a:rPr>
              <a:t> G </a:t>
            </a:r>
            <a:r>
              <a:rPr lang="sv-SE" sz="1200" kern="1200" dirty="0" err="1" smtClean="0">
                <a:solidFill>
                  <a:schemeClr val="tx1"/>
                </a:solidFill>
                <a:latin typeface="+mn-lt"/>
                <a:ea typeface="+mn-ea"/>
                <a:cs typeface="+mn-cs"/>
              </a:rPr>
              <a:t>matters</a:t>
            </a:r>
            <a:r>
              <a:rPr lang="sv-SE" sz="1200" kern="1200" dirty="0" smtClean="0">
                <a:solidFill>
                  <a:schemeClr val="tx1"/>
                </a:solidFill>
                <a:latin typeface="+mn-lt"/>
                <a:ea typeface="+mn-ea"/>
                <a:cs typeface="+mn-cs"/>
              </a:rPr>
              <a:t>. The </a:t>
            </a:r>
            <a:r>
              <a:rPr lang="sv-SE" sz="1200" kern="1200" dirty="0" err="1" smtClean="0">
                <a:solidFill>
                  <a:schemeClr val="tx1"/>
                </a:solidFill>
                <a:latin typeface="+mn-lt"/>
                <a:ea typeface="+mn-ea"/>
                <a:cs typeface="+mn-cs"/>
              </a:rPr>
              <a:t>comlexity</a:t>
            </a:r>
            <a:r>
              <a:rPr lang="sv-SE" sz="1200" kern="1200" dirty="0" smtClean="0">
                <a:solidFill>
                  <a:schemeClr val="tx1"/>
                </a:solidFill>
                <a:latin typeface="+mn-lt"/>
                <a:ea typeface="+mn-ea"/>
                <a:cs typeface="+mn-cs"/>
              </a:rPr>
              <a:t> </a:t>
            </a:r>
            <a:r>
              <a:rPr lang="sv-SE" sz="1200" kern="1200" dirty="0" err="1" smtClean="0">
                <a:solidFill>
                  <a:schemeClr val="tx1"/>
                </a:solidFill>
                <a:latin typeface="+mn-lt"/>
                <a:ea typeface="+mn-ea"/>
                <a:cs typeface="+mn-cs"/>
              </a:rPr>
              <a:t>of</a:t>
            </a:r>
            <a:r>
              <a:rPr lang="sv-SE" sz="1200" kern="1200" dirty="0" smtClean="0">
                <a:solidFill>
                  <a:schemeClr val="tx1"/>
                </a:solidFill>
                <a:latin typeface="+mn-lt"/>
                <a:ea typeface="+mn-ea"/>
                <a:cs typeface="+mn-cs"/>
              </a:rPr>
              <a:t> </a:t>
            </a:r>
            <a:r>
              <a:rPr lang="sv-SE" sz="1200" kern="1200" dirty="0" err="1" smtClean="0">
                <a:solidFill>
                  <a:schemeClr val="tx1"/>
                </a:solidFill>
                <a:latin typeface="+mn-lt"/>
                <a:ea typeface="+mn-ea"/>
                <a:cs typeface="+mn-cs"/>
              </a:rPr>
              <a:t>everyday</a:t>
            </a:r>
            <a:r>
              <a:rPr lang="sv-SE" sz="1200" kern="1200" dirty="0" smtClean="0">
                <a:solidFill>
                  <a:schemeClr val="tx1"/>
                </a:solidFill>
                <a:latin typeface="+mn-lt"/>
                <a:ea typeface="+mn-ea"/>
                <a:cs typeface="+mn-cs"/>
              </a:rPr>
              <a:t> </a:t>
            </a:r>
            <a:r>
              <a:rPr lang="sv-SE" sz="1200" kern="1200" dirty="0" err="1" smtClean="0">
                <a:solidFill>
                  <a:schemeClr val="tx1"/>
                </a:solidFill>
                <a:latin typeface="+mn-lt"/>
                <a:ea typeface="+mn-ea"/>
                <a:cs typeface="+mn-cs"/>
              </a:rPr>
              <a:t>life</a:t>
            </a:r>
            <a:r>
              <a:rPr lang="sv-SE" sz="1200" kern="1200" dirty="0" smtClean="0">
                <a:solidFill>
                  <a:schemeClr val="tx1"/>
                </a:solidFill>
                <a:latin typeface="+mn-lt"/>
                <a:ea typeface="+mn-ea"/>
                <a:cs typeface="+mn-cs"/>
              </a:rPr>
              <a:t>. </a:t>
            </a:r>
            <a:r>
              <a:rPr lang="sv-SE" sz="1200" kern="1200" dirty="0" err="1" smtClean="0">
                <a:solidFill>
                  <a:schemeClr val="tx1"/>
                </a:solidFill>
                <a:latin typeface="+mn-lt"/>
                <a:ea typeface="+mn-ea"/>
                <a:cs typeface="+mn-cs"/>
              </a:rPr>
              <a:t>Intelligence</a:t>
            </a:r>
            <a:r>
              <a:rPr lang="sv-SE" sz="1200" kern="1200" dirty="0" smtClean="0">
                <a:solidFill>
                  <a:schemeClr val="tx1"/>
                </a:solidFill>
                <a:latin typeface="+mn-lt"/>
                <a:ea typeface="+mn-ea"/>
                <a:cs typeface="+mn-cs"/>
              </a:rPr>
              <a:t>. 1997.</a:t>
            </a:r>
          </a:p>
          <a:p>
            <a:endParaRPr lang="sv-SE" sz="1200" kern="1200" dirty="0" smtClean="0">
              <a:solidFill>
                <a:schemeClr val="tx1"/>
              </a:solidFill>
              <a:latin typeface="+mn-lt"/>
              <a:ea typeface="+mn-ea"/>
              <a:cs typeface="+mn-cs"/>
            </a:endParaRPr>
          </a:p>
          <a:p>
            <a:r>
              <a:rPr lang="sv-SE" sz="1200" kern="1200" dirty="0" smtClean="0">
                <a:solidFill>
                  <a:schemeClr val="tx1"/>
                </a:solidFill>
                <a:effectLst/>
                <a:latin typeface="+mn-lt"/>
                <a:ea typeface="+mn-ea"/>
                <a:cs typeface="+mn-cs"/>
              </a:rPr>
              <a:t>68% anser personlighetstest vara ett bra komplement till bilden av kandidaten. Frågan är vad cheferna menar med bra komplement. Ett personlighetstest bör betraktas som en bedömningspunkt och chefernas svar gör att det kan finnas en svaghet i vad cheferna gör med resultatet från </a:t>
            </a:r>
            <a:r>
              <a:rPr lang="sv-SE" sz="1200" kern="1200" dirty="0" err="1" smtClean="0">
                <a:solidFill>
                  <a:schemeClr val="tx1"/>
                </a:solidFill>
                <a:effectLst/>
                <a:latin typeface="+mn-lt"/>
                <a:ea typeface="+mn-ea"/>
                <a:cs typeface="+mn-cs"/>
              </a:rPr>
              <a:t>personlighetstestet</a:t>
            </a:r>
            <a:r>
              <a:rPr lang="sv-SE" sz="1200" kern="1200" dirty="0" smtClean="0">
                <a:solidFill>
                  <a:schemeClr val="tx1"/>
                </a:solidFill>
                <a:effectLst/>
                <a:latin typeface="+mn-lt"/>
                <a:ea typeface="+mn-ea"/>
                <a:cs typeface="+mn-cs"/>
              </a:rPr>
              <a:t> och hur de väger in det i bedömningen. </a:t>
            </a:r>
          </a:p>
          <a:p>
            <a:r>
              <a:rPr lang="sv-SE" sz="1200" kern="1200" dirty="0" smtClean="0">
                <a:solidFill>
                  <a:schemeClr val="tx1"/>
                </a:solidFill>
                <a:effectLst/>
                <a:latin typeface="+mn-lt"/>
                <a:ea typeface="+mn-ea"/>
                <a:cs typeface="+mn-cs"/>
              </a:rPr>
              <a:t> </a:t>
            </a:r>
          </a:p>
          <a:p>
            <a:endParaRPr lang="sv-SE" sz="1200" kern="1200" dirty="0" smtClean="0">
              <a:solidFill>
                <a:schemeClr val="tx1"/>
              </a:solidFill>
              <a:latin typeface="+mn-lt"/>
              <a:ea typeface="+mn-ea"/>
              <a:cs typeface="+mn-cs"/>
            </a:endParaRPr>
          </a:p>
          <a:p>
            <a:r>
              <a:rPr lang="sv-SE" sz="1200" kern="1200" dirty="0" smtClean="0">
                <a:solidFill>
                  <a:schemeClr val="tx1"/>
                </a:solidFill>
                <a:latin typeface="+mn-lt"/>
                <a:ea typeface="+mn-ea"/>
                <a:cs typeface="+mn-cs"/>
              </a:rPr>
              <a:t> </a:t>
            </a:r>
            <a:endParaRPr lang="sv-SE" sz="1200" dirty="0" smtClean="0">
              <a:latin typeface="Franklin Gothic Book"/>
              <a:cs typeface="Franklin Gothic Book"/>
            </a:endParaRPr>
          </a:p>
          <a:p>
            <a:endParaRPr lang="sv-SE" dirty="0"/>
          </a:p>
        </p:txBody>
      </p:sp>
      <p:sp>
        <p:nvSpPr>
          <p:cNvPr id="4" name="Platshållare för bildnummer 3"/>
          <p:cNvSpPr>
            <a:spLocks noGrp="1"/>
          </p:cNvSpPr>
          <p:nvPr>
            <p:ph type="sldNum" sz="quarter" idx="10"/>
          </p:nvPr>
        </p:nvSpPr>
        <p:spPr/>
        <p:txBody>
          <a:bodyPr/>
          <a:lstStyle/>
          <a:p>
            <a:fld id="{09FE0AC5-0E36-4BDF-B940-5E2ACC4C19C8}" type="slidenum">
              <a:rPr lang="sv-SE" smtClean="0"/>
              <a:t>8</a:t>
            </a:fld>
            <a:endParaRPr lang="sv-SE"/>
          </a:p>
        </p:txBody>
      </p:sp>
    </p:spTree>
    <p:extLst>
      <p:ext uri="{BB962C8B-B14F-4D97-AF65-F5344CB8AC3E}">
        <p14:creationId xmlns:p14="http://schemas.microsoft.com/office/powerpoint/2010/main" val="466519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Nils Hall</a:t>
            </a:r>
            <a:r>
              <a:rPr lang="sv-SE" sz="1200" kern="1200" dirty="0" smtClean="0">
                <a:solidFill>
                  <a:schemeClr val="tx1"/>
                </a:solidFill>
                <a:effectLst/>
                <a:latin typeface="+mn-lt"/>
                <a:ea typeface="+mn-ea"/>
                <a:cs typeface="+mn-cs"/>
              </a:rPr>
              <a:t>éns kommentar: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50% av cheferna säger sig involvera personalen i framtagandet av kravprofilen. Frågan är hur de gör detta och vad de får ut av det. Använder de strukturerade processer för detta? Får medarbetarna godtyckligt tycka till? Kan det då tänkas finnas risker för att gruppen åter reproducerar sig själv?</a:t>
            </a:r>
          </a:p>
          <a:p>
            <a:r>
              <a:rPr lang="sv-SE" sz="1200" kern="1200" dirty="0" smtClean="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fld id="{47D1D20B-C5C7-48CE-86D7-1C289A514B63}" type="slidenum">
              <a:rPr lang="sv-SE" smtClean="0"/>
              <a:t>9</a:t>
            </a:fld>
            <a:endParaRPr lang="sv-SE"/>
          </a:p>
        </p:txBody>
      </p:sp>
    </p:spTree>
    <p:extLst>
      <p:ext uri="{BB962C8B-B14F-4D97-AF65-F5344CB8AC3E}">
        <p14:creationId xmlns:p14="http://schemas.microsoft.com/office/powerpoint/2010/main" val="787483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Kommentarer:</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Chefer använder sig av olika typer av intervjuer. Strax under hälften (40%) använder sig av strukturerade intervjuer där de ställer egna följdfrågor. Ett fåtal (3%) säger sig följa en mall helt och hållet. En tredjedel säger att magkänslan är viktigaste verktyget under intervjun. Det ser bättre ut i offentlig sektor än i privat sektor (39% i privat sektor använder magkänslan mest mot 21% i offentlig sektor)</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En tredjedel säger att </a:t>
            </a:r>
            <a:r>
              <a:rPr lang="sv-SE" sz="1200" b="1" kern="1200" dirty="0" smtClean="0">
                <a:solidFill>
                  <a:schemeClr val="tx1"/>
                </a:solidFill>
                <a:effectLst/>
                <a:latin typeface="+mn-lt"/>
                <a:ea typeface="+mn-ea"/>
                <a:cs typeface="+mn-cs"/>
              </a:rPr>
              <a:t>magkänslan</a:t>
            </a:r>
            <a:r>
              <a:rPr lang="sv-SE" sz="1200" kern="1200" dirty="0" smtClean="0">
                <a:solidFill>
                  <a:schemeClr val="tx1"/>
                </a:solidFill>
                <a:effectLst/>
                <a:latin typeface="+mn-lt"/>
                <a:ea typeface="+mn-ea"/>
                <a:cs typeface="+mn-cs"/>
              </a:rPr>
              <a:t> är det viktigaste verktyget vid rekrytering. Detta är givetvis ett jätteproblem. Kanske det största i hela undersökningen.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Av cheferna säger 40% att de följer en strukturerad mall vid intervjuer, men endast 3% säger sig följa mallen helt och hållet. Det är svårt att avgöra vad cheferna lägger in i begreppet strukturerad mall. Det kan finnas anledning att anta att det varierar vad gäller kvaliteten på dessa mallar. Att </a:t>
            </a:r>
            <a:r>
              <a:rPr lang="sv-SE" sz="1200" b="1" kern="1200" dirty="0" smtClean="0">
                <a:solidFill>
                  <a:schemeClr val="tx1"/>
                </a:solidFill>
                <a:effectLst/>
                <a:latin typeface="+mn-lt"/>
                <a:ea typeface="+mn-ea"/>
                <a:cs typeface="+mn-cs"/>
              </a:rPr>
              <a:t>endast 3%</a:t>
            </a:r>
            <a:r>
              <a:rPr lang="sv-SE" sz="1200" kern="1200" dirty="0" smtClean="0">
                <a:solidFill>
                  <a:schemeClr val="tx1"/>
                </a:solidFill>
                <a:effectLst/>
                <a:latin typeface="+mn-lt"/>
                <a:ea typeface="+mn-ea"/>
                <a:cs typeface="+mn-cs"/>
              </a:rPr>
              <a:t> genomför en strukturerad intervju fullt ut är en extremt låg siffra med tanke på att forskningen här är entydig med att det är bästa metoden. </a:t>
            </a:r>
          </a:p>
          <a:p>
            <a:endParaRPr lang="sv-SE" dirty="0"/>
          </a:p>
        </p:txBody>
      </p:sp>
      <p:sp>
        <p:nvSpPr>
          <p:cNvPr id="4" name="Platshållare för bildnummer 3"/>
          <p:cNvSpPr>
            <a:spLocks noGrp="1"/>
          </p:cNvSpPr>
          <p:nvPr>
            <p:ph type="sldNum" sz="quarter" idx="10"/>
          </p:nvPr>
        </p:nvSpPr>
        <p:spPr/>
        <p:txBody>
          <a:bodyPr/>
          <a:lstStyle/>
          <a:p>
            <a:fld id="{47D1D20B-C5C7-48CE-86D7-1C289A514B63}" type="slidenum">
              <a:rPr lang="sv-SE" smtClean="0"/>
              <a:t>10</a:t>
            </a:fld>
            <a:endParaRPr lang="sv-SE"/>
          </a:p>
        </p:txBody>
      </p:sp>
    </p:spTree>
    <p:extLst>
      <p:ext uri="{BB962C8B-B14F-4D97-AF65-F5344CB8AC3E}">
        <p14:creationId xmlns:p14="http://schemas.microsoft.com/office/powerpoint/2010/main" val="4027252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597828"/>
            <a:ext cx="7772400" cy="1102519"/>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9404C2DC-8DDE-4746-A4D7-826F8ECBE1F5}" type="datetimeFigureOut">
              <a:rPr lang="sv-SE" smtClean="0"/>
              <a:pPr/>
              <a:t>2014-11-03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B45D5C6-9343-45F4-9D1F-38BE19979AC2}" type="slidenum">
              <a:rPr lang="sv-SE" smtClean="0"/>
              <a:pPr/>
              <a:t>‹Nr.›</a:t>
            </a:fld>
            <a:endParaRPr lang="sv-SE"/>
          </a:p>
        </p:txBody>
      </p:sp>
    </p:spTree>
    <p:extLst>
      <p:ext uri="{BB962C8B-B14F-4D97-AF65-F5344CB8AC3E}">
        <p14:creationId xmlns:p14="http://schemas.microsoft.com/office/powerpoint/2010/main" val="95053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404C2DC-8DDE-4746-A4D7-826F8ECBE1F5}" type="datetimeFigureOut">
              <a:rPr lang="sv-SE" smtClean="0"/>
              <a:pPr/>
              <a:t>2014-11-03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B45D5C6-9343-45F4-9D1F-38BE19979AC2}" type="slidenum">
              <a:rPr lang="sv-SE" smtClean="0"/>
              <a:pPr/>
              <a:t>‹Nr.›</a:t>
            </a:fld>
            <a:endParaRPr lang="sv-SE"/>
          </a:p>
        </p:txBody>
      </p:sp>
    </p:spTree>
    <p:extLst>
      <p:ext uri="{BB962C8B-B14F-4D97-AF65-F5344CB8AC3E}">
        <p14:creationId xmlns:p14="http://schemas.microsoft.com/office/powerpoint/2010/main" val="407981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154783"/>
            <a:ext cx="2057400" cy="32908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54783"/>
            <a:ext cx="6019800" cy="32908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404C2DC-8DDE-4746-A4D7-826F8ECBE1F5}" type="datetimeFigureOut">
              <a:rPr lang="sv-SE" smtClean="0"/>
              <a:pPr/>
              <a:t>2014-11-03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B45D5C6-9343-45F4-9D1F-38BE19979AC2}" type="slidenum">
              <a:rPr lang="sv-SE" smtClean="0"/>
              <a:pPr/>
              <a:t>‹Nr.›</a:t>
            </a:fld>
            <a:endParaRPr lang="sv-SE"/>
          </a:p>
        </p:txBody>
      </p:sp>
    </p:spTree>
    <p:extLst>
      <p:ext uri="{BB962C8B-B14F-4D97-AF65-F5344CB8AC3E}">
        <p14:creationId xmlns:p14="http://schemas.microsoft.com/office/powerpoint/2010/main" val="2695686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2715766"/>
            <a:ext cx="6400800" cy="1314450"/>
          </a:xfrm>
          <a:prstGeom prst="rect">
            <a:avLst/>
          </a:prstGeo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7" name="Rubrik 1"/>
          <p:cNvSpPr txBox="1">
            <a:spLocks/>
          </p:cNvSpPr>
          <p:nvPr userDrawn="1"/>
        </p:nvSpPr>
        <p:spPr>
          <a:xfrm>
            <a:off x="755576" y="1851670"/>
            <a:ext cx="7632848"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tx1"/>
                </a:solidFill>
                <a:latin typeface="Glypha LT Std Black" pitchFamily="18" charset="0"/>
                <a:ea typeface="+mj-ea"/>
                <a:cs typeface="+mj-cs"/>
              </a:defRPr>
            </a:lvl1pPr>
          </a:lstStyle>
          <a:p>
            <a:r>
              <a:rPr lang="sv-SE" dirty="0" smtClean="0"/>
              <a:t>KLICKA FÖR ÄNDRA FORMAT</a:t>
            </a:r>
            <a:endParaRPr lang="sv-SE" dirty="0"/>
          </a:p>
        </p:txBody>
      </p:sp>
    </p:spTree>
    <p:extLst>
      <p:ext uri="{BB962C8B-B14F-4D97-AF65-F5344CB8AC3E}">
        <p14:creationId xmlns:p14="http://schemas.microsoft.com/office/powerpoint/2010/main" val="172883021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37872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404C2DC-8DDE-4746-A4D7-826F8ECBE1F5}" type="datetimeFigureOut">
              <a:rPr lang="sv-SE" smtClean="0"/>
              <a:pPr/>
              <a:t>2014-11-03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B45D5C6-9343-45F4-9D1F-38BE19979AC2}" type="slidenum">
              <a:rPr lang="sv-SE" smtClean="0"/>
              <a:pPr/>
              <a:t>‹Nr.›</a:t>
            </a:fld>
            <a:endParaRPr lang="sv-SE"/>
          </a:p>
        </p:txBody>
      </p:sp>
    </p:spTree>
    <p:extLst>
      <p:ext uri="{BB962C8B-B14F-4D97-AF65-F5344CB8AC3E}">
        <p14:creationId xmlns:p14="http://schemas.microsoft.com/office/powerpoint/2010/main" val="380181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9404C2DC-8DDE-4746-A4D7-826F8ECBE1F5}" type="datetimeFigureOut">
              <a:rPr lang="sv-SE" smtClean="0"/>
              <a:pPr/>
              <a:t>2014-11-03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B45D5C6-9343-45F4-9D1F-38BE19979AC2}" type="slidenum">
              <a:rPr lang="sv-SE" smtClean="0"/>
              <a:pPr/>
              <a:t>‹Nr.›</a:t>
            </a:fld>
            <a:endParaRPr lang="sv-SE"/>
          </a:p>
        </p:txBody>
      </p:sp>
    </p:spTree>
    <p:extLst>
      <p:ext uri="{BB962C8B-B14F-4D97-AF65-F5344CB8AC3E}">
        <p14:creationId xmlns:p14="http://schemas.microsoft.com/office/powerpoint/2010/main" val="910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9404C2DC-8DDE-4746-A4D7-826F8ECBE1F5}" type="datetimeFigureOut">
              <a:rPr lang="sv-SE" smtClean="0"/>
              <a:pPr/>
              <a:t>2014-11-03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B45D5C6-9343-45F4-9D1F-38BE19979AC2}" type="slidenum">
              <a:rPr lang="sv-SE" smtClean="0"/>
              <a:pPr/>
              <a:t>‹Nr.›</a:t>
            </a:fld>
            <a:endParaRPr lang="sv-SE"/>
          </a:p>
        </p:txBody>
      </p:sp>
    </p:spTree>
    <p:extLst>
      <p:ext uri="{BB962C8B-B14F-4D97-AF65-F5344CB8AC3E}">
        <p14:creationId xmlns:p14="http://schemas.microsoft.com/office/powerpoint/2010/main" val="27823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9404C2DC-8DDE-4746-A4D7-826F8ECBE1F5}" type="datetimeFigureOut">
              <a:rPr lang="sv-SE" smtClean="0"/>
              <a:pPr/>
              <a:t>2014-11-03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7B45D5C6-9343-45F4-9D1F-38BE19979AC2}" type="slidenum">
              <a:rPr lang="sv-SE" smtClean="0"/>
              <a:pPr/>
              <a:t>‹Nr.›</a:t>
            </a:fld>
            <a:endParaRPr lang="sv-SE"/>
          </a:p>
        </p:txBody>
      </p:sp>
    </p:spTree>
    <p:extLst>
      <p:ext uri="{BB962C8B-B14F-4D97-AF65-F5344CB8AC3E}">
        <p14:creationId xmlns:p14="http://schemas.microsoft.com/office/powerpoint/2010/main" val="3592478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9404C2DC-8DDE-4746-A4D7-826F8ECBE1F5}" type="datetimeFigureOut">
              <a:rPr lang="sv-SE" smtClean="0"/>
              <a:pPr/>
              <a:t>2014-11-03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B45D5C6-9343-45F4-9D1F-38BE19979AC2}" type="slidenum">
              <a:rPr lang="sv-SE" smtClean="0"/>
              <a:pPr/>
              <a:t>‹Nr.›</a:t>
            </a:fld>
            <a:endParaRPr lang="sv-SE"/>
          </a:p>
        </p:txBody>
      </p:sp>
    </p:spTree>
    <p:extLst>
      <p:ext uri="{BB962C8B-B14F-4D97-AF65-F5344CB8AC3E}">
        <p14:creationId xmlns:p14="http://schemas.microsoft.com/office/powerpoint/2010/main" val="2841560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404C2DC-8DDE-4746-A4D7-826F8ECBE1F5}" type="datetimeFigureOut">
              <a:rPr lang="sv-SE" smtClean="0"/>
              <a:pPr/>
              <a:t>2014-11-03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B45D5C6-9343-45F4-9D1F-38BE19979AC2}" type="slidenum">
              <a:rPr lang="sv-SE" smtClean="0"/>
              <a:pPr/>
              <a:t>‹Nr.›</a:t>
            </a:fld>
            <a:endParaRPr lang="sv-SE"/>
          </a:p>
        </p:txBody>
      </p:sp>
    </p:spTree>
    <p:extLst>
      <p:ext uri="{BB962C8B-B14F-4D97-AF65-F5344CB8AC3E}">
        <p14:creationId xmlns:p14="http://schemas.microsoft.com/office/powerpoint/2010/main" val="160284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19" y="204787"/>
            <a:ext cx="3008313" cy="871538"/>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404C2DC-8DDE-4746-A4D7-826F8ECBE1F5}" type="datetimeFigureOut">
              <a:rPr lang="sv-SE" smtClean="0"/>
              <a:pPr/>
              <a:t>2014-11-03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B45D5C6-9343-45F4-9D1F-38BE19979AC2}" type="slidenum">
              <a:rPr lang="sv-SE" smtClean="0"/>
              <a:pPr/>
              <a:t>‹Nr.›</a:t>
            </a:fld>
            <a:endParaRPr lang="sv-SE"/>
          </a:p>
        </p:txBody>
      </p:sp>
    </p:spTree>
    <p:extLst>
      <p:ext uri="{BB962C8B-B14F-4D97-AF65-F5344CB8AC3E}">
        <p14:creationId xmlns:p14="http://schemas.microsoft.com/office/powerpoint/2010/main" val="124454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1"/>
            <a:ext cx="5486400" cy="425054"/>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402551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404C2DC-8DDE-4746-A4D7-826F8ECBE1F5}" type="datetimeFigureOut">
              <a:rPr lang="sv-SE" smtClean="0"/>
              <a:pPr/>
              <a:t>2014-11-03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B45D5C6-9343-45F4-9D1F-38BE19979AC2}" type="slidenum">
              <a:rPr lang="sv-SE" smtClean="0"/>
              <a:pPr/>
              <a:t>‹Nr.›</a:t>
            </a:fld>
            <a:endParaRPr lang="sv-SE"/>
          </a:p>
        </p:txBody>
      </p:sp>
    </p:spTree>
    <p:extLst>
      <p:ext uri="{BB962C8B-B14F-4D97-AF65-F5344CB8AC3E}">
        <p14:creationId xmlns:p14="http://schemas.microsoft.com/office/powerpoint/2010/main" val="38227372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404C2DC-8DDE-4746-A4D7-826F8ECBE1F5}" type="datetimeFigureOut">
              <a:rPr lang="sv-SE" smtClean="0"/>
              <a:pPr/>
              <a:t>2014-11-03</a:t>
            </a:fld>
            <a:endParaRPr lang="sv-SE"/>
          </a:p>
        </p:txBody>
      </p:sp>
      <p:sp>
        <p:nvSpPr>
          <p:cNvPr id="5" name="Platshållare för sidfo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45D5C6-9343-45F4-9D1F-38BE19979AC2}" type="slidenum">
              <a:rPr lang="sv-SE" smtClean="0"/>
              <a:pPr/>
              <a:t>‹Nr.›</a:t>
            </a:fld>
            <a:endParaRPr lang="sv-SE"/>
          </a:p>
        </p:txBody>
      </p:sp>
      <p:sp>
        <p:nvSpPr>
          <p:cNvPr id="7" name="Rektangel 6"/>
          <p:cNvSpPr/>
          <p:nvPr userDrawn="1"/>
        </p:nvSpPr>
        <p:spPr>
          <a:xfrm>
            <a:off x="0" y="4623979"/>
            <a:ext cx="9144000" cy="5199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userDrawn="1"/>
        </p:nvSpPr>
        <p:spPr>
          <a:xfrm rot="16200000">
            <a:off x="-2083349" y="2235103"/>
            <a:ext cx="4634247" cy="4675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userDrawn="1"/>
        </p:nvSpPr>
        <p:spPr>
          <a:xfrm rot="16200000">
            <a:off x="6593115" y="2349401"/>
            <a:ext cx="4634247" cy="4675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userDrawn="1"/>
        </p:nvSpPr>
        <p:spPr>
          <a:xfrm>
            <a:off x="467558" y="357505"/>
            <a:ext cx="8208909" cy="4266474"/>
          </a:xfrm>
          <a:prstGeom prst="rect">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40368" y="4764355"/>
            <a:ext cx="773113" cy="239202"/>
          </a:xfrm>
          <a:prstGeom prst="rect">
            <a:avLst/>
          </a:prstGeom>
        </p:spPr>
      </p:pic>
      <p:sp>
        <p:nvSpPr>
          <p:cNvPr id="12" name="textruta 11"/>
          <p:cNvSpPr txBox="1"/>
          <p:nvPr userDrawn="1"/>
        </p:nvSpPr>
        <p:spPr>
          <a:xfrm>
            <a:off x="541259" y="4729725"/>
            <a:ext cx="1211389" cy="338554"/>
          </a:xfrm>
          <a:prstGeom prst="rect">
            <a:avLst/>
          </a:prstGeom>
          <a:noFill/>
        </p:spPr>
        <p:txBody>
          <a:bodyPr wrap="none" rtlCol="0">
            <a:spAutoFit/>
          </a:bodyPr>
          <a:lstStyle/>
          <a:p>
            <a:r>
              <a:rPr lang="sv-SE" sz="1600" dirty="0" smtClean="0">
                <a:solidFill>
                  <a:schemeClr val="bg1">
                    <a:lumMod val="65000"/>
                  </a:schemeClr>
                </a:solidFill>
                <a:latin typeface="Glypha LT Std Black" pitchFamily="18" charset="0"/>
              </a:rPr>
              <a:t>Ledarna.se</a:t>
            </a:r>
            <a:endParaRPr lang="sv-SE" sz="1600" dirty="0">
              <a:solidFill>
                <a:schemeClr val="bg1">
                  <a:lumMod val="65000"/>
                </a:schemeClr>
              </a:solidFill>
              <a:latin typeface="Glypha LT Std Black" pitchFamily="18" charset="0"/>
            </a:endParaRPr>
          </a:p>
        </p:txBody>
      </p:sp>
      <p:sp>
        <p:nvSpPr>
          <p:cNvPr id="13" name="Rektangel 12"/>
          <p:cNvSpPr/>
          <p:nvPr userDrawn="1"/>
        </p:nvSpPr>
        <p:spPr>
          <a:xfrm>
            <a:off x="0" y="1"/>
            <a:ext cx="9144000" cy="357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553892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49" r:id="rId12"/>
    <p:sldLayoutId id="214748365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otoakuten.se/albums/userpics/stenar_mot_vit_bakgrund.jpg" TargetMode="External"/><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mailto:Jorgen.kihlgren@ledarna.s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616" y="-409381"/>
            <a:ext cx="9721081" cy="5086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0" y="1"/>
            <a:ext cx="9144000" cy="357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0" y="4623979"/>
            <a:ext cx="9144000" cy="5199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rot="16200000">
            <a:off x="-2083349" y="2235103"/>
            <a:ext cx="4634247" cy="4675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rot="16200000">
            <a:off x="6593115" y="2349401"/>
            <a:ext cx="4634247" cy="4675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68" y="4764355"/>
            <a:ext cx="773113" cy="239202"/>
          </a:xfrm>
          <a:prstGeom prst="rect">
            <a:avLst/>
          </a:prstGeom>
        </p:spPr>
      </p:pic>
      <p:sp>
        <p:nvSpPr>
          <p:cNvPr id="14" name="textruta 13"/>
          <p:cNvSpPr txBox="1"/>
          <p:nvPr/>
        </p:nvSpPr>
        <p:spPr>
          <a:xfrm>
            <a:off x="755576" y="-175293"/>
            <a:ext cx="7488832" cy="1501266"/>
          </a:xfrm>
          <a:prstGeom prst="rect">
            <a:avLst/>
          </a:prstGeom>
          <a:noFill/>
        </p:spPr>
        <p:txBody>
          <a:bodyPr wrap="square" rtlCol="0">
            <a:spAutoFit/>
          </a:bodyPr>
          <a:lstStyle/>
          <a:p>
            <a:pPr>
              <a:lnSpc>
                <a:spcPts val="5600"/>
              </a:lnSpc>
            </a:pPr>
            <a:r>
              <a:rPr lang="sv-SE" sz="6000" dirty="0" smtClean="0">
                <a:solidFill>
                  <a:schemeClr val="bg1"/>
                </a:solidFill>
                <a:latin typeface="Glypha LT Std Black" pitchFamily="18" charset="0"/>
              </a:rPr>
              <a:t/>
            </a:r>
            <a:br>
              <a:rPr lang="sv-SE" sz="6000" dirty="0" smtClean="0">
                <a:solidFill>
                  <a:schemeClr val="bg1"/>
                </a:solidFill>
                <a:latin typeface="Glypha LT Std Black" pitchFamily="18" charset="0"/>
              </a:rPr>
            </a:br>
            <a:r>
              <a:rPr lang="sv-SE" sz="3600" dirty="0" smtClean="0">
                <a:solidFill>
                  <a:schemeClr val="bg1"/>
                </a:solidFill>
                <a:latin typeface="Franklin Gothic Medium"/>
                <a:cs typeface="Franklin Gothic Medium"/>
              </a:rPr>
              <a:t>Chefen som rekryterare</a:t>
            </a:r>
            <a:endParaRPr lang="sv-SE" sz="6000" dirty="0">
              <a:solidFill>
                <a:schemeClr val="bg1"/>
              </a:solidFill>
              <a:latin typeface="Glypha LT Std Black" pitchFamily="18" charset="0"/>
            </a:endParaRPr>
          </a:p>
        </p:txBody>
      </p:sp>
      <p:sp>
        <p:nvSpPr>
          <p:cNvPr id="10" name="Text Box 3"/>
          <p:cNvSpPr txBox="1">
            <a:spLocks noChangeArrowheads="1"/>
          </p:cNvSpPr>
          <p:nvPr/>
        </p:nvSpPr>
        <p:spPr bwMode="auto">
          <a:xfrm>
            <a:off x="790916" y="2471779"/>
            <a:ext cx="6373372" cy="1882567"/>
          </a:xfrm>
          <a:prstGeom prst="rect">
            <a:avLst/>
          </a:prstGeom>
          <a:noFill/>
          <a:ln w="3175">
            <a:noFill/>
            <a:prstDash val="dash"/>
            <a:headEnd/>
            <a:tailEnd/>
          </a:ln>
        </p:spPr>
        <p:style>
          <a:lnRef idx="2">
            <a:schemeClr val="dk1"/>
          </a:lnRef>
          <a:fillRef idx="1">
            <a:schemeClr val="lt1"/>
          </a:fillRef>
          <a:effectRef idx="0">
            <a:schemeClr val="dk1"/>
          </a:effectRef>
          <a:fontRef idx="minor">
            <a:schemeClr val="dk1"/>
          </a:fontRef>
        </p:style>
        <p:txBody>
          <a:bodyPr wrap="square">
            <a:spAutoFit/>
          </a:bodyPr>
          <a:lstStyle/>
          <a:p>
            <a:pPr>
              <a:lnSpc>
                <a:spcPts val="2200"/>
              </a:lnSpc>
              <a:spcBef>
                <a:spcPct val="50000"/>
              </a:spcBef>
              <a:defRPr/>
            </a:pPr>
            <a:endParaRPr lang="sv-SE" sz="1600" b="1" dirty="0">
              <a:latin typeface="News Gothic Std" pitchFamily="34" charset="0"/>
            </a:endParaRPr>
          </a:p>
          <a:p>
            <a:pPr>
              <a:lnSpc>
                <a:spcPts val="2200"/>
              </a:lnSpc>
              <a:spcBef>
                <a:spcPct val="50000"/>
              </a:spcBef>
              <a:defRPr/>
            </a:pPr>
            <a:r>
              <a:rPr lang="sv-SE" sz="1600" b="1" dirty="0" smtClean="0">
                <a:latin typeface="News Gothic Std" pitchFamily="34" charset="0"/>
              </a:rPr>
              <a:t>Jörgen Kihlgren</a:t>
            </a:r>
            <a:r>
              <a:rPr lang="sv-SE" sz="1600" dirty="0" smtClean="0">
                <a:latin typeface="News Gothic Std" pitchFamily="34" charset="0"/>
              </a:rPr>
              <a:t/>
            </a:r>
            <a:br>
              <a:rPr lang="sv-SE" sz="1600" dirty="0" smtClean="0">
                <a:latin typeface="News Gothic Std" pitchFamily="34" charset="0"/>
              </a:rPr>
            </a:br>
            <a:r>
              <a:rPr lang="sv-SE" sz="1600" dirty="0" smtClean="0">
                <a:latin typeface="News Gothic Std" pitchFamily="34" charset="0"/>
              </a:rPr>
              <a:t>Ledarskapsutvecklare Ledarna</a:t>
            </a:r>
          </a:p>
          <a:p>
            <a:pPr>
              <a:lnSpc>
                <a:spcPts val="2200"/>
              </a:lnSpc>
              <a:spcBef>
                <a:spcPct val="50000"/>
              </a:spcBef>
              <a:defRPr/>
            </a:pPr>
            <a:endParaRPr lang="sv-SE" sz="1600" dirty="0">
              <a:latin typeface="News Gothic Std" pitchFamily="34" charset="0"/>
            </a:endParaRPr>
          </a:p>
          <a:p>
            <a:pPr>
              <a:lnSpc>
                <a:spcPts val="2200"/>
              </a:lnSpc>
              <a:spcBef>
                <a:spcPct val="50000"/>
              </a:spcBef>
              <a:defRPr/>
            </a:pPr>
            <a:endParaRPr lang="sv-SE" dirty="0">
              <a:latin typeface="News Gothic Std" pitchFamily="34" charset="0"/>
            </a:endParaRPr>
          </a:p>
        </p:txBody>
      </p:sp>
      <p:sp>
        <p:nvSpPr>
          <p:cNvPr id="12" name="textruta 11"/>
          <p:cNvSpPr txBox="1"/>
          <p:nvPr/>
        </p:nvSpPr>
        <p:spPr>
          <a:xfrm>
            <a:off x="541259" y="4729725"/>
            <a:ext cx="1211389" cy="338554"/>
          </a:xfrm>
          <a:prstGeom prst="rect">
            <a:avLst/>
          </a:prstGeom>
          <a:noFill/>
        </p:spPr>
        <p:txBody>
          <a:bodyPr wrap="none" rtlCol="0">
            <a:spAutoFit/>
          </a:bodyPr>
          <a:lstStyle/>
          <a:p>
            <a:r>
              <a:rPr lang="sv-SE" sz="1600" dirty="0" smtClean="0">
                <a:solidFill>
                  <a:schemeClr val="bg1">
                    <a:lumMod val="65000"/>
                  </a:schemeClr>
                </a:solidFill>
                <a:latin typeface="Glypha LT Std Black" pitchFamily="18" charset="0"/>
              </a:rPr>
              <a:t>Ledarna.se</a:t>
            </a:r>
            <a:endParaRPr lang="sv-SE" sz="1600" dirty="0">
              <a:solidFill>
                <a:schemeClr val="bg1">
                  <a:lumMod val="65000"/>
                </a:schemeClr>
              </a:solidFill>
              <a:latin typeface="Glypha LT Std Black" pitchFamily="18" charset="0"/>
            </a:endParaRPr>
          </a:p>
        </p:txBody>
      </p:sp>
    </p:spTree>
    <p:extLst>
      <p:ext uri="{BB962C8B-B14F-4D97-AF65-F5344CB8AC3E}">
        <p14:creationId xmlns:p14="http://schemas.microsoft.com/office/powerpoint/2010/main" val="17908331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356"/>
            <a:ext cx="8229600" cy="857250"/>
          </a:xfrm>
        </p:spPr>
        <p:txBody>
          <a:bodyPr>
            <a:normAutofit fontScale="90000"/>
          </a:bodyPr>
          <a:lstStyle/>
          <a:p>
            <a:pPr algn="l"/>
            <a:r>
              <a:rPr lang="sv-SE" sz="2400" b="1" dirty="0">
                <a:solidFill>
                  <a:srgbClr val="000000"/>
                </a:solidFill>
                <a:latin typeface="Franklin Gothic Medium"/>
                <a:ea typeface="Verdana" pitchFamily="34" charset="0"/>
                <a:cs typeface="Franklin Gothic Medium"/>
              </a:rPr>
              <a:t>Vilken intervjumetod använder du dig av när du genomför en rekryteringsintervju?</a:t>
            </a:r>
            <a:r>
              <a:rPr lang="sv-SE" sz="2400" i="1" dirty="0">
                <a:solidFill>
                  <a:srgbClr val="000000"/>
                </a:solidFill>
                <a:latin typeface="Franklin Gothic Medium"/>
                <a:ea typeface="Verdana" pitchFamily="34" charset="0"/>
                <a:cs typeface="Franklin Gothic Medium"/>
              </a:rPr>
              <a:t/>
            </a:r>
            <a:br>
              <a:rPr lang="sv-SE" sz="2400" i="1" dirty="0">
                <a:solidFill>
                  <a:srgbClr val="000000"/>
                </a:solidFill>
                <a:latin typeface="Franklin Gothic Medium"/>
                <a:ea typeface="Verdana" pitchFamily="34" charset="0"/>
                <a:cs typeface="Franklin Gothic Medium"/>
              </a:rPr>
            </a:br>
            <a:r>
              <a:rPr lang="sv-SE" sz="1600" i="1" dirty="0" smtClean="0">
                <a:solidFill>
                  <a:srgbClr val="FFFFFF"/>
                </a:solidFill>
                <a:ea typeface="Verdana" pitchFamily="34" charset="0"/>
                <a:cs typeface="Verdana" pitchFamily="34" charset="0"/>
              </a:rPr>
              <a:t>Ledarnas undersökning våren 2014</a:t>
            </a:r>
            <a:endParaRPr lang="en-US" sz="2400" dirty="0">
              <a:solidFill>
                <a:srgbClr val="FFFFFF"/>
              </a:solidFill>
            </a:endParaRPr>
          </a:p>
        </p:txBody>
      </p:sp>
      <p:graphicFrame>
        <p:nvGraphicFramePr>
          <p:cNvPr id="4" name="Chart 9"/>
          <p:cNvGraphicFramePr>
            <a:graphicFrameLocks noGrp="1"/>
          </p:cNvGraphicFramePr>
          <p:nvPr>
            <p:ph idx="1"/>
            <p:extLst>
              <p:ext uri="{D42A27DB-BD31-4B8C-83A1-F6EECF244321}">
                <p14:modId xmlns:p14="http://schemas.microsoft.com/office/powerpoint/2010/main" val="645044583"/>
              </p:ext>
            </p:extLst>
          </p:nvPr>
        </p:nvGraphicFramePr>
        <p:xfrm>
          <a:off x="468313" y="1221582"/>
          <a:ext cx="8229600" cy="3394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75236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normAutofit/>
          </a:bodyPr>
          <a:lstStyle/>
          <a:p>
            <a:pPr algn="l"/>
            <a:r>
              <a:rPr lang="sv-SE" sz="3600" dirty="0" smtClean="0">
                <a:latin typeface="Franklin Gothic Medium"/>
                <a:cs typeface="Franklin Gothic Medium"/>
              </a:rPr>
              <a:t>Rekrytering – vad är viktigast?</a:t>
            </a:r>
            <a:endParaRPr lang="sv-SE" sz="3600" dirty="0">
              <a:latin typeface="Franklin Gothic Medium"/>
              <a:cs typeface="Franklin Gothic Medium"/>
            </a:endParaRPr>
          </a:p>
        </p:txBody>
      </p:sp>
      <p:sp>
        <p:nvSpPr>
          <p:cNvPr id="10" name="Platshållare för innehåll 9"/>
          <p:cNvSpPr>
            <a:spLocks noGrp="1"/>
          </p:cNvSpPr>
          <p:nvPr>
            <p:ph idx="1"/>
          </p:nvPr>
        </p:nvSpPr>
        <p:spPr>
          <a:xfrm>
            <a:off x="457200" y="1200151"/>
            <a:ext cx="5194920" cy="3394472"/>
          </a:xfrm>
        </p:spPr>
        <p:txBody>
          <a:bodyPr>
            <a:noAutofit/>
          </a:bodyPr>
          <a:lstStyle/>
          <a:p>
            <a:pPr>
              <a:spcBef>
                <a:spcPts val="0"/>
              </a:spcBef>
              <a:defRPr/>
            </a:pPr>
            <a:r>
              <a:rPr lang="sv-SE" sz="2000" dirty="0" smtClean="0">
                <a:latin typeface="Franklin Gothic Book"/>
                <a:cs typeface="Franklin Gothic Book"/>
              </a:rPr>
              <a:t>Nittio </a:t>
            </a:r>
            <a:r>
              <a:rPr lang="sv-SE" sz="2000" dirty="0">
                <a:latin typeface="Franklin Gothic Book"/>
                <a:cs typeface="Franklin Gothic Book"/>
              </a:rPr>
              <a:t>(90) procent av alla chefer anser att personliga egenskaper </a:t>
            </a:r>
            <a:r>
              <a:rPr lang="sv-SE" sz="2000" dirty="0" smtClean="0">
                <a:latin typeface="Franklin Gothic Book"/>
                <a:cs typeface="Franklin Gothic Book"/>
              </a:rPr>
              <a:t>var den</a:t>
            </a:r>
            <a:r>
              <a:rPr lang="sv-SE" sz="2000" dirty="0" smtClean="0">
                <a:latin typeface="Franklin Gothic Book"/>
                <a:cs typeface="Franklin Gothic Book"/>
              </a:rPr>
              <a:t> </a:t>
            </a:r>
            <a:r>
              <a:rPr lang="sv-SE" sz="2000" dirty="0">
                <a:latin typeface="Franklin Gothic Book"/>
                <a:cs typeface="Franklin Gothic Book"/>
              </a:rPr>
              <a:t>viktigaste </a:t>
            </a:r>
            <a:r>
              <a:rPr lang="sv-SE" sz="2000" dirty="0" smtClean="0">
                <a:latin typeface="Franklin Gothic Book"/>
                <a:cs typeface="Franklin Gothic Book"/>
              </a:rPr>
              <a:t>faktorn </a:t>
            </a:r>
            <a:r>
              <a:rPr lang="sv-SE" sz="2000" dirty="0">
                <a:latin typeface="Franklin Gothic Book"/>
                <a:cs typeface="Franklin Gothic Book"/>
              </a:rPr>
              <a:t>vid rekrytering</a:t>
            </a:r>
            <a:r>
              <a:rPr lang="sv-SE" sz="2000" dirty="0" smtClean="0">
                <a:latin typeface="Franklin Gothic Book"/>
                <a:cs typeface="Franklin Gothic Book"/>
              </a:rPr>
              <a:t>.</a:t>
            </a:r>
          </a:p>
          <a:p>
            <a:pPr>
              <a:spcBef>
                <a:spcPts val="0"/>
              </a:spcBef>
              <a:defRPr/>
            </a:pPr>
            <a:endParaRPr lang="sv-SE" sz="2000" dirty="0" smtClean="0">
              <a:latin typeface="Franklin Gothic Book"/>
              <a:cs typeface="Franklin Gothic Book"/>
            </a:endParaRPr>
          </a:p>
          <a:p>
            <a:pPr>
              <a:spcBef>
                <a:spcPts val="0"/>
              </a:spcBef>
              <a:defRPr/>
            </a:pPr>
            <a:r>
              <a:rPr lang="sv-SE" sz="2000" dirty="0" smtClean="0">
                <a:latin typeface="Franklin Gothic Book"/>
                <a:cs typeface="Franklin Gothic Book"/>
              </a:rPr>
              <a:t>Därefter </a:t>
            </a:r>
            <a:r>
              <a:rPr lang="sv-SE" sz="2000" dirty="0">
                <a:latin typeface="Franklin Gothic Book"/>
                <a:cs typeface="Franklin Gothic Book"/>
              </a:rPr>
              <a:t>specifik branscherfarenhet och </a:t>
            </a:r>
            <a:r>
              <a:rPr lang="sv-SE" sz="2000" dirty="0" smtClean="0">
                <a:latin typeface="Franklin Gothic Book"/>
                <a:cs typeface="Franklin Gothic Book"/>
              </a:rPr>
              <a:t>formell utbildningsnivå.</a:t>
            </a:r>
          </a:p>
          <a:p>
            <a:pPr>
              <a:spcBef>
                <a:spcPts val="0"/>
              </a:spcBef>
              <a:defRPr/>
            </a:pPr>
            <a:endParaRPr lang="sv-SE" sz="2000" dirty="0">
              <a:latin typeface="Franklin Gothic Book"/>
              <a:cs typeface="Franklin Gothic Book"/>
            </a:endParaRPr>
          </a:p>
          <a:p>
            <a:pPr>
              <a:spcBef>
                <a:spcPts val="0"/>
              </a:spcBef>
              <a:defRPr/>
            </a:pPr>
            <a:r>
              <a:rPr lang="sv-SE" sz="2000" dirty="0" smtClean="0">
                <a:latin typeface="Franklin Gothic Book"/>
                <a:cs typeface="Franklin Gothic Book"/>
              </a:rPr>
              <a:t>Vad som bedömdes som minst viktigt var internationell erfarenhet och kunskap om andra kulturer.</a:t>
            </a:r>
            <a:endParaRPr lang="sv-SE" sz="2000" dirty="0">
              <a:latin typeface="Franklin Gothic Book"/>
              <a:cs typeface="Franklin Gothic Book"/>
            </a:endParaRPr>
          </a:p>
          <a:p>
            <a:endParaRPr lang="sv-SE" sz="2000" kern="0" dirty="0"/>
          </a:p>
        </p:txBody>
      </p:sp>
      <p:pic>
        <p:nvPicPr>
          <p:cNvPr id="5" name="Bildobjekt 4" descr="Sten">
            <a:hlinkClick r:id="rId3" tooltip="&quot;Ljusa stenar från Öland. Storlek: 1200x800 pixlar.&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203598"/>
            <a:ext cx="2808312" cy="3456384"/>
          </a:xfrm>
          <a:prstGeom prst="rect">
            <a:avLst/>
          </a:prstGeom>
          <a:noFill/>
          <a:ln>
            <a:noFill/>
          </a:ln>
        </p:spPr>
      </p:pic>
    </p:spTree>
    <p:extLst>
      <p:ext uri="{BB962C8B-B14F-4D97-AF65-F5344CB8AC3E}">
        <p14:creationId xmlns:p14="http://schemas.microsoft.com/office/powerpoint/2010/main" val="35607109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356"/>
            <a:ext cx="8229600" cy="857250"/>
          </a:xfrm>
        </p:spPr>
        <p:txBody>
          <a:bodyPr>
            <a:normAutofit fontScale="90000"/>
          </a:bodyPr>
          <a:lstStyle/>
          <a:p>
            <a:pPr algn="l"/>
            <a:r>
              <a:rPr lang="sv-SE" sz="2400" b="1" dirty="0">
                <a:solidFill>
                  <a:srgbClr val="000000"/>
                </a:solidFill>
                <a:latin typeface="Franklin Gothic Medium"/>
                <a:ea typeface="Verdana" pitchFamily="34" charset="0"/>
                <a:cs typeface="Franklin Gothic Medium"/>
              </a:rPr>
              <a:t>I vilken utsträckning använder du dig av personlighetstest vid </a:t>
            </a:r>
            <a:r>
              <a:rPr lang="sv-SE" sz="2400" b="1" dirty="0" smtClean="0">
                <a:solidFill>
                  <a:srgbClr val="000000"/>
                </a:solidFill>
                <a:latin typeface="Franklin Gothic Medium"/>
                <a:ea typeface="Verdana" pitchFamily="34" charset="0"/>
                <a:cs typeface="Franklin Gothic Medium"/>
              </a:rPr>
              <a:t>rekrytering?</a:t>
            </a:r>
            <a:br>
              <a:rPr lang="sv-SE" sz="2400" b="1" dirty="0" smtClean="0">
                <a:solidFill>
                  <a:srgbClr val="000000"/>
                </a:solidFill>
                <a:latin typeface="Franklin Gothic Medium"/>
                <a:ea typeface="Verdana" pitchFamily="34" charset="0"/>
                <a:cs typeface="Franklin Gothic Medium"/>
              </a:rPr>
            </a:br>
            <a:r>
              <a:rPr lang="sv-SE" sz="1600" b="1" dirty="0" smtClean="0">
                <a:solidFill>
                  <a:srgbClr val="FFFFFF"/>
                </a:solidFill>
                <a:ea typeface="Verdana" pitchFamily="34" charset="0"/>
                <a:cs typeface="Verdana" pitchFamily="34" charset="0"/>
              </a:rPr>
              <a:t>Ledarnas undersökning våren </a:t>
            </a:r>
            <a:r>
              <a:rPr lang="sv-SE" sz="1600" i="1" dirty="0" smtClean="0">
                <a:solidFill>
                  <a:srgbClr val="FFFFFF"/>
                </a:solidFill>
                <a:ea typeface="Verdana" pitchFamily="34" charset="0"/>
                <a:cs typeface="Verdana" pitchFamily="34" charset="0"/>
              </a:rPr>
              <a:t>2014</a:t>
            </a:r>
            <a:endParaRPr lang="en-US" sz="2400" dirty="0">
              <a:solidFill>
                <a:srgbClr val="FFFFFF"/>
              </a:solidFill>
            </a:endParaRPr>
          </a:p>
        </p:txBody>
      </p:sp>
      <p:graphicFrame>
        <p:nvGraphicFramePr>
          <p:cNvPr id="4" name="Chart 9"/>
          <p:cNvGraphicFramePr>
            <a:graphicFrameLocks noGrp="1"/>
          </p:cNvGraphicFramePr>
          <p:nvPr>
            <p:ph idx="1"/>
            <p:extLst>
              <p:ext uri="{D42A27DB-BD31-4B8C-83A1-F6EECF244321}">
                <p14:modId xmlns:p14="http://schemas.microsoft.com/office/powerpoint/2010/main" val="1764650026"/>
              </p:ext>
            </p:extLst>
          </p:nvPr>
        </p:nvGraphicFramePr>
        <p:xfrm>
          <a:off x="468313" y="1221582"/>
          <a:ext cx="8229600" cy="3394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85373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normAutofit/>
          </a:bodyPr>
          <a:lstStyle/>
          <a:p>
            <a:pPr algn="l"/>
            <a:r>
              <a:rPr lang="sv-SE" sz="3600" dirty="0" smtClean="0">
                <a:latin typeface="Franklin Gothic Medium"/>
                <a:cs typeface="Franklin Gothic Medium"/>
              </a:rPr>
              <a:t>Rekrytering – sökvägar efter personal</a:t>
            </a:r>
            <a:endParaRPr lang="sv-SE" sz="3600" dirty="0">
              <a:latin typeface="Franklin Gothic Medium"/>
              <a:cs typeface="Franklin Gothic Medium"/>
            </a:endParaRPr>
          </a:p>
        </p:txBody>
      </p:sp>
      <p:sp>
        <p:nvSpPr>
          <p:cNvPr id="10" name="Platshållare för innehåll 9"/>
          <p:cNvSpPr>
            <a:spLocks noGrp="1"/>
          </p:cNvSpPr>
          <p:nvPr>
            <p:ph idx="1"/>
          </p:nvPr>
        </p:nvSpPr>
        <p:spPr>
          <a:xfrm>
            <a:off x="457200" y="1200151"/>
            <a:ext cx="6851104" cy="3394472"/>
          </a:xfrm>
        </p:spPr>
        <p:txBody>
          <a:bodyPr>
            <a:noAutofit/>
          </a:bodyPr>
          <a:lstStyle/>
          <a:p>
            <a:r>
              <a:rPr lang="sv-SE" sz="2000" dirty="0" smtClean="0">
                <a:latin typeface="Franklin Gothic Book"/>
                <a:cs typeface="Franklin Gothic Book"/>
              </a:rPr>
              <a:t>Den vanligaste sökvägen efter personal är:</a:t>
            </a:r>
          </a:p>
          <a:p>
            <a:r>
              <a:rPr lang="sv-SE" sz="2000" dirty="0" smtClean="0">
                <a:latin typeface="Franklin Gothic Book"/>
                <a:cs typeface="Franklin Gothic Book"/>
              </a:rPr>
              <a:t>Egen webbplats (62 procent). </a:t>
            </a:r>
          </a:p>
          <a:p>
            <a:r>
              <a:rPr lang="sv-SE" sz="2000" dirty="0">
                <a:latin typeface="Franklin Gothic Book"/>
                <a:cs typeface="Franklin Gothic Book"/>
              </a:rPr>
              <a:t>N</a:t>
            </a:r>
            <a:r>
              <a:rPr lang="sv-SE" sz="2000" dirty="0" smtClean="0">
                <a:latin typeface="Franklin Gothic Book"/>
                <a:cs typeface="Franklin Gothic Book"/>
              </a:rPr>
              <a:t>ätverk </a:t>
            </a:r>
            <a:r>
              <a:rPr lang="sv-SE" sz="2000" dirty="0">
                <a:latin typeface="Franklin Gothic Book"/>
                <a:cs typeface="Franklin Gothic Book"/>
              </a:rPr>
              <a:t>för att hitta personal (42 procent). </a:t>
            </a:r>
            <a:endParaRPr lang="sv-SE" sz="2000" dirty="0" smtClean="0">
              <a:latin typeface="Franklin Gothic Book"/>
              <a:cs typeface="Franklin Gothic Book"/>
            </a:endParaRPr>
          </a:p>
          <a:p>
            <a:r>
              <a:rPr lang="sv-SE" sz="2000" dirty="0" smtClean="0">
                <a:latin typeface="Franklin Gothic Book"/>
                <a:cs typeface="Franklin Gothic Book"/>
              </a:rPr>
              <a:t>Ungefär </a:t>
            </a:r>
            <a:r>
              <a:rPr lang="sv-SE" sz="2000" dirty="0">
                <a:latin typeface="Franklin Gothic Book"/>
                <a:cs typeface="Franklin Gothic Book"/>
              </a:rPr>
              <a:t>en tredjedel </a:t>
            </a:r>
            <a:r>
              <a:rPr lang="sv-SE" sz="2000" dirty="0" smtClean="0">
                <a:latin typeface="Franklin Gothic Book"/>
                <a:cs typeface="Franklin Gothic Book"/>
              </a:rPr>
              <a:t>(33 procent) använder </a:t>
            </a:r>
            <a:r>
              <a:rPr lang="sv-SE" sz="2000" dirty="0">
                <a:latin typeface="Franklin Gothic Book"/>
                <a:cs typeface="Franklin Gothic Book"/>
              </a:rPr>
              <a:t>sig av bemanningsföretag eller rekryteringsföretag för att hitta personal.  </a:t>
            </a:r>
            <a:endParaRPr lang="sv-SE" sz="2000" dirty="0" smtClean="0">
              <a:latin typeface="Franklin Gothic Book"/>
              <a:cs typeface="Franklin Gothic Book"/>
            </a:endParaRPr>
          </a:p>
          <a:p>
            <a:r>
              <a:rPr lang="sv-SE" sz="2000" dirty="0">
                <a:latin typeface="Franklin Gothic Book"/>
                <a:cs typeface="Franklin Gothic Book"/>
              </a:rPr>
              <a:t>S</a:t>
            </a:r>
            <a:r>
              <a:rPr lang="sv-SE" sz="2000" dirty="0" smtClean="0">
                <a:latin typeface="Franklin Gothic Book"/>
                <a:cs typeface="Franklin Gothic Book"/>
              </a:rPr>
              <a:t>ociala </a:t>
            </a:r>
            <a:r>
              <a:rPr lang="sv-SE" sz="2000" dirty="0">
                <a:latin typeface="Franklin Gothic Book"/>
                <a:cs typeface="Franklin Gothic Book"/>
              </a:rPr>
              <a:t>medier är däremot ovanligare (13 procent)</a:t>
            </a:r>
            <a:r>
              <a:rPr lang="sv-SE" sz="2000" dirty="0" smtClean="0">
                <a:latin typeface="Franklin Gothic Book"/>
                <a:cs typeface="Franklin Gothic Book"/>
              </a:rPr>
              <a:t>.</a:t>
            </a:r>
          </a:p>
          <a:p>
            <a:endParaRPr lang="sv-SE" sz="2000" dirty="0"/>
          </a:p>
          <a:p>
            <a:pPr marL="0" indent="0">
              <a:buNone/>
            </a:pPr>
            <a:endParaRPr lang="sv-SE" sz="2000" kern="0" dirty="0" smtClean="0"/>
          </a:p>
        </p:txBody>
      </p:sp>
    </p:spTree>
    <p:extLst>
      <p:ext uri="{BB962C8B-B14F-4D97-AF65-F5344CB8AC3E}">
        <p14:creationId xmlns:p14="http://schemas.microsoft.com/office/powerpoint/2010/main" val="327886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normAutofit/>
          </a:bodyPr>
          <a:lstStyle/>
          <a:p>
            <a:pPr algn="l"/>
            <a:r>
              <a:rPr lang="sv-SE" sz="3600" dirty="0" smtClean="0">
                <a:latin typeface="Franklin Gothic Medium"/>
                <a:cs typeface="Franklin Gothic Medium"/>
              </a:rPr>
              <a:t>Rekrytering – olika kontroller</a:t>
            </a:r>
            <a:endParaRPr lang="sv-SE" sz="3600" dirty="0">
              <a:latin typeface="Franklin Gothic Medium"/>
              <a:cs typeface="Franklin Gothic Medium"/>
            </a:endParaRPr>
          </a:p>
        </p:txBody>
      </p:sp>
      <p:sp>
        <p:nvSpPr>
          <p:cNvPr id="10" name="Platshållare för innehåll 9"/>
          <p:cNvSpPr>
            <a:spLocks noGrp="1"/>
          </p:cNvSpPr>
          <p:nvPr>
            <p:ph idx="1"/>
          </p:nvPr>
        </p:nvSpPr>
        <p:spPr>
          <a:xfrm>
            <a:off x="755576" y="1347622"/>
            <a:ext cx="7344816" cy="3214823"/>
          </a:xfrm>
        </p:spPr>
        <p:txBody>
          <a:bodyPr>
            <a:normAutofit/>
          </a:bodyPr>
          <a:lstStyle/>
          <a:p>
            <a:r>
              <a:rPr lang="sv-SE" sz="2000" dirty="0" smtClean="0">
                <a:latin typeface="Franklin Gothic Book"/>
                <a:cs typeface="Franklin Gothic Book"/>
              </a:rPr>
              <a:t>Bakgrundskontroller </a:t>
            </a:r>
            <a:r>
              <a:rPr lang="sv-SE" sz="2000" dirty="0">
                <a:latin typeface="Franklin Gothic Book"/>
                <a:cs typeface="Franklin Gothic Book"/>
              </a:rPr>
              <a:t>görs av en majoritet av cheferna (60 procent). De vanligaste bakgrundskontrollerna är kontroll av betyg och intyg samt brottsregister.</a:t>
            </a:r>
          </a:p>
          <a:p>
            <a:r>
              <a:rPr lang="sv-SE" sz="2000" dirty="0">
                <a:latin typeface="Franklin Gothic Book"/>
                <a:cs typeface="Franklin Gothic Book"/>
              </a:rPr>
              <a:t>Att kontrollera kandidatens närvaro på sociala medier har slagit igenom ordentligt, 40 procent av cheferna kollar kandidatens närvaro på sociala medier före intervjun, 23 procent efter intervjun och 33 procent både före och efter intervjun. </a:t>
            </a:r>
            <a:endParaRPr lang="sv-SE" sz="2000" dirty="0" smtClean="0">
              <a:latin typeface="Franklin Gothic Book"/>
              <a:cs typeface="Franklin Gothic Book"/>
            </a:endParaRPr>
          </a:p>
        </p:txBody>
      </p:sp>
    </p:spTree>
    <p:extLst>
      <p:ext uri="{BB962C8B-B14F-4D97-AF65-F5344CB8AC3E}">
        <p14:creationId xmlns:p14="http://schemas.microsoft.com/office/powerpoint/2010/main" val="13515691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normAutofit/>
          </a:bodyPr>
          <a:lstStyle/>
          <a:p>
            <a:pPr algn="l"/>
            <a:r>
              <a:rPr lang="sv-SE" sz="3600" dirty="0" smtClean="0">
                <a:latin typeface="Franklin Gothic Medium"/>
                <a:cs typeface="Franklin Gothic Medium"/>
              </a:rPr>
              <a:t>Rekrytering - referenser</a:t>
            </a:r>
            <a:endParaRPr lang="sv-SE" sz="3600" dirty="0">
              <a:latin typeface="Franklin Gothic Medium"/>
              <a:cs typeface="Franklin Gothic Medium"/>
            </a:endParaRPr>
          </a:p>
        </p:txBody>
      </p:sp>
      <p:sp>
        <p:nvSpPr>
          <p:cNvPr id="10" name="Platshållare för innehåll 9"/>
          <p:cNvSpPr>
            <a:spLocks noGrp="1"/>
          </p:cNvSpPr>
          <p:nvPr>
            <p:ph idx="1"/>
          </p:nvPr>
        </p:nvSpPr>
        <p:spPr>
          <a:xfrm>
            <a:off x="457200" y="1200151"/>
            <a:ext cx="5266928" cy="3394472"/>
          </a:xfrm>
        </p:spPr>
        <p:txBody>
          <a:bodyPr>
            <a:normAutofit/>
          </a:bodyPr>
          <a:lstStyle/>
          <a:p>
            <a:r>
              <a:rPr lang="sv-SE" sz="2000" dirty="0" smtClean="0">
                <a:latin typeface="Franklin Gothic Book"/>
                <a:cs typeface="Franklin Gothic Book"/>
              </a:rPr>
              <a:t>Nästan </a:t>
            </a:r>
            <a:r>
              <a:rPr lang="sv-SE" sz="2000" dirty="0">
                <a:latin typeface="Franklin Gothic Book"/>
                <a:cs typeface="Franklin Gothic Book"/>
              </a:rPr>
              <a:t>alla (96 procent) chefer kontaktar referenser. </a:t>
            </a:r>
            <a:endParaRPr lang="sv-SE" sz="2000" dirty="0" smtClean="0">
              <a:latin typeface="Franklin Gothic Book"/>
              <a:cs typeface="Franklin Gothic Book"/>
            </a:endParaRPr>
          </a:p>
          <a:p>
            <a:r>
              <a:rPr lang="sv-SE" sz="2000" dirty="0" smtClean="0">
                <a:latin typeface="Franklin Gothic Book"/>
                <a:cs typeface="Franklin Gothic Book"/>
              </a:rPr>
              <a:t>De </a:t>
            </a:r>
            <a:r>
              <a:rPr lang="sv-SE" sz="2000" dirty="0">
                <a:latin typeface="Franklin Gothic Book"/>
                <a:cs typeface="Franklin Gothic Book"/>
              </a:rPr>
              <a:t>flesta (60 procent) tar två referenser </a:t>
            </a:r>
            <a:endParaRPr lang="sv-SE" sz="2000" dirty="0" smtClean="0">
              <a:latin typeface="Franklin Gothic Book"/>
              <a:cs typeface="Franklin Gothic Book"/>
            </a:endParaRPr>
          </a:p>
          <a:p>
            <a:r>
              <a:rPr lang="sv-SE" sz="2000" dirty="0" smtClean="0">
                <a:latin typeface="Franklin Gothic Book"/>
                <a:cs typeface="Franklin Gothic Book"/>
              </a:rPr>
              <a:t>En </a:t>
            </a:r>
            <a:r>
              <a:rPr lang="sv-SE" sz="2000" dirty="0">
                <a:latin typeface="Franklin Gothic Book"/>
                <a:cs typeface="Franklin Gothic Book"/>
              </a:rPr>
              <a:t>fjärdedel (24 procent) lägger mindre än tio minuter på referenstagningen. </a:t>
            </a:r>
            <a:endParaRPr lang="sv-SE" sz="2000" dirty="0" smtClean="0">
              <a:latin typeface="Franklin Gothic Book"/>
              <a:cs typeface="Franklin Gothic Book"/>
            </a:endParaRPr>
          </a:p>
          <a:p>
            <a:r>
              <a:rPr lang="sv-SE" sz="2000" dirty="0" smtClean="0">
                <a:latin typeface="Franklin Gothic Book"/>
                <a:cs typeface="Franklin Gothic Book"/>
              </a:rPr>
              <a:t>En </a:t>
            </a:r>
            <a:r>
              <a:rPr lang="sv-SE" sz="2000" dirty="0">
                <a:latin typeface="Franklin Gothic Book"/>
                <a:cs typeface="Franklin Gothic Book"/>
              </a:rPr>
              <a:t>femtedel (19 procent) som lägger mer än 20 minuter på referenstagningen. </a:t>
            </a:r>
            <a:endParaRPr lang="sv-SE" sz="2000" dirty="0" smtClean="0">
              <a:latin typeface="Franklin Gothic Book"/>
              <a:cs typeface="Franklin Gothic Book"/>
            </a:endParaRPr>
          </a:p>
          <a:p>
            <a:r>
              <a:rPr lang="sv-SE" sz="2000" dirty="0">
                <a:latin typeface="Franklin Gothic Book"/>
                <a:cs typeface="Franklin Gothic Book"/>
              </a:rPr>
              <a:t>Fyrtio procent (40) av cheferna säger sig ta referenser utan att först meddela kandidaten.</a:t>
            </a:r>
          </a:p>
          <a:p>
            <a:endParaRPr lang="sv-SE" sz="2000" dirty="0">
              <a:latin typeface="Franklin Gothic Book"/>
              <a:cs typeface="Franklin Gothic Book"/>
            </a:endParaRPr>
          </a:p>
          <a:p>
            <a:endParaRPr lang="sv-SE" sz="2000" dirty="0" smtClean="0"/>
          </a:p>
          <a:p>
            <a:endParaRPr lang="sv-SE" sz="2000" dirty="0" smtClean="0"/>
          </a:p>
          <a:p>
            <a:endParaRPr lang="sv-SE" sz="2000" dirty="0" smtClean="0"/>
          </a:p>
          <a:p>
            <a:endParaRPr lang="sv-SE" sz="2000" dirty="0" smtClean="0"/>
          </a:p>
          <a:p>
            <a:endParaRPr lang="sv-SE" sz="2000" dirty="0" smtClean="0"/>
          </a:p>
          <a:p>
            <a:pPr marL="0" indent="0">
              <a:buNone/>
            </a:pPr>
            <a:endParaRPr lang="sv-SE" sz="2000" dirty="0" smtClean="0"/>
          </a:p>
          <a:p>
            <a:pPr marL="0" indent="0">
              <a:buNone/>
            </a:pPr>
            <a:endParaRPr lang="sv-SE" sz="2000" dirty="0"/>
          </a:p>
          <a:p>
            <a:endParaRPr lang="sv-SE" sz="2000" kern="0" dirty="0" smtClean="0"/>
          </a:p>
          <a:p>
            <a:pPr marL="285750" indent="-285750">
              <a:lnSpc>
                <a:spcPts val="2600"/>
              </a:lnSpc>
              <a:buFont typeface="Arial" panose="020B0604020202020204" pitchFamily="34" charset="0"/>
              <a:buChar char="•"/>
            </a:pPr>
            <a:endParaRPr lang="sv-SE" sz="2000" dirty="0" smtClean="0"/>
          </a:p>
        </p:txBody>
      </p:sp>
      <p:pic>
        <p:nvPicPr>
          <p:cNvPr id="5" name="Picture 2" descr="Q:\Ledarnamaterial\Foton\Svartvita genrebilder\ledarna10_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131590"/>
            <a:ext cx="2903724" cy="356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7992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069628"/>
          </a:xfrm>
        </p:spPr>
        <p:txBody>
          <a:bodyPr>
            <a:normAutofit/>
          </a:bodyPr>
          <a:lstStyle/>
          <a:p>
            <a:pPr algn="l"/>
            <a:r>
              <a:rPr lang="sv-SE" sz="2400" b="1" dirty="0">
                <a:latin typeface="Franklin Gothic Medium"/>
                <a:ea typeface="Verdana" pitchFamily="34" charset="0"/>
                <a:cs typeface="Franklin Gothic Medium"/>
              </a:rPr>
              <a:t>När undersöker du normalt sett kandidatens aktiviteter på sociala medier?</a:t>
            </a:r>
            <a:br>
              <a:rPr lang="sv-SE" sz="2400" b="1" dirty="0">
                <a:latin typeface="Franklin Gothic Medium"/>
                <a:ea typeface="Verdana" pitchFamily="34" charset="0"/>
                <a:cs typeface="Franklin Gothic Medium"/>
              </a:rPr>
            </a:br>
            <a:r>
              <a:rPr lang="sv-SE" sz="1600" i="1" dirty="0" smtClean="0">
                <a:solidFill>
                  <a:srgbClr val="FFFFFF"/>
                </a:solidFill>
                <a:ea typeface="Verdana" pitchFamily="34" charset="0"/>
                <a:cs typeface="Verdana" pitchFamily="34" charset="0"/>
              </a:rPr>
              <a:t>Ledarnas undersökning våren 2014</a:t>
            </a:r>
            <a:endParaRPr lang="en-US" sz="2400" dirty="0">
              <a:solidFill>
                <a:srgbClr val="FFFFFF"/>
              </a:solidFill>
            </a:endParaRPr>
          </a:p>
        </p:txBody>
      </p:sp>
      <p:graphicFrame>
        <p:nvGraphicFramePr>
          <p:cNvPr id="4" name="Chart 9"/>
          <p:cNvGraphicFramePr>
            <a:graphicFrameLocks noGrp="1"/>
          </p:cNvGraphicFramePr>
          <p:nvPr>
            <p:ph idx="1"/>
            <p:extLst>
              <p:ext uri="{D42A27DB-BD31-4B8C-83A1-F6EECF244321}">
                <p14:modId xmlns:p14="http://schemas.microsoft.com/office/powerpoint/2010/main" val="2292183322"/>
              </p:ext>
            </p:extLst>
          </p:nvPr>
        </p:nvGraphicFramePr>
        <p:xfrm>
          <a:off x="468313" y="1221582"/>
          <a:ext cx="8229600" cy="3394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00127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normAutofit/>
          </a:bodyPr>
          <a:lstStyle/>
          <a:p>
            <a:pPr algn="l"/>
            <a:r>
              <a:rPr lang="sv-SE" sz="3600" dirty="0" smtClean="0">
                <a:latin typeface="Franklin Gothic Medium"/>
                <a:cs typeface="Franklin Gothic Medium"/>
              </a:rPr>
              <a:t>Rekrytering – vad göra annorlunda?</a:t>
            </a:r>
            <a:endParaRPr lang="sv-SE" sz="3600" dirty="0">
              <a:latin typeface="Franklin Gothic Medium"/>
              <a:cs typeface="Franklin Gothic Medium"/>
            </a:endParaRPr>
          </a:p>
        </p:txBody>
      </p:sp>
      <p:sp>
        <p:nvSpPr>
          <p:cNvPr id="10" name="Platshållare för innehåll 9"/>
          <p:cNvSpPr>
            <a:spLocks noGrp="1"/>
          </p:cNvSpPr>
          <p:nvPr>
            <p:ph idx="1"/>
          </p:nvPr>
        </p:nvSpPr>
        <p:spPr/>
        <p:txBody>
          <a:bodyPr>
            <a:normAutofit/>
          </a:bodyPr>
          <a:lstStyle/>
          <a:p>
            <a:pPr lvl="0"/>
            <a:r>
              <a:rPr lang="sv-SE" sz="1800" dirty="0" smtClean="0">
                <a:latin typeface="Franklin Gothic Book"/>
                <a:cs typeface="Franklin Gothic Book"/>
              </a:rPr>
              <a:t>Vad skulle cheferna vilja göra annorlunda i nästa rekrytering?</a:t>
            </a:r>
          </a:p>
          <a:p>
            <a:pPr lvl="0"/>
            <a:endParaRPr lang="sv-SE" sz="1800" kern="0" dirty="0">
              <a:latin typeface="Franklin Gothic Book"/>
              <a:cs typeface="Franklin Gothic Book"/>
            </a:endParaRPr>
          </a:p>
          <a:p>
            <a:pPr lvl="0"/>
            <a:r>
              <a:rPr lang="sv-SE" sz="1800" kern="0" dirty="0" smtClean="0">
                <a:latin typeface="Franklin Gothic Book"/>
                <a:cs typeface="Franklin Gothic Book"/>
              </a:rPr>
              <a:t>Ha tydliga krav för att få ned antalet sökande, 26 procent.</a:t>
            </a:r>
          </a:p>
          <a:p>
            <a:pPr lvl="0"/>
            <a:r>
              <a:rPr lang="sv-SE" sz="1800" kern="0" dirty="0" smtClean="0">
                <a:latin typeface="Franklin Gothic Book"/>
                <a:cs typeface="Franklin Gothic Book"/>
              </a:rPr>
              <a:t>Lägga mer tid och engagemang på referenstagning, 25 procent.</a:t>
            </a:r>
          </a:p>
          <a:p>
            <a:pPr lvl="0"/>
            <a:r>
              <a:rPr lang="sv-SE" sz="1800" kern="0" dirty="0" smtClean="0">
                <a:latin typeface="Franklin Gothic Book"/>
                <a:cs typeface="Franklin Gothic Book"/>
              </a:rPr>
              <a:t>Lägga ned mer tid på kravprofilen, 25 procent.</a:t>
            </a:r>
          </a:p>
          <a:p>
            <a:pPr lvl="0"/>
            <a:r>
              <a:rPr lang="sv-SE" sz="1800" kern="0" dirty="0" smtClean="0">
                <a:latin typeface="Franklin Gothic Book"/>
                <a:cs typeface="Franklin Gothic Book"/>
              </a:rPr>
              <a:t>Bättre förberedelse för intervjun, 22 procent</a:t>
            </a:r>
          </a:p>
          <a:p>
            <a:pPr lvl="0"/>
            <a:r>
              <a:rPr lang="sv-SE" sz="1800" kern="0" dirty="0" smtClean="0">
                <a:latin typeface="Franklin Gothic Book"/>
                <a:cs typeface="Franklin Gothic Book"/>
              </a:rPr>
              <a:t>Använda fler sökvägar för att öka antalet sökande, 22 procent</a:t>
            </a:r>
          </a:p>
          <a:p>
            <a:pPr lvl="0"/>
            <a:r>
              <a:rPr lang="sv-SE" sz="1800" kern="0" dirty="0" smtClean="0">
                <a:latin typeface="Franklin Gothic Book"/>
                <a:cs typeface="Franklin Gothic Book"/>
              </a:rPr>
              <a:t>Använt mig av tester, 19 procent</a:t>
            </a:r>
          </a:p>
          <a:p>
            <a:pPr lvl="0"/>
            <a:r>
              <a:rPr lang="sv-SE" sz="1800" kern="0" dirty="0" smtClean="0">
                <a:latin typeface="Franklin Gothic Book"/>
                <a:cs typeface="Franklin Gothic Book"/>
              </a:rPr>
              <a:t>Bättre genomförande av intervjun, 17 procent. </a:t>
            </a:r>
            <a:endParaRPr lang="sv-SE" sz="1900" kern="0" dirty="0">
              <a:latin typeface="Franklin Gothic Book"/>
              <a:cs typeface="Franklin Gothic Book"/>
            </a:endParaRPr>
          </a:p>
          <a:p>
            <a:pPr marL="285750" indent="-285750">
              <a:lnSpc>
                <a:spcPts val="2600"/>
              </a:lnSpc>
              <a:buFont typeface="Arial" panose="020B0604020202020204" pitchFamily="34" charset="0"/>
              <a:buChar char="•"/>
            </a:pPr>
            <a:endParaRPr lang="sv-SE" sz="2000" dirty="0" smtClean="0"/>
          </a:p>
        </p:txBody>
      </p:sp>
    </p:spTree>
    <p:extLst>
      <p:ext uri="{BB962C8B-B14F-4D97-AF65-F5344CB8AC3E}">
        <p14:creationId xmlns:p14="http://schemas.microsoft.com/office/powerpoint/2010/main" val="10280032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normAutofit/>
          </a:bodyPr>
          <a:lstStyle/>
          <a:p>
            <a:pPr algn="l"/>
            <a:r>
              <a:rPr lang="sv-SE" sz="3600" dirty="0" smtClean="0">
                <a:latin typeface="Franklin Gothic Medium"/>
                <a:cs typeface="Franklin Gothic Medium"/>
              </a:rPr>
              <a:t>Rekrytering – våra farhågor</a:t>
            </a:r>
            <a:endParaRPr lang="sv-SE" sz="3600" dirty="0">
              <a:latin typeface="Franklin Gothic Medium"/>
              <a:cs typeface="Franklin Gothic Medium"/>
            </a:endParaRPr>
          </a:p>
        </p:txBody>
      </p:sp>
      <p:sp>
        <p:nvSpPr>
          <p:cNvPr id="10" name="Platshållare för innehåll 9"/>
          <p:cNvSpPr>
            <a:spLocks noGrp="1"/>
          </p:cNvSpPr>
          <p:nvPr>
            <p:ph idx="1"/>
          </p:nvPr>
        </p:nvSpPr>
        <p:spPr/>
        <p:txBody>
          <a:bodyPr>
            <a:normAutofit lnSpcReduction="10000"/>
          </a:bodyPr>
          <a:lstStyle/>
          <a:p>
            <a:r>
              <a:rPr lang="sv-SE" sz="1800" dirty="0" smtClean="0">
                <a:latin typeface="Franklin Gothic Book"/>
                <a:cs typeface="Franklin Gothic Book"/>
              </a:rPr>
              <a:t>Extraverta </a:t>
            </a:r>
            <a:r>
              <a:rPr lang="sv-SE" sz="1800" dirty="0" smtClean="0">
                <a:latin typeface="Franklin Gothic Book"/>
                <a:cs typeface="Franklin Gothic Book"/>
              </a:rPr>
              <a:t>personer kommer i högre grad väljas än introverta. </a:t>
            </a:r>
          </a:p>
          <a:p>
            <a:pPr lvl="0"/>
            <a:r>
              <a:rPr lang="sv-SE" sz="1800" dirty="0" smtClean="0">
                <a:latin typeface="Franklin Gothic Book"/>
                <a:cs typeface="Franklin Gothic Book"/>
              </a:rPr>
              <a:t>Män kommer att premieras före kvinnor på chefstjänster och långa män kommer väljas i högre utsträckning än korta män.</a:t>
            </a:r>
          </a:p>
          <a:p>
            <a:pPr lvl="0"/>
            <a:r>
              <a:rPr lang="sv-SE" sz="1800" dirty="0" smtClean="0">
                <a:latin typeface="Franklin Gothic Book"/>
                <a:cs typeface="Franklin Gothic Book"/>
              </a:rPr>
              <a:t>Utseendet får en påverkan på de som kommer att anställas. Människor som anses ha vackra drag anses mer kompetenta än andra. </a:t>
            </a:r>
          </a:p>
          <a:p>
            <a:pPr lvl="0"/>
            <a:r>
              <a:rPr lang="sv-SE" sz="1800" dirty="0" smtClean="0">
                <a:latin typeface="Franklin Gothic Book"/>
                <a:cs typeface="Franklin Gothic Book"/>
              </a:rPr>
              <a:t>Chefer kommer i hög grad välja någon som påminner om dem själva. Detta förstärks av att en sådan stor del av de tillfrågade använder sitt nätverk för att hitta personal. </a:t>
            </a:r>
          </a:p>
          <a:p>
            <a:pPr lvl="0"/>
            <a:r>
              <a:rPr lang="sv-SE" sz="1800" dirty="0" smtClean="0">
                <a:latin typeface="Franklin Gothic Book"/>
                <a:cs typeface="Franklin Gothic Book"/>
              </a:rPr>
              <a:t>Det skapar svårighet vad gäller alla aspekter av mångfald då gruppnormer lätt reproduceras. </a:t>
            </a:r>
            <a:endParaRPr lang="sv-SE" sz="1800" dirty="0" smtClean="0">
              <a:latin typeface="Franklin Gothic Book"/>
              <a:cs typeface="Franklin Gothic Book"/>
            </a:endParaRPr>
          </a:p>
          <a:p>
            <a:pPr lvl="0"/>
            <a:endParaRPr lang="sv-SE" sz="1800" dirty="0" smtClean="0">
              <a:latin typeface="Franklin Gothic Book"/>
              <a:cs typeface="Franklin Gothic Book"/>
            </a:endParaRPr>
          </a:p>
          <a:p>
            <a:pPr marL="0" lvl="0" indent="0">
              <a:buNone/>
            </a:pPr>
            <a:r>
              <a:rPr lang="sv-SE" sz="1200" dirty="0" smtClean="0">
                <a:latin typeface="Franklin Gothic Book"/>
                <a:cs typeface="Franklin Gothic Book"/>
              </a:rPr>
              <a:t>Källa: Nils Hall</a:t>
            </a:r>
            <a:r>
              <a:rPr lang="sv-SE" sz="1200" dirty="0" smtClean="0">
                <a:latin typeface="Franklin Gothic Book"/>
                <a:cs typeface="Franklin Gothic Book"/>
              </a:rPr>
              <a:t>én, 2014</a:t>
            </a:r>
            <a:endParaRPr lang="sv-SE" sz="1200" dirty="0" smtClean="0"/>
          </a:p>
        </p:txBody>
      </p:sp>
    </p:spTree>
    <p:extLst>
      <p:ext uri="{BB962C8B-B14F-4D97-AF65-F5344CB8AC3E}">
        <p14:creationId xmlns:p14="http://schemas.microsoft.com/office/powerpoint/2010/main" val="34179160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normAutofit/>
          </a:bodyPr>
          <a:lstStyle/>
          <a:p>
            <a:pPr algn="l"/>
            <a:r>
              <a:rPr lang="sv-SE" sz="3600" dirty="0" smtClean="0">
                <a:latin typeface="Franklin Gothic Medium"/>
                <a:cs typeface="Franklin Gothic Medium"/>
              </a:rPr>
              <a:t>Våra slutsatser</a:t>
            </a:r>
            <a:endParaRPr lang="sv-SE" sz="3600" dirty="0">
              <a:latin typeface="Franklin Gothic Medium"/>
              <a:cs typeface="Franklin Gothic Medium"/>
            </a:endParaRPr>
          </a:p>
        </p:txBody>
      </p:sp>
      <p:sp>
        <p:nvSpPr>
          <p:cNvPr id="10" name="Platshållare för innehåll 9"/>
          <p:cNvSpPr>
            <a:spLocks noGrp="1"/>
          </p:cNvSpPr>
          <p:nvPr>
            <p:ph idx="1"/>
          </p:nvPr>
        </p:nvSpPr>
        <p:spPr>
          <a:xfrm>
            <a:off x="755576" y="1347622"/>
            <a:ext cx="3960440" cy="3214823"/>
          </a:xfrm>
        </p:spPr>
        <p:txBody>
          <a:bodyPr>
            <a:normAutofit/>
          </a:bodyPr>
          <a:lstStyle/>
          <a:p>
            <a:pPr marL="0" indent="0">
              <a:buNone/>
            </a:pPr>
            <a:r>
              <a:rPr lang="sv-SE" sz="2000" dirty="0" smtClean="0">
                <a:latin typeface="Franklin Gothic Book"/>
                <a:cs typeface="Franklin Gothic Book"/>
              </a:rPr>
              <a:t>Använd bättre metoder/processer i form av:</a:t>
            </a:r>
          </a:p>
          <a:p>
            <a:pPr marL="0" indent="0">
              <a:buNone/>
            </a:pPr>
            <a:endParaRPr lang="sv-SE" sz="2000" dirty="0">
              <a:latin typeface="Franklin Gothic Book"/>
              <a:cs typeface="Franklin Gothic Book"/>
            </a:endParaRPr>
          </a:p>
          <a:p>
            <a:r>
              <a:rPr lang="sv-SE" sz="2000" dirty="0" smtClean="0">
                <a:latin typeface="Franklin Gothic Book"/>
                <a:cs typeface="Franklin Gothic Book"/>
              </a:rPr>
              <a:t>Kompetensbaserad intervjumetod.</a:t>
            </a:r>
          </a:p>
          <a:p>
            <a:r>
              <a:rPr lang="sv-SE" sz="2000" dirty="0" smtClean="0">
                <a:latin typeface="Franklin Gothic Book"/>
                <a:cs typeface="Franklin Gothic Book"/>
              </a:rPr>
              <a:t>Bättre referenstagning</a:t>
            </a:r>
          </a:p>
          <a:p>
            <a:r>
              <a:rPr lang="sv-SE" sz="2000" dirty="0" smtClean="0">
                <a:latin typeface="Franklin Gothic Book"/>
                <a:cs typeface="Franklin Gothic Book"/>
              </a:rPr>
              <a:t>Mer utbildning och kunskap</a:t>
            </a:r>
          </a:p>
          <a:p>
            <a:r>
              <a:rPr lang="sv-SE" sz="2000" dirty="0" smtClean="0">
                <a:latin typeface="Franklin Gothic Book"/>
                <a:cs typeface="Franklin Gothic Book"/>
              </a:rPr>
              <a:t>Fokusera på lusten och glädjen att rekrytering</a:t>
            </a:r>
          </a:p>
        </p:txBody>
      </p:sp>
      <p:pic>
        <p:nvPicPr>
          <p:cNvPr id="6" name="Picture 4" descr="http://advanze.se/wp-content/uploads/2011/10/together-s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066800"/>
            <a:ext cx="2880320" cy="3521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8463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normAutofit/>
          </a:bodyPr>
          <a:lstStyle/>
          <a:p>
            <a:pPr algn="l"/>
            <a:r>
              <a:rPr lang="sv-SE" sz="3600" dirty="0" smtClean="0">
                <a:latin typeface="Franklin Gothic Medium"/>
                <a:cs typeface="Franklin Gothic Medium"/>
              </a:rPr>
              <a:t>Presentation</a:t>
            </a:r>
            <a:endParaRPr lang="sv-SE" sz="3600" dirty="0">
              <a:latin typeface="Franklin Gothic Medium"/>
              <a:cs typeface="Franklin Gothic Medium"/>
            </a:endParaRPr>
          </a:p>
        </p:txBody>
      </p:sp>
      <p:sp>
        <p:nvSpPr>
          <p:cNvPr id="10" name="Platshållare för innehåll 9"/>
          <p:cNvSpPr>
            <a:spLocks noGrp="1"/>
          </p:cNvSpPr>
          <p:nvPr>
            <p:ph idx="1"/>
          </p:nvPr>
        </p:nvSpPr>
        <p:spPr/>
        <p:txBody>
          <a:bodyPr>
            <a:noAutofit/>
          </a:bodyPr>
          <a:lstStyle/>
          <a:p>
            <a:r>
              <a:rPr lang="sv-SE" sz="2000" kern="0" dirty="0" smtClean="0">
                <a:latin typeface="Franklin Gothic Book"/>
                <a:cs typeface="Franklin Gothic Book"/>
              </a:rPr>
              <a:t>Jörgen Kihlgren, </a:t>
            </a:r>
            <a:r>
              <a:rPr lang="sv-SE" sz="2000" kern="0" dirty="0" smtClean="0">
                <a:latin typeface="Franklin Gothic Book"/>
                <a:cs typeface="Franklin Gothic Book"/>
              </a:rPr>
              <a:t>Ledarskapsutvecklare och karriärrådgivare</a:t>
            </a:r>
            <a:endParaRPr lang="sv-SE" sz="2000" kern="0" dirty="0" smtClean="0">
              <a:latin typeface="Franklin Gothic Book"/>
              <a:cs typeface="Franklin Gothic Book"/>
            </a:endParaRPr>
          </a:p>
          <a:p>
            <a:r>
              <a:rPr lang="sv-SE" sz="2000" kern="0" dirty="0" smtClean="0">
                <a:latin typeface="Franklin Gothic Book"/>
                <a:cs typeface="Franklin Gothic Book"/>
              </a:rPr>
              <a:t>Arbetat med omställning och karriär på TRR, TSN, Ericsson, Telia, Posten, Ålandsbanken, Vattenfall, SEB, IHM med mera.</a:t>
            </a:r>
          </a:p>
          <a:p>
            <a:r>
              <a:rPr lang="sv-SE" sz="2000" kern="0" dirty="0" smtClean="0">
                <a:latin typeface="Franklin Gothic Book"/>
                <a:cs typeface="Franklin Gothic Book"/>
              </a:rPr>
              <a:t>Medförfattare till två böcker. Den senaste ”Vägen till ditt nya arbete”.</a:t>
            </a:r>
          </a:p>
          <a:p>
            <a:r>
              <a:rPr lang="sv-SE" sz="2000" kern="0" dirty="0" smtClean="0">
                <a:latin typeface="Franklin Gothic Book"/>
                <a:cs typeface="Franklin Gothic Book"/>
                <a:hlinkClick r:id="rId3"/>
              </a:rPr>
              <a:t>Jorgen.kihlgren@ledarna.se</a:t>
            </a:r>
            <a:r>
              <a:rPr lang="sv-SE" sz="2000" kern="0" dirty="0">
                <a:latin typeface="Franklin Gothic Book"/>
                <a:cs typeface="Franklin Gothic Book"/>
              </a:rPr>
              <a:t> </a:t>
            </a:r>
            <a:r>
              <a:rPr lang="sv-SE" sz="2000" kern="0" dirty="0" smtClean="0">
                <a:latin typeface="Franklin Gothic Book"/>
                <a:cs typeface="Franklin Gothic Book"/>
              </a:rPr>
              <a:t>samt </a:t>
            </a:r>
            <a:r>
              <a:rPr lang="sv-SE" sz="2000" kern="0" dirty="0" err="1" smtClean="0">
                <a:latin typeface="Franklin Gothic Book"/>
                <a:cs typeface="Franklin Gothic Book"/>
              </a:rPr>
              <a:t>Twitter</a:t>
            </a:r>
            <a:r>
              <a:rPr lang="sv-SE" sz="2000" kern="0" dirty="0" smtClean="0">
                <a:latin typeface="Franklin Gothic Book"/>
                <a:cs typeface="Franklin Gothic Book"/>
              </a:rPr>
              <a:t>: @</a:t>
            </a:r>
            <a:r>
              <a:rPr lang="sv-SE" sz="2000" kern="0" dirty="0" err="1" smtClean="0">
                <a:latin typeface="Franklin Gothic Book"/>
                <a:cs typeface="Franklin Gothic Book"/>
              </a:rPr>
              <a:t>JrgenKihlgren</a:t>
            </a:r>
            <a:endParaRPr lang="sv-SE" sz="2000" kern="0" dirty="0" smtClean="0">
              <a:latin typeface="Franklin Gothic Book"/>
              <a:cs typeface="Franklin Gothic Book"/>
            </a:endParaRPr>
          </a:p>
          <a:p>
            <a:endParaRPr lang="sv-SE" sz="2000" kern="0" dirty="0" smtClean="0">
              <a:latin typeface="Franklin Gothic Book"/>
              <a:cs typeface="Franklin Gothic Book"/>
            </a:endParaRPr>
          </a:p>
          <a:p>
            <a:r>
              <a:rPr lang="sv-SE" sz="1800" kern="0" dirty="0" smtClean="0">
                <a:latin typeface="Franklin Gothic Book"/>
                <a:cs typeface="Franklin Gothic Book"/>
              </a:rPr>
              <a:t>Ledarna är Sveriges chefsorganisation med ca 90 000 medlemmar. </a:t>
            </a:r>
          </a:p>
          <a:p>
            <a:r>
              <a:rPr lang="sv-SE" sz="1800" kern="0" dirty="0" smtClean="0">
                <a:latin typeface="Franklin Gothic Book"/>
                <a:cs typeface="Franklin Gothic Book"/>
              </a:rPr>
              <a:t>Grafer/resultat är hämtade från Ledarnas undersökning ”Chefen som rekryterare, 2014. </a:t>
            </a:r>
          </a:p>
        </p:txBody>
      </p:sp>
    </p:spTree>
    <p:extLst>
      <p:ext uri="{BB962C8B-B14F-4D97-AF65-F5344CB8AC3E}">
        <p14:creationId xmlns:p14="http://schemas.microsoft.com/office/powerpoint/2010/main" val="17816124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normAutofit/>
          </a:bodyPr>
          <a:lstStyle/>
          <a:p>
            <a:pPr algn="l"/>
            <a:r>
              <a:rPr lang="sv-SE" sz="3600" dirty="0" smtClean="0">
                <a:latin typeface="Franklin Gothic Medium"/>
                <a:cs typeface="Franklin Gothic Medium"/>
              </a:rPr>
              <a:t>Rekrytering – </a:t>
            </a:r>
            <a:r>
              <a:rPr lang="sv-SE" sz="3600" dirty="0" smtClean="0">
                <a:latin typeface="Franklin Gothic Medium"/>
                <a:cs typeface="Franklin Gothic Medium"/>
              </a:rPr>
              <a:t>Frågeställningar</a:t>
            </a:r>
            <a:endParaRPr lang="sv-SE" sz="3600" dirty="0">
              <a:latin typeface="Franklin Gothic Medium"/>
              <a:cs typeface="Franklin Gothic Medium"/>
            </a:endParaRPr>
          </a:p>
        </p:txBody>
      </p:sp>
      <p:sp>
        <p:nvSpPr>
          <p:cNvPr id="10" name="Platshållare för innehåll 9"/>
          <p:cNvSpPr>
            <a:spLocks noGrp="1"/>
          </p:cNvSpPr>
          <p:nvPr>
            <p:ph idx="1"/>
          </p:nvPr>
        </p:nvSpPr>
        <p:spPr/>
        <p:txBody>
          <a:bodyPr>
            <a:normAutofit/>
          </a:bodyPr>
          <a:lstStyle/>
          <a:p>
            <a:r>
              <a:rPr lang="sv-SE" sz="1800" dirty="0">
                <a:latin typeface="Franklin Gothic Book"/>
                <a:cs typeface="Franklin Gothic Book"/>
              </a:rPr>
              <a:t>Vilka trender och tendenser ser du inom rekryteringsområdet?</a:t>
            </a:r>
          </a:p>
          <a:p>
            <a:r>
              <a:rPr lang="sv-SE" sz="1800" dirty="0" smtClean="0">
                <a:latin typeface="Franklin Gothic Book"/>
                <a:cs typeface="Franklin Gothic Book"/>
              </a:rPr>
              <a:t>Hur skulle studenterna kunna förbereda sig än mer på intervjuer utifrån denna studies slutsatser?</a:t>
            </a:r>
          </a:p>
          <a:p>
            <a:r>
              <a:rPr lang="sv-SE" sz="1800" dirty="0" smtClean="0">
                <a:latin typeface="Franklin Gothic Book"/>
                <a:cs typeface="Franklin Gothic Book"/>
              </a:rPr>
              <a:t>Hur skall studenterna förhålla sig till sina aktiviteter i sociala medier utifrån ett kommande rekryteringsperspektiv.</a:t>
            </a:r>
          </a:p>
          <a:p>
            <a:endParaRPr lang="sv-SE" sz="1800" dirty="0" smtClean="0">
              <a:latin typeface="Franklin Gothic Book"/>
              <a:cs typeface="Franklin Gothic Book"/>
            </a:endParaRPr>
          </a:p>
        </p:txBody>
      </p:sp>
    </p:spTree>
    <p:extLst>
      <p:ext uri="{BB962C8B-B14F-4D97-AF65-F5344CB8AC3E}">
        <p14:creationId xmlns:p14="http://schemas.microsoft.com/office/powerpoint/2010/main" val="14054267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normAutofit/>
          </a:bodyPr>
          <a:lstStyle/>
          <a:p>
            <a:pPr algn="l"/>
            <a:r>
              <a:rPr lang="sv-SE" sz="3600" b="1" dirty="0">
                <a:latin typeface="Franklin Gothic Book"/>
                <a:cs typeface="Franklin Gothic Book"/>
              </a:rPr>
              <a:t>K</a:t>
            </a:r>
            <a:r>
              <a:rPr lang="sv-SE" sz="3600" b="1" dirty="0" smtClean="0">
                <a:latin typeface="Franklin Gothic Book"/>
                <a:cs typeface="Franklin Gothic Book"/>
              </a:rPr>
              <a:t>arriär – chefers syn</a:t>
            </a:r>
            <a:endParaRPr lang="sv-SE" sz="3600" b="1" dirty="0">
              <a:latin typeface="Franklin Gothic Book"/>
              <a:cs typeface="Franklin Gothic Book"/>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275608"/>
            <a:ext cx="7776864" cy="317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756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normAutofit fontScale="90000"/>
          </a:bodyPr>
          <a:lstStyle/>
          <a:p>
            <a:pPr algn="l"/>
            <a:r>
              <a:rPr lang="sv-SE" sz="3600" dirty="0" smtClean="0">
                <a:latin typeface="Franklin Gothic Medium"/>
                <a:cs typeface="Franklin Gothic Medium"/>
              </a:rPr>
              <a:t>Karriär, rekrytering och kompetens utifrån…</a:t>
            </a:r>
            <a:endParaRPr lang="sv-SE" sz="3600" dirty="0">
              <a:latin typeface="Franklin Gothic Medium"/>
              <a:cs typeface="Franklin Gothic Medium"/>
            </a:endParaRPr>
          </a:p>
        </p:txBody>
      </p:sp>
      <p:sp>
        <p:nvSpPr>
          <p:cNvPr id="10" name="Platshållare för innehåll 9"/>
          <p:cNvSpPr>
            <a:spLocks noGrp="1"/>
          </p:cNvSpPr>
          <p:nvPr>
            <p:ph idx="1"/>
          </p:nvPr>
        </p:nvSpPr>
        <p:spPr>
          <a:xfrm>
            <a:off x="755576" y="1347622"/>
            <a:ext cx="3960440" cy="3214823"/>
          </a:xfrm>
        </p:spPr>
        <p:txBody>
          <a:bodyPr>
            <a:normAutofit fontScale="92500" lnSpcReduction="10000"/>
          </a:bodyPr>
          <a:lstStyle/>
          <a:p>
            <a:r>
              <a:rPr lang="sv-SE" sz="2200" dirty="0" smtClean="0">
                <a:latin typeface="Franklin Gothic Book"/>
                <a:cs typeface="Franklin Gothic Book"/>
              </a:rPr>
              <a:t>Värderingar</a:t>
            </a:r>
          </a:p>
          <a:p>
            <a:r>
              <a:rPr lang="sv-SE" sz="2200" dirty="0" smtClean="0">
                <a:latin typeface="Franklin Gothic Book"/>
                <a:cs typeface="Franklin Gothic Book"/>
              </a:rPr>
              <a:t>Drivkrafter</a:t>
            </a:r>
          </a:p>
          <a:p>
            <a:r>
              <a:rPr lang="sv-SE" sz="2200" dirty="0" smtClean="0">
                <a:latin typeface="Franklin Gothic Book"/>
                <a:cs typeface="Franklin Gothic Book"/>
              </a:rPr>
              <a:t>Motivation</a:t>
            </a:r>
            <a:endParaRPr lang="sv-SE" sz="2200" dirty="0">
              <a:latin typeface="Franklin Gothic Book"/>
              <a:cs typeface="Franklin Gothic Book"/>
            </a:endParaRPr>
          </a:p>
          <a:p>
            <a:r>
              <a:rPr lang="sv-SE" sz="2200" dirty="0" smtClean="0">
                <a:latin typeface="Franklin Gothic Book"/>
                <a:cs typeface="Franklin Gothic Book"/>
              </a:rPr>
              <a:t>Arbetsuppgifter/kunskaper</a:t>
            </a:r>
            <a:endParaRPr lang="sv-SE" sz="2200" dirty="0">
              <a:latin typeface="Franklin Gothic Book"/>
              <a:cs typeface="Franklin Gothic Book"/>
            </a:endParaRPr>
          </a:p>
          <a:p>
            <a:r>
              <a:rPr lang="sv-SE" sz="2200" dirty="0" smtClean="0">
                <a:latin typeface="Franklin Gothic Book"/>
                <a:cs typeface="Franklin Gothic Book"/>
              </a:rPr>
              <a:t>Transferkunskaper</a:t>
            </a:r>
            <a:endParaRPr lang="sv-SE" sz="2200" dirty="0">
              <a:latin typeface="Franklin Gothic Book"/>
              <a:cs typeface="Franklin Gothic Book"/>
            </a:endParaRPr>
          </a:p>
          <a:p>
            <a:r>
              <a:rPr lang="sv-SE" sz="2200" dirty="0" smtClean="0">
                <a:latin typeface="Franklin Gothic Book"/>
                <a:cs typeface="Franklin Gothic Book"/>
              </a:rPr>
              <a:t>Egenskaper</a:t>
            </a:r>
          </a:p>
          <a:p>
            <a:r>
              <a:rPr lang="sv-SE" sz="2200" dirty="0" smtClean="0">
                <a:latin typeface="Franklin Gothic Book"/>
                <a:cs typeface="Franklin Gothic Book"/>
              </a:rPr>
              <a:t>Praktiska förutsättningar</a:t>
            </a:r>
          </a:p>
          <a:p>
            <a:r>
              <a:rPr lang="sv-SE" sz="2200" dirty="0" smtClean="0">
                <a:latin typeface="Franklin Gothic Book"/>
                <a:cs typeface="Franklin Gothic Book"/>
              </a:rPr>
              <a:t>”</a:t>
            </a:r>
            <a:r>
              <a:rPr lang="sv-SE" sz="2200" dirty="0" err="1" smtClean="0">
                <a:latin typeface="Franklin Gothic Book"/>
                <a:cs typeface="Franklin Gothic Book"/>
              </a:rPr>
              <a:t>Flow</a:t>
            </a:r>
            <a:r>
              <a:rPr lang="sv-SE" sz="2200" dirty="0" smtClean="0">
                <a:latin typeface="Franklin Gothic Book"/>
                <a:cs typeface="Franklin Gothic Book"/>
              </a:rPr>
              <a:t>”</a:t>
            </a:r>
          </a:p>
          <a:p>
            <a:r>
              <a:rPr lang="sv-SE" sz="2200" dirty="0" smtClean="0">
                <a:latin typeface="Franklin Gothic Book"/>
                <a:cs typeface="Franklin Gothic Book"/>
              </a:rPr>
              <a:t>Intressen</a:t>
            </a:r>
          </a:p>
          <a:p>
            <a:pPr marL="285750" indent="-285750">
              <a:lnSpc>
                <a:spcPts val="2600"/>
              </a:lnSpc>
              <a:buFont typeface="Arial" panose="020B0604020202020204" pitchFamily="34" charset="0"/>
              <a:buChar char="•"/>
            </a:pPr>
            <a:endParaRPr lang="sv-SE" dirty="0" smtClean="0"/>
          </a:p>
        </p:txBody>
      </p:sp>
      <p:pic>
        <p:nvPicPr>
          <p:cNvPr id="5" name="Picture 2" descr="Q:\Ledarnamaterial\Foton\Svartvita genrebilder\ledarna10_0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275606"/>
            <a:ext cx="3277885"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881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normAutofit/>
          </a:bodyPr>
          <a:lstStyle/>
          <a:p>
            <a:pPr algn="l"/>
            <a:r>
              <a:rPr lang="sv-SE" sz="3600" dirty="0" smtClean="0">
                <a:latin typeface="Franklin Gothic Medium"/>
                <a:cs typeface="Franklin Gothic Medium"/>
              </a:rPr>
              <a:t>Karriär – vad innebär den?</a:t>
            </a:r>
            <a:endParaRPr lang="sv-SE" sz="3600" dirty="0">
              <a:latin typeface="Franklin Gothic Medium"/>
              <a:cs typeface="Franklin Gothic Medium"/>
            </a:endParaRPr>
          </a:p>
        </p:txBody>
      </p:sp>
      <p:sp>
        <p:nvSpPr>
          <p:cNvPr id="10" name="Platshållare för innehåll 9"/>
          <p:cNvSpPr>
            <a:spLocks noGrp="1"/>
          </p:cNvSpPr>
          <p:nvPr>
            <p:ph idx="1"/>
          </p:nvPr>
        </p:nvSpPr>
        <p:spPr>
          <a:xfrm>
            <a:off x="755576" y="1275614"/>
            <a:ext cx="4752528" cy="3214823"/>
          </a:xfrm>
        </p:spPr>
        <p:txBody>
          <a:bodyPr>
            <a:normAutofit/>
          </a:bodyPr>
          <a:lstStyle/>
          <a:p>
            <a:endParaRPr lang="sv-SE" sz="2000" dirty="0">
              <a:latin typeface="Franklin Gothic Book"/>
              <a:ea typeface="ＭＳ Ｐゴシック" charset="0"/>
              <a:cs typeface="Franklin Gothic Book"/>
            </a:endParaRPr>
          </a:p>
          <a:p>
            <a:r>
              <a:rPr lang="sv-SE" sz="2000" dirty="0" smtClean="0">
                <a:latin typeface="Franklin Gothic Book"/>
                <a:ea typeface="ＭＳ Ｐゴシック" charset="0"/>
                <a:cs typeface="Franklin Gothic Book"/>
              </a:rPr>
              <a:t>Objektiv och subjektiv karriär</a:t>
            </a:r>
          </a:p>
          <a:p>
            <a:r>
              <a:rPr lang="sv-SE" sz="2000" dirty="0" smtClean="0">
                <a:latin typeface="Franklin Gothic Book"/>
                <a:ea typeface="ＭＳ Ｐゴシック" charset="0"/>
                <a:cs typeface="Franklin Gothic Book"/>
              </a:rPr>
              <a:t>Karriär som ett personligt projekt</a:t>
            </a:r>
          </a:p>
          <a:p>
            <a:r>
              <a:rPr lang="sv-SE" sz="2000" dirty="0" smtClean="0">
                <a:latin typeface="Franklin Gothic Book"/>
                <a:ea typeface="ＭＳ Ｐゴシック" charset="0"/>
                <a:cs typeface="Franklin Gothic Book"/>
              </a:rPr>
              <a:t>”</a:t>
            </a:r>
            <a:r>
              <a:rPr lang="sv-SE" sz="2000" dirty="0" err="1" smtClean="0">
                <a:latin typeface="Franklin Gothic Book"/>
                <a:ea typeface="ＭＳ Ｐゴシック" charset="0"/>
                <a:cs typeface="Franklin Gothic Book"/>
              </a:rPr>
              <a:t>Planned</a:t>
            </a:r>
            <a:r>
              <a:rPr lang="sv-SE" sz="2000" dirty="0" smtClean="0">
                <a:latin typeface="Franklin Gothic Book"/>
                <a:ea typeface="ＭＳ Ｐゴシック" charset="0"/>
                <a:cs typeface="Franklin Gothic Book"/>
              </a:rPr>
              <a:t> </a:t>
            </a:r>
            <a:r>
              <a:rPr lang="sv-SE" sz="2000" dirty="0" err="1" smtClean="0">
                <a:latin typeface="Franklin Gothic Book"/>
                <a:ea typeface="ＭＳ Ｐゴシック" charset="0"/>
                <a:cs typeface="Franklin Gothic Book"/>
              </a:rPr>
              <a:t>happenstance</a:t>
            </a:r>
            <a:r>
              <a:rPr lang="sv-SE" sz="2000" dirty="0" smtClean="0">
                <a:latin typeface="Franklin Gothic Book"/>
                <a:ea typeface="ＭＳ Ｐゴシック" charset="0"/>
                <a:cs typeface="Franklin Gothic Book"/>
              </a:rPr>
              <a:t>”.</a:t>
            </a:r>
          </a:p>
          <a:p>
            <a:r>
              <a:rPr lang="sv-SE" sz="2000" dirty="0" smtClean="0">
                <a:latin typeface="Franklin Gothic Book"/>
                <a:ea typeface="ＭＳ Ｐゴシック" charset="0"/>
                <a:cs typeface="Franklin Gothic Book"/>
              </a:rPr>
              <a:t>Karriär utifrån drivkrafter</a:t>
            </a:r>
          </a:p>
          <a:p>
            <a:endParaRPr lang="sv-SE" sz="2000" dirty="0" smtClean="0">
              <a:latin typeface="Franklin Gothic Book"/>
              <a:ea typeface="ＭＳ Ｐゴシック" charset="0"/>
              <a:cs typeface="Franklin Gothic Book"/>
            </a:endParaRPr>
          </a:p>
          <a:p>
            <a:pPr>
              <a:buNone/>
            </a:pPr>
            <a:r>
              <a:rPr lang="sv-SE" dirty="0" smtClean="0">
                <a:latin typeface="Franklin Gothic Book"/>
                <a:ea typeface="ＭＳ Ｐゴシック" charset="0"/>
                <a:cs typeface="Franklin Gothic Book"/>
              </a:rPr>
              <a:t> </a:t>
            </a:r>
            <a:endParaRPr lang="sv-SE" dirty="0" smtClean="0">
              <a:latin typeface="Franklin Gothic Book"/>
              <a:cs typeface="Franklin Gothic Book"/>
            </a:endParaRPr>
          </a:p>
        </p:txBody>
      </p:sp>
      <p:pic>
        <p:nvPicPr>
          <p:cNvPr id="5" name="Picture 2"/>
          <p:cNvPicPr>
            <a:picLocks noChangeAspect="1" noChangeArrowheads="1"/>
          </p:cNvPicPr>
          <p:nvPr/>
        </p:nvPicPr>
        <p:blipFill>
          <a:blip r:embed="rId3" cstate="print"/>
          <a:srcRect/>
          <a:stretch>
            <a:fillRect/>
          </a:stretch>
        </p:blipFill>
        <p:spPr bwMode="auto">
          <a:xfrm>
            <a:off x="5508104" y="915566"/>
            <a:ext cx="3096344" cy="3744416"/>
          </a:xfrm>
          <a:prstGeom prst="rect">
            <a:avLst/>
          </a:prstGeom>
          <a:noFill/>
          <a:ln w="9525">
            <a:noFill/>
            <a:miter lim="800000"/>
            <a:headEnd/>
            <a:tailEnd/>
          </a:ln>
        </p:spPr>
      </p:pic>
    </p:spTree>
    <p:extLst>
      <p:ext uri="{BB962C8B-B14F-4D97-AF65-F5344CB8AC3E}">
        <p14:creationId xmlns:p14="http://schemas.microsoft.com/office/powerpoint/2010/main" val="40095663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normAutofit/>
          </a:bodyPr>
          <a:lstStyle/>
          <a:p>
            <a:pPr algn="l"/>
            <a:r>
              <a:rPr lang="sv-SE" sz="3600" dirty="0" smtClean="0">
                <a:latin typeface="Franklin Gothic Medium"/>
                <a:cs typeface="Franklin Gothic Medium"/>
              </a:rPr>
              <a:t>Rekrytering</a:t>
            </a:r>
            <a:endParaRPr lang="sv-SE" sz="3600" dirty="0">
              <a:latin typeface="Franklin Gothic Medium"/>
              <a:cs typeface="Franklin Gothic Medium"/>
            </a:endParaRPr>
          </a:p>
        </p:txBody>
      </p:sp>
      <p:sp>
        <p:nvSpPr>
          <p:cNvPr id="10" name="Platshållare för innehåll 9"/>
          <p:cNvSpPr>
            <a:spLocks noGrp="1"/>
          </p:cNvSpPr>
          <p:nvPr>
            <p:ph idx="1"/>
          </p:nvPr>
        </p:nvSpPr>
        <p:spPr>
          <a:xfrm>
            <a:off x="457200" y="987582"/>
            <a:ext cx="8229600" cy="3607049"/>
          </a:xfrm>
        </p:spPr>
        <p:txBody>
          <a:bodyPr>
            <a:noAutofit/>
          </a:bodyPr>
          <a:lstStyle/>
          <a:p>
            <a:endParaRPr lang="sv-SE" sz="2000" dirty="0" smtClean="0"/>
          </a:p>
          <a:p>
            <a:r>
              <a:rPr lang="sv-SE" sz="2000" dirty="0" smtClean="0">
                <a:latin typeface="Franklin Gothic Book"/>
                <a:cs typeface="Franklin Gothic Book"/>
              </a:rPr>
              <a:t>Chefer </a:t>
            </a:r>
            <a:r>
              <a:rPr lang="sv-SE" sz="2000" dirty="0">
                <a:latin typeface="Franklin Gothic Book"/>
                <a:cs typeface="Franklin Gothic Book"/>
              </a:rPr>
              <a:t>som rekryterar </a:t>
            </a:r>
            <a:r>
              <a:rPr lang="sv-SE" sz="2000" dirty="0" smtClean="0">
                <a:latin typeface="Franklin Gothic Book"/>
                <a:cs typeface="Franklin Gothic Book"/>
              </a:rPr>
              <a:t>”fel” </a:t>
            </a:r>
            <a:r>
              <a:rPr lang="sv-SE" sz="2000" dirty="0">
                <a:latin typeface="Franklin Gothic Book"/>
                <a:cs typeface="Franklin Gothic Book"/>
              </a:rPr>
              <a:t>kostar mycket för </a:t>
            </a:r>
            <a:r>
              <a:rPr lang="sv-SE" sz="2000" dirty="0" smtClean="0">
                <a:latin typeface="Franklin Gothic Book"/>
                <a:cs typeface="Franklin Gothic Book"/>
              </a:rPr>
              <a:t>organisationer, individer </a:t>
            </a:r>
            <a:r>
              <a:rPr lang="sv-SE" sz="2000" dirty="0">
                <a:latin typeface="Franklin Gothic Book"/>
                <a:cs typeface="Franklin Gothic Book"/>
              </a:rPr>
              <a:t>och samhället. </a:t>
            </a:r>
            <a:endParaRPr lang="sv-SE" sz="2000" dirty="0" smtClean="0">
              <a:latin typeface="Franklin Gothic Book"/>
              <a:cs typeface="Franklin Gothic Book"/>
            </a:endParaRPr>
          </a:p>
          <a:p>
            <a:r>
              <a:rPr lang="sv-SE" sz="2000" dirty="0" smtClean="0">
                <a:latin typeface="Franklin Gothic Book"/>
                <a:cs typeface="Franklin Gothic Book"/>
              </a:rPr>
              <a:t>Chefer </a:t>
            </a:r>
            <a:r>
              <a:rPr lang="sv-SE" sz="2000" dirty="0">
                <a:latin typeface="Franklin Gothic Book"/>
                <a:cs typeface="Franklin Gothic Book"/>
              </a:rPr>
              <a:t>rekryterar också framtidens chefer </a:t>
            </a:r>
            <a:r>
              <a:rPr lang="sv-SE" sz="2000" dirty="0" smtClean="0">
                <a:latin typeface="Franklin Gothic Book"/>
                <a:cs typeface="Franklin Gothic Book"/>
              </a:rPr>
              <a:t>samt personal och </a:t>
            </a:r>
            <a:r>
              <a:rPr lang="sv-SE" sz="2000" dirty="0">
                <a:latin typeface="Franklin Gothic Book"/>
                <a:cs typeface="Franklin Gothic Book"/>
              </a:rPr>
              <a:t>är alltså nyckelpersoner kring chefsförsörjningsfrågan. </a:t>
            </a:r>
            <a:endParaRPr lang="sv-SE" sz="2000" dirty="0" smtClean="0">
              <a:latin typeface="Franklin Gothic Book"/>
              <a:cs typeface="Franklin Gothic Book"/>
            </a:endParaRPr>
          </a:p>
          <a:p>
            <a:r>
              <a:rPr lang="sv-SE" sz="2000" dirty="0" smtClean="0">
                <a:latin typeface="Franklin Gothic Book"/>
                <a:cs typeface="Franklin Gothic Book"/>
              </a:rPr>
              <a:t>Ledarnas </a:t>
            </a:r>
            <a:r>
              <a:rPr lang="sv-SE" sz="2000" dirty="0">
                <a:latin typeface="Franklin Gothic Book"/>
                <a:cs typeface="Franklin Gothic Book"/>
              </a:rPr>
              <a:t>bedömning är att 48 chefer om dagen går i pension. Behovet av att tillsätta rätt person på rätt chefsroll är alltså stort.</a:t>
            </a:r>
          </a:p>
          <a:p>
            <a:pPr marL="0" indent="0">
              <a:buNone/>
            </a:pPr>
            <a:endParaRPr lang="sv-SE" sz="2000" kern="0" dirty="0"/>
          </a:p>
          <a:p>
            <a:endParaRPr lang="sv-SE" sz="2000" kern="0" dirty="0" smtClean="0"/>
          </a:p>
        </p:txBody>
      </p:sp>
    </p:spTree>
    <p:extLst>
      <p:ext uri="{BB962C8B-B14F-4D97-AF65-F5344CB8AC3E}">
        <p14:creationId xmlns:p14="http://schemas.microsoft.com/office/powerpoint/2010/main" val="12921515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normAutofit/>
          </a:bodyPr>
          <a:lstStyle/>
          <a:p>
            <a:pPr algn="l"/>
            <a:r>
              <a:rPr lang="sv-SE" sz="3600" dirty="0" smtClean="0">
                <a:latin typeface="Franklin Gothic Medium"/>
                <a:cs typeface="Franklin Gothic Medium"/>
              </a:rPr>
              <a:t>Rekrytering – vi var nyfikna på…</a:t>
            </a:r>
            <a:endParaRPr lang="sv-SE" sz="3600" dirty="0">
              <a:latin typeface="Franklin Gothic Medium"/>
              <a:cs typeface="Franklin Gothic Medium"/>
            </a:endParaRPr>
          </a:p>
        </p:txBody>
      </p:sp>
      <p:sp>
        <p:nvSpPr>
          <p:cNvPr id="10" name="Platshållare för innehåll 9"/>
          <p:cNvSpPr>
            <a:spLocks noGrp="1"/>
          </p:cNvSpPr>
          <p:nvPr>
            <p:ph idx="1"/>
          </p:nvPr>
        </p:nvSpPr>
        <p:spPr>
          <a:xfrm>
            <a:off x="457200" y="1200151"/>
            <a:ext cx="7427168" cy="3394472"/>
          </a:xfrm>
        </p:spPr>
        <p:txBody>
          <a:bodyPr>
            <a:noAutofit/>
          </a:bodyPr>
          <a:lstStyle/>
          <a:p>
            <a:pPr>
              <a:lnSpc>
                <a:spcPts val="2600"/>
              </a:lnSpc>
            </a:pPr>
            <a:endParaRPr lang="sv-SE" sz="2000" dirty="0" smtClean="0">
              <a:latin typeface="Franklin Gothic Book"/>
              <a:cs typeface="Franklin Gothic Book"/>
            </a:endParaRPr>
          </a:p>
          <a:p>
            <a:pPr>
              <a:lnSpc>
                <a:spcPts val="2600"/>
              </a:lnSpc>
            </a:pPr>
            <a:r>
              <a:rPr lang="sv-SE" sz="2000" dirty="0" smtClean="0">
                <a:latin typeface="Franklin Gothic Book"/>
                <a:cs typeface="Franklin Gothic Book"/>
              </a:rPr>
              <a:t>Vilar den svenska kompetensförsörjningen på magkänslan?</a:t>
            </a:r>
          </a:p>
          <a:p>
            <a:pPr>
              <a:lnSpc>
                <a:spcPts val="2600"/>
              </a:lnSpc>
            </a:pPr>
            <a:r>
              <a:rPr lang="sv-SE" sz="2000" dirty="0" smtClean="0">
                <a:latin typeface="Franklin Gothic Book"/>
                <a:cs typeface="Franklin Gothic Book"/>
              </a:rPr>
              <a:t>Hur mycket tid och kraft </a:t>
            </a:r>
            <a:r>
              <a:rPr lang="sv-SE" sz="2000" dirty="0" smtClean="0">
                <a:latin typeface="Franklin Gothic Book"/>
                <a:cs typeface="Franklin Gothic Book"/>
              </a:rPr>
              <a:t>lägger chefer </a:t>
            </a:r>
            <a:r>
              <a:rPr lang="sv-SE" sz="2000" dirty="0" smtClean="0">
                <a:latin typeface="Franklin Gothic Book"/>
                <a:cs typeface="Franklin Gothic Book"/>
              </a:rPr>
              <a:t>på referenstagning?</a:t>
            </a:r>
          </a:p>
          <a:p>
            <a:pPr>
              <a:lnSpc>
                <a:spcPts val="2600"/>
              </a:lnSpc>
            </a:pPr>
            <a:r>
              <a:rPr lang="sv-SE" sz="2000" dirty="0" smtClean="0">
                <a:latin typeface="Franklin Gothic Book"/>
                <a:cs typeface="Franklin Gothic Book"/>
              </a:rPr>
              <a:t>Hur många chefer gör </a:t>
            </a:r>
            <a:r>
              <a:rPr lang="sv-SE" sz="2000" dirty="0" smtClean="0">
                <a:latin typeface="Franklin Gothic Book"/>
                <a:cs typeface="Franklin Gothic Book"/>
              </a:rPr>
              <a:t>bakgrundskontroller</a:t>
            </a:r>
            <a:r>
              <a:rPr lang="sv-SE" sz="2000" dirty="0" smtClean="0">
                <a:latin typeface="Franklin Gothic Book"/>
                <a:cs typeface="Franklin Gothic Book"/>
              </a:rPr>
              <a:t>?</a:t>
            </a:r>
          </a:p>
          <a:p>
            <a:pPr>
              <a:lnSpc>
                <a:spcPts val="2600"/>
              </a:lnSpc>
            </a:pPr>
            <a:r>
              <a:rPr lang="sv-SE" sz="2000" dirty="0" smtClean="0">
                <a:latin typeface="Franklin Gothic Book"/>
                <a:cs typeface="Franklin Gothic Book"/>
              </a:rPr>
              <a:t>Vad är absolut viktigast när chefer rekryterar personal?</a:t>
            </a:r>
          </a:p>
          <a:p>
            <a:pPr>
              <a:lnSpc>
                <a:spcPts val="2600"/>
              </a:lnSpc>
            </a:pPr>
            <a:r>
              <a:rPr lang="sv-SE" sz="2000" dirty="0" smtClean="0">
                <a:latin typeface="Franklin Gothic Book"/>
                <a:cs typeface="Franklin Gothic Book"/>
              </a:rPr>
              <a:t>Vilka sökvägar använder svenska chefer för att hitta personal?</a:t>
            </a:r>
          </a:p>
        </p:txBody>
      </p:sp>
      <p:pic>
        <p:nvPicPr>
          <p:cNvPr id="2050" name="Picture 2" descr="Q:\Ledarnamaterial\Foton\Svartvita genrebilder\ledarna_x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96750" y="-9648825"/>
            <a:ext cx="3600000" cy="263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1780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normAutofit/>
          </a:bodyPr>
          <a:lstStyle/>
          <a:p>
            <a:pPr algn="l"/>
            <a:r>
              <a:rPr lang="sv-SE" sz="3600" dirty="0" smtClean="0">
                <a:latin typeface="Franklin Gothic Medium"/>
                <a:cs typeface="Franklin Gothic Medium"/>
              </a:rPr>
              <a:t>Rekrytering - </a:t>
            </a:r>
            <a:r>
              <a:rPr lang="sv-SE" sz="3600" dirty="0" smtClean="0">
                <a:latin typeface="Franklin Gothic Medium"/>
                <a:cs typeface="Franklin Gothic Medium"/>
              </a:rPr>
              <a:t>kunskapsnivån</a:t>
            </a:r>
            <a:endParaRPr lang="sv-SE" sz="3600" dirty="0">
              <a:latin typeface="Franklin Gothic Medium"/>
              <a:cs typeface="Franklin Gothic Medium"/>
            </a:endParaRPr>
          </a:p>
        </p:txBody>
      </p:sp>
      <p:sp>
        <p:nvSpPr>
          <p:cNvPr id="10" name="Platshållare för innehåll 9"/>
          <p:cNvSpPr>
            <a:spLocks noGrp="1"/>
          </p:cNvSpPr>
          <p:nvPr>
            <p:ph idx="1"/>
          </p:nvPr>
        </p:nvSpPr>
        <p:spPr>
          <a:xfrm>
            <a:off x="457200" y="1200151"/>
            <a:ext cx="5194920" cy="3394472"/>
          </a:xfrm>
        </p:spPr>
        <p:txBody>
          <a:bodyPr>
            <a:noAutofit/>
          </a:bodyPr>
          <a:lstStyle/>
          <a:p>
            <a:r>
              <a:rPr lang="sv-SE" sz="1800" dirty="0" smtClean="0">
                <a:latin typeface="Franklin Gothic Book"/>
                <a:cs typeface="Franklin Gothic Book"/>
              </a:rPr>
              <a:t>Sextiotre </a:t>
            </a:r>
            <a:r>
              <a:rPr lang="sv-SE" sz="1800" dirty="0">
                <a:latin typeface="Franklin Gothic Book"/>
                <a:cs typeface="Franklin Gothic Book"/>
              </a:rPr>
              <a:t>(</a:t>
            </a:r>
            <a:r>
              <a:rPr lang="sv-SE" sz="1800" dirty="0" smtClean="0">
                <a:latin typeface="Franklin Gothic Book"/>
                <a:cs typeface="Franklin Gothic Book"/>
              </a:rPr>
              <a:t>63) procent </a:t>
            </a:r>
            <a:r>
              <a:rPr lang="sv-SE" sz="1800" dirty="0">
                <a:latin typeface="Franklin Gothic Book"/>
                <a:cs typeface="Franklin Gothic Book"/>
              </a:rPr>
              <a:t>är mest självlärda inom rekrytering. </a:t>
            </a:r>
            <a:endParaRPr lang="sv-SE" sz="1800" dirty="0" smtClean="0">
              <a:latin typeface="Franklin Gothic Book"/>
              <a:cs typeface="Franklin Gothic Book"/>
            </a:endParaRPr>
          </a:p>
          <a:p>
            <a:r>
              <a:rPr lang="sv-SE" sz="1800" dirty="0" smtClean="0">
                <a:latin typeface="Franklin Gothic Book"/>
                <a:cs typeface="Franklin Gothic Book"/>
              </a:rPr>
              <a:t>Trettioen (31) procent har gått någon form av internutbildning inom rekrytering.</a:t>
            </a:r>
            <a:endParaRPr lang="sv-SE" sz="1800" dirty="0" smtClean="0">
              <a:latin typeface="Franklin Gothic Book"/>
              <a:cs typeface="Franklin Gothic Book"/>
            </a:endParaRPr>
          </a:p>
          <a:p>
            <a:r>
              <a:rPr lang="sv-SE" sz="1800" dirty="0" smtClean="0">
                <a:latin typeface="Franklin Gothic Book"/>
                <a:cs typeface="Franklin Gothic Book"/>
              </a:rPr>
              <a:t>Cirka </a:t>
            </a:r>
            <a:r>
              <a:rPr lang="sv-SE" sz="1800" dirty="0">
                <a:latin typeface="Franklin Gothic Book"/>
                <a:cs typeface="Franklin Gothic Book"/>
              </a:rPr>
              <a:t>en fjärdedel (23 procent) har gått utbildning längre än en dag. </a:t>
            </a:r>
            <a:endParaRPr lang="sv-SE" sz="1800" dirty="0" smtClean="0">
              <a:latin typeface="Franklin Gothic Book"/>
              <a:cs typeface="Franklin Gothic Book"/>
            </a:endParaRPr>
          </a:p>
          <a:p>
            <a:r>
              <a:rPr lang="sv-SE" sz="1800" dirty="0" smtClean="0">
                <a:latin typeface="Franklin Gothic Book"/>
                <a:cs typeface="Franklin Gothic Book"/>
              </a:rPr>
              <a:t>Endast  </a:t>
            </a:r>
            <a:r>
              <a:rPr lang="sv-SE" sz="1800" dirty="0" smtClean="0">
                <a:latin typeface="Franklin Gothic Book"/>
                <a:cs typeface="Franklin Gothic Book"/>
              </a:rPr>
              <a:t>sjutton (17) </a:t>
            </a:r>
            <a:r>
              <a:rPr lang="sv-SE" sz="1800" dirty="0">
                <a:latin typeface="Franklin Gothic Book"/>
                <a:cs typeface="Franklin Gothic Book"/>
              </a:rPr>
              <a:t>procent har läst facklitteratur inom området</a:t>
            </a:r>
            <a:r>
              <a:rPr lang="sv-SE" sz="1800" dirty="0" smtClean="0">
                <a:latin typeface="Franklin Gothic Book"/>
                <a:cs typeface="Franklin Gothic Book"/>
              </a:rPr>
              <a:t>.</a:t>
            </a:r>
          </a:p>
          <a:p>
            <a:r>
              <a:rPr lang="sv-SE" sz="1800" dirty="0" smtClean="0">
                <a:latin typeface="Franklin Gothic Book"/>
                <a:cs typeface="Franklin Gothic Book"/>
              </a:rPr>
              <a:t>Har läst artiklar i tidningar/tidskrifter (17 procent).</a:t>
            </a:r>
          </a:p>
          <a:p>
            <a:endParaRPr lang="sv-SE" sz="1800" dirty="0">
              <a:latin typeface="Franklin Gothic Book"/>
              <a:cs typeface="Franklin Gothic Book"/>
            </a:endParaRPr>
          </a:p>
          <a:p>
            <a:endParaRPr lang="sv-SE" sz="2000" dirty="0"/>
          </a:p>
          <a:p>
            <a:pPr marL="0" indent="0">
              <a:buNone/>
            </a:pPr>
            <a:endParaRPr lang="sv-SE" sz="2000" kern="0" dirty="0"/>
          </a:p>
          <a:p>
            <a:endParaRPr lang="sv-SE" sz="2000" kern="0" dirty="0"/>
          </a:p>
        </p:txBody>
      </p:sp>
      <p:pic>
        <p:nvPicPr>
          <p:cNvPr id="4" name="Picture 2" descr="Q:\Ledarnamaterial\Foton\Svartvita genrebilder\ledarna_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131590"/>
            <a:ext cx="2861072" cy="339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3797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997619"/>
          </a:xfrm>
        </p:spPr>
        <p:txBody>
          <a:bodyPr>
            <a:normAutofit fontScale="90000"/>
          </a:bodyPr>
          <a:lstStyle/>
          <a:p>
            <a:pPr algn="l"/>
            <a:r>
              <a:rPr lang="sv-SE" sz="2400" b="1" dirty="0">
                <a:solidFill>
                  <a:srgbClr val="000000"/>
                </a:solidFill>
                <a:latin typeface="Franklin Gothic Book"/>
                <a:ea typeface="Verdana" pitchFamily="34" charset="0"/>
                <a:cs typeface="Franklin Gothic Book"/>
              </a:rPr>
              <a:t>Hur mycket tid lägger du i genomsnitt på att ta fram en kravprofil?</a:t>
            </a:r>
            <a:r>
              <a:rPr lang="sv-SE" sz="2400" i="1" dirty="0">
                <a:solidFill>
                  <a:srgbClr val="000000"/>
                </a:solidFill>
                <a:latin typeface="Franklin Gothic Book"/>
                <a:ea typeface="Verdana" pitchFamily="34" charset="0"/>
                <a:cs typeface="Franklin Gothic Book"/>
              </a:rPr>
              <a:t/>
            </a:r>
            <a:br>
              <a:rPr lang="sv-SE" sz="2400" i="1" dirty="0">
                <a:solidFill>
                  <a:srgbClr val="000000"/>
                </a:solidFill>
                <a:latin typeface="Franklin Gothic Book"/>
                <a:ea typeface="Verdana" pitchFamily="34" charset="0"/>
                <a:cs typeface="Franklin Gothic Book"/>
              </a:rPr>
            </a:br>
            <a:endParaRPr lang="en-US" sz="2400" dirty="0">
              <a:solidFill>
                <a:srgbClr val="000000"/>
              </a:solidFill>
              <a:latin typeface="Franklin Gothic Book"/>
              <a:cs typeface="Franklin Gothic Book"/>
            </a:endParaRPr>
          </a:p>
        </p:txBody>
      </p:sp>
      <p:graphicFrame>
        <p:nvGraphicFramePr>
          <p:cNvPr id="4" name="Chart 9"/>
          <p:cNvGraphicFramePr>
            <a:graphicFrameLocks noGrp="1"/>
          </p:cNvGraphicFramePr>
          <p:nvPr>
            <p:ph idx="1"/>
            <p:extLst>
              <p:ext uri="{D42A27DB-BD31-4B8C-83A1-F6EECF244321}">
                <p14:modId xmlns:p14="http://schemas.microsoft.com/office/powerpoint/2010/main" val="1884780812"/>
              </p:ext>
            </p:extLst>
          </p:nvPr>
        </p:nvGraphicFramePr>
        <p:xfrm>
          <a:off x="468313" y="1221582"/>
          <a:ext cx="8229600" cy="3394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2171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24566</TotalTime>
  <Words>2471</Words>
  <Application>Microsoft Macintosh PowerPoint</Application>
  <PresentationFormat>Bildspel på skärmen (16:9)</PresentationFormat>
  <Paragraphs>362</Paragraphs>
  <Slides>20</Slides>
  <Notes>19</Notes>
  <HiddenSlides>0</HiddenSlides>
  <MMClips>0</MMClips>
  <ScaleCrop>false</ScaleCrop>
  <HeadingPairs>
    <vt:vector size="4" baseType="variant">
      <vt:variant>
        <vt:lpstr>Tema</vt:lpstr>
      </vt:variant>
      <vt:variant>
        <vt:i4>1</vt:i4>
      </vt:variant>
      <vt:variant>
        <vt:lpstr>Bildrubriker</vt:lpstr>
      </vt:variant>
      <vt:variant>
        <vt:i4>20</vt:i4>
      </vt:variant>
    </vt:vector>
  </HeadingPairs>
  <TitlesOfParts>
    <vt:vector size="21" baseType="lpstr">
      <vt:lpstr>Office-tema</vt:lpstr>
      <vt:lpstr>PowerPoint-presentation</vt:lpstr>
      <vt:lpstr>Presentation</vt:lpstr>
      <vt:lpstr>Karriär – chefers syn</vt:lpstr>
      <vt:lpstr>Karriär, rekrytering och kompetens utifrån…</vt:lpstr>
      <vt:lpstr>Karriär – vad innebär den?</vt:lpstr>
      <vt:lpstr>Rekrytering</vt:lpstr>
      <vt:lpstr>Rekrytering – vi var nyfikna på…</vt:lpstr>
      <vt:lpstr>Rekrytering - kunskapsnivån</vt:lpstr>
      <vt:lpstr>Hur mycket tid lägger du i genomsnitt på att ta fram en kravprofil? </vt:lpstr>
      <vt:lpstr>Vilken intervjumetod använder du dig av när du genomför en rekryteringsintervju? Ledarnas undersökning våren 2014</vt:lpstr>
      <vt:lpstr>Rekrytering – vad är viktigast?</vt:lpstr>
      <vt:lpstr>I vilken utsträckning använder du dig av personlighetstest vid rekrytering? Ledarnas undersökning våren 2014</vt:lpstr>
      <vt:lpstr>Rekrytering – sökvägar efter personal</vt:lpstr>
      <vt:lpstr>Rekrytering – olika kontroller</vt:lpstr>
      <vt:lpstr>Rekrytering - referenser</vt:lpstr>
      <vt:lpstr>När undersöker du normalt sett kandidatens aktiviteter på sociala medier? Ledarnas undersökning våren 2014</vt:lpstr>
      <vt:lpstr>Rekrytering – vad göra annorlunda?</vt:lpstr>
      <vt:lpstr>Rekrytering – våra farhågor</vt:lpstr>
      <vt:lpstr>Våra slutsatser</vt:lpstr>
      <vt:lpstr>Rekrytering – Frågeställningar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Ludvig Siggelin</dc:creator>
  <cp:lastModifiedBy>Verto konsult</cp:lastModifiedBy>
  <cp:revision>363</cp:revision>
  <cp:lastPrinted>2013-09-18T12:11:46Z</cp:lastPrinted>
  <dcterms:created xsi:type="dcterms:W3CDTF">2013-02-27T13:55:07Z</dcterms:created>
  <dcterms:modified xsi:type="dcterms:W3CDTF">2014-11-04T09:38:22Z</dcterms:modified>
</cp:coreProperties>
</file>