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63" r:id="rId4"/>
    <p:sldId id="265" r:id="rId5"/>
    <p:sldId id="264" r:id="rId6"/>
    <p:sldId id="266" r:id="rId7"/>
    <p:sldId id="267" r:id="rId8"/>
    <p:sldId id="273" r:id="rId9"/>
    <p:sldId id="268" r:id="rId10"/>
    <p:sldId id="274" r:id="rId11"/>
    <p:sldId id="270" r:id="rId12"/>
    <p:sldId id="271" r:id="rId13"/>
    <p:sldId id="272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 snapToGrid="0" showGuides="1">
      <p:cViewPr>
        <p:scale>
          <a:sx n="94" d="100"/>
          <a:sy n="94" d="100"/>
        </p:scale>
        <p:origin x="-2124" y="-834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outlineViewPr>
    <p:cViewPr>
      <p:scale>
        <a:sx n="33" d="100"/>
        <a:sy n="33" d="100"/>
      </p:scale>
      <p:origin x="0" y="608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04/11/2014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668E-4A7D-714C-BB9D-8E77E52B3DE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78410-C76C-E648-9944-5BFBF805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Här</a:t>
            </a:r>
            <a:r>
              <a:rPr lang="en-US" dirty="0" smtClean="0"/>
              <a:t> </a:t>
            </a:r>
            <a:r>
              <a:rPr lang="en-US" dirty="0" err="1" smtClean="0"/>
              <a:t>visar</a:t>
            </a:r>
            <a:r>
              <a:rPr lang="en-US" baseline="0" dirty="0" smtClean="0"/>
              <a:t> jag </a:t>
            </a:r>
            <a:r>
              <a:rPr lang="en-US" baseline="0" dirty="0" err="1" smtClean="0"/>
              <a:t>vad</a:t>
            </a:r>
            <a:r>
              <a:rPr lang="en-US" baseline="0" dirty="0" smtClean="0"/>
              <a:t> jag </a:t>
            </a:r>
            <a:r>
              <a:rPr lang="en-US" baseline="0" dirty="0" err="1" smtClean="0"/>
              <a:t>ska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igenom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</a:t>
            </a:r>
            <a:r>
              <a:rPr lang="en-US" baseline="0" dirty="0" smtClean="0"/>
              <a:t> 20 </a:t>
            </a:r>
            <a:r>
              <a:rPr lang="en-US" baseline="0" dirty="0" err="1" smtClean="0"/>
              <a:t>så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vet </a:t>
            </a:r>
            <a:r>
              <a:rPr lang="en-US" baseline="0" dirty="0" err="1" smtClean="0"/>
              <a:t>vad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</a:t>
            </a:r>
            <a:r>
              <a:rPr lang="en-US" baseline="0" dirty="0" smtClean="0"/>
              <a:t> ta del av. Ta </a:t>
            </a:r>
            <a:r>
              <a:rPr lang="en-US" baseline="0" dirty="0" err="1" smtClean="0"/>
              <a:t>gärna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frågor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efteråt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Kraven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högskolelärares</a:t>
            </a:r>
            <a:r>
              <a:rPr lang="en-US" dirty="0" smtClean="0"/>
              <a:t> </a:t>
            </a:r>
            <a:r>
              <a:rPr lang="en-US" dirty="0" err="1" smtClean="0"/>
              <a:t>kompetenser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förändrats</a:t>
            </a:r>
            <a:r>
              <a:rPr lang="en-US" dirty="0" smtClean="0"/>
              <a:t> under </a:t>
            </a:r>
            <a:r>
              <a:rPr lang="en-US" dirty="0" err="1" smtClean="0"/>
              <a:t>senare</a:t>
            </a:r>
            <a:r>
              <a:rPr lang="en-US" dirty="0" smtClean="0"/>
              <a:t> </a:t>
            </a:r>
            <a:r>
              <a:rPr lang="en-US" dirty="0" err="1" smtClean="0"/>
              <a:t>år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följd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förskjutningar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den </a:t>
            </a:r>
            <a:r>
              <a:rPr lang="en-US" dirty="0" err="1" smtClean="0"/>
              <a:t>högre</a:t>
            </a:r>
            <a:r>
              <a:rPr lang="en-US" dirty="0" smtClean="0"/>
              <a:t> </a:t>
            </a:r>
            <a:r>
              <a:rPr lang="en-US" dirty="0" err="1" smtClean="0"/>
              <a:t>utbildningens</a:t>
            </a:r>
            <a:r>
              <a:rPr lang="en-US" dirty="0" smtClean="0"/>
              <a:t> </a:t>
            </a:r>
            <a:r>
              <a:rPr lang="en-US" dirty="0" err="1" smtClean="0"/>
              <a:t>målbilder</a:t>
            </a:r>
            <a:r>
              <a:rPr lang="en-US" dirty="0" smtClean="0"/>
              <a:t>. I dag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utmaningar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exempel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rör</a:t>
            </a:r>
            <a:r>
              <a:rPr lang="en-US" dirty="0" smtClean="0"/>
              <a:t> </a:t>
            </a:r>
            <a:r>
              <a:rPr lang="en-US" dirty="0" err="1" smtClean="0"/>
              <a:t>samspel</a:t>
            </a:r>
            <a:r>
              <a:rPr lang="en-US" dirty="0" smtClean="0"/>
              <a:t> med </a:t>
            </a:r>
            <a:r>
              <a:rPr lang="en-US" dirty="0" err="1" smtClean="0"/>
              <a:t>omvärlden</a:t>
            </a:r>
            <a:r>
              <a:rPr lang="en-US" dirty="0" smtClean="0"/>
              <a:t> </a:t>
            </a:r>
            <a:r>
              <a:rPr lang="en-US" dirty="0" err="1" smtClean="0"/>
              <a:t>mycket</a:t>
            </a:r>
            <a:r>
              <a:rPr lang="en-US" dirty="0" smtClean="0"/>
              <a:t> </a:t>
            </a:r>
            <a:r>
              <a:rPr lang="en-US" dirty="0" err="1" smtClean="0"/>
              <a:t>centrala</a:t>
            </a:r>
            <a:r>
              <a:rPr lang="en-US" dirty="0" smtClean="0"/>
              <a:t>. </a:t>
            </a:r>
            <a:r>
              <a:rPr lang="en-US" dirty="0" err="1" smtClean="0"/>
              <a:t>Behovet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arbetslivsanknytning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utbildningen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dock </a:t>
            </a:r>
            <a:r>
              <a:rPr lang="en-US" dirty="0" err="1" smtClean="0"/>
              <a:t>fortfarande</a:t>
            </a:r>
            <a:r>
              <a:rPr lang="en-US" dirty="0" smtClean="0"/>
              <a:t> </a:t>
            </a:r>
            <a:r>
              <a:rPr lang="en-US" dirty="0" err="1" smtClean="0"/>
              <a:t>svagt</a:t>
            </a:r>
            <a:r>
              <a:rPr lang="en-US" dirty="0" smtClean="0"/>
              <a:t> </a:t>
            </a:r>
            <a:r>
              <a:rPr lang="en-US" dirty="0" err="1" smtClean="0"/>
              <a:t>tillgodosett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många</a:t>
            </a:r>
            <a:r>
              <a:rPr lang="en-US" dirty="0" smtClean="0"/>
              <a:t> </a:t>
            </a:r>
            <a:r>
              <a:rPr lang="en-US" dirty="0" err="1" smtClean="0"/>
              <a:t>håll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8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Handlingsutrymme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pengar</a:t>
            </a:r>
            <a:r>
              <a:rPr lang="en-US" baseline="0" dirty="0" smtClean="0"/>
              <a:t> 7 </a:t>
            </a:r>
            <a:r>
              <a:rPr lang="en-US" baseline="0" dirty="0" err="1" smtClean="0"/>
              <a:t>mål</a:t>
            </a:r>
            <a:endParaRPr lang="en-US" baseline="0" dirty="0" smtClean="0"/>
          </a:p>
          <a:p>
            <a:r>
              <a:rPr lang="en-US" baseline="0" dirty="0" err="1" smtClean="0"/>
              <a:t>Samverkan</a:t>
            </a:r>
            <a:r>
              <a:rPr lang="en-US" baseline="0" dirty="0" smtClean="0"/>
              <a:t>, 5 </a:t>
            </a:r>
            <a:r>
              <a:rPr lang="en-US" baseline="0" dirty="0" err="1" smtClean="0"/>
              <a:t>mål</a:t>
            </a:r>
            <a:endParaRPr lang="en-US" baseline="0" dirty="0" smtClean="0"/>
          </a:p>
          <a:p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endast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upp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handlingsförmåga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dvs</a:t>
            </a:r>
            <a:r>
              <a:rPr lang="en-US" baseline="0" dirty="0" smtClean="0"/>
              <a:t> den </a:t>
            </a:r>
            <a:r>
              <a:rPr lang="en-US" baseline="0" dirty="0" err="1" smtClean="0"/>
              <a:t>möjlighet</a:t>
            </a:r>
            <a:r>
              <a:rPr lang="en-US" baseline="0" dirty="0" smtClean="0"/>
              <a:t> till </a:t>
            </a:r>
            <a:r>
              <a:rPr lang="en-US" baseline="0" dirty="0" err="1" smtClean="0"/>
              <a:t>kompetensutveckling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jobbade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för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lärarna</a:t>
            </a:r>
            <a:r>
              <a:rPr lang="en-US" baseline="0" dirty="0" smtClean="0"/>
              <a:t> under </a:t>
            </a:r>
            <a:r>
              <a:rPr lang="en-US" baseline="0" dirty="0" err="1" smtClean="0"/>
              <a:t>projektet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självklart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utan</a:t>
            </a:r>
            <a:r>
              <a:rPr lang="en-US" dirty="0" smtClean="0"/>
              <a:t> </a:t>
            </a:r>
            <a:r>
              <a:rPr lang="en-US" dirty="0" err="1" smtClean="0"/>
              <a:t>utmaningar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Skönt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veta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vi </a:t>
            </a:r>
            <a:r>
              <a:rPr lang="en-US" dirty="0" err="1" smtClean="0"/>
              <a:t>fick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aktiviteter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läranre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efterfrågade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Modiliseringsfas</a:t>
            </a:r>
            <a:endParaRPr lang="en-US" baseline="0" dirty="0" smtClean="0"/>
          </a:p>
          <a:p>
            <a:r>
              <a:rPr lang="en-US" baseline="0" dirty="0" err="1" smtClean="0"/>
              <a:t>Genomförandefas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6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broschyr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Elias Said,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smakprov</a:t>
            </a:r>
            <a:endParaRPr lang="en-US" dirty="0" smtClean="0"/>
          </a:p>
          <a:p>
            <a:r>
              <a:rPr lang="en-US" dirty="0" smtClean="0"/>
              <a:t>Finns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berätta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jobba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KTH men jag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uppdraget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jobba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vidare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detta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heltdi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78410-C76C-E648-9944-5BFBF805DC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Sara Nyberg, KTH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2014-11-04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rgbClr val="000000"/>
                </a:solidFill>
              </a:defRPr>
            </a:lvl1pPr>
          </a:lstStyle>
          <a:p>
            <a:pPr>
              <a:lnSpc>
                <a:spcPts val="900"/>
              </a:lnSpc>
            </a:pPr>
            <a:r>
              <a:rPr lang="en-GB" smtClean="0"/>
              <a:t>KTH Sara Nyberg, 141104</a:t>
            </a:r>
          </a:p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04/11/2014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49280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24A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61931" y="6174058"/>
            <a:ext cx="2029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Sara Nyberg, KTH, 141103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www.kth.se/ece/avdelningen-for-larande/projekt/not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rany@kth.se" TargetMode="Externa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NOTIS – Ökad arbetslivsanknytning i utbildningen</a:t>
            </a:r>
            <a:endParaRPr lang="sv-SE" dirty="0"/>
          </a:p>
        </p:txBody>
      </p:sp>
      <p:sp>
        <p:nvSpPr>
          <p:cNvPr id="5" name="Underrubrik 5"/>
          <p:cNvSpPr>
            <a:spLocks noGrp="1"/>
          </p:cNvSpPr>
          <p:nvPr>
            <p:ph type="subTitle" idx="1"/>
          </p:nvPr>
        </p:nvSpPr>
        <p:spPr>
          <a:xfrm>
            <a:off x="1567963" y="2263914"/>
            <a:ext cx="6987075" cy="936104"/>
          </a:xfrm>
        </p:spPr>
        <p:txBody>
          <a:bodyPr>
            <a:normAutofit fontScale="85000" lnSpcReduction="10000"/>
          </a:bodyPr>
          <a:lstStyle/>
          <a:p>
            <a:r>
              <a:rPr lang="sv-SE" i="1" dirty="0" smtClean="0"/>
              <a:t>Kompetensutveckling </a:t>
            </a:r>
            <a:r>
              <a:rPr lang="sv-SE" i="1" dirty="0"/>
              <a:t>för lärare</a:t>
            </a:r>
          </a:p>
          <a:p>
            <a:r>
              <a:rPr lang="sv-SE" dirty="0" smtClean="0"/>
              <a:t>Sara Nyberg, KTH/Lärande, enheten för högskolepedagogik</a:t>
            </a:r>
          </a:p>
          <a:p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3550690" y="3783724"/>
            <a:ext cx="141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sarany@kth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 rot="21253070">
            <a:off x="4529665" y="3449196"/>
            <a:ext cx="3576200" cy="2202666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rgbClr val="000000"/>
                </a:solidFill>
              </a:rPr>
              <a:t>Peer </a:t>
            </a:r>
            <a:r>
              <a:rPr lang="sv-SE" dirty="0" err="1" smtClean="0">
                <a:solidFill>
                  <a:srgbClr val="000000"/>
                </a:solidFill>
              </a:rPr>
              <a:t>mentoring</a:t>
            </a:r>
            <a:r>
              <a:rPr lang="sv-SE" dirty="0" smtClean="0">
                <a:solidFill>
                  <a:srgbClr val="000000"/>
                </a:solidFill>
              </a:rPr>
              <a:t>: "Jag vill få möjligheten till en djupare kontakt med någon utanför akademin för att lättare kunna se vad studenterna behöver."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94442" y="976065"/>
            <a:ext cx="6286931" cy="2590568"/>
          </a:xfrm>
          <a:prstGeom prst="wedgeRoundRectCallout">
            <a:avLst>
              <a:gd name="adj1" fmla="val -45454"/>
              <a:gd name="adj2" fmla="val 9678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rgbClr val="000000"/>
                </a:solidFill>
              </a:rPr>
              <a:t>Scania: Mkt värdefullt att få ta del av både arbetsgivarens och före detta studenternas perspektiv.</a:t>
            </a:r>
          </a:p>
          <a:p>
            <a:r>
              <a:rPr lang="sv-SE" dirty="0" smtClean="0">
                <a:solidFill>
                  <a:srgbClr val="000000"/>
                </a:solidFill>
              </a:rPr>
              <a:t> </a:t>
            </a:r>
          </a:p>
          <a:p>
            <a:r>
              <a:rPr lang="sv-SE" dirty="0" smtClean="0">
                <a:solidFill>
                  <a:srgbClr val="000000"/>
                </a:solidFill>
              </a:rPr>
              <a:t>Saab: Studiebesök som detta ger massor av idéer till undervisningen. Det är viktigt att få se och ta på saker. </a:t>
            </a:r>
          </a:p>
          <a:p>
            <a:r>
              <a:rPr lang="sv-SE" dirty="0" smtClean="0">
                <a:solidFill>
                  <a:srgbClr val="000000"/>
                </a:solidFill>
              </a:rPr>
              <a:t> </a:t>
            </a:r>
          </a:p>
          <a:p>
            <a:r>
              <a:rPr lang="sv-SE" dirty="0" smtClean="0">
                <a:solidFill>
                  <a:srgbClr val="000000"/>
                </a:solidFill>
              </a:rPr>
              <a:t>Scania: Mkt bra studiebesök, särskilt att få träffa relativt nyanställda teknologer som har en bra och aktuell insyn i bägge världarna. </a:t>
            </a: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2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Tänk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du </a:t>
            </a:r>
            <a:r>
              <a:rPr lang="en-US" dirty="0" err="1" smtClean="0"/>
              <a:t>använda</a:t>
            </a:r>
            <a:r>
              <a:rPr lang="en-US" dirty="0" smtClean="0"/>
              <a:t> “</a:t>
            </a:r>
            <a:r>
              <a:rPr lang="en-US" dirty="0" err="1" smtClean="0"/>
              <a:t>dina</a:t>
            </a:r>
            <a:r>
              <a:rPr lang="en-US" dirty="0" smtClean="0"/>
              <a:t>” </a:t>
            </a:r>
            <a:r>
              <a:rPr lang="en-US" dirty="0" err="1" smtClean="0"/>
              <a:t>pengar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Europeiska</a:t>
            </a:r>
            <a:r>
              <a:rPr lang="en-US" dirty="0" smtClean="0"/>
              <a:t> </a:t>
            </a:r>
            <a:r>
              <a:rPr lang="en-US" dirty="0" err="1" smtClean="0"/>
              <a:t>Socialfonden</a:t>
            </a:r>
            <a:r>
              <a:rPr lang="en-US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Ta </a:t>
            </a:r>
            <a:r>
              <a:rPr lang="en-US" dirty="0" err="1" smtClean="0"/>
              <a:t>lång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dig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göra</a:t>
            </a:r>
            <a:r>
              <a:rPr lang="en-US" dirty="0" smtClean="0"/>
              <a:t> en </a:t>
            </a:r>
            <a:r>
              <a:rPr lang="en-US" dirty="0" err="1" smtClean="0"/>
              <a:t>mobiliseringsfas</a:t>
            </a:r>
            <a:r>
              <a:rPr lang="en-US" dirty="0" smtClean="0"/>
              <a:t>/</a:t>
            </a:r>
            <a:r>
              <a:rPr lang="en-US" dirty="0" err="1" smtClean="0"/>
              <a:t>inledande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Förankra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ledningen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 till </a:t>
            </a:r>
            <a:r>
              <a:rPr lang="en-US" dirty="0" err="1" smtClean="0"/>
              <a:t>att</a:t>
            </a:r>
            <a:r>
              <a:rPr lang="en-US" dirty="0" smtClean="0"/>
              <a:t> ha en </a:t>
            </a:r>
            <a:r>
              <a:rPr lang="en-US" dirty="0" err="1" smtClean="0"/>
              <a:t>högt</a:t>
            </a:r>
            <a:r>
              <a:rPr lang="en-US" dirty="0" smtClean="0"/>
              <a:t> </a:t>
            </a:r>
            <a:r>
              <a:rPr lang="en-US" dirty="0" err="1" smtClean="0"/>
              <a:t>uppsatt</a:t>
            </a:r>
            <a:r>
              <a:rPr lang="en-US" dirty="0" smtClean="0"/>
              <a:t> </a:t>
            </a:r>
            <a:r>
              <a:rPr lang="en-US" dirty="0" err="1" smtClean="0"/>
              <a:t>referens</a:t>
            </a:r>
            <a:r>
              <a:rPr lang="en-US" dirty="0" smtClean="0"/>
              <a:t>/</a:t>
            </a:r>
            <a:r>
              <a:rPr lang="en-US" dirty="0" err="1" smtClean="0"/>
              <a:t>styrgrupp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mandat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 </a:t>
            </a:r>
            <a:r>
              <a:rPr lang="en-US" dirty="0" err="1" smtClean="0"/>
              <a:t>gott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Våga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Lärarna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framförallt</a:t>
            </a:r>
            <a:r>
              <a:rPr lang="en-US" dirty="0" smtClean="0"/>
              <a:t> </a:t>
            </a:r>
            <a:r>
              <a:rPr lang="en-US" dirty="0" err="1" smtClean="0"/>
              <a:t>aktörer</a:t>
            </a:r>
            <a:r>
              <a:rPr lang="en-US" dirty="0" smtClean="0"/>
              <a:t> </a:t>
            </a:r>
            <a:r>
              <a:rPr lang="en-US" dirty="0" err="1" smtClean="0"/>
              <a:t>utanför</a:t>
            </a:r>
            <a:r>
              <a:rPr lang="en-US" dirty="0" smtClean="0"/>
              <a:t> </a:t>
            </a:r>
            <a:r>
              <a:rPr lang="en-US" dirty="0" err="1" smtClean="0"/>
              <a:t>akademin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varit</a:t>
            </a:r>
            <a:r>
              <a:rPr lang="en-US" dirty="0" smtClean="0"/>
              <a:t> </a:t>
            </a:r>
            <a:r>
              <a:rPr lang="en-US" dirty="0" err="1" smtClean="0"/>
              <a:t>väldigt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!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1795" r="-351"/>
          <a:stretch/>
        </p:blipFill>
        <p:spPr>
          <a:xfrm>
            <a:off x="1322386" y="4484811"/>
            <a:ext cx="2033923" cy="142401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Läs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hör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4361" y="4833319"/>
            <a:ext cx="4911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Lyssna</a:t>
            </a:r>
            <a:r>
              <a:rPr lang="en-US" sz="2000" dirty="0" smtClean="0"/>
              <a:t> till </a:t>
            </a:r>
            <a:r>
              <a:rPr lang="en-US" sz="2000" dirty="0" err="1" smtClean="0"/>
              <a:t>hur</a:t>
            </a:r>
            <a:r>
              <a:rPr lang="en-US" sz="2000" dirty="0" smtClean="0"/>
              <a:t> KTH </a:t>
            </a:r>
            <a:r>
              <a:rPr lang="en-US" sz="2000" dirty="0" err="1" smtClean="0"/>
              <a:t>kommer</a:t>
            </a:r>
            <a:r>
              <a:rPr lang="en-US" sz="2000" dirty="0" smtClean="0"/>
              <a:t> </a:t>
            </a:r>
            <a:r>
              <a:rPr lang="en-US" sz="2000" dirty="0" err="1" smtClean="0"/>
              <a:t>att</a:t>
            </a:r>
            <a:r>
              <a:rPr lang="en-US" sz="2000" dirty="0" smtClean="0"/>
              <a:t> </a:t>
            </a:r>
            <a:r>
              <a:rPr lang="en-US" sz="2000" dirty="0" err="1" smtClean="0"/>
              <a:t>arbeta</a:t>
            </a:r>
            <a:r>
              <a:rPr lang="en-US" sz="2000" dirty="0" smtClean="0"/>
              <a:t> med </a:t>
            </a:r>
            <a:r>
              <a:rPr lang="en-US" sz="2000" dirty="0" err="1" smtClean="0"/>
              <a:t>arbetslivsanknytning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HSS</a:t>
            </a:r>
            <a:endParaRPr lang="en-US" sz="2000" dirty="0"/>
          </a:p>
        </p:txBody>
      </p:sp>
      <p:pic>
        <p:nvPicPr>
          <p:cNvPr id="9" name="Picture 8" descr="j030926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460" y="1334670"/>
            <a:ext cx="1907732" cy="1218047"/>
          </a:xfrm>
          <a:prstGeom prst="rect">
            <a:avLst/>
          </a:prstGeom>
        </p:spPr>
      </p:pic>
      <p:pic>
        <p:nvPicPr>
          <p:cNvPr id="11" name="Picture 10" descr="j0315543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52" y="3122868"/>
            <a:ext cx="1846923" cy="11520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9568" y="3265406"/>
            <a:ext cx="2242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6"/>
              </a:rPr>
              <a:t>sarany@kth.se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426366" y="1330595"/>
            <a:ext cx="54503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hlinkClick r:id="rId7"/>
              </a:rPr>
              <a:t>https://www.kth.se/ece/avdelningen-for-larande/projekt/</a:t>
            </a:r>
            <a:r>
              <a:rPr lang="en-US" sz="2000" dirty="0" smtClean="0">
                <a:hlinkClick r:id="rId7"/>
              </a:rPr>
              <a:t>notis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Broschyr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Artikel</a:t>
            </a:r>
            <a:r>
              <a:rPr lang="en-US" sz="2000" dirty="0" smtClean="0"/>
              <a:t> Elias Said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03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250" y="404869"/>
            <a:ext cx="6935788" cy="1201917"/>
          </a:xfrm>
        </p:spPr>
        <p:txBody>
          <a:bodyPr/>
          <a:lstStyle/>
          <a:p>
            <a:pPr algn="ctr"/>
            <a:r>
              <a:rPr lang="en-US" dirty="0" smtClean="0"/>
              <a:t>Tack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ditt</a:t>
            </a:r>
            <a:r>
              <a:rPr lang="en-US" dirty="0" smtClean="0"/>
              <a:t> </a:t>
            </a:r>
            <a:r>
              <a:rPr lang="en-US" dirty="0" err="1" smtClean="0"/>
              <a:t>engagemang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/Sara</a:t>
            </a:r>
            <a:endParaRPr lang="en-US" dirty="0"/>
          </a:p>
        </p:txBody>
      </p:sp>
      <p:pic>
        <p:nvPicPr>
          <p:cNvPr id="6" name="Picture Placeholder 5" descr="Tulpaner-1024x682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2" b="5872"/>
          <a:stretch>
            <a:fillRect/>
          </a:stretch>
        </p:blipFill>
        <p:spPr>
          <a:xfrm>
            <a:off x="2579431" y="1910957"/>
            <a:ext cx="5757250" cy="3385299"/>
          </a:xfrm>
        </p:spPr>
      </p:pic>
    </p:spTree>
    <p:extLst>
      <p:ext uri="{BB962C8B-B14F-4D97-AF65-F5344CB8AC3E}">
        <p14:creationId xmlns:p14="http://schemas.microsoft.com/office/powerpoint/2010/main" val="62893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Överblick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dirty="0" err="1"/>
              <a:t>Bakgrund</a:t>
            </a: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Syfte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Mål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Utmaningar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Metod</a:t>
            </a: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n-GB" dirty="0" err="1"/>
              <a:t>Resultat</a:t>
            </a: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Tänk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GB" dirty="0" err="1" smtClean="0"/>
              <a:t>Läs</a:t>
            </a:r>
            <a:r>
              <a:rPr lang="en-GB" dirty="0" smtClean="0"/>
              <a:t> </a:t>
            </a:r>
            <a:r>
              <a:rPr lang="en-GB" dirty="0" err="1" smtClean="0"/>
              <a:t>mer</a:t>
            </a:r>
            <a:endParaRPr lang="en-GB" dirty="0"/>
          </a:p>
        </p:txBody>
      </p:sp>
      <p:pic>
        <p:nvPicPr>
          <p:cNvPr id="6" name="Picture 5" descr="th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3406">
            <a:off x="4796807" y="1100785"/>
            <a:ext cx="1239300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Bakgrund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956768" y="1205090"/>
            <a:ext cx="5351954" cy="3200616"/>
          </a:xfrm>
          <a:prstGeom prst="cloud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</a:rPr>
              <a:t>Vad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ska</a:t>
            </a:r>
            <a:r>
              <a:rPr lang="en-US" sz="2000" dirty="0" smtClean="0">
                <a:solidFill>
                  <a:schemeClr val="tx1"/>
                </a:solidFill>
              </a:rPr>
              <a:t> jag </a:t>
            </a:r>
            <a:r>
              <a:rPr lang="en-US" sz="2000" dirty="0" err="1" smtClean="0">
                <a:solidFill>
                  <a:schemeClr val="tx1"/>
                </a:solidFill>
              </a:rPr>
              <a:t>bli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när</a:t>
            </a:r>
            <a:r>
              <a:rPr lang="en-US" sz="2000" dirty="0" smtClean="0">
                <a:solidFill>
                  <a:schemeClr val="tx1"/>
                </a:solidFill>
              </a:rPr>
              <a:t> jag </a:t>
            </a:r>
            <a:r>
              <a:rPr lang="en-US" sz="2000" dirty="0" err="1" smtClean="0">
                <a:solidFill>
                  <a:schemeClr val="tx1"/>
                </a:solidFill>
              </a:rPr>
              <a:t>bli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</a:t>
            </a:r>
            <a:r>
              <a:rPr lang="en-US" sz="2000" dirty="0" smtClean="0">
                <a:solidFill>
                  <a:schemeClr val="tx1"/>
                </a:solidFill>
              </a:rPr>
              <a:t>? </a:t>
            </a:r>
            <a:r>
              <a:rPr lang="en-US" sz="2000" i="1" dirty="0" err="1" smtClean="0">
                <a:solidFill>
                  <a:schemeClr val="tx1"/>
                </a:solidFill>
              </a:rPr>
              <a:t>Tänk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om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läraren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kunde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berätta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vad</a:t>
            </a:r>
            <a:r>
              <a:rPr lang="en-US" sz="2000" i="1" dirty="0" smtClean="0">
                <a:solidFill>
                  <a:schemeClr val="tx1"/>
                </a:solidFill>
              </a:rPr>
              <a:t> jag </a:t>
            </a:r>
            <a:r>
              <a:rPr lang="en-US" sz="2000" i="1" dirty="0" err="1" smtClean="0">
                <a:solidFill>
                  <a:schemeClr val="tx1"/>
                </a:solidFill>
              </a:rPr>
              <a:t>ska</a:t>
            </a:r>
            <a:r>
              <a:rPr lang="en-US" sz="2000" i="1" dirty="0" smtClean="0">
                <a:solidFill>
                  <a:schemeClr val="tx1"/>
                </a:solidFill>
              </a:rPr>
              <a:t> ha den </a:t>
            </a:r>
            <a:r>
              <a:rPr lang="en-US" sz="2000" i="1" dirty="0" err="1" smtClean="0">
                <a:solidFill>
                  <a:schemeClr val="tx1"/>
                </a:solidFill>
              </a:rPr>
              <a:t>här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metoden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och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det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här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verktyget</a:t>
            </a:r>
            <a:r>
              <a:rPr lang="en-US" sz="2000" i="1" dirty="0" smtClean="0">
                <a:solidFill>
                  <a:schemeClr val="tx1"/>
                </a:solidFill>
              </a:rPr>
              <a:t> till. Dom </a:t>
            </a:r>
            <a:r>
              <a:rPr lang="en-US" sz="2000" i="1" dirty="0" err="1" smtClean="0">
                <a:solidFill>
                  <a:schemeClr val="tx1"/>
                </a:solidFill>
              </a:rPr>
              <a:t>behöver</a:t>
            </a:r>
            <a:r>
              <a:rPr lang="en-US" sz="2000" i="1" dirty="0" smtClean="0">
                <a:solidFill>
                  <a:schemeClr val="tx1"/>
                </a:solidFill>
              </a:rPr>
              <a:t> jag </a:t>
            </a:r>
            <a:r>
              <a:rPr lang="en-US" sz="2000" i="1" dirty="0" err="1" smtClean="0">
                <a:solidFill>
                  <a:schemeClr val="tx1"/>
                </a:solidFill>
              </a:rPr>
              <a:t>säkert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inte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använda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i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det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jobbet</a:t>
            </a:r>
            <a:r>
              <a:rPr lang="en-US" sz="2000" i="1" dirty="0" smtClean="0">
                <a:solidFill>
                  <a:schemeClr val="tx1"/>
                </a:solidFill>
              </a:rPr>
              <a:t> jag </a:t>
            </a:r>
            <a:r>
              <a:rPr lang="en-US" sz="2000" i="1" dirty="0" err="1" smtClean="0">
                <a:solidFill>
                  <a:schemeClr val="tx1"/>
                </a:solidFill>
              </a:rPr>
              <a:t>kommer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välja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6608949" y="3498649"/>
            <a:ext cx="2241859" cy="2241727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Europeiska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Socialfonden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5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Syfte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KTH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Pilotprojekt – att prova nytt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Öka kvaliteten på utbildningen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Jobba med lärarna istället för studenterna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Nytt projekt inom högskolevärlden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Ge lärarna mer kompetens om omvärlden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 smtClean="0"/>
              <a:t>Stötta studenterna i tankar kring sin framtida arbetsmarknad</a:t>
            </a:r>
          </a:p>
          <a:p>
            <a:pPr marL="342900" indent="-342900">
              <a:buFont typeface="Wingdings" charset="2"/>
              <a:buChar char="§"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23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44038" y="1582739"/>
            <a:ext cx="6492321" cy="4078286"/>
          </a:xfrm>
        </p:spPr>
        <p:txBody>
          <a:bodyPr>
            <a:normAutofit/>
          </a:bodyPr>
          <a:lstStyle/>
          <a:p>
            <a:pPr marL="457200" lvl="0" indent="-457200">
              <a:buFont typeface="+mj-ea"/>
              <a:buAutoNum type="circleNumDbPlain"/>
            </a:pPr>
            <a:r>
              <a:rPr lang="en-US" dirty="0" err="1"/>
              <a:t>Högskolelärarna</a:t>
            </a:r>
            <a:r>
              <a:rPr lang="en-US" dirty="0"/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medvetandegörs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behovet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arbetslivsanknytning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undervisningen</a:t>
            </a:r>
            <a:endParaRPr lang="en-US" dirty="0"/>
          </a:p>
          <a:p>
            <a:pPr marL="457200" lvl="0" indent="-457200">
              <a:buFont typeface="+mj-ea"/>
              <a:buAutoNum type="circleNumDbPlain"/>
            </a:pPr>
            <a:r>
              <a:rPr lang="en-US" dirty="0" err="1"/>
              <a:t>Högskolelärarna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fått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kännedom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villkor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arbetsmarknadens</a:t>
            </a:r>
            <a:r>
              <a:rPr lang="en-US" dirty="0"/>
              <a:t> </a:t>
            </a:r>
            <a:r>
              <a:rPr lang="en-US" dirty="0" err="1"/>
              <a:t>efterfrågan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högre</a:t>
            </a:r>
            <a:r>
              <a:rPr lang="en-US" dirty="0"/>
              <a:t> </a:t>
            </a:r>
            <a:r>
              <a:rPr lang="en-US" dirty="0" err="1"/>
              <a:t>utbildning</a:t>
            </a:r>
            <a:endParaRPr lang="en-US" dirty="0"/>
          </a:p>
          <a:p>
            <a:pPr marL="457200" lvl="0" indent="-457200">
              <a:buFont typeface="+mj-ea"/>
              <a:buAutoNum type="circleNumDbPlain"/>
            </a:pPr>
            <a:r>
              <a:rPr lang="en-US" dirty="0" err="1"/>
              <a:t>Högskolelärarna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kontakt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/>
              <a:t>med </a:t>
            </a:r>
            <a:r>
              <a:rPr lang="en-US" dirty="0" err="1"/>
              <a:t>individer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arbetsmarknaden</a:t>
            </a:r>
            <a:r>
              <a:rPr lang="en-US" dirty="0"/>
              <a:t> </a:t>
            </a:r>
            <a:r>
              <a:rPr lang="en-US" dirty="0" err="1"/>
              <a:t>utanför</a:t>
            </a:r>
            <a:r>
              <a:rPr lang="en-US" dirty="0"/>
              <a:t> </a:t>
            </a:r>
            <a:r>
              <a:rPr lang="en-US" dirty="0" err="1"/>
              <a:t>akademin</a:t>
            </a:r>
            <a:endParaRPr lang="en-US" dirty="0"/>
          </a:p>
          <a:p>
            <a:pPr marL="457200" lvl="0" indent="-457200">
              <a:buFont typeface="+mj-ea"/>
              <a:buAutoNum type="circleNumDbPlain"/>
            </a:pPr>
            <a:r>
              <a:rPr lang="en-US" dirty="0" err="1"/>
              <a:t>Högskolelärarna</a:t>
            </a:r>
            <a:r>
              <a:rPr lang="en-US" dirty="0"/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förvärvar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kunskaper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hjälper</a:t>
            </a:r>
            <a:r>
              <a:rPr lang="en-US" dirty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förmedla</a:t>
            </a:r>
            <a:r>
              <a:rPr lang="en-US" dirty="0"/>
              <a:t> </a:t>
            </a:r>
            <a:r>
              <a:rPr lang="en-US" dirty="0" err="1"/>
              <a:t>färdigheter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efterfrågas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arbetsmarknaden</a:t>
            </a:r>
            <a:endParaRPr lang="en-US" dirty="0"/>
          </a:p>
          <a:p>
            <a:pPr marL="457200" lvl="0" indent="-457200">
              <a:buFont typeface="+mj-ea"/>
              <a:buAutoNum type="circleNumDbPlain"/>
            </a:pPr>
            <a:r>
              <a:rPr lang="en-US" dirty="0" err="1"/>
              <a:t>Högskolelärarna</a:t>
            </a:r>
            <a:r>
              <a:rPr lang="en-US" dirty="0"/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förvärvar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arbetslivserfarenhet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relevanta</a:t>
            </a:r>
            <a:r>
              <a:rPr lang="en-US" dirty="0"/>
              <a:t> </a:t>
            </a:r>
            <a:r>
              <a:rPr lang="en-US" dirty="0" err="1"/>
              <a:t>områden</a:t>
            </a:r>
            <a:r>
              <a:rPr lang="en-US" dirty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arbetsmarknaden</a:t>
            </a:r>
            <a:endParaRPr lang="en-US" dirty="0"/>
          </a:p>
          <a:p>
            <a:pPr marL="457200" lvl="0" indent="-457200">
              <a:buFont typeface="+mj-ea"/>
              <a:buAutoNum type="circleNumDbPlain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Mål</a:t>
            </a:r>
            <a:r>
              <a:rPr lang="en-US" dirty="0" smtClean="0"/>
              <a:t> </a:t>
            </a:r>
            <a:r>
              <a:rPr lang="en-US" dirty="0" err="1" smtClean="0"/>
              <a:t>Handlingsförmåga</a:t>
            </a:r>
            <a:endParaRPr lang="en-US" dirty="0"/>
          </a:p>
        </p:txBody>
      </p:sp>
      <p:pic>
        <p:nvPicPr>
          <p:cNvPr id="5" name="Picture 4" descr="learningobjective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54" y="2860587"/>
            <a:ext cx="164594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43448" y="1569781"/>
            <a:ext cx="3312790" cy="4078286"/>
          </a:xfrm>
        </p:spPr>
        <p:txBody>
          <a:bodyPr/>
          <a:lstStyle/>
          <a:p>
            <a:r>
              <a:rPr lang="en-US" dirty="0" err="1" smtClean="0"/>
              <a:t>Inom</a:t>
            </a:r>
            <a:r>
              <a:rPr lang="en-US" dirty="0" smtClean="0"/>
              <a:t> KTH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Lärarens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ntresse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/>
              <a:t>“Bara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 smtClean="0"/>
              <a:t>”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nå</a:t>
            </a:r>
            <a:r>
              <a:rPr lang="en-US" dirty="0" smtClean="0"/>
              <a:t> </a:t>
            </a:r>
            <a:r>
              <a:rPr lang="en-US" dirty="0" err="1" smtClean="0"/>
              <a:t>hela</a:t>
            </a:r>
            <a:r>
              <a:rPr lang="en-US" dirty="0" smtClean="0"/>
              <a:t> </a:t>
            </a:r>
            <a:r>
              <a:rPr lang="en-US" dirty="0" err="1" smtClean="0"/>
              <a:t>målgruppen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“I </a:t>
            </a:r>
            <a:r>
              <a:rPr lang="en-US" dirty="0" err="1" smtClean="0"/>
              <a:t>var</a:t>
            </a:r>
            <a:r>
              <a:rPr lang="en-US" dirty="0" smtClean="0"/>
              <a:t> mans </a:t>
            </a:r>
            <a:r>
              <a:rPr lang="en-US" dirty="0" err="1" smtClean="0"/>
              <a:t>mun</a:t>
            </a:r>
            <a:r>
              <a:rPr lang="en-US" dirty="0" smtClean="0"/>
              <a:t>”</a:t>
            </a:r>
          </a:p>
          <a:p>
            <a:pPr marL="342900" indent="-342900">
              <a:buFont typeface="Wingdings" charset="2"/>
              <a:buChar char="§"/>
            </a:pPr>
            <a:endParaRPr lang="en-US" dirty="0"/>
          </a:p>
          <a:p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projektet</a:t>
            </a:r>
            <a:endParaRPr lang="en-US" dirty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Känsla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“</a:t>
            </a:r>
            <a:r>
              <a:rPr lang="en-US" dirty="0" err="1" smtClean="0"/>
              <a:t>produktion</a:t>
            </a:r>
            <a:r>
              <a:rPr lang="en-US" dirty="0" smtClean="0"/>
              <a:t>” 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Finansieringsform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Projektansökan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9549" t="12664" r="13121" b="14894"/>
          <a:stretch/>
        </p:blipFill>
        <p:spPr>
          <a:xfrm>
            <a:off x="4690812" y="1554956"/>
            <a:ext cx="4206973" cy="263046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Utmaningar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tillvägagångsätt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99543" y="2008483"/>
            <a:ext cx="5196448" cy="660856"/>
          </a:xfrm>
          <a:prstGeom prst="line">
            <a:avLst/>
          </a:prstGeom>
          <a:ln w="38100" cap="rnd" cmpd="sng">
            <a:solidFill>
              <a:srgbClr val="24A0D8"/>
            </a:solidFill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47708" y="3394986"/>
            <a:ext cx="5248284" cy="1023679"/>
          </a:xfrm>
          <a:prstGeom prst="line">
            <a:avLst/>
          </a:prstGeom>
          <a:ln w="38100" cap="rnd" cmpd="sng">
            <a:solidFill>
              <a:srgbClr val="24A0D8"/>
            </a:solidFill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86584" y="2747088"/>
            <a:ext cx="236662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Breda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endParaRPr lang="en-US" sz="2000" dirty="0" smtClean="0"/>
          </a:p>
          <a:p>
            <a:r>
              <a:rPr lang="en-US" sz="2000" dirty="0" err="1"/>
              <a:t>ö</a:t>
            </a:r>
            <a:r>
              <a:rPr lang="en-US" sz="2000" dirty="0" err="1" smtClean="0"/>
              <a:t>ppna</a:t>
            </a:r>
            <a:r>
              <a:rPr lang="en-US" sz="2000" dirty="0" smtClean="0"/>
              <a:t> </a:t>
            </a:r>
            <a:r>
              <a:rPr lang="en-US" sz="2000" dirty="0" err="1" smtClean="0"/>
              <a:t>inbjudningar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971795" y="2500887"/>
            <a:ext cx="176713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err="1"/>
              <a:t>Smala</a:t>
            </a:r>
            <a:r>
              <a:rPr lang="en-US" dirty="0"/>
              <a:t> </a:t>
            </a:r>
            <a:r>
              <a:rPr lang="en-US" dirty="0" err="1"/>
              <a:t>ämnen</a:t>
            </a:r>
            <a:r>
              <a:rPr lang="en-US" dirty="0"/>
              <a:t> </a:t>
            </a:r>
          </a:p>
          <a:p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riktade</a:t>
            </a:r>
            <a:endParaRPr lang="en-US" dirty="0"/>
          </a:p>
          <a:p>
            <a:r>
              <a:rPr lang="en-US" dirty="0" err="1" smtClean="0"/>
              <a:t>Inbjudningar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2730" y="1814114"/>
            <a:ext cx="323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Wor</a:t>
            </a:r>
            <a:r>
              <a:rPr lang="en-US" sz="2000" b="1" dirty="0" smtClean="0"/>
              <a:t>  k shops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64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Utbildningsaktiviteter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lärarna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Förläsningar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lärare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Föreläsningar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studievägledare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Arbetsmarknadsdagar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doktorander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Speednetworking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Samverkanskampanj</a:t>
            </a:r>
            <a:endParaRPr lang="en-US" dirty="0" smtClean="0"/>
          </a:p>
          <a:p>
            <a:pPr marL="1181100" lvl="2" indent="-457200">
              <a:buFont typeface="+mj-lt"/>
              <a:buAutoNum type="arabicPeriod"/>
            </a:pPr>
            <a:r>
              <a:rPr lang="en-US" dirty="0" err="1" smtClean="0"/>
              <a:t>Företagsbesök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KTH</a:t>
            </a:r>
          </a:p>
          <a:p>
            <a:pPr marL="1181100" lvl="2" indent="-457200">
              <a:buFont typeface="+mj-lt"/>
              <a:buAutoNum type="arabicPeriod"/>
            </a:pPr>
            <a:r>
              <a:rPr lang="en-US" dirty="0" err="1" smtClean="0"/>
              <a:t>Studiebesök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öretaget</a:t>
            </a:r>
            <a:r>
              <a:rPr lang="en-US" dirty="0" smtClean="0"/>
              <a:t> </a:t>
            </a:r>
          </a:p>
          <a:p>
            <a:pPr marL="1181100" lvl="2" indent="-457200">
              <a:buFont typeface="+mj-lt"/>
              <a:buAutoNum type="arabicPeriod"/>
            </a:pP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företaget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Ämnesspecifika</a:t>
            </a:r>
            <a:r>
              <a:rPr lang="en-US" dirty="0" smtClean="0"/>
              <a:t> workshop med </a:t>
            </a:r>
            <a:r>
              <a:rPr lang="en-US" dirty="0" err="1" smtClean="0"/>
              <a:t>näringslivet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err="1" smtClean="0"/>
              <a:t>Satsning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projektledning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lärare</a:t>
            </a: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Peer mentoring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50" y="391912"/>
            <a:ext cx="6935788" cy="668338"/>
          </a:xfrm>
        </p:spPr>
        <p:txBody>
          <a:bodyPr/>
          <a:lstStyle/>
          <a:p>
            <a:r>
              <a:rPr lang="en-US" dirty="0" err="1" smtClean="0"/>
              <a:t>Resultat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123264" y="533250"/>
            <a:ext cx="3239682" cy="2092687"/>
          </a:xfrm>
          <a:prstGeom prst="wedgeRoundRectCallout">
            <a:avLst>
              <a:gd name="adj1" fmla="val -45454"/>
              <a:gd name="adj2" fmla="val 9678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To some extent I have </a:t>
            </a:r>
            <a:r>
              <a:rPr lang="en-US" dirty="0" err="1">
                <a:solidFill>
                  <a:srgbClr val="000000"/>
                </a:solidFill>
              </a:rPr>
              <a:t>recieved</a:t>
            </a:r>
            <a:r>
              <a:rPr lang="en-US" dirty="0">
                <a:solidFill>
                  <a:srgbClr val="000000"/>
                </a:solidFill>
              </a:rPr>
              <a:t> new ides and approaches to academic </a:t>
            </a:r>
            <a:r>
              <a:rPr lang="en-US" dirty="0" err="1">
                <a:solidFill>
                  <a:srgbClr val="000000"/>
                </a:solidFill>
              </a:rPr>
              <a:t>therories</a:t>
            </a:r>
            <a:r>
              <a:rPr lang="en-US" dirty="0">
                <a:solidFill>
                  <a:srgbClr val="000000"/>
                </a:solidFill>
              </a:rPr>
              <a:t> and engineering </a:t>
            </a:r>
            <a:r>
              <a:rPr lang="en-US" dirty="0" smtClean="0">
                <a:solidFill>
                  <a:srgbClr val="000000"/>
                </a:solidFill>
              </a:rPr>
              <a:t>experience.</a:t>
            </a:r>
          </a:p>
        </p:txBody>
      </p:sp>
      <p:sp>
        <p:nvSpPr>
          <p:cNvPr id="7" name="Rounded Rectangular Callout 6"/>
          <p:cNvSpPr/>
          <p:nvPr/>
        </p:nvSpPr>
        <p:spPr>
          <a:xfrm rot="21253070">
            <a:off x="5134458" y="3039828"/>
            <a:ext cx="3239682" cy="2449054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The main value for me in NOTIS is that it confirms that what I do and teach in my courses is compliant with corresponding content and activities in industry.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7503" y="1745912"/>
            <a:ext cx="3239682" cy="3211858"/>
          </a:xfrm>
          <a:prstGeom prst="wedgeRoundRectCallout">
            <a:avLst>
              <a:gd name="adj1" fmla="val -3015"/>
              <a:gd name="adj2" fmla="val 7916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</a:rPr>
              <a:t>One of the most useful aspects of the program was having the chance to discuss what competences are required with employees working in a broad range disciplines. I have the impression that the insight that I have gained will stay for a long time.</a:t>
            </a:r>
          </a:p>
        </p:txBody>
      </p:sp>
    </p:spTree>
    <p:extLst>
      <p:ext uri="{BB962C8B-B14F-4D97-AF65-F5344CB8AC3E}">
        <p14:creationId xmlns:p14="http://schemas.microsoft.com/office/powerpoint/2010/main" val="10707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sentation Österlund 141104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Österlund 141104</Template>
  <TotalTime>0</TotalTime>
  <Words>613</Words>
  <Application>Microsoft Office PowerPoint</Application>
  <PresentationFormat>Bildspel på skärmen (4:3)</PresentationFormat>
  <Paragraphs>99</Paragraphs>
  <Slides>13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5" baseType="lpstr">
      <vt:lpstr>Presentation Österlund 141104</vt:lpstr>
      <vt:lpstr>think-cell Slide</vt:lpstr>
      <vt:lpstr>NOTIS – Ökad arbetslivsanknytning i utbildningen</vt:lpstr>
      <vt:lpstr>Överblick</vt:lpstr>
      <vt:lpstr>Bakgrund</vt:lpstr>
      <vt:lpstr>Syfte för KTH</vt:lpstr>
      <vt:lpstr>Mål Handlingsförmåga</vt:lpstr>
      <vt:lpstr>Utmaningar </vt:lpstr>
      <vt:lpstr>Metod och tillvägagångsätt </vt:lpstr>
      <vt:lpstr>Utbildningsaktiviteter för lärarna </vt:lpstr>
      <vt:lpstr>Resultat </vt:lpstr>
      <vt:lpstr>PowerPoint-presentation</vt:lpstr>
      <vt:lpstr>Tänk på</vt:lpstr>
      <vt:lpstr>Läs och hör mer</vt:lpstr>
      <vt:lpstr>Tack för ditt engagemang!  /Sara</vt:lpstr>
    </vt:vector>
  </TitlesOfParts>
  <Company>Mid Sweden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NOTIS – Ökad arbetslivsanknytning i utbildningen</dc:title>
  <dc:creator>Lars Hindrum</dc:creator>
  <cp:lastModifiedBy>Lars Hindrum</cp:lastModifiedBy>
  <cp:revision>1</cp:revision>
  <cp:lastPrinted>2014-11-03T14:31:29Z</cp:lastPrinted>
  <dcterms:created xsi:type="dcterms:W3CDTF">2014-11-04T07:56:06Z</dcterms:created>
  <dcterms:modified xsi:type="dcterms:W3CDTF">2014-11-04T07:56:22Z</dcterms:modified>
</cp:coreProperties>
</file>