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 autoAdjust="0"/>
    <p:restoredTop sz="94670" autoAdjust="0"/>
  </p:normalViewPr>
  <p:slideViewPr>
    <p:cSldViewPr>
      <p:cViewPr varScale="1">
        <p:scale>
          <a:sx n="103" d="100"/>
          <a:sy n="103" d="100"/>
        </p:scale>
        <p:origin x="-85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wmf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228600" y="228600"/>
            <a:ext cx="8686800" cy="5923446"/>
          </a:xfrm>
          <a:prstGeom prst="rect">
            <a:avLst/>
          </a:prstGeom>
          <a:solidFill>
            <a:srgbClr val="E7177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 descr="Miun_bil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60000">
            <a:off x="286155" y="322601"/>
            <a:ext cx="8583131" cy="5723628"/>
          </a:xfrm>
          <a:prstGeom prst="rect">
            <a:avLst/>
          </a:prstGeom>
          <a:scene3d>
            <a:camera prst="orthographicFront">
              <a:rot lat="0" lon="0" rev="30000"/>
            </a:camera>
            <a:lightRig rig="threePt" dir="t"/>
          </a:scene3d>
        </p:spPr>
      </p:pic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5835014" cy="686002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algn="l">
              <a:defRPr sz="3200" b="1" baseline="0">
                <a:solidFill>
                  <a:srgbClr val="E7177B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pic>
        <p:nvPicPr>
          <p:cNvPr id="11" name="Bildobjekt 10" descr="miunlogo.w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31125" y="6234293"/>
            <a:ext cx="1051894" cy="596908"/>
          </a:xfrm>
          <a:prstGeom prst="rect">
            <a:avLst/>
          </a:prstGeom>
        </p:spPr>
      </p:pic>
      <p:pic>
        <p:nvPicPr>
          <p:cNvPr id="6" name="Bildobjekt 5" descr="MIUN_punkt_se_ROSA.wm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57165" y="521320"/>
            <a:ext cx="1151885" cy="4607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 25"/>
          <p:cNvGrpSpPr/>
          <p:nvPr/>
        </p:nvGrpSpPr>
        <p:grpSpPr>
          <a:xfrm>
            <a:off x="228600" y="228600"/>
            <a:ext cx="8686800" cy="5923446"/>
            <a:chOff x="228600" y="228600"/>
            <a:chExt cx="8686800" cy="5923446"/>
          </a:xfrm>
        </p:grpSpPr>
        <p:sp>
          <p:nvSpPr>
            <p:cNvPr id="8" name="Rektangel 7"/>
            <p:cNvSpPr/>
            <p:nvPr userDrawn="1"/>
          </p:nvSpPr>
          <p:spPr>
            <a:xfrm>
              <a:off x="228600" y="228600"/>
              <a:ext cx="8686800" cy="5923446"/>
            </a:xfrm>
            <a:prstGeom prst="rect">
              <a:avLst/>
            </a:prstGeom>
            <a:solidFill>
              <a:srgbClr val="E7177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" name="Frihandsfigur 8"/>
            <p:cNvSpPr/>
            <p:nvPr userDrawn="1"/>
          </p:nvSpPr>
          <p:spPr>
            <a:xfrm rot="60000">
              <a:off x="302025" y="315820"/>
              <a:ext cx="8566723" cy="5737517"/>
            </a:xfrm>
            <a:custGeom>
              <a:avLst/>
              <a:gdLst>
                <a:gd name="connsiteX0" fmla="*/ 0 w 8382000"/>
                <a:gd name="connsiteY0" fmla="*/ 0 h 5257800"/>
                <a:gd name="connsiteX1" fmla="*/ 8382000 w 8382000"/>
                <a:gd name="connsiteY1" fmla="*/ 0 h 5257800"/>
                <a:gd name="connsiteX2" fmla="*/ 8382000 w 8382000"/>
                <a:gd name="connsiteY2" fmla="*/ 5257800 h 5257800"/>
                <a:gd name="connsiteX3" fmla="*/ 0 w 8382000"/>
                <a:gd name="connsiteY3" fmla="*/ 5257800 h 5257800"/>
                <a:gd name="connsiteX4" fmla="*/ 0 w 8382000"/>
                <a:gd name="connsiteY4" fmla="*/ 0 h 525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82000" h="5257800">
                  <a:moveTo>
                    <a:pt x="0" y="0"/>
                  </a:moveTo>
                  <a:lnTo>
                    <a:pt x="8382000" y="0"/>
                  </a:lnTo>
                  <a:lnTo>
                    <a:pt x="8382000" y="5257800"/>
                  </a:lnTo>
                  <a:lnTo>
                    <a:pt x="0" y="5257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scene3d>
              <a:camera prst="orthographicFront">
                <a:rot lat="0" lon="0" rev="30000"/>
              </a:camera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  <p:pic>
        <p:nvPicPr>
          <p:cNvPr id="10" name="Bildobjekt 9" descr="MIUN_punkt_se_ROSA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7754264" y="4999264"/>
            <a:ext cx="1153760" cy="461504"/>
          </a:xfrm>
          <a:prstGeom prst="rect">
            <a:avLst/>
          </a:prstGeom>
        </p:spPr>
      </p:pic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332656"/>
            <a:ext cx="750912" cy="5793507"/>
          </a:xfrm>
          <a:prstGeom prst="rect">
            <a:avLst/>
          </a:prstGeom>
        </p:spPr>
        <p:txBody>
          <a:bodyPr vert="eaVert"/>
          <a:lstStyle>
            <a:lvl1pPr>
              <a:defRPr sz="3200" baseline="0">
                <a:solidFill>
                  <a:srgbClr val="E7177B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332656"/>
            <a:ext cx="6019800" cy="5793507"/>
          </a:xfrm>
          <a:prstGeom prst="rect">
            <a:avLst/>
          </a:prstGeom>
        </p:spPr>
        <p:txBody>
          <a:bodyPr vert="eaVert"/>
          <a:lstStyle>
            <a:lvl1pPr marL="288000" indent="-288000">
              <a:buClr>
                <a:srgbClr val="E7177B"/>
              </a:buClr>
              <a:buFont typeface="Arial" pitchFamily="34" charset="0"/>
              <a:buChar char="•"/>
              <a:defRPr sz="1800">
                <a:latin typeface="Arial" pitchFamily="34" charset="0"/>
                <a:cs typeface="Arial" pitchFamily="34" charset="0"/>
              </a:defRPr>
            </a:lvl1pPr>
            <a:lvl2pPr>
              <a:buClr>
                <a:srgbClr val="E7177B"/>
              </a:buClr>
              <a:defRPr sz="1600">
                <a:latin typeface="Arial" pitchFamily="34" charset="0"/>
                <a:cs typeface="Arial" pitchFamily="34" charset="0"/>
              </a:defRPr>
            </a:lvl2pPr>
            <a:lvl3pPr>
              <a:buClr>
                <a:srgbClr val="E7177B"/>
              </a:buClr>
              <a:defRPr sz="1600" i="1">
                <a:latin typeface="Arial" pitchFamily="34" charset="0"/>
                <a:cs typeface="Arial" pitchFamily="34" charset="0"/>
              </a:defRPr>
            </a:lvl3pPr>
            <a:lvl4pPr>
              <a:buClr>
                <a:srgbClr val="E7177B"/>
              </a:buClr>
              <a:defRPr sz="1400" b="0">
                <a:latin typeface="Arial" pitchFamily="34" charset="0"/>
                <a:cs typeface="Arial" pitchFamily="34" charset="0"/>
              </a:defRPr>
            </a:lvl4pPr>
            <a:lvl5pPr>
              <a:buClr>
                <a:srgbClr val="E7177B"/>
              </a:buClr>
              <a:defRPr sz="1400" b="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DCC4725-E71F-411A-B1A1-2022AC8AE5BD}" type="datetimeFigureOut">
              <a:rPr lang="sv-SE" smtClean="0"/>
              <a:pPr/>
              <a:t>2014-01-31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F0E883-7E15-43EB-9B60-72C0786263A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5013176"/>
            <a:ext cx="7772400" cy="75579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200" b="1" cap="all">
                <a:solidFill>
                  <a:srgbClr val="E7177B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83568" y="3512989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DCC4725-E71F-411A-B1A1-2022AC8AE5BD}" type="datetimeFigureOut">
              <a:rPr lang="sv-SE" smtClean="0"/>
              <a:pPr/>
              <a:t>2014-01-31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F0E883-7E15-43EB-9B60-72C0786263A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E7177B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DCC4725-E71F-411A-B1A1-2022AC8AE5BD}" type="datetimeFigureOut">
              <a:rPr lang="sv-SE" smtClean="0"/>
              <a:pPr/>
              <a:t>2014-01-31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F0E883-7E15-43EB-9B60-72C0786263A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ndast Rubrik Rosa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228600" y="228600"/>
            <a:ext cx="8686800" cy="5923446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Frihandsfigur 14"/>
          <p:cNvSpPr/>
          <p:nvPr/>
        </p:nvSpPr>
        <p:spPr>
          <a:xfrm rot="60000">
            <a:off x="302025" y="315820"/>
            <a:ext cx="8566723" cy="5737517"/>
          </a:xfrm>
          <a:custGeom>
            <a:avLst/>
            <a:gdLst>
              <a:gd name="connsiteX0" fmla="*/ 0 w 8382000"/>
              <a:gd name="connsiteY0" fmla="*/ 0 h 5257800"/>
              <a:gd name="connsiteX1" fmla="*/ 8382000 w 8382000"/>
              <a:gd name="connsiteY1" fmla="*/ 0 h 5257800"/>
              <a:gd name="connsiteX2" fmla="*/ 8382000 w 8382000"/>
              <a:gd name="connsiteY2" fmla="*/ 5257800 h 5257800"/>
              <a:gd name="connsiteX3" fmla="*/ 0 w 8382000"/>
              <a:gd name="connsiteY3" fmla="*/ 5257800 h 5257800"/>
              <a:gd name="connsiteX4" fmla="*/ 0 w 8382000"/>
              <a:gd name="connsiteY4" fmla="*/ 0 h 525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82000" h="5257800">
                <a:moveTo>
                  <a:pt x="0" y="0"/>
                </a:moveTo>
                <a:lnTo>
                  <a:pt x="8382000" y="0"/>
                </a:lnTo>
                <a:lnTo>
                  <a:pt x="8382000" y="5257800"/>
                </a:lnTo>
                <a:lnTo>
                  <a:pt x="0" y="5257800"/>
                </a:lnTo>
                <a:lnTo>
                  <a:pt x="0" y="0"/>
                </a:lnTo>
                <a:close/>
              </a:path>
            </a:pathLst>
          </a:custGeom>
          <a:solidFill>
            <a:srgbClr val="E7177B"/>
          </a:solidFill>
          <a:ln>
            <a:noFill/>
          </a:ln>
          <a:effectLst/>
          <a:scene3d>
            <a:camera prst="orthographicFront">
              <a:rot lat="0" lon="0" rev="3000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6" name="Bildobjekt 15" descr="MIUN_punkt_se_ROSA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6227" y="519343"/>
            <a:ext cx="1153760" cy="464709"/>
          </a:xfrm>
          <a:prstGeom prst="rect">
            <a:avLst/>
          </a:prstGeom>
        </p:spPr>
      </p:pic>
      <p:sp>
        <p:nvSpPr>
          <p:cNvPr id="14" name="Rubrik 1"/>
          <p:cNvSpPr>
            <a:spLocks noGrp="1"/>
          </p:cNvSpPr>
          <p:nvPr>
            <p:ph type="title"/>
          </p:nvPr>
        </p:nvSpPr>
        <p:spPr>
          <a:xfrm>
            <a:off x="683568" y="1196752"/>
            <a:ext cx="7848872" cy="43204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pic>
        <p:nvPicPr>
          <p:cNvPr id="22" name="Bildobjekt 21" descr="miunlogo.w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31125" y="6234293"/>
            <a:ext cx="1051894" cy="596908"/>
          </a:xfrm>
          <a:prstGeom prst="rect">
            <a:avLst/>
          </a:prstGeom>
        </p:spPr>
      </p:pic>
      <p:sp>
        <p:nvSpPr>
          <p:cNvPr id="17" name="Platshållare för innehåll 2"/>
          <p:cNvSpPr>
            <a:spLocks noGrp="1"/>
          </p:cNvSpPr>
          <p:nvPr>
            <p:ph idx="1"/>
          </p:nvPr>
        </p:nvSpPr>
        <p:spPr>
          <a:xfrm>
            <a:off x="683568" y="1988841"/>
            <a:ext cx="7848872" cy="3240360"/>
          </a:xfrm>
          <a:prstGeom prst="rect">
            <a:avLst/>
          </a:prstGeom>
        </p:spPr>
        <p:txBody>
          <a:bodyPr/>
          <a:lstStyle>
            <a:lvl1pPr marL="0" indent="0">
              <a:buClr>
                <a:srgbClr val="E95D0F"/>
              </a:buClr>
              <a:buFont typeface="Arial" pitchFamily="34" charset="0"/>
              <a:buNone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buClr>
                <a:srgbClr val="E95D0F"/>
              </a:buClr>
              <a:defRPr sz="1600">
                <a:latin typeface="Arial" pitchFamily="34" charset="0"/>
                <a:cs typeface="Arial" pitchFamily="34" charset="0"/>
              </a:defRPr>
            </a:lvl2pPr>
            <a:lvl3pPr>
              <a:buClr>
                <a:srgbClr val="E95D0F"/>
              </a:buClr>
              <a:defRPr sz="1600" i="1">
                <a:latin typeface="Arial" pitchFamily="34" charset="0"/>
                <a:cs typeface="Arial" pitchFamily="34" charset="0"/>
              </a:defRPr>
            </a:lvl3pPr>
            <a:lvl4pPr>
              <a:buClr>
                <a:srgbClr val="E95D0F"/>
              </a:buClr>
              <a:defRPr sz="1400" b="0">
                <a:latin typeface="Arial" pitchFamily="34" charset="0"/>
                <a:cs typeface="Arial" pitchFamily="34" charset="0"/>
              </a:defRPr>
            </a:lvl4pPr>
            <a:lvl5pPr>
              <a:buClr>
                <a:srgbClr val="E95D0F"/>
              </a:buClr>
              <a:defRPr sz="1400" b="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fld id="{ADCC4725-E71F-411A-B1A1-2022AC8AE5BD}" type="datetimeFigureOut">
              <a:rPr lang="sv-SE" smtClean="0"/>
              <a:pPr/>
              <a:t>2014-01-31</a:t>
            </a:fld>
            <a:endParaRPr lang="sv-SE"/>
          </a:p>
        </p:txBody>
      </p:sp>
      <p:sp>
        <p:nvSpPr>
          <p:cNvPr id="13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endParaRPr lang="sv-SE"/>
          </a:p>
        </p:txBody>
      </p:sp>
      <p:sp>
        <p:nvSpPr>
          <p:cNvPr id="18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fld id="{2FF0E883-7E15-43EB-9B60-72C0786263A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ubrik och innehåll Rosa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ktangel 14"/>
          <p:cNvSpPr/>
          <p:nvPr/>
        </p:nvSpPr>
        <p:spPr>
          <a:xfrm>
            <a:off x="228600" y="228600"/>
            <a:ext cx="8686800" cy="5923446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Frihandsfigur 15"/>
          <p:cNvSpPr/>
          <p:nvPr/>
        </p:nvSpPr>
        <p:spPr>
          <a:xfrm rot="60000">
            <a:off x="302025" y="315820"/>
            <a:ext cx="8566723" cy="5737517"/>
          </a:xfrm>
          <a:custGeom>
            <a:avLst/>
            <a:gdLst>
              <a:gd name="connsiteX0" fmla="*/ 0 w 8382000"/>
              <a:gd name="connsiteY0" fmla="*/ 0 h 5257800"/>
              <a:gd name="connsiteX1" fmla="*/ 8382000 w 8382000"/>
              <a:gd name="connsiteY1" fmla="*/ 0 h 5257800"/>
              <a:gd name="connsiteX2" fmla="*/ 8382000 w 8382000"/>
              <a:gd name="connsiteY2" fmla="*/ 5257800 h 5257800"/>
              <a:gd name="connsiteX3" fmla="*/ 0 w 8382000"/>
              <a:gd name="connsiteY3" fmla="*/ 5257800 h 5257800"/>
              <a:gd name="connsiteX4" fmla="*/ 0 w 8382000"/>
              <a:gd name="connsiteY4" fmla="*/ 0 h 525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82000" h="5257800">
                <a:moveTo>
                  <a:pt x="0" y="0"/>
                </a:moveTo>
                <a:lnTo>
                  <a:pt x="8382000" y="0"/>
                </a:lnTo>
                <a:lnTo>
                  <a:pt x="8382000" y="5257800"/>
                </a:lnTo>
                <a:lnTo>
                  <a:pt x="0" y="5257800"/>
                </a:lnTo>
                <a:lnTo>
                  <a:pt x="0" y="0"/>
                </a:lnTo>
                <a:close/>
              </a:path>
            </a:pathLst>
          </a:custGeom>
          <a:solidFill>
            <a:srgbClr val="E7177B"/>
          </a:solidFill>
          <a:ln>
            <a:noFill/>
          </a:ln>
          <a:effectLst/>
          <a:scene3d>
            <a:camera prst="orthographicFront">
              <a:rot lat="0" lon="0" rev="3000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7" name="Bildobjekt 16" descr="MIUN_punkt_se_ROSA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6227" y="519343"/>
            <a:ext cx="1153760" cy="464709"/>
          </a:xfrm>
          <a:prstGeom prst="rect">
            <a:avLst/>
          </a:prstGeom>
        </p:spPr>
      </p:pic>
      <p:sp>
        <p:nvSpPr>
          <p:cNvPr id="14" name="Rubrik 1"/>
          <p:cNvSpPr>
            <a:spLocks noGrp="1"/>
          </p:cNvSpPr>
          <p:nvPr>
            <p:ph type="title"/>
          </p:nvPr>
        </p:nvSpPr>
        <p:spPr>
          <a:xfrm>
            <a:off x="683568" y="1196752"/>
            <a:ext cx="7848872" cy="43204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pic>
        <p:nvPicPr>
          <p:cNvPr id="22" name="Bildobjekt 21" descr="miunlogo.w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31125" y="6234293"/>
            <a:ext cx="1051894" cy="596908"/>
          </a:xfrm>
          <a:prstGeom prst="rect">
            <a:avLst/>
          </a:prstGeom>
        </p:spPr>
      </p:pic>
      <p:sp>
        <p:nvSpPr>
          <p:cNvPr id="23" name="Platshållare för innehåll 3"/>
          <p:cNvSpPr>
            <a:spLocks noGrp="1"/>
          </p:cNvSpPr>
          <p:nvPr>
            <p:ph sz="half" idx="12"/>
          </p:nvPr>
        </p:nvSpPr>
        <p:spPr>
          <a:xfrm>
            <a:off x="683568" y="1988841"/>
            <a:ext cx="7488832" cy="2808312"/>
          </a:xfrm>
          <a:prstGeom prst="rect">
            <a:avLst/>
          </a:prstGeom>
        </p:spPr>
        <p:txBody>
          <a:bodyPr/>
          <a:lstStyle>
            <a:lvl1pPr marL="288000" indent="-288000">
              <a:buClr>
                <a:schemeClr val="bg1"/>
              </a:buClr>
              <a:buFont typeface="Arial" pitchFamily="34" charset="0"/>
              <a:buChar char="•"/>
              <a:defRPr sz="18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buClr>
                <a:schemeClr val="bg1"/>
              </a:buClr>
              <a:defRPr sz="16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buClr>
                <a:schemeClr val="bg1"/>
              </a:buClr>
              <a:defRPr sz="16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buClr>
                <a:schemeClr val="bg1"/>
              </a:buClr>
              <a:defRPr sz="14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buClr>
                <a:schemeClr val="bg1"/>
              </a:buClr>
              <a:defRPr sz="14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1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fld id="{ADCC4725-E71F-411A-B1A1-2022AC8AE5BD}" type="datetimeFigureOut">
              <a:rPr lang="sv-SE" smtClean="0"/>
              <a:pPr/>
              <a:t>2014-01-31</a:t>
            </a:fld>
            <a:endParaRPr lang="sv-SE"/>
          </a:p>
        </p:txBody>
      </p:sp>
      <p:sp>
        <p:nvSpPr>
          <p:cNvPr id="12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endParaRPr lang="sv-SE"/>
          </a:p>
        </p:txBody>
      </p:sp>
      <p:sp>
        <p:nvSpPr>
          <p:cNvPr id="13" name="Platshållare för bildnummer 6"/>
          <p:cNvSpPr>
            <a:spLocks noGrp="1"/>
          </p:cNvSpPr>
          <p:nvPr>
            <p:ph type="sldNum" sz="quarter" idx="13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fld id="{2FF0E883-7E15-43EB-9B60-72C0786263A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Bildobjekt 21" descr="miunlogo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31125" y="6234293"/>
            <a:ext cx="1051894" cy="596908"/>
          </a:xfrm>
          <a:prstGeom prst="rect">
            <a:avLst/>
          </a:prstGeom>
        </p:spPr>
      </p:pic>
      <p:sp>
        <p:nvSpPr>
          <p:cNvPr id="11" name="Rubrik 1"/>
          <p:cNvSpPr>
            <a:spLocks noGrp="1"/>
          </p:cNvSpPr>
          <p:nvPr>
            <p:ph type="title"/>
          </p:nvPr>
        </p:nvSpPr>
        <p:spPr>
          <a:xfrm>
            <a:off x="683568" y="1196752"/>
            <a:ext cx="7848872" cy="43204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>
                <a:solidFill>
                  <a:srgbClr val="E7177B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24" name="Platshållare för text 23"/>
          <p:cNvSpPr>
            <a:spLocks noGrp="1"/>
          </p:cNvSpPr>
          <p:nvPr>
            <p:ph type="body" sz="quarter" idx="10"/>
          </p:nvPr>
        </p:nvSpPr>
        <p:spPr>
          <a:xfrm>
            <a:off x="684213" y="1989138"/>
            <a:ext cx="7488237" cy="2808287"/>
          </a:xfrm>
          <a:prstGeom prst="rect">
            <a:avLst/>
          </a:prstGeom>
        </p:spPr>
        <p:txBody>
          <a:bodyPr/>
          <a:lstStyle>
            <a:lvl1pPr marL="288000" indent="-288000">
              <a:buClr>
                <a:srgbClr val="E7177B"/>
              </a:buClr>
              <a:buFont typeface="Arial" pitchFamily="34" charset="0"/>
              <a:buChar char="•"/>
              <a:defRPr sz="1800" baseline="0">
                <a:latin typeface="Arial" pitchFamily="34" charset="0"/>
                <a:cs typeface="Arial" pitchFamily="34" charset="0"/>
              </a:defRPr>
            </a:lvl1pPr>
            <a:lvl2pPr>
              <a:buClr>
                <a:srgbClr val="E7177B"/>
              </a:buClr>
              <a:defRPr sz="1600">
                <a:latin typeface="Arial" pitchFamily="34" charset="0"/>
                <a:cs typeface="Arial" pitchFamily="34" charset="0"/>
              </a:defRPr>
            </a:lvl2pPr>
            <a:lvl3pPr>
              <a:buClr>
                <a:srgbClr val="E7177B"/>
              </a:buClr>
              <a:defRPr sz="1600" i="1">
                <a:latin typeface="Arial" pitchFamily="34" charset="0"/>
                <a:cs typeface="Arial" pitchFamily="34" charset="0"/>
              </a:defRPr>
            </a:lvl3pPr>
            <a:lvl4pPr>
              <a:buClr>
                <a:srgbClr val="E7177B"/>
              </a:buClr>
              <a:defRPr sz="1400" b="0">
                <a:latin typeface="Arial" pitchFamily="34" charset="0"/>
                <a:cs typeface="Arial" pitchFamily="34" charset="0"/>
              </a:defRPr>
            </a:lvl4pPr>
            <a:lvl5pPr>
              <a:buClr>
                <a:srgbClr val="E7177B"/>
              </a:buClr>
              <a:defRPr sz="1400" b="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8" name="Platshållare för datum 4"/>
          <p:cNvSpPr>
            <a:spLocks noGrp="1"/>
          </p:cNvSpPr>
          <p:nvPr>
            <p:ph type="dt" sz="half" idx="1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fld id="{ADCC4725-E71F-411A-B1A1-2022AC8AE5BD}" type="datetimeFigureOut">
              <a:rPr lang="sv-SE" smtClean="0"/>
              <a:pPr/>
              <a:t>2014-01-31</a:t>
            </a:fld>
            <a:endParaRPr lang="sv-SE"/>
          </a:p>
        </p:txBody>
      </p:sp>
      <p:sp>
        <p:nvSpPr>
          <p:cNvPr id="9" name="Platshållare för sidfot 5"/>
          <p:cNvSpPr>
            <a:spLocks noGrp="1"/>
          </p:cNvSpPr>
          <p:nvPr>
            <p:ph type="ftr" sz="quarter" idx="12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endParaRPr lang="sv-SE"/>
          </a:p>
        </p:txBody>
      </p:sp>
      <p:sp>
        <p:nvSpPr>
          <p:cNvPr id="10" name="Platshållare för bildnummer 6"/>
          <p:cNvSpPr>
            <a:spLocks noGrp="1"/>
          </p:cNvSpPr>
          <p:nvPr>
            <p:ph type="sldNum" sz="quarter" idx="13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fld id="{2FF0E883-7E15-43EB-9B60-72C0786263A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43204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>
                <a:solidFill>
                  <a:srgbClr val="E7177B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988840"/>
            <a:ext cx="4038600" cy="4137323"/>
          </a:xfrm>
          <a:prstGeom prst="rect">
            <a:avLst/>
          </a:prstGeom>
        </p:spPr>
        <p:txBody>
          <a:bodyPr/>
          <a:lstStyle>
            <a:lvl1pPr marL="288000" indent="-288000">
              <a:buClr>
                <a:srgbClr val="E7177B"/>
              </a:buClr>
              <a:buFont typeface="Arial" pitchFamily="34" charset="0"/>
              <a:buChar char="•"/>
              <a:defRPr sz="1800">
                <a:latin typeface="Arial" pitchFamily="34" charset="0"/>
                <a:cs typeface="Arial" pitchFamily="34" charset="0"/>
              </a:defRPr>
            </a:lvl1pPr>
            <a:lvl2pPr>
              <a:buClr>
                <a:srgbClr val="E7177B"/>
              </a:buClr>
              <a:defRPr sz="1600">
                <a:latin typeface="Arial" pitchFamily="34" charset="0"/>
                <a:cs typeface="Arial" pitchFamily="34" charset="0"/>
              </a:defRPr>
            </a:lvl2pPr>
            <a:lvl3pPr>
              <a:buClr>
                <a:srgbClr val="E7177B"/>
              </a:buClr>
              <a:defRPr sz="1600" i="1">
                <a:latin typeface="Arial" pitchFamily="34" charset="0"/>
                <a:cs typeface="Arial" pitchFamily="34" charset="0"/>
              </a:defRPr>
            </a:lvl3pPr>
            <a:lvl4pPr>
              <a:buClr>
                <a:srgbClr val="E7177B"/>
              </a:buClr>
              <a:defRPr sz="1400" b="0">
                <a:latin typeface="Arial" pitchFamily="34" charset="0"/>
                <a:cs typeface="Arial" pitchFamily="34" charset="0"/>
              </a:defRPr>
            </a:lvl4pPr>
            <a:lvl5pPr>
              <a:buClr>
                <a:srgbClr val="E7177B"/>
              </a:buClr>
              <a:defRPr sz="1400" b="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988840"/>
            <a:ext cx="4038600" cy="4137323"/>
          </a:xfrm>
          <a:prstGeom prst="rect">
            <a:avLst/>
          </a:prstGeom>
        </p:spPr>
        <p:txBody>
          <a:bodyPr/>
          <a:lstStyle>
            <a:lvl1pPr marL="288000" indent="-288000">
              <a:buClr>
                <a:srgbClr val="E7177B"/>
              </a:buClr>
              <a:buFont typeface="Arial" pitchFamily="34" charset="0"/>
              <a:buChar char="•"/>
              <a:defRPr sz="1800" b="0">
                <a:latin typeface="Arial" pitchFamily="34" charset="0"/>
                <a:cs typeface="Arial" pitchFamily="34" charset="0"/>
              </a:defRPr>
            </a:lvl1pPr>
            <a:lvl2pPr>
              <a:buClr>
                <a:srgbClr val="E7177B"/>
              </a:buClr>
              <a:defRPr sz="1600">
                <a:latin typeface="Arial" pitchFamily="34" charset="0"/>
                <a:cs typeface="Arial" pitchFamily="34" charset="0"/>
              </a:defRPr>
            </a:lvl2pPr>
            <a:lvl3pPr>
              <a:buClr>
                <a:srgbClr val="E7177B"/>
              </a:buClr>
              <a:defRPr sz="1600" i="1">
                <a:latin typeface="Arial" pitchFamily="34" charset="0"/>
                <a:cs typeface="Arial" pitchFamily="34" charset="0"/>
              </a:defRPr>
            </a:lvl3pPr>
            <a:lvl4pPr>
              <a:buClr>
                <a:srgbClr val="E7177B"/>
              </a:buClr>
              <a:defRPr sz="1400" b="0">
                <a:latin typeface="Arial" pitchFamily="34" charset="0"/>
                <a:cs typeface="Arial" pitchFamily="34" charset="0"/>
              </a:defRPr>
            </a:lvl4pPr>
            <a:lvl5pPr>
              <a:buClr>
                <a:srgbClr val="E7177B"/>
              </a:buClr>
              <a:defRPr sz="1400" b="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fld id="{ADCC4725-E71F-411A-B1A1-2022AC8AE5BD}" type="datetimeFigureOut">
              <a:rPr lang="sv-SE" smtClean="0"/>
              <a:pPr/>
              <a:t>2014-01-31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fld id="{2FF0E883-7E15-43EB-9B60-72C0786263A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DCC4725-E71F-411A-B1A1-2022AC8AE5BD}" type="datetimeFigureOut">
              <a:rPr lang="sv-SE" smtClean="0"/>
              <a:pPr/>
              <a:t>2014-01-31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F0E883-7E15-43EB-9B60-72C0786263A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43204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>
                <a:solidFill>
                  <a:srgbClr val="E7177B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1" name="Platshållare för innehåll 2"/>
          <p:cNvSpPr>
            <a:spLocks noGrp="1"/>
          </p:cNvSpPr>
          <p:nvPr>
            <p:ph sz="half" idx="1"/>
          </p:nvPr>
        </p:nvSpPr>
        <p:spPr>
          <a:xfrm>
            <a:off x="4644008" y="1988840"/>
            <a:ext cx="4038600" cy="4137323"/>
          </a:xfrm>
          <a:prstGeom prst="rect">
            <a:avLst/>
          </a:prstGeom>
        </p:spPr>
        <p:txBody>
          <a:bodyPr/>
          <a:lstStyle>
            <a:lvl1pPr marL="288000" indent="-288000">
              <a:buClr>
                <a:srgbClr val="E7177B"/>
              </a:buClr>
              <a:buFont typeface="Arial" pitchFamily="34" charset="0"/>
              <a:buChar char="•"/>
              <a:defRPr sz="1800">
                <a:latin typeface="Arial" pitchFamily="34" charset="0"/>
                <a:cs typeface="Arial" pitchFamily="34" charset="0"/>
              </a:defRPr>
            </a:lvl1pPr>
            <a:lvl2pPr>
              <a:buClr>
                <a:srgbClr val="E7177B"/>
              </a:buClr>
              <a:defRPr sz="1600">
                <a:latin typeface="Arial" pitchFamily="34" charset="0"/>
                <a:cs typeface="Arial" pitchFamily="34" charset="0"/>
              </a:defRPr>
            </a:lvl2pPr>
            <a:lvl3pPr>
              <a:buClr>
                <a:srgbClr val="E7177B"/>
              </a:buClr>
              <a:defRPr sz="1600" i="1">
                <a:latin typeface="Arial" pitchFamily="34" charset="0"/>
                <a:cs typeface="Arial" pitchFamily="34" charset="0"/>
              </a:defRPr>
            </a:lvl3pPr>
            <a:lvl4pPr>
              <a:buClr>
                <a:srgbClr val="E7177B"/>
              </a:buClr>
              <a:defRPr sz="1400" b="0">
                <a:latin typeface="Arial" pitchFamily="34" charset="0"/>
                <a:cs typeface="Arial" pitchFamily="34" charset="0"/>
              </a:defRPr>
            </a:lvl4pPr>
            <a:lvl5pPr>
              <a:buClr>
                <a:srgbClr val="E7177B"/>
              </a:buClr>
              <a:defRPr sz="1400" b="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3568" y="1196752"/>
            <a:ext cx="7931224" cy="432048"/>
          </a:xfrm>
          <a:prstGeom prst="rect">
            <a:avLst/>
          </a:prstGeom>
        </p:spPr>
        <p:txBody>
          <a:bodyPr/>
          <a:lstStyle>
            <a:lvl1pPr>
              <a:defRPr sz="3200" baseline="0">
                <a:solidFill>
                  <a:srgbClr val="E7177B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DCC4725-E71F-411A-B1A1-2022AC8AE5BD}" type="datetimeFigureOut">
              <a:rPr lang="sv-SE" smtClean="0"/>
              <a:pPr/>
              <a:t>2014-01-31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F0E883-7E15-43EB-9B60-72C0786263A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DCC4725-E71F-411A-B1A1-2022AC8AE5BD}" type="datetimeFigureOut">
              <a:rPr lang="sv-SE" smtClean="0"/>
              <a:pPr/>
              <a:t>2014-01-31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F0E883-7E15-43EB-9B60-72C0786263A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E7177B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1412776"/>
            <a:ext cx="5111750" cy="4713387"/>
          </a:xfrm>
          <a:prstGeom prst="rect">
            <a:avLst/>
          </a:prstGeom>
        </p:spPr>
        <p:txBody>
          <a:bodyPr/>
          <a:lstStyle>
            <a:lvl1pPr marL="288000" indent="-288000">
              <a:buClr>
                <a:srgbClr val="E7177B"/>
              </a:buClr>
              <a:buFont typeface="Arial" pitchFamily="34" charset="0"/>
              <a:buChar char="•"/>
              <a:defRPr sz="1800">
                <a:latin typeface="Arial" pitchFamily="34" charset="0"/>
                <a:cs typeface="Arial" pitchFamily="34" charset="0"/>
              </a:defRPr>
            </a:lvl1pPr>
            <a:lvl2pPr>
              <a:buClr>
                <a:srgbClr val="E7177B"/>
              </a:buClr>
              <a:defRPr sz="1600">
                <a:latin typeface="Arial" pitchFamily="34" charset="0"/>
                <a:cs typeface="Arial" pitchFamily="34" charset="0"/>
              </a:defRPr>
            </a:lvl2pPr>
            <a:lvl3pPr>
              <a:buClr>
                <a:srgbClr val="E7177B"/>
              </a:buClr>
              <a:defRPr sz="1600" i="1">
                <a:latin typeface="Arial" pitchFamily="34" charset="0"/>
                <a:cs typeface="Arial" pitchFamily="34" charset="0"/>
              </a:defRPr>
            </a:lvl3pPr>
            <a:lvl4pPr>
              <a:buClr>
                <a:srgbClr val="E7177B"/>
              </a:buClr>
              <a:defRPr sz="1400" b="0">
                <a:latin typeface="Arial" pitchFamily="34" charset="0"/>
                <a:cs typeface="Arial" pitchFamily="34" charset="0"/>
              </a:defRPr>
            </a:lvl4pPr>
            <a:lvl5pPr>
              <a:buClr>
                <a:srgbClr val="E7177B"/>
              </a:buClr>
              <a:defRPr sz="1400" b="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DCC4725-E71F-411A-B1A1-2022AC8AE5BD}" type="datetimeFigureOut">
              <a:rPr lang="sv-SE" smtClean="0"/>
              <a:pPr/>
              <a:t>2014-01-31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F0E883-7E15-43EB-9B60-72C0786263A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E7177B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DCC4725-E71F-411A-B1A1-2022AC8AE5BD}" type="datetimeFigureOut">
              <a:rPr lang="sv-SE" smtClean="0"/>
              <a:pPr/>
              <a:t>2014-01-31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F0E883-7E15-43EB-9B60-72C0786263A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43204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 baseline="0">
                <a:solidFill>
                  <a:srgbClr val="E7177B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1988840"/>
            <a:ext cx="8229600" cy="4137323"/>
          </a:xfrm>
          <a:prstGeom prst="rect">
            <a:avLst/>
          </a:prstGeom>
        </p:spPr>
        <p:txBody>
          <a:bodyPr vert="eaVert"/>
          <a:lstStyle>
            <a:lvl1pPr marL="288000" indent="-288000">
              <a:buClr>
                <a:srgbClr val="E7177B"/>
              </a:buClr>
              <a:buFont typeface="Arial" pitchFamily="34" charset="0"/>
              <a:buChar char="•"/>
              <a:defRPr sz="1800">
                <a:latin typeface="Arial" pitchFamily="34" charset="0"/>
                <a:cs typeface="Arial" pitchFamily="34" charset="0"/>
              </a:defRPr>
            </a:lvl1pPr>
            <a:lvl2pPr>
              <a:buClr>
                <a:srgbClr val="E7177B"/>
              </a:buClr>
              <a:defRPr sz="1600">
                <a:latin typeface="Arial" pitchFamily="34" charset="0"/>
                <a:cs typeface="Arial" pitchFamily="34" charset="0"/>
              </a:defRPr>
            </a:lvl2pPr>
            <a:lvl3pPr>
              <a:buClr>
                <a:srgbClr val="E7177B"/>
              </a:buClr>
              <a:defRPr sz="1600" i="1">
                <a:latin typeface="Arial" pitchFamily="34" charset="0"/>
                <a:cs typeface="Arial" pitchFamily="34" charset="0"/>
              </a:defRPr>
            </a:lvl3pPr>
            <a:lvl4pPr>
              <a:buClr>
                <a:srgbClr val="E7177B"/>
              </a:buClr>
              <a:defRPr sz="1400" b="0">
                <a:latin typeface="Arial" pitchFamily="34" charset="0"/>
                <a:cs typeface="Arial" pitchFamily="34" charset="0"/>
              </a:defRPr>
            </a:lvl4pPr>
            <a:lvl5pPr>
              <a:buClr>
                <a:srgbClr val="E7177B"/>
              </a:buClr>
              <a:defRPr sz="1400" b="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DCC4725-E71F-411A-B1A1-2022AC8AE5BD}" type="datetimeFigureOut">
              <a:rPr lang="sv-SE" smtClean="0"/>
              <a:pPr/>
              <a:t>2014-01-31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F0E883-7E15-43EB-9B60-72C0786263A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 descr="miunlogo.wmf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7731125" y="6234293"/>
            <a:ext cx="1051894" cy="596908"/>
          </a:xfrm>
          <a:prstGeom prst="rect">
            <a:avLst/>
          </a:prstGeom>
        </p:spPr>
      </p:pic>
      <p:grpSp>
        <p:nvGrpSpPr>
          <p:cNvPr id="2" name="Grupp 25"/>
          <p:cNvGrpSpPr/>
          <p:nvPr/>
        </p:nvGrpSpPr>
        <p:grpSpPr>
          <a:xfrm>
            <a:off x="228600" y="228600"/>
            <a:ext cx="8686800" cy="5923446"/>
            <a:chOff x="228600" y="228600"/>
            <a:chExt cx="8686800" cy="5923446"/>
          </a:xfrm>
        </p:grpSpPr>
        <p:sp>
          <p:nvSpPr>
            <p:cNvPr id="17" name="Rektangel 16"/>
            <p:cNvSpPr/>
            <p:nvPr userDrawn="1"/>
          </p:nvSpPr>
          <p:spPr>
            <a:xfrm>
              <a:off x="228600" y="228600"/>
              <a:ext cx="8686800" cy="5923446"/>
            </a:xfrm>
            <a:prstGeom prst="rect">
              <a:avLst/>
            </a:prstGeom>
            <a:solidFill>
              <a:srgbClr val="E7177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8" name="Frihandsfigur 17"/>
            <p:cNvSpPr/>
            <p:nvPr userDrawn="1"/>
          </p:nvSpPr>
          <p:spPr>
            <a:xfrm rot="60000">
              <a:off x="302025" y="315820"/>
              <a:ext cx="8566723" cy="5737517"/>
            </a:xfrm>
            <a:custGeom>
              <a:avLst/>
              <a:gdLst>
                <a:gd name="connsiteX0" fmla="*/ 0 w 8382000"/>
                <a:gd name="connsiteY0" fmla="*/ 0 h 5257800"/>
                <a:gd name="connsiteX1" fmla="*/ 8382000 w 8382000"/>
                <a:gd name="connsiteY1" fmla="*/ 0 h 5257800"/>
                <a:gd name="connsiteX2" fmla="*/ 8382000 w 8382000"/>
                <a:gd name="connsiteY2" fmla="*/ 5257800 h 5257800"/>
                <a:gd name="connsiteX3" fmla="*/ 0 w 8382000"/>
                <a:gd name="connsiteY3" fmla="*/ 5257800 h 5257800"/>
                <a:gd name="connsiteX4" fmla="*/ 0 w 8382000"/>
                <a:gd name="connsiteY4" fmla="*/ 0 h 525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82000" h="5257800">
                  <a:moveTo>
                    <a:pt x="0" y="0"/>
                  </a:moveTo>
                  <a:lnTo>
                    <a:pt x="8382000" y="0"/>
                  </a:lnTo>
                  <a:lnTo>
                    <a:pt x="8382000" y="5257800"/>
                  </a:lnTo>
                  <a:lnTo>
                    <a:pt x="0" y="5257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scene3d>
              <a:camera prst="orthographicFront">
                <a:rot lat="0" lon="0" rev="30000"/>
              </a:camera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  <p:pic>
        <p:nvPicPr>
          <p:cNvPr id="19" name="Bildobjekt 18" descr="MIUN_punkt_se_ROSA.wmf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7456227" y="520945"/>
            <a:ext cx="1153760" cy="461504"/>
          </a:xfrm>
          <a:prstGeom prst="rect">
            <a:avLst/>
          </a:prstGeom>
        </p:spPr>
      </p:pic>
      <p:sp>
        <p:nvSpPr>
          <p:cNvPr id="14" name="Platshållare för datum 4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fld id="{ADCC4725-E71F-411A-B1A1-2022AC8AE5BD}" type="datetimeFigureOut">
              <a:rPr lang="sv-SE" smtClean="0"/>
              <a:pPr/>
              <a:t>2014-01-31</a:t>
            </a:fld>
            <a:endParaRPr lang="sv-SE"/>
          </a:p>
        </p:txBody>
      </p:sp>
      <p:sp>
        <p:nvSpPr>
          <p:cNvPr id="15" name="Platshållare för sidfot 5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endParaRPr lang="sv-SE"/>
          </a:p>
        </p:txBody>
      </p:sp>
      <p:sp>
        <p:nvSpPr>
          <p:cNvPr id="16" name="Platshållare för bildnumm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fld id="{2FF0E883-7E15-43EB-9B60-72C0786263AA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3600" b="1" kern="1200" cap="all" baseline="0">
          <a:solidFill>
            <a:srgbClr val="3C71B6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7342584" cy="1440160"/>
          </a:xfrm>
        </p:spPr>
        <p:txBody>
          <a:bodyPr/>
          <a:lstStyle/>
          <a:p>
            <a:r>
              <a:rPr lang="sv-SE" dirty="0" smtClean="0"/>
              <a:t>FORSKARSTUDENTER I LADOK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FUNKTIONER I </a:t>
            </a:r>
            <a:r>
              <a:rPr lang="sv-SE" dirty="0" err="1" smtClean="0"/>
              <a:t>lADOK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buNone/>
            </a:pPr>
            <a:r>
              <a:rPr lang="sv-SE" dirty="0" smtClean="0"/>
              <a:t>Studentuppgifter allmänna</a:t>
            </a:r>
          </a:p>
          <a:p>
            <a:r>
              <a:rPr lang="sv-SE" dirty="0" smtClean="0"/>
              <a:t>SA90 – Antagning till ämne på forskarnivå</a:t>
            </a:r>
          </a:p>
          <a:p>
            <a:r>
              <a:rPr lang="sv-SE" dirty="0" smtClean="0"/>
              <a:t>SA91 – Forskarstuderandes handledare</a:t>
            </a:r>
          </a:p>
          <a:p>
            <a:r>
              <a:rPr lang="sv-SE" dirty="0" smtClean="0"/>
              <a:t>SA92 – Individuell studieplan (Forskningsdatabasen)</a:t>
            </a:r>
          </a:p>
          <a:p>
            <a:r>
              <a:rPr lang="sv-SE" dirty="0" smtClean="0"/>
              <a:t>SA93 – Avbrott, ämne på forskarnivå</a:t>
            </a:r>
          </a:p>
          <a:p>
            <a:r>
              <a:rPr lang="sv-SE" dirty="0" smtClean="0"/>
              <a:t>SA95 – Särskilt tillstånd för kurser på forskarnivå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 smtClean="0"/>
          </a:p>
          <a:p>
            <a:endParaRPr lang="sv-SE" dirty="0" smtClean="0"/>
          </a:p>
          <a:p>
            <a:pPr>
              <a:buNone/>
            </a:pPr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Funktioner i </a:t>
            </a:r>
            <a:r>
              <a:rPr lang="sv-SE" dirty="0" err="1" smtClean="0"/>
              <a:t>ladok</a:t>
            </a:r>
            <a:r>
              <a:rPr lang="sv-SE" dirty="0" smtClean="0"/>
              <a:t> forts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buNone/>
            </a:pPr>
            <a:r>
              <a:rPr lang="sv-SE" dirty="0" smtClean="0"/>
              <a:t>Registrering</a:t>
            </a:r>
          </a:p>
          <a:p>
            <a:r>
              <a:rPr lang="sv-SE" dirty="0" smtClean="0"/>
              <a:t>RG90 – Registrering, aktivitet och försörjning</a:t>
            </a:r>
          </a:p>
          <a:p>
            <a:endParaRPr lang="sv-SE" dirty="0" smtClean="0"/>
          </a:p>
          <a:p>
            <a:pPr>
              <a:buNone/>
            </a:pPr>
            <a:r>
              <a:rPr lang="sv-SE" dirty="0" smtClean="0"/>
              <a:t>Resultat</a:t>
            </a:r>
          </a:p>
          <a:p>
            <a:r>
              <a:rPr lang="sv-SE" dirty="0" smtClean="0"/>
              <a:t>RS90/RS21 – Rapportera forskarutbildningskurser/Tillgodräknande</a:t>
            </a:r>
          </a:p>
          <a:p>
            <a:r>
              <a:rPr lang="sv-SE" dirty="0" smtClean="0"/>
              <a:t>RS93 – Alla kurser klara</a:t>
            </a:r>
          </a:p>
          <a:p>
            <a:r>
              <a:rPr lang="sv-SE" dirty="0" smtClean="0"/>
              <a:t>RS95 – Godkänd </a:t>
            </a:r>
            <a:r>
              <a:rPr lang="sv-SE" dirty="0" err="1" smtClean="0"/>
              <a:t>avhandling/licentiatuppsatas</a:t>
            </a:r>
            <a:endParaRPr lang="sv-SE" dirty="0" smtClean="0"/>
          </a:p>
          <a:p>
            <a:r>
              <a:rPr lang="sv-SE" dirty="0" smtClean="0"/>
              <a:t>RS96 – Examen på forskarnivå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UTDATA	</a:t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 smtClean="0"/>
              <a:t>UT05 – Utsökning av population (adresser)</a:t>
            </a:r>
          </a:p>
          <a:p>
            <a:r>
              <a:rPr lang="sv-SE" dirty="0" smtClean="0"/>
              <a:t>UT90 – Registerutskrift för doktorander</a:t>
            </a:r>
          </a:p>
          <a:p>
            <a:r>
              <a:rPr lang="sv-SE" dirty="0" smtClean="0"/>
              <a:t>UT92 – Intyg för doktorander</a:t>
            </a:r>
          </a:p>
          <a:p>
            <a:r>
              <a:rPr lang="sv-SE" dirty="0" smtClean="0"/>
              <a:t>UT93 – Listor doktorander</a:t>
            </a:r>
          </a:p>
          <a:p>
            <a:r>
              <a:rPr lang="sv-SE" dirty="0" smtClean="0"/>
              <a:t>UT97 – Utfärdade examina</a:t>
            </a:r>
            <a:endParaRPr lang="sv-S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3568" y="1196752"/>
            <a:ext cx="7848872" cy="1080120"/>
          </a:xfrm>
        </p:spPr>
        <p:txBody>
          <a:bodyPr/>
          <a:lstStyle/>
          <a:p>
            <a:r>
              <a:rPr lang="sv-SE" dirty="0" smtClean="0"/>
              <a:t>Forskarstudentens väg genom </a:t>
            </a:r>
            <a:r>
              <a:rPr lang="sv-SE" dirty="0" err="1" smtClean="0"/>
              <a:t>ladok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683568" y="2564904"/>
            <a:ext cx="7488237" cy="3312368"/>
          </a:xfrm>
        </p:spPr>
        <p:txBody>
          <a:bodyPr/>
          <a:lstStyle/>
          <a:p>
            <a:r>
              <a:rPr lang="sv-SE" dirty="0" smtClean="0"/>
              <a:t>Söker utlyst tjänst i specifikt forskarutbildningsämne</a:t>
            </a:r>
          </a:p>
          <a:p>
            <a:r>
              <a:rPr lang="sv-SE" dirty="0" smtClean="0"/>
              <a:t>Antas till forskarutbildningsämne</a:t>
            </a:r>
          </a:p>
          <a:p>
            <a:r>
              <a:rPr lang="sv-SE" dirty="0" smtClean="0"/>
              <a:t>Registreras på utbildningen – när studenten börjar och i början av varje halvår under utbildningen</a:t>
            </a:r>
          </a:p>
          <a:p>
            <a:r>
              <a:rPr lang="sv-SE" dirty="0" smtClean="0"/>
              <a:t>Aktivitet och försörjning rapporteras halvårsvis</a:t>
            </a:r>
          </a:p>
          <a:p>
            <a:r>
              <a:rPr lang="sv-SE" dirty="0" smtClean="0"/>
              <a:t>Resultat rapporteras (deltagande i kurser, seminarier, tillgodoräknande av tidigare prestationer och dylikt)</a:t>
            </a:r>
          </a:p>
          <a:p>
            <a:r>
              <a:rPr lang="sv-SE" dirty="0" smtClean="0"/>
              <a:t>Forskarstudenten arbetar med sin avhandling som efter disputation/licentiatseminarium rapporteras med titel i Ladok</a:t>
            </a:r>
          </a:p>
          <a:p>
            <a:r>
              <a:rPr lang="sv-SE" dirty="0" smtClean="0"/>
              <a:t>Examen</a:t>
            </a:r>
            <a:endParaRPr lang="sv-S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UN rosa-1">
  <a:themeElements>
    <a:clrScheme name="MIUN">
      <a:dk1>
        <a:srgbClr val="000000"/>
      </a:dk1>
      <a:lt1>
        <a:sysClr val="window" lastClr="FFFFFF"/>
      </a:lt1>
      <a:dk2>
        <a:srgbClr val="E7177B"/>
      </a:dk2>
      <a:lt2>
        <a:srgbClr val="FFFFFF"/>
      </a:lt2>
      <a:accent1>
        <a:srgbClr val="3A7BBE"/>
      </a:accent1>
      <a:accent2>
        <a:srgbClr val="F1E219"/>
      </a:accent2>
      <a:accent3>
        <a:srgbClr val="C02A26"/>
      </a:accent3>
      <a:accent4>
        <a:srgbClr val="E95D0F"/>
      </a:accent4>
      <a:accent5>
        <a:srgbClr val="E7177B"/>
      </a:accent5>
      <a:accent6>
        <a:srgbClr val="63A53C"/>
      </a:accent6>
      <a:hlink>
        <a:srgbClr val="0000FF"/>
      </a:hlink>
      <a:folHlink>
        <a:srgbClr val="800080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MIUN rosa-1</Template>
  <TotalTime>69</TotalTime>
  <Words>162</Words>
  <Application>Microsoft Office PowerPoint</Application>
  <PresentationFormat>Bildspel på skärmen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6" baseType="lpstr">
      <vt:lpstr>MIUN rosa-1</vt:lpstr>
      <vt:lpstr>FORSKARSTUDENTER I LADOK</vt:lpstr>
      <vt:lpstr>FUNKTIONER I lADOK</vt:lpstr>
      <vt:lpstr>Funktioner i ladok forts</vt:lpstr>
      <vt:lpstr>UTDATA    </vt:lpstr>
      <vt:lpstr>Forskarstudentens väg genom ladok</vt:lpstr>
    </vt:vector>
  </TitlesOfParts>
  <Company>Mittuniversitetet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FORSKARSTUDENTER I LADOK</dc:title>
  <dc:creator>siwber</dc:creator>
  <cp:lastModifiedBy>Maud Albertsson</cp:lastModifiedBy>
  <cp:revision>15</cp:revision>
  <dcterms:created xsi:type="dcterms:W3CDTF">2013-11-06T08:19:33Z</dcterms:created>
  <dcterms:modified xsi:type="dcterms:W3CDTF">2014-01-31T11:01:01Z</dcterms:modified>
</cp:coreProperties>
</file>