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xlsm" ContentType="application/vnd.ms-excel.sheet.macroEnabled.12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402" r:id="rId3"/>
    <p:sldId id="398" r:id="rId4"/>
    <p:sldId id="346" r:id="rId5"/>
    <p:sldId id="391" r:id="rId6"/>
    <p:sldId id="383" r:id="rId7"/>
    <p:sldId id="283" r:id="rId8"/>
    <p:sldId id="352" r:id="rId9"/>
    <p:sldId id="278" r:id="rId10"/>
    <p:sldId id="348" r:id="rId11"/>
    <p:sldId id="399" r:id="rId12"/>
    <p:sldId id="400" r:id="rId13"/>
    <p:sldId id="385" r:id="rId14"/>
    <p:sldId id="401" r:id="rId15"/>
    <p:sldId id="40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D1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076" autoAdjust="0"/>
  </p:normalViewPr>
  <p:slideViewPr>
    <p:cSldViewPr snapToGrid="0" snapToObjects="1">
      <p:cViewPr>
        <p:scale>
          <a:sx n="94" d="100"/>
          <a:sy n="94" d="100"/>
        </p:scale>
        <p:origin x="-80" y="1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akroaktiverat_Microsoft_Excel-kalkylblad3.xlsm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-kalkylblad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kalkylblad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666845283756024"/>
          <c:y val="0.0399699366438256"/>
          <c:w val="0.616371835563433"/>
          <c:h val="0.828257440974241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Dagstidning på papper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0.0196118475634403"/>
                  <c:y val="-0.03281133482475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-0.00765721990824118"/>
                  <c:y val="0.005809008491443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Blad1!$A$2:$A$28</c:f>
              <c:numCache>
                <c:formatCode>General</c:formatCode>
                <c:ptCount val="27"/>
                <c:pt idx="0">
                  <c:v>1986.0</c:v>
                </c:pt>
                <c:pt idx="1">
                  <c:v>1987.0</c:v>
                </c:pt>
                <c:pt idx="2">
                  <c:v>1988.0</c:v>
                </c:pt>
                <c:pt idx="3">
                  <c:v>1989.0</c:v>
                </c:pt>
                <c:pt idx="4">
                  <c:v>1990.0</c:v>
                </c:pt>
                <c:pt idx="5">
                  <c:v>1991.0</c:v>
                </c:pt>
                <c:pt idx="6">
                  <c:v>1992.0</c:v>
                </c:pt>
                <c:pt idx="7">
                  <c:v>1993.0</c:v>
                </c:pt>
                <c:pt idx="8">
                  <c:v>1994.0</c:v>
                </c:pt>
                <c:pt idx="9">
                  <c:v>1995.0</c:v>
                </c:pt>
                <c:pt idx="10">
                  <c:v>1996.0</c:v>
                </c:pt>
                <c:pt idx="11">
                  <c:v>1997.0</c:v>
                </c:pt>
                <c:pt idx="12">
                  <c:v>1998.0</c:v>
                </c:pt>
                <c:pt idx="13">
                  <c:v>1999.0</c:v>
                </c:pt>
                <c:pt idx="14">
                  <c:v>2000.0</c:v>
                </c:pt>
                <c:pt idx="15">
                  <c:v>2001.0</c:v>
                </c:pt>
                <c:pt idx="16">
                  <c:v>2002.0</c:v>
                </c:pt>
                <c:pt idx="17">
                  <c:v>2003.0</c:v>
                </c:pt>
                <c:pt idx="18">
                  <c:v>2004.0</c:v>
                </c:pt>
                <c:pt idx="19">
                  <c:v>2005.0</c:v>
                </c:pt>
                <c:pt idx="20">
                  <c:v>2006.0</c:v>
                </c:pt>
                <c:pt idx="21">
                  <c:v>2007.0</c:v>
                </c:pt>
                <c:pt idx="22">
                  <c:v>2008.0</c:v>
                </c:pt>
                <c:pt idx="23">
                  <c:v>2009.0</c:v>
                </c:pt>
                <c:pt idx="24">
                  <c:v>2010.0</c:v>
                </c:pt>
                <c:pt idx="25">
                  <c:v>2011.0</c:v>
                </c:pt>
                <c:pt idx="26">
                  <c:v>2012.0</c:v>
                </c:pt>
              </c:numCache>
            </c:numRef>
          </c:cat>
          <c:val>
            <c:numRef>
              <c:f>Blad1!$B$2:$B$28</c:f>
              <c:numCache>
                <c:formatCode>General</c:formatCode>
                <c:ptCount val="27"/>
                <c:pt idx="0">
                  <c:v>88.0</c:v>
                </c:pt>
                <c:pt idx="1">
                  <c:v>90.0</c:v>
                </c:pt>
                <c:pt idx="2">
                  <c:v>89.0</c:v>
                </c:pt>
                <c:pt idx="3">
                  <c:v>90.0</c:v>
                </c:pt>
                <c:pt idx="4">
                  <c:v>88.0</c:v>
                </c:pt>
                <c:pt idx="5">
                  <c:v>89.0</c:v>
                </c:pt>
                <c:pt idx="6">
                  <c:v>86.0</c:v>
                </c:pt>
                <c:pt idx="7">
                  <c:v>82.0</c:v>
                </c:pt>
                <c:pt idx="8">
                  <c:v>84.0</c:v>
                </c:pt>
                <c:pt idx="9">
                  <c:v>83.0</c:v>
                </c:pt>
                <c:pt idx="10">
                  <c:v>78.0</c:v>
                </c:pt>
                <c:pt idx="11">
                  <c:v>80.0</c:v>
                </c:pt>
                <c:pt idx="12">
                  <c:v>84.0</c:v>
                </c:pt>
                <c:pt idx="13">
                  <c:v>85.0</c:v>
                </c:pt>
                <c:pt idx="14">
                  <c:v>85.0</c:v>
                </c:pt>
                <c:pt idx="15">
                  <c:v>83.0</c:v>
                </c:pt>
                <c:pt idx="16">
                  <c:v>83.0</c:v>
                </c:pt>
                <c:pt idx="17">
                  <c:v>83.0</c:v>
                </c:pt>
                <c:pt idx="18">
                  <c:v>82.0</c:v>
                </c:pt>
                <c:pt idx="19">
                  <c:v>82.0</c:v>
                </c:pt>
                <c:pt idx="20">
                  <c:v>81.0</c:v>
                </c:pt>
                <c:pt idx="21">
                  <c:v>81.0</c:v>
                </c:pt>
                <c:pt idx="22">
                  <c:v>78.0</c:v>
                </c:pt>
                <c:pt idx="23">
                  <c:v>75.0</c:v>
                </c:pt>
                <c:pt idx="24">
                  <c:v>70.0</c:v>
                </c:pt>
                <c:pt idx="25">
                  <c:v>68.0</c:v>
                </c:pt>
                <c:pt idx="26">
                  <c:v>59.0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Riksnyheter i SVT1/SVT2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0.0130745650422935"/>
                  <c:y val="-0.03579418344519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-0.00765721990824118"/>
                  <c:y val="-0.008713512737165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Blad1!$A$2:$A$28</c:f>
              <c:numCache>
                <c:formatCode>General</c:formatCode>
                <c:ptCount val="27"/>
                <c:pt idx="0">
                  <c:v>1986.0</c:v>
                </c:pt>
                <c:pt idx="1">
                  <c:v>1987.0</c:v>
                </c:pt>
                <c:pt idx="2">
                  <c:v>1988.0</c:v>
                </c:pt>
                <c:pt idx="3">
                  <c:v>1989.0</c:v>
                </c:pt>
                <c:pt idx="4">
                  <c:v>1990.0</c:v>
                </c:pt>
                <c:pt idx="5">
                  <c:v>1991.0</c:v>
                </c:pt>
                <c:pt idx="6">
                  <c:v>1992.0</c:v>
                </c:pt>
                <c:pt idx="7">
                  <c:v>1993.0</c:v>
                </c:pt>
                <c:pt idx="8">
                  <c:v>1994.0</c:v>
                </c:pt>
                <c:pt idx="9">
                  <c:v>1995.0</c:v>
                </c:pt>
                <c:pt idx="10">
                  <c:v>1996.0</c:v>
                </c:pt>
                <c:pt idx="11">
                  <c:v>1997.0</c:v>
                </c:pt>
                <c:pt idx="12">
                  <c:v>1998.0</c:v>
                </c:pt>
                <c:pt idx="13">
                  <c:v>1999.0</c:v>
                </c:pt>
                <c:pt idx="14">
                  <c:v>2000.0</c:v>
                </c:pt>
                <c:pt idx="15">
                  <c:v>2001.0</c:v>
                </c:pt>
                <c:pt idx="16">
                  <c:v>2002.0</c:v>
                </c:pt>
                <c:pt idx="17">
                  <c:v>2003.0</c:v>
                </c:pt>
                <c:pt idx="18">
                  <c:v>2004.0</c:v>
                </c:pt>
                <c:pt idx="19">
                  <c:v>2005.0</c:v>
                </c:pt>
                <c:pt idx="20">
                  <c:v>2006.0</c:v>
                </c:pt>
                <c:pt idx="21">
                  <c:v>2007.0</c:v>
                </c:pt>
                <c:pt idx="22">
                  <c:v>2008.0</c:v>
                </c:pt>
                <c:pt idx="23">
                  <c:v>2009.0</c:v>
                </c:pt>
                <c:pt idx="24">
                  <c:v>2010.0</c:v>
                </c:pt>
                <c:pt idx="25">
                  <c:v>2011.0</c:v>
                </c:pt>
                <c:pt idx="26">
                  <c:v>2012.0</c:v>
                </c:pt>
              </c:numCache>
            </c:numRef>
          </c:cat>
          <c:val>
            <c:numRef>
              <c:f>Blad1!$C$2:$C$28</c:f>
              <c:numCache>
                <c:formatCode>General</c:formatCode>
                <c:ptCount val="27"/>
                <c:pt idx="0">
                  <c:v>58.0</c:v>
                </c:pt>
                <c:pt idx="1">
                  <c:v>58.0</c:v>
                </c:pt>
                <c:pt idx="2">
                  <c:v>55.0</c:v>
                </c:pt>
                <c:pt idx="3">
                  <c:v>56.0</c:v>
                </c:pt>
                <c:pt idx="4">
                  <c:v>54.0</c:v>
                </c:pt>
                <c:pt idx="5">
                  <c:v>52.0</c:v>
                </c:pt>
                <c:pt idx="6">
                  <c:v>54.0</c:v>
                </c:pt>
                <c:pt idx="7">
                  <c:v>49.0</c:v>
                </c:pt>
                <c:pt idx="8">
                  <c:v>53.0</c:v>
                </c:pt>
                <c:pt idx="9">
                  <c:v>50.0</c:v>
                </c:pt>
                <c:pt idx="10">
                  <c:v>49.0</c:v>
                </c:pt>
                <c:pt idx="11">
                  <c:v>47.0</c:v>
                </c:pt>
                <c:pt idx="12">
                  <c:v>52.0</c:v>
                </c:pt>
                <c:pt idx="13">
                  <c:v>51.0</c:v>
                </c:pt>
                <c:pt idx="14">
                  <c:v>53.0</c:v>
                </c:pt>
                <c:pt idx="15">
                  <c:v>53.0</c:v>
                </c:pt>
                <c:pt idx="16">
                  <c:v>50.0</c:v>
                </c:pt>
                <c:pt idx="17">
                  <c:v>54.0</c:v>
                </c:pt>
                <c:pt idx="18">
                  <c:v>50.0</c:v>
                </c:pt>
                <c:pt idx="19">
                  <c:v>56.0</c:v>
                </c:pt>
                <c:pt idx="20">
                  <c:v>56.0</c:v>
                </c:pt>
                <c:pt idx="21">
                  <c:v>52.0</c:v>
                </c:pt>
                <c:pt idx="22">
                  <c:v>51.0</c:v>
                </c:pt>
                <c:pt idx="23">
                  <c:v>51.0</c:v>
                </c:pt>
                <c:pt idx="24">
                  <c:v>52.0</c:v>
                </c:pt>
                <c:pt idx="25">
                  <c:v>50.0</c:v>
                </c:pt>
                <c:pt idx="26">
                  <c:v>48.0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Nättidning</c:v>
                </c:pt>
              </c:strCache>
            </c:strRef>
          </c:tx>
          <c:marker>
            <c:symbol val="none"/>
          </c:marker>
          <c:dLbls>
            <c:dLbl>
              <c:idx val="26"/>
              <c:layout>
                <c:manualLayout>
                  <c:x val="-0.00918866388988942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Blad1!$A$2:$A$28</c:f>
              <c:numCache>
                <c:formatCode>General</c:formatCode>
                <c:ptCount val="27"/>
                <c:pt idx="0">
                  <c:v>1986.0</c:v>
                </c:pt>
                <c:pt idx="1">
                  <c:v>1987.0</c:v>
                </c:pt>
                <c:pt idx="2">
                  <c:v>1988.0</c:v>
                </c:pt>
                <c:pt idx="3">
                  <c:v>1989.0</c:v>
                </c:pt>
                <c:pt idx="4">
                  <c:v>1990.0</c:v>
                </c:pt>
                <c:pt idx="5">
                  <c:v>1991.0</c:v>
                </c:pt>
                <c:pt idx="6">
                  <c:v>1992.0</c:v>
                </c:pt>
                <c:pt idx="7">
                  <c:v>1993.0</c:v>
                </c:pt>
                <c:pt idx="8">
                  <c:v>1994.0</c:v>
                </c:pt>
                <c:pt idx="9">
                  <c:v>1995.0</c:v>
                </c:pt>
                <c:pt idx="10">
                  <c:v>1996.0</c:v>
                </c:pt>
                <c:pt idx="11">
                  <c:v>1997.0</c:v>
                </c:pt>
                <c:pt idx="12">
                  <c:v>1998.0</c:v>
                </c:pt>
                <c:pt idx="13">
                  <c:v>1999.0</c:v>
                </c:pt>
                <c:pt idx="14">
                  <c:v>2000.0</c:v>
                </c:pt>
                <c:pt idx="15">
                  <c:v>2001.0</c:v>
                </c:pt>
                <c:pt idx="16">
                  <c:v>2002.0</c:v>
                </c:pt>
                <c:pt idx="17">
                  <c:v>2003.0</c:v>
                </c:pt>
                <c:pt idx="18">
                  <c:v>2004.0</c:v>
                </c:pt>
                <c:pt idx="19">
                  <c:v>2005.0</c:v>
                </c:pt>
                <c:pt idx="20">
                  <c:v>2006.0</c:v>
                </c:pt>
                <c:pt idx="21">
                  <c:v>2007.0</c:v>
                </c:pt>
                <c:pt idx="22">
                  <c:v>2008.0</c:v>
                </c:pt>
                <c:pt idx="23">
                  <c:v>2009.0</c:v>
                </c:pt>
                <c:pt idx="24">
                  <c:v>2010.0</c:v>
                </c:pt>
                <c:pt idx="25">
                  <c:v>2011.0</c:v>
                </c:pt>
                <c:pt idx="26">
                  <c:v>2012.0</c:v>
                </c:pt>
              </c:numCache>
            </c:numRef>
          </c:cat>
          <c:val>
            <c:numRef>
              <c:f>Blad1!$D$2:$D$28</c:f>
              <c:numCache>
                <c:formatCode>General</c:formatCode>
                <c:ptCount val="27"/>
                <c:pt idx="21">
                  <c:v>31.0</c:v>
                </c:pt>
                <c:pt idx="22">
                  <c:v>34.0</c:v>
                </c:pt>
                <c:pt idx="23">
                  <c:v>35.0</c:v>
                </c:pt>
                <c:pt idx="24">
                  <c:v>35.0</c:v>
                </c:pt>
                <c:pt idx="25">
                  <c:v>39.0</c:v>
                </c:pt>
                <c:pt idx="26">
                  <c:v>41.0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Riksnyheter i TV4</c:v>
                </c:pt>
              </c:strCache>
            </c:strRef>
          </c:tx>
          <c:marker>
            <c:symbol val="none"/>
          </c:marker>
          <c:dLbls>
            <c:dLbl>
              <c:idx val="26"/>
              <c:layout>
                <c:manualLayout>
                  <c:x val="-0.00765721990824118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Blad1!$A$2:$A$28</c:f>
              <c:numCache>
                <c:formatCode>General</c:formatCode>
                <c:ptCount val="27"/>
                <c:pt idx="0">
                  <c:v>1986.0</c:v>
                </c:pt>
                <c:pt idx="1">
                  <c:v>1987.0</c:v>
                </c:pt>
                <c:pt idx="2">
                  <c:v>1988.0</c:v>
                </c:pt>
                <c:pt idx="3">
                  <c:v>1989.0</c:v>
                </c:pt>
                <c:pt idx="4">
                  <c:v>1990.0</c:v>
                </c:pt>
                <c:pt idx="5">
                  <c:v>1991.0</c:v>
                </c:pt>
                <c:pt idx="6">
                  <c:v>1992.0</c:v>
                </c:pt>
                <c:pt idx="7">
                  <c:v>1993.0</c:v>
                </c:pt>
                <c:pt idx="8">
                  <c:v>1994.0</c:v>
                </c:pt>
                <c:pt idx="9">
                  <c:v>1995.0</c:v>
                </c:pt>
                <c:pt idx="10">
                  <c:v>1996.0</c:v>
                </c:pt>
                <c:pt idx="11">
                  <c:v>1997.0</c:v>
                </c:pt>
                <c:pt idx="12">
                  <c:v>1998.0</c:v>
                </c:pt>
                <c:pt idx="13">
                  <c:v>1999.0</c:v>
                </c:pt>
                <c:pt idx="14">
                  <c:v>2000.0</c:v>
                </c:pt>
                <c:pt idx="15">
                  <c:v>2001.0</c:v>
                </c:pt>
                <c:pt idx="16">
                  <c:v>2002.0</c:v>
                </c:pt>
                <c:pt idx="17">
                  <c:v>2003.0</c:v>
                </c:pt>
                <c:pt idx="18">
                  <c:v>2004.0</c:v>
                </c:pt>
                <c:pt idx="19">
                  <c:v>2005.0</c:v>
                </c:pt>
                <c:pt idx="20">
                  <c:v>2006.0</c:v>
                </c:pt>
                <c:pt idx="21">
                  <c:v>2007.0</c:v>
                </c:pt>
                <c:pt idx="22">
                  <c:v>2008.0</c:v>
                </c:pt>
                <c:pt idx="23">
                  <c:v>2009.0</c:v>
                </c:pt>
                <c:pt idx="24">
                  <c:v>2010.0</c:v>
                </c:pt>
                <c:pt idx="25">
                  <c:v>2011.0</c:v>
                </c:pt>
                <c:pt idx="26">
                  <c:v>2012.0</c:v>
                </c:pt>
              </c:numCache>
            </c:numRef>
          </c:cat>
          <c:val>
            <c:numRef>
              <c:f>Blad1!$E$2:$E$28</c:f>
              <c:numCache>
                <c:formatCode>General</c:formatCode>
                <c:ptCount val="27"/>
                <c:pt idx="5">
                  <c:v>3.0</c:v>
                </c:pt>
                <c:pt idx="6">
                  <c:v>12.0</c:v>
                </c:pt>
                <c:pt idx="7">
                  <c:v>20.0</c:v>
                </c:pt>
                <c:pt idx="8">
                  <c:v>22.0</c:v>
                </c:pt>
                <c:pt idx="9">
                  <c:v>25.0</c:v>
                </c:pt>
                <c:pt idx="10">
                  <c:v>24.0</c:v>
                </c:pt>
                <c:pt idx="11">
                  <c:v>25.0</c:v>
                </c:pt>
                <c:pt idx="12">
                  <c:v>29.0</c:v>
                </c:pt>
                <c:pt idx="13">
                  <c:v>29.0</c:v>
                </c:pt>
                <c:pt idx="14">
                  <c:v>30.0</c:v>
                </c:pt>
                <c:pt idx="15">
                  <c:v>36.0</c:v>
                </c:pt>
                <c:pt idx="16">
                  <c:v>32.0</c:v>
                </c:pt>
                <c:pt idx="17">
                  <c:v>33.0</c:v>
                </c:pt>
                <c:pt idx="18">
                  <c:v>32.0</c:v>
                </c:pt>
                <c:pt idx="19">
                  <c:v>33.0</c:v>
                </c:pt>
                <c:pt idx="20">
                  <c:v>32.0</c:v>
                </c:pt>
                <c:pt idx="21">
                  <c:v>32.0</c:v>
                </c:pt>
                <c:pt idx="22">
                  <c:v>32.0</c:v>
                </c:pt>
                <c:pt idx="23">
                  <c:v>32.0</c:v>
                </c:pt>
                <c:pt idx="24">
                  <c:v>31.0</c:v>
                </c:pt>
                <c:pt idx="25">
                  <c:v>31.0</c:v>
                </c:pt>
                <c:pt idx="26">
                  <c:v>29.0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Ekot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0.0196118475634403"/>
                  <c:y val="0.02684563758389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-0.00765721990824118"/>
                  <c:y val="0.01742702547433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Blad1!$A$2:$A$28</c:f>
              <c:numCache>
                <c:formatCode>General</c:formatCode>
                <c:ptCount val="27"/>
                <c:pt idx="0">
                  <c:v>1986.0</c:v>
                </c:pt>
                <c:pt idx="1">
                  <c:v>1987.0</c:v>
                </c:pt>
                <c:pt idx="2">
                  <c:v>1988.0</c:v>
                </c:pt>
                <c:pt idx="3">
                  <c:v>1989.0</c:v>
                </c:pt>
                <c:pt idx="4">
                  <c:v>1990.0</c:v>
                </c:pt>
                <c:pt idx="5">
                  <c:v>1991.0</c:v>
                </c:pt>
                <c:pt idx="6">
                  <c:v>1992.0</c:v>
                </c:pt>
                <c:pt idx="7">
                  <c:v>1993.0</c:v>
                </c:pt>
                <c:pt idx="8">
                  <c:v>1994.0</c:v>
                </c:pt>
                <c:pt idx="9">
                  <c:v>1995.0</c:v>
                </c:pt>
                <c:pt idx="10">
                  <c:v>1996.0</c:v>
                </c:pt>
                <c:pt idx="11">
                  <c:v>1997.0</c:v>
                </c:pt>
                <c:pt idx="12">
                  <c:v>1998.0</c:v>
                </c:pt>
                <c:pt idx="13">
                  <c:v>1999.0</c:v>
                </c:pt>
                <c:pt idx="14">
                  <c:v>2000.0</c:v>
                </c:pt>
                <c:pt idx="15">
                  <c:v>2001.0</c:v>
                </c:pt>
                <c:pt idx="16">
                  <c:v>2002.0</c:v>
                </c:pt>
                <c:pt idx="17">
                  <c:v>2003.0</c:v>
                </c:pt>
                <c:pt idx="18">
                  <c:v>2004.0</c:v>
                </c:pt>
                <c:pt idx="19">
                  <c:v>2005.0</c:v>
                </c:pt>
                <c:pt idx="20">
                  <c:v>2006.0</c:v>
                </c:pt>
                <c:pt idx="21">
                  <c:v>2007.0</c:v>
                </c:pt>
                <c:pt idx="22">
                  <c:v>2008.0</c:v>
                </c:pt>
                <c:pt idx="23">
                  <c:v>2009.0</c:v>
                </c:pt>
                <c:pt idx="24">
                  <c:v>2010.0</c:v>
                </c:pt>
                <c:pt idx="25">
                  <c:v>2011.0</c:v>
                </c:pt>
                <c:pt idx="26">
                  <c:v>2012.0</c:v>
                </c:pt>
              </c:numCache>
            </c:numRef>
          </c:cat>
          <c:val>
            <c:numRef>
              <c:f>Blad1!$F$2:$F$28</c:f>
              <c:numCache>
                <c:formatCode>General</c:formatCode>
                <c:ptCount val="27"/>
                <c:pt idx="0">
                  <c:v>20.0</c:v>
                </c:pt>
                <c:pt idx="1">
                  <c:v>26.0</c:v>
                </c:pt>
                <c:pt idx="2">
                  <c:v>24.0</c:v>
                </c:pt>
                <c:pt idx="3">
                  <c:v>27.0</c:v>
                </c:pt>
                <c:pt idx="4">
                  <c:v>28.0</c:v>
                </c:pt>
                <c:pt idx="5">
                  <c:v>28.0</c:v>
                </c:pt>
                <c:pt idx="6">
                  <c:v>27.0</c:v>
                </c:pt>
                <c:pt idx="7">
                  <c:v>29.0</c:v>
                </c:pt>
                <c:pt idx="8">
                  <c:v>27.0</c:v>
                </c:pt>
                <c:pt idx="9">
                  <c:v>26.0</c:v>
                </c:pt>
                <c:pt idx="10">
                  <c:v>23.0</c:v>
                </c:pt>
                <c:pt idx="11">
                  <c:v>32.0</c:v>
                </c:pt>
                <c:pt idx="12">
                  <c:v>31.0</c:v>
                </c:pt>
                <c:pt idx="13">
                  <c:v>29.0</c:v>
                </c:pt>
                <c:pt idx="14">
                  <c:v>28.0</c:v>
                </c:pt>
                <c:pt idx="15">
                  <c:v>27.0</c:v>
                </c:pt>
                <c:pt idx="16">
                  <c:v>27.0</c:v>
                </c:pt>
                <c:pt idx="17">
                  <c:v>26.0</c:v>
                </c:pt>
                <c:pt idx="18">
                  <c:v>26.0</c:v>
                </c:pt>
                <c:pt idx="19">
                  <c:v>26.0</c:v>
                </c:pt>
                <c:pt idx="20">
                  <c:v>26.0</c:v>
                </c:pt>
                <c:pt idx="21">
                  <c:v>25.0</c:v>
                </c:pt>
                <c:pt idx="22">
                  <c:v>25.0</c:v>
                </c:pt>
                <c:pt idx="23">
                  <c:v>27.0</c:v>
                </c:pt>
                <c:pt idx="24">
                  <c:v>24.0</c:v>
                </c:pt>
                <c:pt idx="25">
                  <c:v>25.0</c:v>
                </c:pt>
                <c:pt idx="26">
                  <c:v>24.0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9115320"/>
        <c:axId val="469118328"/>
      </c:lineChart>
      <c:catAx>
        <c:axId val="469115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sv-SE"/>
          </a:p>
        </c:txPr>
        <c:crossAx val="469118328"/>
        <c:crosses val="autoZero"/>
        <c:auto val="1"/>
        <c:lblAlgn val="ctr"/>
        <c:lblOffset val="100"/>
        <c:noMultiLvlLbl val="0"/>
      </c:catAx>
      <c:valAx>
        <c:axId val="4691183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69115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1737264023475"/>
          <c:y val="0.310160802045686"/>
          <c:w val="0.285702571632086"/>
          <c:h val="0.40589714990375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sv-S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1310043668122"/>
          <c:y val="0.0246913580246914"/>
          <c:w val="0.55832224395613"/>
          <c:h val="0.90123456790123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Allt/i stort sett allt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Privata småannonser</c:v>
                </c:pt>
                <c:pt idx="1">
                  <c:v>Sport</c:v>
                </c:pt>
                <c:pt idx="2">
                  <c:v>Kulturartiklar</c:v>
                </c:pt>
                <c:pt idx="3">
                  <c:v>Lokala affärsannonser</c:v>
                </c:pt>
                <c:pt idx="4">
                  <c:v>Ledare och kommentarer</c:v>
                </c:pt>
                <c:pt idx="5">
                  <c:v>Ekonomi</c:v>
                </c:pt>
                <c:pt idx="6">
                  <c:v>Nöjesartiklar</c:v>
                </c:pt>
                <c:pt idx="7">
                  <c:v>Radio- och tv-material</c:v>
                </c:pt>
                <c:pt idx="8">
                  <c:v>Insändare</c:v>
                </c:pt>
                <c:pt idx="9">
                  <c:v>Familjenyheter</c:v>
                </c:pt>
                <c:pt idx="10">
                  <c:v>Utrikesnyheter</c:v>
                </c:pt>
                <c:pt idx="11">
                  <c:v>Inrikespolitik</c:v>
                </c:pt>
                <c:pt idx="12">
                  <c:v>Olyckor och brott</c:v>
                </c:pt>
                <c:pt idx="13">
                  <c:v>Lokala nyheter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9.0</c:v>
                </c:pt>
                <c:pt idx="1">
                  <c:v>21.0</c:v>
                </c:pt>
                <c:pt idx="2">
                  <c:v>11.0</c:v>
                </c:pt>
                <c:pt idx="3">
                  <c:v>12.0</c:v>
                </c:pt>
                <c:pt idx="4">
                  <c:v>14.0</c:v>
                </c:pt>
                <c:pt idx="5">
                  <c:v>15.0</c:v>
                </c:pt>
                <c:pt idx="6">
                  <c:v>11.0</c:v>
                </c:pt>
                <c:pt idx="7">
                  <c:v>14.0</c:v>
                </c:pt>
                <c:pt idx="8">
                  <c:v>18.0</c:v>
                </c:pt>
                <c:pt idx="9">
                  <c:v>23.0</c:v>
                </c:pt>
                <c:pt idx="10">
                  <c:v>19.0</c:v>
                </c:pt>
                <c:pt idx="11">
                  <c:v>19.0</c:v>
                </c:pt>
                <c:pt idx="12">
                  <c:v>22.0</c:v>
                </c:pt>
                <c:pt idx="13">
                  <c:v>42.0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Ganska mycket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Privata småannonser</c:v>
                </c:pt>
                <c:pt idx="1">
                  <c:v>Sport</c:v>
                </c:pt>
                <c:pt idx="2">
                  <c:v>Kulturartiklar</c:v>
                </c:pt>
                <c:pt idx="3">
                  <c:v>Lokala affärsannonser</c:v>
                </c:pt>
                <c:pt idx="4">
                  <c:v>Ledare och kommentarer</c:v>
                </c:pt>
                <c:pt idx="5">
                  <c:v>Ekonomi</c:v>
                </c:pt>
                <c:pt idx="6">
                  <c:v>Nöjesartiklar</c:v>
                </c:pt>
                <c:pt idx="7">
                  <c:v>Radio- och tv-material</c:v>
                </c:pt>
                <c:pt idx="8">
                  <c:v>Insändare</c:v>
                </c:pt>
                <c:pt idx="9">
                  <c:v>Familjenyheter</c:v>
                </c:pt>
                <c:pt idx="10">
                  <c:v>Utrikesnyheter</c:v>
                </c:pt>
                <c:pt idx="11">
                  <c:v>Inrikespolitik</c:v>
                </c:pt>
                <c:pt idx="12">
                  <c:v>Olyckor och brott</c:v>
                </c:pt>
                <c:pt idx="13">
                  <c:v>Lokala nyheter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24.0</c:v>
                </c:pt>
                <c:pt idx="1">
                  <c:v>23.0</c:v>
                </c:pt>
                <c:pt idx="2">
                  <c:v>35.0</c:v>
                </c:pt>
                <c:pt idx="3">
                  <c:v>34.0</c:v>
                </c:pt>
                <c:pt idx="4">
                  <c:v>39.0</c:v>
                </c:pt>
                <c:pt idx="5">
                  <c:v>39.0</c:v>
                </c:pt>
                <c:pt idx="6">
                  <c:v>45.0</c:v>
                </c:pt>
                <c:pt idx="7">
                  <c:v>42.0</c:v>
                </c:pt>
                <c:pt idx="8">
                  <c:v>39.0</c:v>
                </c:pt>
                <c:pt idx="9">
                  <c:v>36.0</c:v>
                </c:pt>
                <c:pt idx="10">
                  <c:v>49.0</c:v>
                </c:pt>
                <c:pt idx="11">
                  <c:v>51.0</c:v>
                </c:pt>
                <c:pt idx="12">
                  <c:v>54.0</c:v>
                </c:pt>
                <c:pt idx="13">
                  <c:v>49.0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469772280"/>
        <c:axId val="469775288"/>
      </c:barChart>
      <c:catAx>
        <c:axId val="4697722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sv-SE"/>
          </a:p>
        </c:txPr>
        <c:crossAx val="469775288"/>
        <c:crosses val="autoZero"/>
        <c:auto val="1"/>
        <c:lblAlgn val="ctr"/>
        <c:lblOffset val="100"/>
        <c:noMultiLvlLbl val="0"/>
      </c:catAx>
      <c:valAx>
        <c:axId val="469775288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sv-SE"/>
          </a:p>
        </c:txPr>
        <c:crossAx val="469772280"/>
        <c:crosses val="autoZero"/>
        <c:crossBetween val="between"/>
        <c:majorUnit val="20.0"/>
      </c:valAx>
    </c:plotArea>
    <c:legend>
      <c:legendPos val="r"/>
      <c:layout>
        <c:manualLayout>
          <c:xMode val="edge"/>
          <c:yMode val="edge"/>
          <c:x val="0.751372350147244"/>
          <c:y val="0.233598094367264"/>
          <c:w val="0.177604796203302"/>
          <c:h val="0.45674893630016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00" baseline="0"/>
      </a:pPr>
      <a:endParaRPr lang="sv-S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areaChart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Mer än 3 ggr/dag</c:v>
                </c:pt>
              </c:strCache>
            </c:strRef>
          </c:tx>
          <c:cat>
            <c:numRef>
              <c:f>Blad1!$A$2:$A$9</c:f>
              <c:numCache>
                <c:formatCode>General</c:formatCode>
                <c:ptCount val="8"/>
                <c:pt idx="0">
                  <c:v>2005.0</c:v>
                </c:pt>
                <c:pt idx="1">
                  <c:v>2006.0</c:v>
                </c:pt>
                <c:pt idx="2">
                  <c:v>2007.0</c:v>
                </c:pt>
                <c:pt idx="3">
                  <c:v>2008.0</c:v>
                </c:pt>
                <c:pt idx="4">
                  <c:v>2009.0</c:v>
                </c:pt>
                <c:pt idx="5">
                  <c:v>2010.0</c:v>
                </c:pt>
                <c:pt idx="6">
                  <c:v>2011.0</c:v>
                </c:pt>
                <c:pt idx="7">
                  <c:v>2012.0</c:v>
                </c:pt>
              </c:numCache>
            </c:numRef>
          </c:cat>
          <c:val>
            <c:numRef>
              <c:f>Blad1!$B$2:$B$9</c:f>
              <c:numCache>
                <c:formatCode>General</c:formatCode>
                <c:ptCount val="8"/>
                <c:pt idx="3">
                  <c:v>1.0</c:v>
                </c:pt>
                <c:pt idx="4">
                  <c:v>2.0</c:v>
                </c:pt>
                <c:pt idx="5">
                  <c:v>2.0</c:v>
                </c:pt>
                <c:pt idx="6">
                  <c:v>6.0</c:v>
                </c:pt>
                <c:pt idx="7">
                  <c:v>10.0</c:v>
                </c:pt>
              </c:numCache>
            </c:numRef>
          </c:val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1-3 ggr/dag</c:v>
                </c:pt>
              </c:strCache>
            </c:strRef>
          </c:tx>
          <c:cat>
            <c:numRef>
              <c:f>Blad1!$A$2:$A$9</c:f>
              <c:numCache>
                <c:formatCode>General</c:formatCode>
                <c:ptCount val="8"/>
                <c:pt idx="0">
                  <c:v>2005.0</c:v>
                </c:pt>
                <c:pt idx="1">
                  <c:v>2006.0</c:v>
                </c:pt>
                <c:pt idx="2">
                  <c:v>2007.0</c:v>
                </c:pt>
                <c:pt idx="3">
                  <c:v>2008.0</c:v>
                </c:pt>
                <c:pt idx="4">
                  <c:v>2009.0</c:v>
                </c:pt>
                <c:pt idx="5">
                  <c:v>2010.0</c:v>
                </c:pt>
                <c:pt idx="6">
                  <c:v>2011.0</c:v>
                </c:pt>
                <c:pt idx="7">
                  <c:v>2012.0</c:v>
                </c:pt>
              </c:numCache>
            </c:numRef>
          </c:cat>
          <c:val>
            <c:numRef>
              <c:f>Blad1!$C$2:$C$9</c:f>
              <c:numCache>
                <c:formatCode>General</c:formatCode>
                <c:ptCount val="8"/>
                <c:pt idx="2">
                  <c:v>1.0</c:v>
                </c:pt>
                <c:pt idx="3">
                  <c:v>1.0</c:v>
                </c:pt>
                <c:pt idx="4">
                  <c:v>2.0</c:v>
                </c:pt>
                <c:pt idx="5">
                  <c:v>3.0</c:v>
                </c:pt>
                <c:pt idx="6">
                  <c:v>9.0</c:v>
                </c:pt>
                <c:pt idx="7">
                  <c:v>14.0</c:v>
                </c:pt>
              </c:numCache>
            </c:numRef>
          </c:val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Varje vecka</c:v>
                </c:pt>
              </c:strCache>
            </c:strRef>
          </c:tx>
          <c:spPr>
            <a:ln w="25400">
              <a:noFill/>
            </a:ln>
          </c:spPr>
          <c:cat>
            <c:numRef>
              <c:f>Blad1!$A$2:$A$9</c:f>
              <c:numCache>
                <c:formatCode>General</c:formatCode>
                <c:ptCount val="8"/>
                <c:pt idx="0">
                  <c:v>2005.0</c:v>
                </c:pt>
                <c:pt idx="1">
                  <c:v>2006.0</c:v>
                </c:pt>
                <c:pt idx="2">
                  <c:v>2007.0</c:v>
                </c:pt>
                <c:pt idx="3">
                  <c:v>2008.0</c:v>
                </c:pt>
                <c:pt idx="4">
                  <c:v>2009.0</c:v>
                </c:pt>
                <c:pt idx="5">
                  <c:v>2010.0</c:v>
                </c:pt>
                <c:pt idx="6">
                  <c:v>2011.0</c:v>
                </c:pt>
                <c:pt idx="7">
                  <c:v>2012.0</c:v>
                </c:pt>
              </c:numCache>
            </c:numRef>
          </c:cat>
          <c:val>
            <c:numRef>
              <c:f>Blad1!$D$2:$D$9</c:f>
              <c:numCache>
                <c:formatCode>General</c:formatCode>
                <c:ptCount val="8"/>
                <c:pt idx="0">
                  <c:v>3.0</c:v>
                </c:pt>
                <c:pt idx="1">
                  <c:v>4.0</c:v>
                </c:pt>
                <c:pt idx="2">
                  <c:v>4.0</c:v>
                </c:pt>
                <c:pt idx="3">
                  <c:v>3.0</c:v>
                </c:pt>
                <c:pt idx="4">
                  <c:v>4.0</c:v>
                </c:pt>
                <c:pt idx="5">
                  <c:v>6.0</c:v>
                </c:pt>
                <c:pt idx="6">
                  <c:v>13.0</c:v>
                </c:pt>
                <c:pt idx="7">
                  <c:v>11.0</c:v>
                </c:pt>
              </c:numCache>
            </c:numRef>
          </c:val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 Mer sällan</c:v>
                </c:pt>
              </c:strCache>
            </c:strRef>
          </c:tx>
          <c:spPr>
            <a:ln w="25400">
              <a:noFill/>
            </a:ln>
          </c:spPr>
          <c:cat>
            <c:numRef>
              <c:f>Blad1!$A$2:$A$9</c:f>
              <c:numCache>
                <c:formatCode>General</c:formatCode>
                <c:ptCount val="8"/>
                <c:pt idx="0">
                  <c:v>2005.0</c:v>
                </c:pt>
                <c:pt idx="1">
                  <c:v>2006.0</c:v>
                </c:pt>
                <c:pt idx="2">
                  <c:v>2007.0</c:v>
                </c:pt>
                <c:pt idx="3">
                  <c:v>2008.0</c:v>
                </c:pt>
                <c:pt idx="4">
                  <c:v>2009.0</c:v>
                </c:pt>
                <c:pt idx="5">
                  <c:v>2010.0</c:v>
                </c:pt>
                <c:pt idx="6">
                  <c:v>2011.0</c:v>
                </c:pt>
                <c:pt idx="7">
                  <c:v>2012.0</c:v>
                </c:pt>
              </c:numCache>
            </c:numRef>
          </c:cat>
          <c:val>
            <c:numRef>
              <c:f>Blad1!$E$2:$E$9</c:f>
              <c:numCache>
                <c:formatCode>General</c:formatCode>
                <c:ptCount val="8"/>
                <c:pt idx="0">
                  <c:v>97.0</c:v>
                </c:pt>
                <c:pt idx="1">
                  <c:v>96.0</c:v>
                </c:pt>
                <c:pt idx="2">
                  <c:v>95.0</c:v>
                </c:pt>
                <c:pt idx="3">
                  <c:v>95.0</c:v>
                </c:pt>
                <c:pt idx="4">
                  <c:v>91.0</c:v>
                </c:pt>
                <c:pt idx="5">
                  <c:v>89.0</c:v>
                </c:pt>
                <c:pt idx="6">
                  <c:v>73.0</c:v>
                </c:pt>
                <c:pt idx="7">
                  <c:v>65.0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9830568"/>
        <c:axId val="469833688"/>
      </c:areaChart>
      <c:catAx>
        <c:axId val="469830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69833688"/>
        <c:crosses val="autoZero"/>
        <c:auto val="1"/>
        <c:lblAlgn val="ctr"/>
        <c:lblOffset val="100"/>
        <c:noMultiLvlLbl val="0"/>
      </c:catAx>
      <c:valAx>
        <c:axId val="4698336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6983056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14488303862157"/>
          <c:y val="0.42502797888519"/>
          <c:w val="0.264265527944116"/>
          <c:h val="0.460160063884632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Betald dagstidningar på papper</c:v>
                </c:pt>
              </c:strCache>
            </c:strRef>
          </c:tx>
          <c:spPr>
            <a:ln w="44450"/>
          </c:spPr>
          <c:marker>
            <c:symbol val="none"/>
          </c:marker>
          <c:dLbls>
            <c:dLbl>
              <c:idx val="9"/>
              <c:layout>
                <c:manualLayout>
                  <c:x val="-0.0441266570177406"/>
                  <c:y val="-0.0477255779269202"/>
                </c:manualLayout>
              </c:layout>
              <c:tx>
                <c:rich>
                  <a:bodyPr/>
                  <a:lstStyle/>
                  <a:p>
                    <a:r>
                      <a:rPr lang="sv-SE" sz="1100" dirty="0" smtClean="0"/>
                      <a:t>1989: all </a:t>
                    </a:r>
                    <a:r>
                      <a:rPr lang="sv-SE" sz="1100" dirty="0" err="1" smtClean="0"/>
                      <a:t>time</a:t>
                    </a:r>
                    <a:r>
                      <a:rPr lang="sv-SE" sz="1100" dirty="0" smtClean="0"/>
                      <a:t> </a:t>
                    </a:r>
                    <a:r>
                      <a:rPr lang="sv-SE" sz="1100" dirty="0" err="1" smtClean="0"/>
                      <a:t>high</a:t>
                    </a:r>
                    <a:r>
                      <a:rPr lang="sv-SE" sz="1100" dirty="0" smtClean="0"/>
                      <a:t> 4.965.000 ex</a:t>
                    </a:r>
                    <a:endParaRPr lang="sv-SE" sz="11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Blad1!$A$2:$A$34</c:f>
              <c:numCache>
                <c:formatCode>General</c:formatCode>
                <c:ptCount val="33"/>
                <c:pt idx="0">
                  <c:v>1980.0</c:v>
                </c:pt>
                <c:pt idx="1">
                  <c:v>1981.0</c:v>
                </c:pt>
                <c:pt idx="2">
                  <c:v>1982.0</c:v>
                </c:pt>
                <c:pt idx="3">
                  <c:v>1983.0</c:v>
                </c:pt>
                <c:pt idx="4">
                  <c:v>1984.0</c:v>
                </c:pt>
                <c:pt idx="5">
                  <c:v>1985.0</c:v>
                </c:pt>
                <c:pt idx="6">
                  <c:v>1986.0</c:v>
                </c:pt>
                <c:pt idx="7">
                  <c:v>1987.0</c:v>
                </c:pt>
                <c:pt idx="8">
                  <c:v>1988.0</c:v>
                </c:pt>
                <c:pt idx="9">
                  <c:v>1989.0</c:v>
                </c:pt>
                <c:pt idx="10">
                  <c:v>1990.0</c:v>
                </c:pt>
                <c:pt idx="11">
                  <c:v>1991.0</c:v>
                </c:pt>
                <c:pt idx="12">
                  <c:v>1992.0</c:v>
                </c:pt>
                <c:pt idx="13">
                  <c:v>1993.0</c:v>
                </c:pt>
                <c:pt idx="14">
                  <c:v>1994.0</c:v>
                </c:pt>
                <c:pt idx="15">
                  <c:v>1995.0</c:v>
                </c:pt>
                <c:pt idx="16">
                  <c:v>1996.0</c:v>
                </c:pt>
                <c:pt idx="17">
                  <c:v>1997.0</c:v>
                </c:pt>
                <c:pt idx="18">
                  <c:v>1998.0</c:v>
                </c:pt>
                <c:pt idx="19">
                  <c:v>1999.0</c:v>
                </c:pt>
                <c:pt idx="20">
                  <c:v>2000.0</c:v>
                </c:pt>
                <c:pt idx="21">
                  <c:v>2001.0</c:v>
                </c:pt>
                <c:pt idx="22">
                  <c:v>2002.0</c:v>
                </c:pt>
                <c:pt idx="23">
                  <c:v>2003.0</c:v>
                </c:pt>
                <c:pt idx="24">
                  <c:v>2004.0</c:v>
                </c:pt>
                <c:pt idx="25">
                  <c:v>2005.0</c:v>
                </c:pt>
                <c:pt idx="26">
                  <c:v>2006.0</c:v>
                </c:pt>
                <c:pt idx="27">
                  <c:v>2007.0</c:v>
                </c:pt>
                <c:pt idx="28">
                  <c:v>2008.0</c:v>
                </c:pt>
                <c:pt idx="29">
                  <c:v>2009.0</c:v>
                </c:pt>
                <c:pt idx="30">
                  <c:v>2010.0</c:v>
                </c:pt>
                <c:pt idx="31">
                  <c:v>2011.0</c:v>
                </c:pt>
                <c:pt idx="32">
                  <c:v>2012.0</c:v>
                </c:pt>
              </c:numCache>
            </c:numRef>
          </c:cat>
          <c:val>
            <c:numRef>
              <c:f>Blad1!$B$2:$B$34</c:f>
              <c:numCache>
                <c:formatCode>General</c:formatCode>
                <c:ptCount val="33"/>
                <c:pt idx="0">
                  <c:v>4895.0</c:v>
                </c:pt>
                <c:pt idx="1">
                  <c:v>4869.0</c:v>
                </c:pt>
                <c:pt idx="2">
                  <c:v>4817.0</c:v>
                </c:pt>
                <c:pt idx="3">
                  <c:v>4829.0</c:v>
                </c:pt>
                <c:pt idx="4">
                  <c:v>4857.0</c:v>
                </c:pt>
                <c:pt idx="5">
                  <c:v>4836.0</c:v>
                </c:pt>
                <c:pt idx="6">
                  <c:v>4895.0</c:v>
                </c:pt>
                <c:pt idx="7">
                  <c:v>4914.0</c:v>
                </c:pt>
                <c:pt idx="8">
                  <c:v>4953.0</c:v>
                </c:pt>
                <c:pt idx="9">
                  <c:v>4965.0</c:v>
                </c:pt>
                <c:pt idx="10">
                  <c:v>4916.0</c:v>
                </c:pt>
                <c:pt idx="11">
                  <c:v>4832.0</c:v>
                </c:pt>
                <c:pt idx="12">
                  <c:v>4833.0</c:v>
                </c:pt>
                <c:pt idx="13">
                  <c:v>4678.0</c:v>
                </c:pt>
                <c:pt idx="14">
                  <c:v>4614.0</c:v>
                </c:pt>
                <c:pt idx="15">
                  <c:v>4496.0</c:v>
                </c:pt>
                <c:pt idx="16">
                  <c:v>4297.0</c:v>
                </c:pt>
                <c:pt idx="17">
                  <c:v>4236.0</c:v>
                </c:pt>
                <c:pt idx="18">
                  <c:v>4178.0</c:v>
                </c:pt>
                <c:pt idx="19">
                  <c:v>4123.0</c:v>
                </c:pt>
                <c:pt idx="20">
                  <c:v>4109.0</c:v>
                </c:pt>
                <c:pt idx="21">
                  <c:v>4067.0</c:v>
                </c:pt>
                <c:pt idx="22">
                  <c:v>4056.0</c:v>
                </c:pt>
                <c:pt idx="23">
                  <c:v>4048.0</c:v>
                </c:pt>
                <c:pt idx="24">
                  <c:v>4031.0</c:v>
                </c:pt>
                <c:pt idx="25">
                  <c:v>3998.0</c:v>
                </c:pt>
                <c:pt idx="26">
                  <c:v>3926.0</c:v>
                </c:pt>
                <c:pt idx="27">
                  <c:v>3840.0</c:v>
                </c:pt>
                <c:pt idx="28">
                  <c:v>3709.0</c:v>
                </c:pt>
                <c:pt idx="29">
                  <c:v>3610.0</c:v>
                </c:pt>
                <c:pt idx="30">
                  <c:v>3462.0</c:v>
                </c:pt>
                <c:pt idx="31">
                  <c:v>3328.0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Dagliga gratistidningar på papper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numRef>
              <c:f>Blad1!$A$2:$A$34</c:f>
              <c:numCache>
                <c:formatCode>General</c:formatCode>
                <c:ptCount val="33"/>
                <c:pt idx="0">
                  <c:v>1980.0</c:v>
                </c:pt>
                <c:pt idx="1">
                  <c:v>1981.0</c:v>
                </c:pt>
                <c:pt idx="2">
                  <c:v>1982.0</c:v>
                </c:pt>
                <c:pt idx="3">
                  <c:v>1983.0</c:v>
                </c:pt>
                <c:pt idx="4">
                  <c:v>1984.0</c:v>
                </c:pt>
                <c:pt idx="5">
                  <c:v>1985.0</c:v>
                </c:pt>
                <c:pt idx="6">
                  <c:v>1986.0</c:v>
                </c:pt>
                <c:pt idx="7">
                  <c:v>1987.0</c:v>
                </c:pt>
                <c:pt idx="8">
                  <c:v>1988.0</c:v>
                </c:pt>
                <c:pt idx="9">
                  <c:v>1989.0</c:v>
                </c:pt>
                <c:pt idx="10">
                  <c:v>1990.0</c:v>
                </c:pt>
                <c:pt idx="11">
                  <c:v>1991.0</c:v>
                </c:pt>
                <c:pt idx="12">
                  <c:v>1992.0</c:v>
                </c:pt>
                <c:pt idx="13">
                  <c:v>1993.0</c:v>
                </c:pt>
                <c:pt idx="14">
                  <c:v>1994.0</c:v>
                </c:pt>
                <c:pt idx="15">
                  <c:v>1995.0</c:v>
                </c:pt>
                <c:pt idx="16">
                  <c:v>1996.0</c:v>
                </c:pt>
                <c:pt idx="17">
                  <c:v>1997.0</c:v>
                </c:pt>
                <c:pt idx="18">
                  <c:v>1998.0</c:v>
                </c:pt>
                <c:pt idx="19">
                  <c:v>1999.0</c:v>
                </c:pt>
                <c:pt idx="20">
                  <c:v>2000.0</c:v>
                </c:pt>
                <c:pt idx="21">
                  <c:v>2001.0</c:v>
                </c:pt>
                <c:pt idx="22">
                  <c:v>2002.0</c:v>
                </c:pt>
                <c:pt idx="23">
                  <c:v>2003.0</c:v>
                </c:pt>
                <c:pt idx="24">
                  <c:v>2004.0</c:v>
                </c:pt>
                <c:pt idx="25">
                  <c:v>2005.0</c:v>
                </c:pt>
                <c:pt idx="26">
                  <c:v>2006.0</c:v>
                </c:pt>
                <c:pt idx="27">
                  <c:v>2007.0</c:v>
                </c:pt>
                <c:pt idx="28">
                  <c:v>2008.0</c:v>
                </c:pt>
                <c:pt idx="29">
                  <c:v>2009.0</c:v>
                </c:pt>
                <c:pt idx="30">
                  <c:v>2010.0</c:v>
                </c:pt>
                <c:pt idx="31">
                  <c:v>2011.0</c:v>
                </c:pt>
                <c:pt idx="32">
                  <c:v>2012.0</c:v>
                </c:pt>
              </c:numCache>
            </c:numRef>
          </c:cat>
          <c:val>
            <c:numRef>
              <c:f>Blad1!$C$2:$C$34</c:f>
              <c:numCache>
                <c:formatCode>General</c:formatCode>
                <c:ptCount val="33"/>
                <c:pt idx="15">
                  <c:v>211.0</c:v>
                </c:pt>
                <c:pt idx="16">
                  <c:v>229.0</c:v>
                </c:pt>
                <c:pt idx="17">
                  <c:v>228.0</c:v>
                </c:pt>
                <c:pt idx="18">
                  <c:v>298.0</c:v>
                </c:pt>
                <c:pt idx="19">
                  <c:v>360.0</c:v>
                </c:pt>
                <c:pt idx="20">
                  <c:v>400.0</c:v>
                </c:pt>
                <c:pt idx="21">
                  <c:v>393.0</c:v>
                </c:pt>
                <c:pt idx="22">
                  <c:v>397.0</c:v>
                </c:pt>
                <c:pt idx="23">
                  <c:v>613.0</c:v>
                </c:pt>
                <c:pt idx="24">
                  <c:v>689.0</c:v>
                </c:pt>
                <c:pt idx="25">
                  <c:v>782.0</c:v>
                </c:pt>
                <c:pt idx="26">
                  <c:v>859.0</c:v>
                </c:pt>
                <c:pt idx="27">
                  <c:v>993.0</c:v>
                </c:pt>
                <c:pt idx="28">
                  <c:v>968.0</c:v>
                </c:pt>
                <c:pt idx="29">
                  <c:v>935.0</c:v>
                </c:pt>
                <c:pt idx="30">
                  <c:v>748.0</c:v>
                </c:pt>
                <c:pt idx="31">
                  <c:v>762.0</c:v>
                </c:pt>
                <c:pt idx="32">
                  <c:v>738.0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9205720"/>
        <c:axId val="469208696"/>
      </c:lineChart>
      <c:catAx>
        <c:axId val="469205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69208696"/>
        <c:crosses val="autoZero"/>
        <c:auto val="1"/>
        <c:lblAlgn val="ctr"/>
        <c:lblOffset val="100"/>
        <c:noMultiLvlLbl val="0"/>
      </c:catAx>
      <c:valAx>
        <c:axId val="4692086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692057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0631514360209"/>
          <c:y val="0.283543013499151"/>
          <c:w val="0.257734165009504"/>
          <c:h val="0.57310762329205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52173913043478"/>
          <c:y val="0.0766283524904214"/>
          <c:w val="0.820652173913043"/>
          <c:h val="0.731800766283525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Totalt</c:v>
                </c:pt>
              </c:strCache>
            </c:strRef>
          </c:tx>
          <c:spPr>
            <a:ln w="40532">
              <a:solidFill>
                <a:schemeClr val="tx1"/>
              </a:solidFill>
              <a:prstDash val="solid"/>
            </a:ln>
          </c:spPr>
          <c:marker>
            <c:symbol val="square"/>
            <c:size val="5"/>
            <c:spPr>
              <a:noFill/>
              <a:ln>
                <a:solidFill>
                  <a:srgbClr val="00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0.0208216281328067"/>
                  <c:y val="-0.052505466516732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0222306187721489"/>
                  <c:y val="-0.047737449947948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0272627978172882"/>
                  <c:y val="-0.041011213643169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0268601942537321"/>
                  <c:y val="-0.041011213643169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02102280808148"/>
                  <c:y val="0.012713654947595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0224319326886986"/>
                  <c:y val="-0.035306867788196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00934816970485275"/>
                  <c:y val="-0.02747371918614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0216267255615856"/>
                  <c:y val="0.018588583813655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0.0248473104038265"/>
                  <c:y val="-0.037009482665634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0.0298794894489656"/>
                  <c:y val="0.017651984869393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0.0294768858854095"/>
                  <c:y val="0.018673605661124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0.0236396336810342"/>
                  <c:y val="0.021568424341383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0.0250486243203761"/>
                  <c:y val="0.019610204605387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0.0264576149597181"/>
                  <c:y val="-0.035051262929639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0.0242434171932631"/>
                  <c:y val="0.027273039854429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0.025652407832605"/>
                  <c:y val="-0.040755878442686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0.0270615324398246"/>
                  <c:y val="-0.0341146639853769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0.0157893636588766"/>
                  <c:y val="-0.036924460818165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0.0226331369069146"/>
                  <c:y val="-0.051228510524517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>
                <c:manualLayout>
                  <c:x val="-0.0222305333433584"/>
                  <c:y val="-0.044502274219737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0"/>
              <c:layout>
                <c:manualLayout>
                  <c:x val="-0.0218279297798016"/>
                  <c:y val="-0.047311801394452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1"/>
              <c:layout>
                <c:manualLayout>
                  <c:x val="-0.0178021378104487"/>
                  <c:y val="-0.048248400338715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2"/>
              <c:layout>
                <c:manualLayout>
                  <c:x val="-0.0264576392292609"/>
                  <c:y val="-0.046290180602719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3"/>
              <c:layout>
                <c:manualLayout>
                  <c:x val="-0.027866629868603"/>
                  <c:y val="-0.046290180602719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>
                <c:manualLayout>
                  <c:x val="-0.0256524321021482"/>
                  <c:y val="-0.043395361922461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5"/>
              <c:layout>
                <c:manualLayout>
                  <c:x val="-0.0198150459298961"/>
                  <c:y val="-0.053867724346218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-0.01941244236634"/>
                  <c:y val="-0.047141488041439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7021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Sheet1!$B$1:$AB$1</c:f>
              <c:numCache>
                <c:formatCode>General</c:formatCode>
                <c:ptCount val="27"/>
                <c:pt idx="0">
                  <c:v>1986.0</c:v>
                </c:pt>
                <c:pt idx="1">
                  <c:v>1987.0</c:v>
                </c:pt>
                <c:pt idx="2">
                  <c:v>1988.0</c:v>
                </c:pt>
                <c:pt idx="3">
                  <c:v>1989.0</c:v>
                </c:pt>
                <c:pt idx="4">
                  <c:v>1990.0</c:v>
                </c:pt>
                <c:pt idx="5">
                  <c:v>1991.0</c:v>
                </c:pt>
                <c:pt idx="6">
                  <c:v>1992.0</c:v>
                </c:pt>
                <c:pt idx="7">
                  <c:v>1993.0</c:v>
                </c:pt>
                <c:pt idx="8">
                  <c:v>1994.0</c:v>
                </c:pt>
                <c:pt idx="9">
                  <c:v>1995.0</c:v>
                </c:pt>
                <c:pt idx="10">
                  <c:v>1996.0</c:v>
                </c:pt>
                <c:pt idx="11">
                  <c:v>1997.0</c:v>
                </c:pt>
                <c:pt idx="12">
                  <c:v>1998.0</c:v>
                </c:pt>
                <c:pt idx="13">
                  <c:v>1999.0</c:v>
                </c:pt>
                <c:pt idx="14">
                  <c:v>2000.0</c:v>
                </c:pt>
                <c:pt idx="15">
                  <c:v>2001.0</c:v>
                </c:pt>
                <c:pt idx="16">
                  <c:v>2002.0</c:v>
                </c:pt>
                <c:pt idx="17">
                  <c:v>2003.0</c:v>
                </c:pt>
                <c:pt idx="18">
                  <c:v>2004.0</c:v>
                </c:pt>
                <c:pt idx="19">
                  <c:v>2005.0</c:v>
                </c:pt>
                <c:pt idx="20">
                  <c:v>2006.0</c:v>
                </c:pt>
                <c:pt idx="21">
                  <c:v>2007.0</c:v>
                </c:pt>
                <c:pt idx="22">
                  <c:v>2008.0</c:v>
                </c:pt>
                <c:pt idx="23">
                  <c:v>2009.0</c:v>
                </c:pt>
                <c:pt idx="24">
                  <c:v>2010.0</c:v>
                </c:pt>
                <c:pt idx="25">
                  <c:v>2011.0</c:v>
                </c:pt>
                <c:pt idx="26">
                  <c:v>2012.0</c:v>
                </c:pt>
              </c:numCache>
            </c:numRef>
          </c:cat>
          <c:val>
            <c:numRef>
              <c:f>Sheet1!$B$2:$AB$2</c:f>
              <c:numCache>
                <c:formatCode>General</c:formatCode>
                <c:ptCount val="27"/>
                <c:pt idx="0">
                  <c:v>39.0</c:v>
                </c:pt>
                <c:pt idx="1">
                  <c:v>40.0</c:v>
                </c:pt>
                <c:pt idx="2">
                  <c:v>39.0</c:v>
                </c:pt>
                <c:pt idx="3">
                  <c:v>39.0</c:v>
                </c:pt>
                <c:pt idx="4">
                  <c:v>35.0</c:v>
                </c:pt>
                <c:pt idx="5">
                  <c:v>41.0</c:v>
                </c:pt>
                <c:pt idx="6">
                  <c:v>33.0</c:v>
                </c:pt>
                <c:pt idx="7">
                  <c:v>29.0</c:v>
                </c:pt>
                <c:pt idx="8">
                  <c:v>31.0</c:v>
                </c:pt>
                <c:pt idx="9">
                  <c:v>28.0</c:v>
                </c:pt>
                <c:pt idx="10">
                  <c:v>25.0</c:v>
                </c:pt>
                <c:pt idx="11">
                  <c:v>24.0</c:v>
                </c:pt>
                <c:pt idx="12">
                  <c:v>26.0</c:v>
                </c:pt>
                <c:pt idx="13">
                  <c:v>29.0</c:v>
                </c:pt>
                <c:pt idx="14">
                  <c:v>26.0</c:v>
                </c:pt>
                <c:pt idx="15">
                  <c:v>27.0</c:v>
                </c:pt>
                <c:pt idx="16">
                  <c:v>30.0</c:v>
                </c:pt>
                <c:pt idx="17">
                  <c:v>27.0</c:v>
                </c:pt>
                <c:pt idx="18">
                  <c:v>24.0</c:v>
                </c:pt>
                <c:pt idx="19">
                  <c:v>23.0</c:v>
                </c:pt>
                <c:pt idx="20">
                  <c:v>20.0</c:v>
                </c:pt>
                <c:pt idx="21">
                  <c:v>19.0</c:v>
                </c:pt>
                <c:pt idx="22">
                  <c:v>17.0</c:v>
                </c:pt>
                <c:pt idx="23">
                  <c:v>17.0</c:v>
                </c:pt>
                <c:pt idx="24">
                  <c:v>16.0</c:v>
                </c:pt>
                <c:pt idx="25">
                  <c:v>13.0</c:v>
                </c:pt>
                <c:pt idx="26">
                  <c:v>12.0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Aftonbladet</c:v>
                </c:pt>
              </c:strCache>
            </c:strRef>
          </c:tx>
          <c:spPr>
            <a:ln w="40532">
              <a:solidFill>
                <a:srgbClr val="DD0806"/>
              </a:solidFill>
              <a:prstDash val="solid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0280680049444009"/>
                  <c:y val="-0.0395639442979406"/>
                </c:manualLayout>
              </c:layout>
              <c:spPr>
                <a:noFill/>
                <a:ln w="27021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sv-SE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/>
              <c:spPr>
                <a:noFill/>
                <a:ln w="27021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Sheet1!$B$1:$AB$1</c:f>
              <c:numCache>
                <c:formatCode>General</c:formatCode>
                <c:ptCount val="27"/>
                <c:pt idx="0">
                  <c:v>1986.0</c:v>
                </c:pt>
                <c:pt idx="1">
                  <c:v>1987.0</c:v>
                </c:pt>
                <c:pt idx="2">
                  <c:v>1988.0</c:v>
                </c:pt>
                <c:pt idx="3">
                  <c:v>1989.0</c:v>
                </c:pt>
                <c:pt idx="4">
                  <c:v>1990.0</c:v>
                </c:pt>
                <c:pt idx="5">
                  <c:v>1991.0</c:v>
                </c:pt>
                <c:pt idx="6">
                  <c:v>1992.0</c:v>
                </c:pt>
                <c:pt idx="7">
                  <c:v>1993.0</c:v>
                </c:pt>
                <c:pt idx="8">
                  <c:v>1994.0</c:v>
                </c:pt>
                <c:pt idx="9">
                  <c:v>1995.0</c:v>
                </c:pt>
                <c:pt idx="10">
                  <c:v>1996.0</c:v>
                </c:pt>
                <c:pt idx="11">
                  <c:v>1997.0</c:v>
                </c:pt>
                <c:pt idx="12">
                  <c:v>1998.0</c:v>
                </c:pt>
                <c:pt idx="13">
                  <c:v>1999.0</c:v>
                </c:pt>
                <c:pt idx="14">
                  <c:v>2000.0</c:v>
                </c:pt>
                <c:pt idx="15">
                  <c:v>2001.0</c:v>
                </c:pt>
                <c:pt idx="16">
                  <c:v>2002.0</c:v>
                </c:pt>
                <c:pt idx="17">
                  <c:v>2003.0</c:v>
                </c:pt>
                <c:pt idx="18">
                  <c:v>2004.0</c:v>
                </c:pt>
                <c:pt idx="19">
                  <c:v>2005.0</c:v>
                </c:pt>
                <c:pt idx="20">
                  <c:v>2006.0</c:v>
                </c:pt>
                <c:pt idx="21">
                  <c:v>2007.0</c:v>
                </c:pt>
                <c:pt idx="22">
                  <c:v>2008.0</c:v>
                </c:pt>
                <c:pt idx="23">
                  <c:v>2009.0</c:v>
                </c:pt>
                <c:pt idx="24">
                  <c:v>2010.0</c:v>
                </c:pt>
                <c:pt idx="25">
                  <c:v>2011.0</c:v>
                </c:pt>
                <c:pt idx="26">
                  <c:v>2012.0</c:v>
                </c:pt>
              </c:numCache>
            </c:numRef>
          </c:cat>
          <c:val>
            <c:numRef>
              <c:f>Sheet1!$B$3:$AB$3</c:f>
              <c:numCache>
                <c:formatCode>General</c:formatCode>
                <c:ptCount val="27"/>
                <c:pt idx="0">
                  <c:v>16.0</c:v>
                </c:pt>
                <c:pt idx="1">
                  <c:v>16.0</c:v>
                </c:pt>
                <c:pt idx="2">
                  <c:v>15.0</c:v>
                </c:pt>
                <c:pt idx="3">
                  <c:v>15.0</c:v>
                </c:pt>
                <c:pt idx="4">
                  <c:v>13.0</c:v>
                </c:pt>
                <c:pt idx="5">
                  <c:v>14.0</c:v>
                </c:pt>
                <c:pt idx="6">
                  <c:v>13.0</c:v>
                </c:pt>
                <c:pt idx="7">
                  <c:v>11.0</c:v>
                </c:pt>
                <c:pt idx="8">
                  <c:v>14.0</c:v>
                </c:pt>
                <c:pt idx="9">
                  <c:v>13.0</c:v>
                </c:pt>
                <c:pt idx="10">
                  <c:v>13.0</c:v>
                </c:pt>
                <c:pt idx="11">
                  <c:v>15.0</c:v>
                </c:pt>
                <c:pt idx="12">
                  <c:v>15.0</c:v>
                </c:pt>
                <c:pt idx="13">
                  <c:v>18.0</c:v>
                </c:pt>
                <c:pt idx="14">
                  <c:v>17.0</c:v>
                </c:pt>
                <c:pt idx="15">
                  <c:v>20.0</c:v>
                </c:pt>
                <c:pt idx="16">
                  <c:v>22.0</c:v>
                </c:pt>
                <c:pt idx="17">
                  <c:v>20.0</c:v>
                </c:pt>
                <c:pt idx="18">
                  <c:v>17.0</c:v>
                </c:pt>
                <c:pt idx="19">
                  <c:v>18.0</c:v>
                </c:pt>
                <c:pt idx="20">
                  <c:v>14.0</c:v>
                </c:pt>
                <c:pt idx="21">
                  <c:v>14.0</c:v>
                </c:pt>
                <c:pt idx="22">
                  <c:v>13.0</c:v>
                </c:pt>
                <c:pt idx="23">
                  <c:v>11.0</c:v>
                </c:pt>
                <c:pt idx="24">
                  <c:v>10.0</c:v>
                </c:pt>
                <c:pt idx="25">
                  <c:v>10.0</c:v>
                </c:pt>
                <c:pt idx="26">
                  <c:v>9.0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Expressen</c:v>
                </c:pt>
              </c:strCache>
            </c:strRef>
          </c:tx>
          <c:spPr>
            <a:ln w="40532">
              <a:solidFill>
                <a:srgbClr val="3366FF"/>
              </a:solidFill>
              <a:prstDash val="solid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0244448165386038"/>
                  <c:y val="-0.0549746366434943"/>
                </c:manualLayout>
              </c:layout>
              <c:spPr>
                <a:noFill/>
                <a:ln w="27021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sv-SE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/>
              <c:spPr>
                <a:noFill/>
                <a:ln w="27021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Sheet1!$B$1:$AB$1</c:f>
              <c:numCache>
                <c:formatCode>General</c:formatCode>
                <c:ptCount val="27"/>
                <c:pt idx="0">
                  <c:v>1986.0</c:v>
                </c:pt>
                <c:pt idx="1">
                  <c:v>1987.0</c:v>
                </c:pt>
                <c:pt idx="2">
                  <c:v>1988.0</c:v>
                </c:pt>
                <c:pt idx="3">
                  <c:v>1989.0</c:v>
                </c:pt>
                <c:pt idx="4">
                  <c:v>1990.0</c:v>
                </c:pt>
                <c:pt idx="5">
                  <c:v>1991.0</c:v>
                </c:pt>
                <c:pt idx="6">
                  <c:v>1992.0</c:v>
                </c:pt>
                <c:pt idx="7">
                  <c:v>1993.0</c:v>
                </c:pt>
                <c:pt idx="8">
                  <c:v>1994.0</c:v>
                </c:pt>
                <c:pt idx="9">
                  <c:v>1995.0</c:v>
                </c:pt>
                <c:pt idx="10">
                  <c:v>1996.0</c:v>
                </c:pt>
                <c:pt idx="11">
                  <c:v>1997.0</c:v>
                </c:pt>
                <c:pt idx="12">
                  <c:v>1998.0</c:v>
                </c:pt>
                <c:pt idx="13">
                  <c:v>1999.0</c:v>
                </c:pt>
                <c:pt idx="14">
                  <c:v>2000.0</c:v>
                </c:pt>
                <c:pt idx="15">
                  <c:v>2001.0</c:v>
                </c:pt>
                <c:pt idx="16">
                  <c:v>2002.0</c:v>
                </c:pt>
                <c:pt idx="17">
                  <c:v>2003.0</c:v>
                </c:pt>
                <c:pt idx="18">
                  <c:v>2004.0</c:v>
                </c:pt>
                <c:pt idx="19">
                  <c:v>2005.0</c:v>
                </c:pt>
                <c:pt idx="20">
                  <c:v>2006.0</c:v>
                </c:pt>
                <c:pt idx="21">
                  <c:v>2007.0</c:v>
                </c:pt>
                <c:pt idx="22">
                  <c:v>2008.0</c:v>
                </c:pt>
                <c:pt idx="23">
                  <c:v>2009.0</c:v>
                </c:pt>
                <c:pt idx="24">
                  <c:v>2010.0</c:v>
                </c:pt>
                <c:pt idx="25">
                  <c:v>2011.0</c:v>
                </c:pt>
                <c:pt idx="26">
                  <c:v>2012.0</c:v>
                </c:pt>
              </c:numCache>
            </c:numRef>
          </c:cat>
          <c:val>
            <c:numRef>
              <c:f>Sheet1!$B$4:$AB$4</c:f>
              <c:numCache>
                <c:formatCode>General</c:formatCode>
                <c:ptCount val="27"/>
                <c:pt idx="0">
                  <c:v>20.0</c:v>
                </c:pt>
                <c:pt idx="1">
                  <c:v>21.0</c:v>
                </c:pt>
                <c:pt idx="2">
                  <c:v>21.0</c:v>
                </c:pt>
                <c:pt idx="3">
                  <c:v>21.0</c:v>
                </c:pt>
                <c:pt idx="4">
                  <c:v>20.0</c:v>
                </c:pt>
                <c:pt idx="5">
                  <c:v>23.0</c:v>
                </c:pt>
                <c:pt idx="6">
                  <c:v>19.0</c:v>
                </c:pt>
                <c:pt idx="7">
                  <c:v>15.0</c:v>
                </c:pt>
                <c:pt idx="8">
                  <c:v>16.0</c:v>
                </c:pt>
                <c:pt idx="9">
                  <c:v>15.0</c:v>
                </c:pt>
                <c:pt idx="10">
                  <c:v>11.0</c:v>
                </c:pt>
                <c:pt idx="11">
                  <c:v>10.0</c:v>
                </c:pt>
                <c:pt idx="12">
                  <c:v>11.0</c:v>
                </c:pt>
                <c:pt idx="13">
                  <c:v>12.0</c:v>
                </c:pt>
                <c:pt idx="14">
                  <c:v>11.0</c:v>
                </c:pt>
                <c:pt idx="15">
                  <c:v>8.0</c:v>
                </c:pt>
                <c:pt idx="16">
                  <c:v>11.0</c:v>
                </c:pt>
                <c:pt idx="17">
                  <c:v>9.0</c:v>
                </c:pt>
                <c:pt idx="18">
                  <c:v>8.0</c:v>
                </c:pt>
                <c:pt idx="19">
                  <c:v>8.0</c:v>
                </c:pt>
                <c:pt idx="20">
                  <c:v>6.0</c:v>
                </c:pt>
                <c:pt idx="21">
                  <c:v>7.0</c:v>
                </c:pt>
                <c:pt idx="22">
                  <c:v>5.0</c:v>
                </c:pt>
                <c:pt idx="23">
                  <c:v>5.0</c:v>
                </c:pt>
                <c:pt idx="24">
                  <c:v>5.0</c:v>
                </c:pt>
                <c:pt idx="25">
                  <c:v>6.0</c:v>
                </c:pt>
                <c:pt idx="26">
                  <c:v>6.0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GT/Kvällsposten</c:v>
                </c:pt>
              </c:strCache>
            </c:strRef>
          </c:tx>
          <c:spPr>
            <a:ln w="40532">
              <a:solidFill>
                <a:srgbClr val="339966"/>
              </a:solidFill>
              <a:prstDash val="solid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0244448165386038"/>
                  <c:y val="-0.0518244827627529"/>
                </c:manualLayout>
              </c:layout>
              <c:spPr>
                <a:noFill/>
                <a:ln w="27021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sv-SE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4"/>
              <c:layout/>
              <c:spPr>
                <a:noFill/>
                <a:ln w="27021">
                  <a:noFill/>
                </a:ln>
              </c:spPr>
              <c:txPr>
                <a:bodyPr/>
                <a:lstStyle/>
                <a:p>
                  <a:pPr>
                    <a:defRPr/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Sheet1!$B$1:$AB$1</c:f>
              <c:numCache>
                <c:formatCode>General</c:formatCode>
                <c:ptCount val="27"/>
                <c:pt idx="0">
                  <c:v>1986.0</c:v>
                </c:pt>
                <c:pt idx="1">
                  <c:v>1987.0</c:v>
                </c:pt>
                <c:pt idx="2">
                  <c:v>1988.0</c:v>
                </c:pt>
                <c:pt idx="3">
                  <c:v>1989.0</c:v>
                </c:pt>
                <c:pt idx="4">
                  <c:v>1990.0</c:v>
                </c:pt>
                <c:pt idx="5">
                  <c:v>1991.0</c:v>
                </c:pt>
                <c:pt idx="6">
                  <c:v>1992.0</c:v>
                </c:pt>
                <c:pt idx="7">
                  <c:v>1993.0</c:v>
                </c:pt>
                <c:pt idx="8">
                  <c:v>1994.0</c:v>
                </c:pt>
                <c:pt idx="9">
                  <c:v>1995.0</c:v>
                </c:pt>
                <c:pt idx="10">
                  <c:v>1996.0</c:v>
                </c:pt>
                <c:pt idx="11">
                  <c:v>1997.0</c:v>
                </c:pt>
                <c:pt idx="12">
                  <c:v>1998.0</c:v>
                </c:pt>
                <c:pt idx="13">
                  <c:v>1999.0</c:v>
                </c:pt>
                <c:pt idx="14">
                  <c:v>2000.0</c:v>
                </c:pt>
                <c:pt idx="15">
                  <c:v>2001.0</c:v>
                </c:pt>
                <c:pt idx="16">
                  <c:v>2002.0</c:v>
                </c:pt>
                <c:pt idx="17">
                  <c:v>2003.0</c:v>
                </c:pt>
                <c:pt idx="18">
                  <c:v>2004.0</c:v>
                </c:pt>
                <c:pt idx="19">
                  <c:v>2005.0</c:v>
                </c:pt>
                <c:pt idx="20">
                  <c:v>2006.0</c:v>
                </c:pt>
                <c:pt idx="21">
                  <c:v>2007.0</c:v>
                </c:pt>
                <c:pt idx="22">
                  <c:v>2008.0</c:v>
                </c:pt>
                <c:pt idx="23">
                  <c:v>2009.0</c:v>
                </c:pt>
                <c:pt idx="24">
                  <c:v>2010.0</c:v>
                </c:pt>
                <c:pt idx="25">
                  <c:v>2011.0</c:v>
                </c:pt>
                <c:pt idx="26">
                  <c:v>2012.0</c:v>
                </c:pt>
              </c:numCache>
            </c:numRef>
          </c:cat>
          <c:val>
            <c:numRef>
              <c:f>Sheet1!$B$5:$AB$5</c:f>
              <c:numCache>
                <c:formatCode>General</c:formatCode>
                <c:ptCount val="27"/>
                <c:pt idx="0">
                  <c:v>7.0</c:v>
                </c:pt>
                <c:pt idx="1">
                  <c:v>7.0</c:v>
                </c:pt>
                <c:pt idx="2">
                  <c:v>8.0</c:v>
                </c:pt>
                <c:pt idx="3">
                  <c:v>8.0</c:v>
                </c:pt>
                <c:pt idx="4">
                  <c:v>7.0</c:v>
                </c:pt>
                <c:pt idx="5">
                  <c:v>9.0</c:v>
                </c:pt>
                <c:pt idx="6">
                  <c:v>6.0</c:v>
                </c:pt>
                <c:pt idx="7">
                  <c:v>6.0</c:v>
                </c:pt>
                <c:pt idx="8">
                  <c:v>6.0</c:v>
                </c:pt>
                <c:pt idx="9">
                  <c:v>5.0</c:v>
                </c:pt>
                <c:pt idx="10">
                  <c:v>4.0</c:v>
                </c:pt>
                <c:pt idx="11">
                  <c:v>4.0</c:v>
                </c:pt>
                <c:pt idx="12">
                  <c:v>4.0</c:v>
                </c:pt>
                <c:pt idx="13">
                  <c:v>5.0</c:v>
                </c:pt>
                <c:pt idx="14">
                  <c:v>5.0</c:v>
                </c:pt>
                <c:pt idx="15">
                  <c:v>4.0</c:v>
                </c:pt>
                <c:pt idx="16">
                  <c:v>4.0</c:v>
                </c:pt>
                <c:pt idx="17">
                  <c:v>6.0</c:v>
                </c:pt>
                <c:pt idx="18">
                  <c:v>4.0</c:v>
                </c:pt>
                <c:pt idx="19">
                  <c:v>4.0</c:v>
                </c:pt>
                <c:pt idx="20">
                  <c:v>4.0</c:v>
                </c:pt>
                <c:pt idx="21">
                  <c:v>6.0</c:v>
                </c:pt>
                <c:pt idx="22">
                  <c:v>3.0</c:v>
                </c:pt>
                <c:pt idx="23">
                  <c:v>3.0</c:v>
                </c:pt>
                <c:pt idx="24">
                  <c:v>3.0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9338456"/>
        <c:axId val="469341832"/>
      </c:lineChart>
      <c:catAx>
        <c:axId val="469338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378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sv-SE"/>
          </a:p>
        </c:txPr>
        <c:crossAx val="46934183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693418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37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sv-SE"/>
          </a:p>
        </c:txPr>
        <c:crossAx val="469338456"/>
        <c:crosses val="autoZero"/>
        <c:crossBetween val="between"/>
      </c:valAx>
      <c:spPr>
        <a:noFill/>
        <a:ln w="2702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23" b="0" i="0" u="none" strike="noStrike" baseline="0">
          <a:solidFill>
            <a:schemeClr val="tx1"/>
          </a:solidFill>
          <a:latin typeface="MS P????"/>
          <a:ea typeface="MS P????"/>
          <a:cs typeface="MS P????"/>
        </a:defRPr>
      </a:pPr>
      <a:endParaRPr lang="sv-S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aftonbladet.se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14"/>
              <c:layout>
                <c:manualLayout>
                  <c:x val="-0.0506639395388875"/>
                  <c:y val="-0.02386278896346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Blad1!$A$2:$A$16</c:f>
              <c:numCache>
                <c:formatCode>General</c:formatCode>
                <c:ptCount val="15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  <c:pt idx="13">
                  <c:v>2011.0</c:v>
                </c:pt>
                <c:pt idx="14">
                  <c:v>2012.0</c:v>
                </c:pt>
              </c:numCache>
            </c:numRef>
          </c:cat>
          <c:val>
            <c:numRef>
              <c:f>Blad1!$B$2:$B$16</c:f>
              <c:numCache>
                <c:formatCode>General</c:formatCode>
                <c:ptCount val="15"/>
                <c:pt idx="0">
                  <c:v>4.0</c:v>
                </c:pt>
                <c:pt idx="1">
                  <c:v>5.0</c:v>
                </c:pt>
                <c:pt idx="2">
                  <c:v>8.0</c:v>
                </c:pt>
                <c:pt idx="3">
                  <c:v>11.0</c:v>
                </c:pt>
                <c:pt idx="4">
                  <c:v>13.0</c:v>
                </c:pt>
                <c:pt idx="5">
                  <c:v>16.0</c:v>
                </c:pt>
                <c:pt idx="6">
                  <c:v>20.0</c:v>
                </c:pt>
                <c:pt idx="7">
                  <c:v>20.0</c:v>
                </c:pt>
                <c:pt idx="8">
                  <c:v>30.0</c:v>
                </c:pt>
                <c:pt idx="9">
                  <c:v>28.0</c:v>
                </c:pt>
                <c:pt idx="10">
                  <c:v>30.0</c:v>
                </c:pt>
                <c:pt idx="11">
                  <c:v>26.0</c:v>
                </c:pt>
                <c:pt idx="12">
                  <c:v>27.0</c:v>
                </c:pt>
                <c:pt idx="13">
                  <c:v>29.0</c:v>
                </c:pt>
                <c:pt idx="14">
                  <c:v>32.0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expressen.se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ymbol val="none"/>
          </c:marker>
          <c:dLbls>
            <c:dLbl>
              <c:idx val="14"/>
              <c:layout>
                <c:manualLayout>
                  <c:x val="-0.0375893744965939"/>
                  <c:y val="-0.04474272930648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Blad1!$A$2:$A$16</c:f>
              <c:numCache>
                <c:formatCode>General</c:formatCode>
                <c:ptCount val="15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  <c:pt idx="13">
                  <c:v>2011.0</c:v>
                </c:pt>
                <c:pt idx="14">
                  <c:v>2012.0</c:v>
                </c:pt>
              </c:numCache>
            </c:numRef>
          </c:cat>
          <c:val>
            <c:numRef>
              <c:f>Blad1!$C$2:$C$16</c:f>
              <c:numCache>
                <c:formatCode>General</c:formatCode>
                <c:ptCount val="15"/>
                <c:pt idx="0">
                  <c:v>1.0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7.0</c:v>
                </c:pt>
                <c:pt idx="7">
                  <c:v>8.0</c:v>
                </c:pt>
                <c:pt idx="8">
                  <c:v>13.0</c:v>
                </c:pt>
                <c:pt idx="9">
                  <c:v>11.0</c:v>
                </c:pt>
                <c:pt idx="10">
                  <c:v>12.0</c:v>
                </c:pt>
                <c:pt idx="11">
                  <c:v>10.0</c:v>
                </c:pt>
                <c:pt idx="12">
                  <c:v>12.0</c:v>
                </c:pt>
                <c:pt idx="13">
                  <c:v>13.0</c:v>
                </c:pt>
                <c:pt idx="14">
                  <c:v>13.0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Aftonbladet</c:v>
                </c:pt>
              </c:strCache>
            </c:strRef>
          </c:tx>
          <c:spPr>
            <a:ln>
              <a:prstDash val="dash"/>
            </a:ln>
          </c:spPr>
          <c:marker>
            <c:symbol val="none"/>
          </c:marker>
          <c:dLbls>
            <c:dLbl>
              <c:idx val="14"/>
              <c:layout>
                <c:manualLayout>
                  <c:x val="-0.0212461681937271"/>
                  <c:y val="-0.03877703206562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Blad1!$A$2:$A$16</c:f>
              <c:numCache>
                <c:formatCode>General</c:formatCode>
                <c:ptCount val="15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  <c:pt idx="13">
                  <c:v>2011.0</c:v>
                </c:pt>
                <c:pt idx="14">
                  <c:v>2012.0</c:v>
                </c:pt>
              </c:numCache>
            </c:numRef>
          </c:cat>
          <c:val>
            <c:numRef>
              <c:f>Blad1!$D$2:$D$16</c:f>
              <c:numCache>
                <c:formatCode>General</c:formatCode>
                <c:ptCount val="15"/>
                <c:pt idx="0">
                  <c:v>15.0</c:v>
                </c:pt>
                <c:pt idx="1">
                  <c:v>18.0</c:v>
                </c:pt>
                <c:pt idx="2">
                  <c:v>17.0</c:v>
                </c:pt>
                <c:pt idx="3">
                  <c:v>20.0</c:v>
                </c:pt>
                <c:pt idx="4">
                  <c:v>22.0</c:v>
                </c:pt>
                <c:pt idx="5">
                  <c:v>20.0</c:v>
                </c:pt>
                <c:pt idx="6">
                  <c:v>17.0</c:v>
                </c:pt>
                <c:pt idx="7">
                  <c:v>18.0</c:v>
                </c:pt>
                <c:pt idx="8">
                  <c:v>14.0</c:v>
                </c:pt>
                <c:pt idx="9">
                  <c:v>14.0</c:v>
                </c:pt>
                <c:pt idx="10">
                  <c:v>13.0</c:v>
                </c:pt>
                <c:pt idx="11">
                  <c:v>11.0</c:v>
                </c:pt>
                <c:pt idx="12">
                  <c:v>10.0</c:v>
                </c:pt>
                <c:pt idx="13">
                  <c:v>9.0</c:v>
                </c:pt>
                <c:pt idx="14">
                  <c:v>8.0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Expressen</c:v>
                </c:pt>
              </c:strCache>
            </c:strRef>
          </c:tx>
          <c:spPr>
            <a:ln>
              <a:solidFill>
                <a:srgbClr val="0000FF"/>
              </a:solidFill>
              <a:prstDash val="dash"/>
            </a:ln>
          </c:spPr>
          <c:marker>
            <c:symbol val="none"/>
          </c:marker>
          <c:dLbls>
            <c:dLbl>
              <c:idx val="14"/>
              <c:layout>
                <c:manualLayout>
                  <c:x val="-0.0212461681937271"/>
                  <c:y val="0.05369127516778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Blad1!$A$2:$A$16</c:f>
              <c:numCache>
                <c:formatCode>General</c:formatCode>
                <c:ptCount val="15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  <c:pt idx="13">
                  <c:v>2011.0</c:v>
                </c:pt>
                <c:pt idx="14">
                  <c:v>2012.0</c:v>
                </c:pt>
              </c:numCache>
            </c:numRef>
          </c:cat>
          <c:val>
            <c:numRef>
              <c:f>Blad1!$E$2:$E$16</c:f>
              <c:numCache>
                <c:formatCode>General</c:formatCode>
                <c:ptCount val="15"/>
                <c:pt idx="0">
                  <c:v>11.0</c:v>
                </c:pt>
                <c:pt idx="1">
                  <c:v>12.0</c:v>
                </c:pt>
                <c:pt idx="2">
                  <c:v>11.0</c:v>
                </c:pt>
                <c:pt idx="3">
                  <c:v>8.0</c:v>
                </c:pt>
                <c:pt idx="4">
                  <c:v>11.0</c:v>
                </c:pt>
                <c:pt idx="5">
                  <c:v>9.0</c:v>
                </c:pt>
                <c:pt idx="6">
                  <c:v>8.0</c:v>
                </c:pt>
                <c:pt idx="7">
                  <c:v>8.0</c:v>
                </c:pt>
                <c:pt idx="8">
                  <c:v>6.0</c:v>
                </c:pt>
                <c:pt idx="9">
                  <c:v>7.0</c:v>
                </c:pt>
                <c:pt idx="10">
                  <c:v>5.0</c:v>
                </c:pt>
                <c:pt idx="11">
                  <c:v>5.0</c:v>
                </c:pt>
                <c:pt idx="12">
                  <c:v>5.0</c:v>
                </c:pt>
                <c:pt idx="13">
                  <c:v>5.0</c:v>
                </c:pt>
                <c:pt idx="14">
                  <c:v>5.0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9388088"/>
        <c:axId val="469391064"/>
      </c:lineChart>
      <c:catAx>
        <c:axId val="469388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69391064"/>
        <c:crosses val="autoZero"/>
        <c:auto val="1"/>
        <c:lblAlgn val="ctr"/>
        <c:lblOffset val="100"/>
        <c:noMultiLvlLbl val="0"/>
      </c:catAx>
      <c:valAx>
        <c:axId val="4693910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69388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9281831900986"/>
          <c:y val="0.0790175389150182"/>
          <c:w val="0.23764360305672"/>
          <c:h val="0.72265074248269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pren</c:v>
                </c:pt>
              </c:strCache>
            </c:strRef>
          </c:tx>
          <c:spPr>
            <a:ln w="4445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0228804888240136"/>
                  <c:y val="-0.04175988068605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-0.0179775269331536"/>
                  <c:y val="-0.03877703206562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Blad1!$A$2:$A$28</c:f>
              <c:numCache>
                <c:formatCode>General</c:formatCode>
                <c:ptCount val="27"/>
                <c:pt idx="0">
                  <c:v>1986.0</c:v>
                </c:pt>
                <c:pt idx="1">
                  <c:v>1987.0</c:v>
                </c:pt>
                <c:pt idx="2">
                  <c:v>1988.0</c:v>
                </c:pt>
                <c:pt idx="3">
                  <c:v>1989.0</c:v>
                </c:pt>
                <c:pt idx="4">
                  <c:v>1990.0</c:v>
                </c:pt>
                <c:pt idx="5">
                  <c:v>1991.0</c:v>
                </c:pt>
                <c:pt idx="6">
                  <c:v>1992.0</c:v>
                </c:pt>
                <c:pt idx="7">
                  <c:v>1993.0</c:v>
                </c:pt>
                <c:pt idx="8">
                  <c:v>1994.0</c:v>
                </c:pt>
                <c:pt idx="9">
                  <c:v>1995.0</c:v>
                </c:pt>
                <c:pt idx="10">
                  <c:v>1996.0</c:v>
                </c:pt>
                <c:pt idx="11">
                  <c:v>1997.0</c:v>
                </c:pt>
                <c:pt idx="12">
                  <c:v>1998.0</c:v>
                </c:pt>
                <c:pt idx="13">
                  <c:v>1999.0</c:v>
                </c:pt>
                <c:pt idx="14">
                  <c:v>2000.0</c:v>
                </c:pt>
                <c:pt idx="15">
                  <c:v>2001.0</c:v>
                </c:pt>
                <c:pt idx="16">
                  <c:v>2002.0</c:v>
                </c:pt>
                <c:pt idx="17">
                  <c:v>2003.0</c:v>
                </c:pt>
                <c:pt idx="18">
                  <c:v>2004.0</c:v>
                </c:pt>
                <c:pt idx="19">
                  <c:v>2005.0</c:v>
                </c:pt>
                <c:pt idx="20">
                  <c:v>2006.0</c:v>
                </c:pt>
                <c:pt idx="21">
                  <c:v>2007.0</c:v>
                </c:pt>
                <c:pt idx="22">
                  <c:v>2008.0</c:v>
                </c:pt>
                <c:pt idx="23">
                  <c:v>2009.0</c:v>
                </c:pt>
                <c:pt idx="24">
                  <c:v>2010.0</c:v>
                </c:pt>
                <c:pt idx="25">
                  <c:v>2011.0</c:v>
                </c:pt>
                <c:pt idx="26">
                  <c:v>2012.0</c:v>
                </c:pt>
              </c:numCache>
            </c:numRef>
          </c:cat>
          <c:val>
            <c:numRef>
              <c:f>Blad1!$B$2:$B$28</c:f>
              <c:numCache>
                <c:formatCode>General</c:formatCode>
                <c:ptCount val="27"/>
                <c:pt idx="0">
                  <c:v>78.0</c:v>
                </c:pt>
                <c:pt idx="1">
                  <c:v>80.0</c:v>
                </c:pt>
                <c:pt idx="2">
                  <c:v>81.0</c:v>
                </c:pt>
                <c:pt idx="3">
                  <c:v>79.0</c:v>
                </c:pt>
                <c:pt idx="4">
                  <c:v>77.0</c:v>
                </c:pt>
                <c:pt idx="5">
                  <c:v>77.0</c:v>
                </c:pt>
                <c:pt idx="6">
                  <c:v>77.0</c:v>
                </c:pt>
                <c:pt idx="7">
                  <c:v>75.0</c:v>
                </c:pt>
                <c:pt idx="8">
                  <c:v>77.0</c:v>
                </c:pt>
                <c:pt idx="9">
                  <c:v>76.0</c:v>
                </c:pt>
                <c:pt idx="10">
                  <c:v>74.0</c:v>
                </c:pt>
                <c:pt idx="11">
                  <c:v>73.0</c:v>
                </c:pt>
                <c:pt idx="12">
                  <c:v>71.0</c:v>
                </c:pt>
                <c:pt idx="13">
                  <c:v>73.0</c:v>
                </c:pt>
                <c:pt idx="14">
                  <c:v>71.0</c:v>
                </c:pt>
                <c:pt idx="15">
                  <c:v>71.0</c:v>
                </c:pt>
                <c:pt idx="16">
                  <c:v>71.0</c:v>
                </c:pt>
                <c:pt idx="17">
                  <c:v>71.0</c:v>
                </c:pt>
                <c:pt idx="18">
                  <c:v>70.0</c:v>
                </c:pt>
                <c:pt idx="19">
                  <c:v>68.0</c:v>
                </c:pt>
                <c:pt idx="20">
                  <c:v>66.0</c:v>
                </c:pt>
                <c:pt idx="21">
                  <c:v>67.0</c:v>
                </c:pt>
                <c:pt idx="22">
                  <c:v>64.0</c:v>
                </c:pt>
                <c:pt idx="23">
                  <c:v>65.0</c:v>
                </c:pt>
                <c:pt idx="24">
                  <c:v>62.0</c:v>
                </c:pt>
                <c:pt idx="25">
                  <c:v>63.0</c:v>
                </c:pt>
                <c:pt idx="26">
                  <c:v>60.0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9422408"/>
        <c:axId val="469425384"/>
      </c:lineChart>
      <c:catAx>
        <c:axId val="469422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69425384"/>
        <c:crosses val="autoZero"/>
        <c:auto val="1"/>
        <c:lblAlgn val="ctr"/>
        <c:lblOffset val="100"/>
        <c:noMultiLvlLbl val="0"/>
      </c:catAx>
      <c:valAx>
        <c:axId val="469425384"/>
        <c:scaling>
          <c:orientation val="minMax"/>
          <c:max val="100.0"/>
        </c:scaling>
        <c:delete val="0"/>
        <c:axPos val="l"/>
        <c:numFmt formatCode="General" sourceLinked="1"/>
        <c:majorTickMark val="out"/>
        <c:minorTickMark val="none"/>
        <c:tickLblPos val="nextTo"/>
        <c:crossAx val="469422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sv-S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Minst 5 dagar/vecka</c:v>
                </c:pt>
              </c:strCache>
            </c:strRef>
          </c:tx>
          <c:marker>
            <c:symbol val="none"/>
          </c:marker>
          <c:cat>
            <c:numRef>
              <c:f>Blad1!$A$2:$A$28</c:f>
              <c:numCache>
                <c:formatCode>General</c:formatCode>
                <c:ptCount val="27"/>
                <c:pt idx="0">
                  <c:v>1986.0</c:v>
                </c:pt>
                <c:pt idx="1">
                  <c:v>1987.0</c:v>
                </c:pt>
                <c:pt idx="2">
                  <c:v>1988.0</c:v>
                </c:pt>
                <c:pt idx="3">
                  <c:v>1989.0</c:v>
                </c:pt>
                <c:pt idx="4">
                  <c:v>1990.0</c:v>
                </c:pt>
                <c:pt idx="5">
                  <c:v>1991.0</c:v>
                </c:pt>
                <c:pt idx="6">
                  <c:v>1992.0</c:v>
                </c:pt>
                <c:pt idx="7">
                  <c:v>1993.0</c:v>
                </c:pt>
                <c:pt idx="8">
                  <c:v>1994.0</c:v>
                </c:pt>
                <c:pt idx="9">
                  <c:v>1995.0</c:v>
                </c:pt>
                <c:pt idx="10">
                  <c:v>1996.0</c:v>
                </c:pt>
                <c:pt idx="11">
                  <c:v>1997.0</c:v>
                </c:pt>
                <c:pt idx="12">
                  <c:v>1998.0</c:v>
                </c:pt>
                <c:pt idx="13">
                  <c:v>1999.0</c:v>
                </c:pt>
                <c:pt idx="14">
                  <c:v>2000.0</c:v>
                </c:pt>
                <c:pt idx="15">
                  <c:v>2001.0</c:v>
                </c:pt>
                <c:pt idx="16">
                  <c:v>2002.0</c:v>
                </c:pt>
                <c:pt idx="17">
                  <c:v>2003.0</c:v>
                </c:pt>
                <c:pt idx="18">
                  <c:v>2004.0</c:v>
                </c:pt>
                <c:pt idx="19">
                  <c:v>2005.0</c:v>
                </c:pt>
                <c:pt idx="20">
                  <c:v>2006.0</c:v>
                </c:pt>
                <c:pt idx="21">
                  <c:v>2007.0</c:v>
                </c:pt>
                <c:pt idx="22">
                  <c:v>2008.0</c:v>
                </c:pt>
                <c:pt idx="23">
                  <c:v>2009.0</c:v>
                </c:pt>
                <c:pt idx="24">
                  <c:v>2010.0</c:v>
                </c:pt>
                <c:pt idx="25">
                  <c:v>2011.0</c:v>
                </c:pt>
                <c:pt idx="26">
                  <c:v>2012.0</c:v>
                </c:pt>
              </c:numCache>
            </c:numRef>
          </c:cat>
          <c:val>
            <c:numRef>
              <c:f>Blad1!$B$2:$B$28</c:f>
              <c:numCache>
                <c:formatCode>General</c:formatCode>
                <c:ptCount val="27"/>
                <c:pt idx="0">
                  <c:v>77.0</c:v>
                </c:pt>
                <c:pt idx="1">
                  <c:v>80.0</c:v>
                </c:pt>
                <c:pt idx="2">
                  <c:v>79.0</c:v>
                </c:pt>
                <c:pt idx="3">
                  <c:v>81.0</c:v>
                </c:pt>
                <c:pt idx="4">
                  <c:v>81.0</c:v>
                </c:pt>
                <c:pt idx="5">
                  <c:v>79.0</c:v>
                </c:pt>
                <c:pt idx="6">
                  <c:v>76.0</c:v>
                </c:pt>
                <c:pt idx="7">
                  <c:v>73.0</c:v>
                </c:pt>
                <c:pt idx="8">
                  <c:v>75.0</c:v>
                </c:pt>
                <c:pt idx="9">
                  <c:v>75.0</c:v>
                </c:pt>
                <c:pt idx="10">
                  <c:v>69.0</c:v>
                </c:pt>
                <c:pt idx="11">
                  <c:v>72.0</c:v>
                </c:pt>
                <c:pt idx="12">
                  <c:v>76.0</c:v>
                </c:pt>
                <c:pt idx="13">
                  <c:v>76.0</c:v>
                </c:pt>
                <c:pt idx="14">
                  <c:v>76.0</c:v>
                </c:pt>
                <c:pt idx="15">
                  <c:v>75.0</c:v>
                </c:pt>
                <c:pt idx="16">
                  <c:v>74.0</c:v>
                </c:pt>
                <c:pt idx="17">
                  <c:v>73.0</c:v>
                </c:pt>
                <c:pt idx="18">
                  <c:v>72.0</c:v>
                </c:pt>
                <c:pt idx="19">
                  <c:v>72.0</c:v>
                </c:pt>
                <c:pt idx="20">
                  <c:v>70.0</c:v>
                </c:pt>
                <c:pt idx="21">
                  <c:v>70.0</c:v>
                </c:pt>
                <c:pt idx="22">
                  <c:v>66.0</c:v>
                </c:pt>
                <c:pt idx="23">
                  <c:v>64.0</c:v>
                </c:pt>
                <c:pt idx="24">
                  <c:v>63.0</c:v>
                </c:pt>
                <c:pt idx="25">
                  <c:v>61.0</c:v>
                </c:pt>
                <c:pt idx="26">
                  <c:v>55.0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6-7 dagar/vecka</c:v>
                </c:pt>
              </c:strCache>
            </c:strRef>
          </c:tx>
          <c:marker>
            <c:symbol val="none"/>
          </c:marker>
          <c:cat>
            <c:numRef>
              <c:f>Blad1!$A$2:$A$28</c:f>
              <c:numCache>
                <c:formatCode>General</c:formatCode>
                <c:ptCount val="27"/>
                <c:pt idx="0">
                  <c:v>1986.0</c:v>
                </c:pt>
                <c:pt idx="1">
                  <c:v>1987.0</c:v>
                </c:pt>
                <c:pt idx="2">
                  <c:v>1988.0</c:v>
                </c:pt>
                <c:pt idx="3">
                  <c:v>1989.0</c:v>
                </c:pt>
                <c:pt idx="4">
                  <c:v>1990.0</c:v>
                </c:pt>
                <c:pt idx="5">
                  <c:v>1991.0</c:v>
                </c:pt>
                <c:pt idx="6">
                  <c:v>1992.0</c:v>
                </c:pt>
                <c:pt idx="7">
                  <c:v>1993.0</c:v>
                </c:pt>
                <c:pt idx="8">
                  <c:v>1994.0</c:v>
                </c:pt>
                <c:pt idx="9">
                  <c:v>1995.0</c:v>
                </c:pt>
                <c:pt idx="10">
                  <c:v>1996.0</c:v>
                </c:pt>
                <c:pt idx="11">
                  <c:v>1997.0</c:v>
                </c:pt>
                <c:pt idx="12">
                  <c:v>1998.0</c:v>
                </c:pt>
                <c:pt idx="13">
                  <c:v>1999.0</c:v>
                </c:pt>
                <c:pt idx="14">
                  <c:v>2000.0</c:v>
                </c:pt>
                <c:pt idx="15">
                  <c:v>2001.0</c:v>
                </c:pt>
                <c:pt idx="16">
                  <c:v>2002.0</c:v>
                </c:pt>
                <c:pt idx="17">
                  <c:v>2003.0</c:v>
                </c:pt>
                <c:pt idx="18">
                  <c:v>2004.0</c:v>
                </c:pt>
                <c:pt idx="19">
                  <c:v>2005.0</c:v>
                </c:pt>
                <c:pt idx="20">
                  <c:v>2006.0</c:v>
                </c:pt>
                <c:pt idx="21">
                  <c:v>2007.0</c:v>
                </c:pt>
                <c:pt idx="22">
                  <c:v>2008.0</c:v>
                </c:pt>
                <c:pt idx="23">
                  <c:v>2009.0</c:v>
                </c:pt>
                <c:pt idx="24">
                  <c:v>2010.0</c:v>
                </c:pt>
                <c:pt idx="25">
                  <c:v>2011.0</c:v>
                </c:pt>
                <c:pt idx="26">
                  <c:v>2012.0</c:v>
                </c:pt>
              </c:numCache>
            </c:numRef>
          </c:cat>
          <c:val>
            <c:numRef>
              <c:f>Blad1!$C$2:$C$28</c:f>
              <c:numCache>
                <c:formatCode>General</c:formatCode>
                <c:ptCount val="27"/>
                <c:pt idx="0">
                  <c:v>69.0</c:v>
                </c:pt>
                <c:pt idx="1">
                  <c:v>72.0</c:v>
                </c:pt>
                <c:pt idx="2">
                  <c:v>71.0</c:v>
                </c:pt>
                <c:pt idx="3">
                  <c:v>72.0</c:v>
                </c:pt>
                <c:pt idx="4">
                  <c:v>71.0</c:v>
                </c:pt>
                <c:pt idx="5">
                  <c:v>70.0</c:v>
                </c:pt>
                <c:pt idx="6">
                  <c:v>66.0</c:v>
                </c:pt>
                <c:pt idx="7">
                  <c:v>65.0</c:v>
                </c:pt>
                <c:pt idx="8">
                  <c:v>65.0</c:v>
                </c:pt>
                <c:pt idx="9">
                  <c:v>66.0</c:v>
                </c:pt>
                <c:pt idx="10">
                  <c:v>61.0</c:v>
                </c:pt>
                <c:pt idx="11">
                  <c:v>63.0</c:v>
                </c:pt>
                <c:pt idx="12">
                  <c:v>66.0</c:v>
                </c:pt>
                <c:pt idx="13">
                  <c:v>66.0</c:v>
                </c:pt>
                <c:pt idx="14">
                  <c:v>65.0</c:v>
                </c:pt>
                <c:pt idx="15">
                  <c:v>66.0</c:v>
                </c:pt>
                <c:pt idx="16">
                  <c:v>65.0</c:v>
                </c:pt>
                <c:pt idx="17">
                  <c:v>63.0</c:v>
                </c:pt>
                <c:pt idx="18">
                  <c:v>61.0</c:v>
                </c:pt>
                <c:pt idx="19">
                  <c:v>63.0</c:v>
                </c:pt>
                <c:pt idx="20">
                  <c:v>61.0</c:v>
                </c:pt>
                <c:pt idx="21">
                  <c:v>61.0</c:v>
                </c:pt>
                <c:pt idx="22">
                  <c:v>58.0</c:v>
                </c:pt>
                <c:pt idx="23">
                  <c:v>56.0</c:v>
                </c:pt>
                <c:pt idx="24">
                  <c:v>54.0</c:v>
                </c:pt>
                <c:pt idx="25">
                  <c:v>52.0</c:v>
                </c:pt>
                <c:pt idx="26">
                  <c:v>47.0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Mindre än 1 dag/vecka</c:v>
                </c:pt>
              </c:strCache>
            </c:strRef>
          </c:tx>
          <c:marker>
            <c:symbol val="none"/>
          </c:marker>
          <c:cat>
            <c:numRef>
              <c:f>Blad1!$A$2:$A$28</c:f>
              <c:numCache>
                <c:formatCode>General</c:formatCode>
                <c:ptCount val="27"/>
                <c:pt idx="0">
                  <c:v>1986.0</c:v>
                </c:pt>
                <c:pt idx="1">
                  <c:v>1987.0</c:v>
                </c:pt>
                <c:pt idx="2">
                  <c:v>1988.0</c:v>
                </c:pt>
                <c:pt idx="3">
                  <c:v>1989.0</c:v>
                </c:pt>
                <c:pt idx="4">
                  <c:v>1990.0</c:v>
                </c:pt>
                <c:pt idx="5">
                  <c:v>1991.0</c:v>
                </c:pt>
                <c:pt idx="6">
                  <c:v>1992.0</c:v>
                </c:pt>
                <c:pt idx="7">
                  <c:v>1993.0</c:v>
                </c:pt>
                <c:pt idx="8">
                  <c:v>1994.0</c:v>
                </c:pt>
                <c:pt idx="9">
                  <c:v>1995.0</c:v>
                </c:pt>
                <c:pt idx="10">
                  <c:v>1996.0</c:v>
                </c:pt>
                <c:pt idx="11">
                  <c:v>1997.0</c:v>
                </c:pt>
                <c:pt idx="12">
                  <c:v>1998.0</c:v>
                </c:pt>
                <c:pt idx="13">
                  <c:v>1999.0</c:v>
                </c:pt>
                <c:pt idx="14">
                  <c:v>2000.0</c:v>
                </c:pt>
                <c:pt idx="15">
                  <c:v>2001.0</c:v>
                </c:pt>
                <c:pt idx="16">
                  <c:v>2002.0</c:v>
                </c:pt>
                <c:pt idx="17">
                  <c:v>2003.0</c:v>
                </c:pt>
                <c:pt idx="18">
                  <c:v>2004.0</c:v>
                </c:pt>
                <c:pt idx="19">
                  <c:v>2005.0</c:v>
                </c:pt>
                <c:pt idx="20">
                  <c:v>2006.0</c:v>
                </c:pt>
                <c:pt idx="21">
                  <c:v>2007.0</c:v>
                </c:pt>
                <c:pt idx="22">
                  <c:v>2008.0</c:v>
                </c:pt>
                <c:pt idx="23">
                  <c:v>2009.0</c:v>
                </c:pt>
                <c:pt idx="24">
                  <c:v>2010.0</c:v>
                </c:pt>
                <c:pt idx="25">
                  <c:v>2011.0</c:v>
                </c:pt>
                <c:pt idx="26">
                  <c:v>2012.0</c:v>
                </c:pt>
              </c:numCache>
            </c:numRef>
          </c:cat>
          <c:val>
            <c:numRef>
              <c:f>Blad1!$D$2:$D$28</c:f>
              <c:numCache>
                <c:formatCode>General</c:formatCode>
                <c:ptCount val="27"/>
                <c:pt idx="0">
                  <c:v>10.0</c:v>
                </c:pt>
                <c:pt idx="1">
                  <c:v>8.0</c:v>
                </c:pt>
                <c:pt idx="2">
                  <c:v>10.0</c:v>
                </c:pt>
                <c:pt idx="3">
                  <c:v>9.0</c:v>
                </c:pt>
                <c:pt idx="4">
                  <c:v>9.0</c:v>
                </c:pt>
                <c:pt idx="5">
                  <c:v>10.0</c:v>
                </c:pt>
                <c:pt idx="6">
                  <c:v>10.0</c:v>
                </c:pt>
                <c:pt idx="7">
                  <c:v>12.0</c:v>
                </c:pt>
                <c:pt idx="8">
                  <c:v>11.0</c:v>
                </c:pt>
                <c:pt idx="9">
                  <c:v>11.0</c:v>
                </c:pt>
                <c:pt idx="10">
                  <c:v>14.0</c:v>
                </c:pt>
                <c:pt idx="11">
                  <c:v>13.0</c:v>
                </c:pt>
                <c:pt idx="12">
                  <c:v>13.0</c:v>
                </c:pt>
                <c:pt idx="13">
                  <c:v>12.0</c:v>
                </c:pt>
                <c:pt idx="14">
                  <c:v>13.0</c:v>
                </c:pt>
                <c:pt idx="15">
                  <c:v>13.0</c:v>
                </c:pt>
                <c:pt idx="16">
                  <c:v>14.0</c:v>
                </c:pt>
                <c:pt idx="17">
                  <c:v>14.0</c:v>
                </c:pt>
                <c:pt idx="18">
                  <c:v>18.0</c:v>
                </c:pt>
                <c:pt idx="19">
                  <c:v>18.0</c:v>
                </c:pt>
                <c:pt idx="20">
                  <c:v>20.0</c:v>
                </c:pt>
                <c:pt idx="21">
                  <c:v>18.0</c:v>
                </c:pt>
                <c:pt idx="22">
                  <c:v>20.0</c:v>
                </c:pt>
                <c:pt idx="23">
                  <c:v>21.0</c:v>
                </c:pt>
                <c:pt idx="24">
                  <c:v>23.0</c:v>
                </c:pt>
                <c:pt idx="25">
                  <c:v>27.0</c:v>
                </c:pt>
                <c:pt idx="26">
                  <c:v>30.0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3-5 dagar/vecka</c:v>
                </c:pt>
              </c:strCache>
            </c:strRef>
          </c:tx>
          <c:marker>
            <c:symbol val="none"/>
          </c:marker>
          <c:cat>
            <c:numRef>
              <c:f>Blad1!$A$2:$A$28</c:f>
              <c:numCache>
                <c:formatCode>General</c:formatCode>
                <c:ptCount val="27"/>
                <c:pt idx="0">
                  <c:v>1986.0</c:v>
                </c:pt>
                <c:pt idx="1">
                  <c:v>1987.0</c:v>
                </c:pt>
                <c:pt idx="2">
                  <c:v>1988.0</c:v>
                </c:pt>
                <c:pt idx="3">
                  <c:v>1989.0</c:v>
                </c:pt>
                <c:pt idx="4">
                  <c:v>1990.0</c:v>
                </c:pt>
                <c:pt idx="5">
                  <c:v>1991.0</c:v>
                </c:pt>
                <c:pt idx="6">
                  <c:v>1992.0</c:v>
                </c:pt>
                <c:pt idx="7">
                  <c:v>1993.0</c:v>
                </c:pt>
                <c:pt idx="8">
                  <c:v>1994.0</c:v>
                </c:pt>
                <c:pt idx="9">
                  <c:v>1995.0</c:v>
                </c:pt>
                <c:pt idx="10">
                  <c:v>1996.0</c:v>
                </c:pt>
                <c:pt idx="11">
                  <c:v>1997.0</c:v>
                </c:pt>
                <c:pt idx="12">
                  <c:v>1998.0</c:v>
                </c:pt>
                <c:pt idx="13">
                  <c:v>1999.0</c:v>
                </c:pt>
                <c:pt idx="14">
                  <c:v>2000.0</c:v>
                </c:pt>
                <c:pt idx="15">
                  <c:v>2001.0</c:v>
                </c:pt>
                <c:pt idx="16">
                  <c:v>2002.0</c:v>
                </c:pt>
                <c:pt idx="17">
                  <c:v>2003.0</c:v>
                </c:pt>
                <c:pt idx="18">
                  <c:v>2004.0</c:v>
                </c:pt>
                <c:pt idx="19">
                  <c:v>2005.0</c:v>
                </c:pt>
                <c:pt idx="20">
                  <c:v>2006.0</c:v>
                </c:pt>
                <c:pt idx="21">
                  <c:v>2007.0</c:v>
                </c:pt>
                <c:pt idx="22">
                  <c:v>2008.0</c:v>
                </c:pt>
                <c:pt idx="23">
                  <c:v>2009.0</c:v>
                </c:pt>
                <c:pt idx="24">
                  <c:v>2010.0</c:v>
                </c:pt>
                <c:pt idx="25">
                  <c:v>2011.0</c:v>
                </c:pt>
                <c:pt idx="26">
                  <c:v>2012.0</c:v>
                </c:pt>
              </c:numCache>
            </c:numRef>
          </c:cat>
          <c:val>
            <c:numRef>
              <c:f>Blad1!$E$2:$E$28</c:f>
              <c:numCache>
                <c:formatCode>General</c:formatCode>
                <c:ptCount val="27"/>
                <c:pt idx="0">
                  <c:v>18.0</c:v>
                </c:pt>
                <c:pt idx="1">
                  <c:v>16.0</c:v>
                </c:pt>
                <c:pt idx="2">
                  <c:v>16.0</c:v>
                </c:pt>
                <c:pt idx="3">
                  <c:v>16.0</c:v>
                </c:pt>
                <c:pt idx="4">
                  <c:v>17.0</c:v>
                </c:pt>
                <c:pt idx="5">
                  <c:v>17.0</c:v>
                </c:pt>
                <c:pt idx="6">
                  <c:v>20.0</c:v>
                </c:pt>
                <c:pt idx="7">
                  <c:v>18.0</c:v>
                </c:pt>
                <c:pt idx="8">
                  <c:v>19.0</c:v>
                </c:pt>
                <c:pt idx="9">
                  <c:v>19.0</c:v>
                </c:pt>
                <c:pt idx="10">
                  <c:v>19.0</c:v>
                </c:pt>
                <c:pt idx="11">
                  <c:v>19.0</c:v>
                </c:pt>
                <c:pt idx="12">
                  <c:v>18.0</c:v>
                </c:pt>
                <c:pt idx="13">
                  <c:v>18.0</c:v>
                </c:pt>
                <c:pt idx="14">
                  <c:v>18.0</c:v>
                </c:pt>
                <c:pt idx="15">
                  <c:v>17.0</c:v>
                </c:pt>
                <c:pt idx="16">
                  <c:v>17.0</c:v>
                </c:pt>
                <c:pt idx="17">
                  <c:v>17.0</c:v>
                </c:pt>
                <c:pt idx="18">
                  <c:v>17.0</c:v>
                </c:pt>
                <c:pt idx="19">
                  <c:v>17.0</c:v>
                </c:pt>
                <c:pt idx="20">
                  <c:v>16.0</c:v>
                </c:pt>
                <c:pt idx="21">
                  <c:v>17.0</c:v>
                </c:pt>
                <c:pt idx="22">
                  <c:v>18.0</c:v>
                </c:pt>
                <c:pt idx="23">
                  <c:v>18.0</c:v>
                </c:pt>
                <c:pt idx="24">
                  <c:v>18.0</c:v>
                </c:pt>
                <c:pt idx="25">
                  <c:v>17.0</c:v>
                </c:pt>
                <c:pt idx="26">
                  <c:v>17.0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1-2 dagar/vecka</c:v>
                </c:pt>
              </c:strCache>
            </c:strRef>
          </c:tx>
          <c:marker>
            <c:symbol val="none"/>
          </c:marker>
          <c:cat>
            <c:numRef>
              <c:f>Blad1!$A$2:$A$28</c:f>
              <c:numCache>
                <c:formatCode>General</c:formatCode>
                <c:ptCount val="27"/>
                <c:pt idx="0">
                  <c:v>1986.0</c:v>
                </c:pt>
                <c:pt idx="1">
                  <c:v>1987.0</c:v>
                </c:pt>
                <c:pt idx="2">
                  <c:v>1988.0</c:v>
                </c:pt>
                <c:pt idx="3">
                  <c:v>1989.0</c:v>
                </c:pt>
                <c:pt idx="4">
                  <c:v>1990.0</c:v>
                </c:pt>
                <c:pt idx="5">
                  <c:v>1991.0</c:v>
                </c:pt>
                <c:pt idx="6">
                  <c:v>1992.0</c:v>
                </c:pt>
                <c:pt idx="7">
                  <c:v>1993.0</c:v>
                </c:pt>
                <c:pt idx="8">
                  <c:v>1994.0</c:v>
                </c:pt>
                <c:pt idx="9">
                  <c:v>1995.0</c:v>
                </c:pt>
                <c:pt idx="10">
                  <c:v>1996.0</c:v>
                </c:pt>
                <c:pt idx="11">
                  <c:v>1997.0</c:v>
                </c:pt>
                <c:pt idx="12">
                  <c:v>1998.0</c:v>
                </c:pt>
                <c:pt idx="13">
                  <c:v>1999.0</c:v>
                </c:pt>
                <c:pt idx="14">
                  <c:v>2000.0</c:v>
                </c:pt>
                <c:pt idx="15">
                  <c:v>2001.0</c:v>
                </c:pt>
                <c:pt idx="16">
                  <c:v>2002.0</c:v>
                </c:pt>
                <c:pt idx="17">
                  <c:v>2003.0</c:v>
                </c:pt>
                <c:pt idx="18">
                  <c:v>2004.0</c:v>
                </c:pt>
                <c:pt idx="19">
                  <c:v>2005.0</c:v>
                </c:pt>
                <c:pt idx="20">
                  <c:v>2006.0</c:v>
                </c:pt>
                <c:pt idx="21">
                  <c:v>2007.0</c:v>
                </c:pt>
                <c:pt idx="22">
                  <c:v>2008.0</c:v>
                </c:pt>
                <c:pt idx="23">
                  <c:v>2009.0</c:v>
                </c:pt>
                <c:pt idx="24">
                  <c:v>2010.0</c:v>
                </c:pt>
                <c:pt idx="25">
                  <c:v>2011.0</c:v>
                </c:pt>
                <c:pt idx="26">
                  <c:v>2012.0</c:v>
                </c:pt>
              </c:numCache>
            </c:numRef>
          </c:cat>
          <c:val>
            <c:numRef>
              <c:f>Blad1!$F$2:$F$28</c:f>
              <c:numCache>
                <c:formatCode>General</c:formatCode>
                <c:ptCount val="27"/>
                <c:pt idx="0">
                  <c:v>4.0</c:v>
                </c:pt>
                <c:pt idx="1">
                  <c:v>4.0</c:v>
                </c:pt>
                <c:pt idx="2">
                  <c:v>3.0</c:v>
                </c:pt>
                <c:pt idx="3">
                  <c:v>3.0</c:v>
                </c:pt>
                <c:pt idx="4">
                  <c:v>3.0</c:v>
                </c:pt>
                <c:pt idx="5">
                  <c:v>4.0</c:v>
                </c:pt>
                <c:pt idx="6">
                  <c:v>5.0</c:v>
                </c:pt>
                <c:pt idx="7">
                  <c:v>5.0</c:v>
                </c:pt>
                <c:pt idx="8">
                  <c:v>5.0</c:v>
                </c:pt>
                <c:pt idx="9">
                  <c:v>5.0</c:v>
                </c:pt>
                <c:pt idx="10">
                  <c:v>6.0</c:v>
                </c:pt>
                <c:pt idx="11">
                  <c:v>5.0</c:v>
                </c:pt>
                <c:pt idx="12">
                  <c:v>3.0</c:v>
                </c:pt>
                <c:pt idx="13">
                  <c:v>3.0</c:v>
                </c:pt>
                <c:pt idx="14">
                  <c:v>4.0</c:v>
                </c:pt>
                <c:pt idx="15">
                  <c:v>3.0</c:v>
                </c:pt>
                <c:pt idx="16">
                  <c:v>4.0</c:v>
                </c:pt>
                <c:pt idx="17">
                  <c:v>4.0</c:v>
                </c:pt>
                <c:pt idx="18">
                  <c:v>3.0</c:v>
                </c:pt>
                <c:pt idx="19">
                  <c:v>3.0</c:v>
                </c:pt>
                <c:pt idx="20">
                  <c:v>3.0</c:v>
                </c:pt>
                <c:pt idx="21">
                  <c:v>4.0</c:v>
                </c:pt>
                <c:pt idx="22">
                  <c:v>5.0</c:v>
                </c:pt>
                <c:pt idx="23">
                  <c:v>5.0</c:v>
                </c:pt>
                <c:pt idx="24">
                  <c:v>5.0</c:v>
                </c:pt>
                <c:pt idx="25">
                  <c:v>5.0</c:v>
                </c:pt>
                <c:pt idx="26">
                  <c:v>6.0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9483512"/>
        <c:axId val="469486600"/>
      </c:lineChart>
      <c:catAx>
        <c:axId val="469483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sv-SE"/>
          </a:p>
        </c:txPr>
        <c:crossAx val="469486600"/>
        <c:crosses val="autoZero"/>
        <c:auto val="1"/>
        <c:lblAlgn val="ctr"/>
        <c:lblOffset val="100"/>
        <c:noMultiLvlLbl val="0"/>
      </c:catAx>
      <c:valAx>
        <c:axId val="469486600"/>
        <c:scaling>
          <c:orientation val="minMax"/>
          <c:max val="100.0"/>
        </c:scaling>
        <c:delete val="0"/>
        <c:axPos val="l"/>
        <c:numFmt formatCode="General" sourceLinked="1"/>
        <c:majorTickMark val="out"/>
        <c:minorTickMark val="none"/>
        <c:tickLblPos val="nextTo"/>
        <c:crossAx val="469483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8495063515233"/>
          <c:y val="0.343645299371136"/>
          <c:w val="0.33987061585448"/>
          <c:h val="0.54537159365146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sv-S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65-85 år</c:v>
                </c:pt>
              </c:strCache>
            </c:strRef>
          </c:tx>
          <c:marker>
            <c:symbol val="none"/>
          </c:marker>
          <c:dLbls>
            <c:dLbl>
              <c:idx val="26"/>
              <c:layout>
                <c:manualLayout>
                  <c:x val="-0.0392236951268807"/>
                  <c:y val="-0.05667412378821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Blad1!$A$2:$A$28</c:f>
              <c:numCache>
                <c:formatCode>General</c:formatCode>
                <c:ptCount val="27"/>
                <c:pt idx="0">
                  <c:v>1986.0</c:v>
                </c:pt>
                <c:pt idx="1">
                  <c:v>1987.0</c:v>
                </c:pt>
                <c:pt idx="2">
                  <c:v>1988.0</c:v>
                </c:pt>
                <c:pt idx="3">
                  <c:v>1989.0</c:v>
                </c:pt>
                <c:pt idx="4">
                  <c:v>1990.0</c:v>
                </c:pt>
                <c:pt idx="5">
                  <c:v>1991.0</c:v>
                </c:pt>
                <c:pt idx="6">
                  <c:v>1992.0</c:v>
                </c:pt>
                <c:pt idx="7">
                  <c:v>1993.0</c:v>
                </c:pt>
                <c:pt idx="8">
                  <c:v>1994.0</c:v>
                </c:pt>
                <c:pt idx="9">
                  <c:v>1995.0</c:v>
                </c:pt>
                <c:pt idx="10">
                  <c:v>1996.0</c:v>
                </c:pt>
                <c:pt idx="11">
                  <c:v>1997.0</c:v>
                </c:pt>
                <c:pt idx="12">
                  <c:v>1998.0</c:v>
                </c:pt>
                <c:pt idx="13">
                  <c:v>1999.0</c:v>
                </c:pt>
                <c:pt idx="14">
                  <c:v>2000.0</c:v>
                </c:pt>
                <c:pt idx="15">
                  <c:v>2001.0</c:v>
                </c:pt>
                <c:pt idx="16">
                  <c:v>2002.0</c:v>
                </c:pt>
                <c:pt idx="17">
                  <c:v>2003.0</c:v>
                </c:pt>
                <c:pt idx="18">
                  <c:v>2004.0</c:v>
                </c:pt>
                <c:pt idx="19">
                  <c:v>2005.0</c:v>
                </c:pt>
                <c:pt idx="20">
                  <c:v>2006.0</c:v>
                </c:pt>
                <c:pt idx="21">
                  <c:v>2007.0</c:v>
                </c:pt>
                <c:pt idx="22">
                  <c:v>2008.0</c:v>
                </c:pt>
                <c:pt idx="23">
                  <c:v>2009.0</c:v>
                </c:pt>
                <c:pt idx="24">
                  <c:v>2010.0</c:v>
                </c:pt>
                <c:pt idx="25">
                  <c:v>2011.0</c:v>
                </c:pt>
                <c:pt idx="26">
                  <c:v>2012.0</c:v>
                </c:pt>
              </c:numCache>
            </c:numRef>
          </c:cat>
          <c:val>
            <c:numRef>
              <c:f>Blad1!$B$2:$B$28</c:f>
              <c:numCache>
                <c:formatCode>General</c:formatCode>
                <c:ptCount val="27"/>
                <c:pt idx="0">
                  <c:v>81.0</c:v>
                </c:pt>
                <c:pt idx="1">
                  <c:v>84.0</c:v>
                </c:pt>
                <c:pt idx="2">
                  <c:v>83.0</c:v>
                </c:pt>
                <c:pt idx="3">
                  <c:v>89.0</c:v>
                </c:pt>
                <c:pt idx="4">
                  <c:v>84.0</c:v>
                </c:pt>
                <c:pt idx="5">
                  <c:v>83.0</c:v>
                </c:pt>
                <c:pt idx="6">
                  <c:v>80.0</c:v>
                </c:pt>
                <c:pt idx="7">
                  <c:v>79.0</c:v>
                </c:pt>
                <c:pt idx="8">
                  <c:v>83.0</c:v>
                </c:pt>
                <c:pt idx="9">
                  <c:v>82.0</c:v>
                </c:pt>
                <c:pt idx="10">
                  <c:v>79.0</c:v>
                </c:pt>
                <c:pt idx="11">
                  <c:v>81.0</c:v>
                </c:pt>
                <c:pt idx="12">
                  <c:v>85.0</c:v>
                </c:pt>
                <c:pt idx="13">
                  <c:v>84.0</c:v>
                </c:pt>
                <c:pt idx="14">
                  <c:v>86.0</c:v>
                </c:pt>
                <c:pt idx="15">
                  <c:v>84.0</c:v>
                </c:pt>
                <c:pt idx="16">
                  <c:v>84.0</c:v>
                </c:pt>
                <c:pt idx="17">
                  <c:v>86.0</c:v>
                </c:pt>
                <c:pt idx="18">
                  <c:v>83.0</c:v>
                </c:pt>
                <c:pt idx="19">
                  <c:v>87.0</c:v>
                </c:pt>
                <c:pt idx="20">
                  <c:v>82.0</c:v>
                </c:pt>
                <c:pt idx="21">
                  <c:v>85.0</c:v>
                </c:pt>
                <c:pt idx="22">
                  <c:v>82.0</c:v>
                </c:pt>
                <c:pt idx="23">
                  <c:v>81.0</c:v>
                </c:pt>
                <c:pt idx="24">
                  <c:v>81.0</c:v>
                </c:pt>
                <c:pt idx="25">
                  <c:v>78.0</c:v>
                </c:pt>
                <c:pt idx="26">
                  <c:v>74.0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50-64 år</c:v>
                </c:pt>
              </c:strCache>
            </c:strRef>
          </c:tx>
          <c:marker>
            <c:symbol val="none"/>
          </c:marker>
          <c:dLbls>
            <c:dLbl>
              <c:idx val="26"/>
              <c:layout>
                <c:manualLayout>
                  <c:x val="-0.0310520919754472"/>
                  <c:y val="0.04175988068605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Blad1!$A$2:$A$28</c:f>
              <c:numCache>
                <c:formatCode>General</c:formatCode>
                <c:ptCount val="27"/>
                <c:pt idx="0">
                  <c:v>1986.0</c:v>
                </c:pt>
                <c:pt idx="1">
                  <c:v>1987.0</c:v>
                </c:pt>
                <c:pt idx="2">
                  <c:v>1988.0</c:v>
                </c:pt>
                <c:pt idx="3">
                  <c:v>1989.0</c:v>
                </c:pt>
                <c:pt idx="4">
                  <c:v>1990.0</c:v>
                </c:pt>
                <c:pt idx="5">
                  <c:v>1991.0</c:v>
                </c:pt>
                <c:pt idx="6">
                  <c:v>1992.0</c:v>
                </c:pt>
                <c:pt idx="7">
                  <c:v>1993.0</c:v>
                </c:pt>
                <c:pt idx="8">
                  <c:v>1994.0</c:v>
                </c:pt>
                <c:pt idx="9">
                  <c:v>1995.0</c:v>
                </c:pt>
                <c:pt idx="10">
                  <c:v>1996.0</c:v>
                </c:pt>
                <c:pt idx="11">
                  <c:v>1997.0</c:v>
                </c:pt>
                <c:pt idx="12">
                  <c:v>1998.0</c:v>
                </c:pt>
                <c:pt idx="13">
                  <c:v>1999.0</c:v>
                </c:pt>
                <c:pt idx="14">
                  <c:v>2000.0</c:v>
                </c:pt>
                <c:pt idx="15">
                  <c:v>2001.0</c:v>
                </c:pt>
                <c:pt idx="16">
                  <c:v>2002.0</c:v>
                </c:pt>
                <c:pt idx="17">
                  <c:v>2003.0</c:v>
                </c:pt>
                <c:pt idx="18">
                  <c:v>2004.0</c:v>
                </c:pt>
                <c:pt idx="19">
                  <c:v>2005.0</c:v>
                </c:pt>
                <c:pt idx="20">
                  <c:v>2006.0</c:v>
                </c:pt>
                <c:pt idx="21">
                  <c:v>2007.0</c:v>
                </c:pt>
                <c:pt idx="22">
                  <c:v>2008.0</c:v>
                </c:pt>
                <c:pt idx="23">
                  <c:v>2009.0</c:v>
                </c:pt>
                <c:pt idx="24">
                  <c:v>2010.0</c:v>
                </c:pt>
                <c:pt idx="25">
                  <c:v>2011.0</c:v>
                </c:pt>
                <c:pt idx="26">
                  <c:v>2012.0</c:v>
                </c:pt>
              </c:numCache>
            </c:numRef>
          </c:cat>
          <c:val>
            <c:numRef>
              <c:f>Blad1!$C$2:$C$28</c:f>
              <c:numCache>
                <c:formatCode>General</c:formatCode>
                <c:ptCount val="27"/>
                <c:pt idx="0">
                  <c:v>84.0</c:v>
                </c:pt>
                <c:pt idx="1">
                  <c:v>87.0</c:v>
                </c:pt>
                <c:pt idx="2">
                  <c:v>87.0</c:v>
                </c:pt>
                <c:pt idx="3">
                  <c:v>86.0</c:v>
                </c:pt>
                <c:pt idx="4">
                  <c:v>87.0</c:v>
                </c:pt>
                <c:pt idx="5">
                  <c:v>85.0</c:v>
                </c:pt>
                <c:pt idx="6">
                  <c:v>85.0</c:v>
                </c:pt>
                <c:pt idx="7">
                  <c:v>84.0</c:v>
                </c:pt>
                <c:pt idx="8">
                  <c:v>85.0</c:v>
                </c:pt>
                <c:pt idx="9">
                  <c:v>87.0</c:v>
                </c:pt>
                <c:pt idx="10">
                  <c:v>80.0</c:v>
                </c:pt>
                <c:pt idx="11">
                  <c:v>80.0</c:v>
                </c:pt>
                <c:pt idx="12">
                  <c:v>85.0</c:v>
                </c:pt>
                <c:pt idx="13">
                  <c:v>84.0</c:v>
                </c:pt>
                <c:pt idx="14">
                  <c:v>84.0</c:v>
                </c:pt>
                <c:pt idx="15">
                  <c:v>84.0</c:v>
                </c:pt>
                <c:pt idx="16">
                  <c:v>84.0</c:v>
                </c:pt>
                <c:pt idx="17">
                  <c:v>83.0</c:v>
                </c:pt>
                <c:pt idx="18">
                  <c:v>82.0</c:v>
                </c:pt>
                <c:pt idx="19">
                  <c:v>80.0</c:v>
                </c:pt>
                <c:pt idx="20">
                  <c:v>82.0</c:v>
                </c:pt>
                <c:pt idx="21">
                  <c:v>81.0</c:v>
                </c:pt>
                <c:pt idx="22">
                  <c:v>76.0</c:v>
                </c:pt>
                <c:pt idx="23">
                  <c:v>72.0</c:v>
                </c:pt>
                <c:pt idx="24">
                  <c:v>73.0</c:v>
                </c:pt>
                <c:pt idx="25">
                  <c:v>69.0</c:v>
                </c:pt>
                <c:pt idx="26">
                  <c:v>64.0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30-49 år</c:v>
                </c:pt>
              </c:strCache>
            </c:strRef>
          </c:tx>
          <c:marker>
            <c:symbol val="none"/>
          </c:marker>
          <c:dLbls>
            <c:dLbl>
              <c:idx val="26"/>
              <c:layout>
                <c:manualLayout>
                  <c:x val="-0.037589374496594"/>
                  <c:y val="0.02087994034302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Blad1!$A$2:$A$28</c:f>
              <c:numCache>
                <c:formatCode>General</c:formatCode>
                <c:ptCount val="27"/>
                <c:pt idx="0">
                  <c:v>1986.0</c:v>
                </c:pt>
                <c:pt idx="1">
                  <c:v>1987.0</c:v>
                </c:pt>
                <c:pt idx="2">
                  <c:v>1988.0</c:v>
                </c:pt>
                <c:pt idx="3">
                  <c:v>1989.0</c:v>
                </c:pt>
                <c:pt idx="4">
                  <c:v>1990.0</c:v>
                </c:pt>
                <c:pt idx="5">
                  <c:v>1991.0</c:v>
                </c:pt>
                <c:pt idx="6">
                  <c:v>1992.0</c:v>
                </c:pt>
                <c:pt idx="7">
                  <c:v>1993.0</c:v>
                </c:pt>
                <c:pt idx="8">
                  <c:v>1994.0</c:v>
                </c:pt>
                <c:pt idx="9">
                  <c:v>1995.0</c:v>
                </c:pt>
                <c:pt idx="10">
                  <c:v>1996.0</c:v>
                </c:pt>
                <c:pt idx="11">
                  <c:v>1997.0</c:v>
                </c:pt>
                <c:pt idx="12">
                  <c:v>1998.0</c:v>
                </c:pt>
                <c:pt idx="13">
                  <c:v>1999.0</c:v>
                </c:pt>
                <c:pt idx="14">
                  <c:v>2000.0</c:v>
                </c:pt>
                <c:pt idx="15">
                  <c:v>2001.0</c:v>
                </c:pt>
                <c:pt idx="16">
                  <c:v>2002.0</c:v>
                </c:pt>
                <c:pt idx="17">
                  <c:v>2003.0</c:v>
                </c:pt>
                <c:pt idx="18">
                  <c:v>2004.0</c:v>
                </c:pt>
                <c:pt idx="19">
                  <c:v>2005.0</c:v>
                </c:pt>
                <c:pt idx="20">
                  <c:v>2006.0</c:v>
                </c:pt>
                <c:pt idx="21">
                  <c:v>2007.0</c:v>
                </c:pt>
                <c:pt idx="22">
                  <c:v>2008.0</c:v>
                </c:pt>
                <c:pt idx="23">
                  <c:v>2009.0</c:v>
                </c:pt>
                <c:pt idx="24">
                  <c:v>2010.0</c:v>
                </c:pt>
                <c:pt idx="25">
                  <c:v>2011.0</c:v>
                </c:pt>
                <c:pt idx="26">
                  <c:v>2012.0</c:v>
                </c:pt>
              </c:numCache>
            </c:numRef>
          </c:cat>
          <c:val>
            <c:numRef>
              <c:f>Blad1!$D$2:$D$28</c:f>
              <c:numCache>
                <c:formatCode>General</c:formatCode>
                <c:ptCount val="27"/>
                <c:pt idx="0">
                  <c:v>80.0</c:v>
                </c:pt>
                <c:pt idx="1">
                  <c:v>81.0</c:v>
                </c:pt>
                <c:pt idx="2">
                  <c:v>83.0</c:v>
                </c:pt>
                <c:pt idx="3">
                  <c:v>84.0</c:v>
                </c:pt>
                <c:pt idx="4">
                  <c:v>83.0</c:v>
                </c:pt>
                <c:pt idx="5">
                  <c:v>81.0</c:v>
                </c:pt>
                <c:pt idx="6">
                  <c:v>77.0</c:v>
                </c:pt>
                <c:pt idx="7">
                  <c:v>73.0</c:v>
                </c:pt>
                <c:pt idx="8">
                  <c:v>75.0</c:v>
                </c:pt>
                <c:pt idx="9">
                  <c:v>75.0</c:v>
                </c:pt>
                <c:pt idx="10">
                  <c:v>68.0</c:v>
                </c:pt>
                <c:pt idx="11">
                  <c:v>71.0</c:v>
                </c:pt>
                <c:pt idx="12">
                  <c:v>74.0</c:v>
                </c:pt>
                <c:pt idx="13">
                  <c:v>75.0</c:v>
                </c:pt>
                <c:pt idx="14">
                  <c:v>73.0</c:v>
                </c:pt>
                <c:pt idx="15">
                  <c:v>73.0</c:v>
                </c:pt>
                <c:pt idx="16">
                  <c:v>70.0</c:v>
                </c:pt>
                <c:pt idx="17">
                  <c:v>71.0</c:v>
                </c:pt>
                <c:pt idx="18">
                  <c:v>68.0</c:v>
                </c:pt>
                <c:pt idx="19">
                  <c:v>68.0</c:v>
                </c:pt>
                <c:pt idx="20">
                  <c:v>65.0</c:v>
                </c:pt>
                <c:pt idx="21">
                  <c:v>67.0</c:v>
                </c:pt>
                <c:pt idx="22">
                  <c:v>60.0</c:v>
                </c:pt>
                <c:pt idx="23">
                  <c:v>58.0</c:v>
                </c:pt>
                <c:pt idx="24">
                  <c:v>55.0</c:v>
                </c:pt>
                <c:pt idx="25">
                  <c:v>53.0</c:v>
                </c:pt>
                <c:pt idx="26">
                  <c:v>44.0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15/16-29 år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0.0179775269331536"/>
                  <c:y val="0.05369127516778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-0.037589374496594"/>
                  <c:y val="0.03877703206562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Blad1!$A$2:$A$28</c:f>
              <c:numCache>
                <c:formatCode>General</c:formatCode>
                <c:ptCount val="27"/>
                <c:pt idx="0">
                  <c:v>1986.0</c:v>
                </c:pt>
                <c:pt idx="1">
                  <c:v>1987.0</c:v>
                </c:pt>
                <c:pt idx="2">
                  <c:v>1988.0</c:v>
                </c:pt>
                <c:pt idx="3">
                  <c:v>1989.0</c:v>
                </c:pt>
                <c:pt idx="4">
                  <c:v>1990.0</c:v>
                </c:pt>
                <c:pt idx="5">
                  <c:v>1991.0</c:v>
                </c:pt>
                <c:pt idx="6">
                  <c:v>1992.0</c:v>
                </c:pt>
                <c:pt idx="7">
                  <c:v>1993.0</c:v>
                </c:pt>
                <c:pt idx="8">
                  <c:v>1994.0</c:v>
                </c:pt>
                <c:pt idx="9">
                  <c:v>1995.0</c:v>
                </c:pt>
                <c:pt idx="10">
                  <c:v>1996.0</c:v>
                </c:pt>
                <c:pt idx="11">
                  <c:v>1997.0</c:v>
                </c:pt>
                <c:pt idx="12">
                  <c:v>1998.0</c:v>
                </c:pt>
                <c:pt idx="13">
                  <c:v>1999.0</c:v>
                </c:pt>
                <c:pt idx="14">
                  <c:v>2000.0</c:v>
                </c:pt>
                <c:pt idx="15">
                  <c:v>2001.0</c:v>
                </c:pt>
                <c:pt idx="16">
                  <c:v>2002.0</c:v>
                </c:pt>
                <c:pt idx="17">
                  <c:v>2003.0</c:v>
                </c:pt>
                <c:pt idx="18">
                  <c:v>2004.0</c:v>
                </c:pt>
                <c:pt idx="19">
                  <c:v>2005.0</c:v>
                </c:pt>
                <c:pt idx="20">
                  <c:v>2006.0</c:v>
                </c:pt>
                <c:pt idx="21">
                  <c:v>2007.0</c:v>
                </c:pt>
                <c:pt idx="22">
                  <c:v>2008.0</c:v>
                </c:pt>
                <c:pt idx="23">
                  <c:v>2009.0</c:v>
                </c:pt>
                <c:pt idx="24">
                  <c:v>2010.0</c:v>
                </c:pt>
                <c:pt idx="25">
                  <c:v>2011.0</c:v>
                </c:pt>
                <c:pt idx="26">
                  <c:v>2012.0</c:v>
                </c:pt>
              </c:numCache>
            </c:numRef>
          </c:cat>
          <c:val>
            <c:numRef>
              <c:f>Blad1!$E$2:$E$28</c:f>
              <c:numCache>
                <c:formatCode>General</c:formatCode>
                <c:ptCount val="27"/>
                <c:pt idx="0">
                  <c:v>68.0</c:v>
                </c:pt>
                <c:pt idx="1">
                  <c:v>70.0</c:v>
                </c:pt>
                <c:pt idx="2">
                  <c:v>66.0</c:v>
                </c:pt>
                <c:pt idx="3">
                  <c:v>67.0</c:v>
                </c:pt>
                <c:pt idx="4">
                  <c:v>69.0</c:v>
                </c:pt>
                <c:pt idx="5">
                  <c:v>66.0</c:v>
                </c:pt>
                <c:pt idx="6">
                  <c:v>62.0</c:v>
                </c:pt>
                <c:pt idx="7">
                  <c:v>60.0</c:v>
                </c:pt>
                <c:pt idx="8">
                  <c:v>59.0</c:v>
                </c:pt>
                <c:pt idx="9">
                  <c:v>59.0</c:v>
                </c:pt>
                <c:pt idx="10">
                  <c:v>53.0</c:v>
                </c:pt>
                <c:pt idx="11">
                  <c:v>59.0</c:v>
                </c:pt>
                <c:pt idx="12">
                  <c:v>60.0</c:v>
                </c:pt>
                <c:pt idx="13">
                  <c:v>62.0</c:v>
                </c:pt>
                <c:pt idx="14">
                  <c:v>60.0</c:v>
                </c:pt>
                <c:pt idx="15">
                  <c:v>59.0</c:v>
                </c:pt>
                <c:pt idx="16">
                  <c:v>56.0</c:v>
                </c:pt>
                <c:pt idx="17">
                  <c:v>53.0</c:v>
                </c:pt>
                <c:pt idx="18">
                  <c:v>50.0</c:v>
                </c:pt>
                <c:pt idx="19">
                  <c:v>49.0</c:v>
                </c:pt>
                <c:pt idx="20">
                  <c:v>46.0</c:v>
                </c:pt>
                <c:pt idx="21">
                  <c:v>41.0</c:v>
                </c:pt>
                <c:pt idx="22">
                  <c:v>37.0</c:v>
                </c:pt>
                <c:pt idx="23">
                  <c:v>35.0</c:v>
                </c:pt>
                <c:pt idx="24">
                  <c:v>33.0</c:v>
                </c:pt>
                <c:pt idx="25">
                  <c:v>27.0</c:v>
                </c:pt>
                <c:pt idx="26">
                  <c:v>22.0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9546728"/>
        <c:axId val="469549736"/>
      </c:lineChart>
      <c:catAx>
        <c:axId val="469546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sv-SE"/>
          </a:p>
        </c:txPr>
        <c:crossAx val="469549736"/>
        <c:crosses val="autoZero"/>
        <c:auto val="1"/>
        <c:lblAlgn val="ctr"/>
        <c:lblOffset val="100"/>
        <c:noMultiLvlLbl val="0"/>
      </c:catAx>
      <c:valAx>
        <c:axId val="4695497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695467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8306980234887"/>
          <c:y val="0.183417240630156"/>
          <c:w val="0.192275248419953"/>
          <c:h val="0.516834187672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0824729664708184"/>
          <c:y val="0.0471290082028337"/>
          <c:w val="0.660938694574171"/>
          <c:h val="0.789411592007375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De plikttrogna, födda före 1946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0.026149130084587"/>
                  <c:y val="-0.0417598806860552"/>
                </c:manualLayout>
              </c:layout>
              <c:tx>
                <c:rich>
                  <a:bodyPr/>
                  <a:lstStyle/>
                  <a:p>
                    <a:r>
                      <a:rPr lang="sv-SE" sz="1200" dirty="0"/>
                      <a:t>85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-0.0294177713451604"/>
                  <c:y val="-0.05070842654735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Blad1!$A$2:$A$28</c:f>
              <c:numCache>
                <c:formatCode>General</c:formatCode>
                <c:ptCount val="27"/>
                <c:pt idx="0">
                  <c:v>1986.0</c:v>
                </c:pt>
                <c:pt idx="1">
                  <c:v>1987.0</c:v>
                </c:pt>
                <c:pt idx="2">
                  <c:v>1988.0</c:v>
                </c:pt>
                <c:pt idx="3">
                  <c:v>1989.0</c:v>
                </c:pt>
                <c:pt idx="4">
                  <c:v>1990.0</c:v>
                </c:pt>
                <c:pt idx="5">
                  <c:v>1991.0</c:v>
                </c:pt>
                <c:pt idx="6">
                  <c:v>1992.0</c:v>
                </c:pt>
                <c:pt idx="7">
                  <c:v>1993.0</c:v>
                </c:pt>
                <c:pt idx="8">
                  <c:v>1994.0</c:v>
                </c:pt>
                <c:pt idx="9">
                  <c:v>1995.0</c:v>
                </c:pt>
                <c:pt idx="10">
                  <c:v>1996.0</c:v>
                </c:pt>
                <c:pt idx="11">
                  <c:v>1997.0</c:v>
                </c:pt>
                <c:pt idx="12">
                  <c:v>1998.0</c:v>
                </c:pt>
                <c:pt idx="13">
                  <c:v>1999.0</c:v>
                </c:pt>
                <c:pt idx="14">
                  <c:v>2000.0</c:v>
                </c:pt>
                <c:pt idx="15">
                  <c:v>2001.0</c:v>
                </c:pt>
                <c:pt idx="16">
                  <c:v>2002.0</c:v>
                </c:pt>
                <c:pt idx="17">
                  <c:v>2003.0</c:v>
                </c:pt>
                <c:pt idx="18">
                  <c:v>2004.0</c:v>
                </c:pt>
                <c:pt idx="19">
                  <c:v>2005.0</c:v>
                </c:pt>
                <c:pt idx="20">
                  <c:v>2006.0</c:v>
                </c:pt>
                <c:pt idx="21">
                  <c:v>2007.0</c:v>
                </c:pt>
                <c:pt idx="22">
                  <c:v>2008.0</c:v>
                </c:pt>
                <c:pt idx="23">
                  <c:v>2009.0</c:v>
                </c:pt>
                <c:pt idx="24">
                  <c:v>2010.0</c:v>
                </c:pt>
                <c:pt idx="25">
                  <c:v>2011.0</c:v>
                </c:pt>
                <c:pt idx="26">
                  <c:v>2012.0</c:v>
                </c:pt>
              </c:numCache>
            </c:numRef>
          </c:cat>
          <c:val>
            <c:numRef>
              <c:f>Blad1!$B$2:$B$28</c:f>
              <c:numCache>
                <c:formatCode>General</c:formatCode>
                <c:ptCount val="27"/>
                <c:pt idx="0">
                  <c:v>85.0</c:v>
                </c:pt>
                <c:pt idx="1">
                  <c:v>87.0</c:v>
                </c:pt>
                <c:pt idx="2">
                  <c:v>87.0</c:v>
                </c:pt>
                <c:pt idx="3">
                  <c:v>88.0</c:v>
                </c:pt>
                <c:pt idx="4">
                  <c:v>88.0</c:v>
                </c:pt>
                <c:pt idx="5">
                  <c:v>84.0</c:v>
                </c:pt>
                <c:pt idx="6">
                  <c:v>82.0</c:v>
                </c:pt>
                <c:pt idx="7">
                  <c:v>84.0</c:v>
                </c:pt>
                <c:pt idx="8">
                  <c:v>85.0</c:v>
                </c:pt>
                <c:pt idx="9">
                  <c:v>85.0</c:v>
                </c:pt>
                <c:pt idx="10">
                  <c:v>82.0</c:v>
                </c:pt>
                <c:pt idx="11">
                  <c:v>82.0</c:v>
                </c:pt>
                <c:pt idx="12">
                  <c:v>85.0</c:v>
                </c:pt>
                <c:pt idx="13">
                  <c:v>85.0</c:v>
                </c:pt>
                <c:pt idx="14">
                  <c:v>86.0</c:v>
                </c:pt>
                <c:pt idx="15">
                  <c:v>86.0</c:v>
                </c:pt>
                <c:pt idx="16">
                  <c:v>85.0</c:v>
                </c:pt>
                <c:pt idx="17">
                  <c:v>86.0</c:v>
                </c:pt>
                <c:pt idx="18">
                  <c:v>85.0</c:v>
                </c:pt>
                <c:pt idx="19">
                  <c:v>87.0</c:v>
                </c:pt>
                <c:pt idx="20">
                  <c:v>84.0</c:v>
                </c:pt>
                <c:pt idx="21">
                  <c:v>87.0</c:v>
                </c:pt>
                <c:pt idx="22">
                  <c:v>82.0</c:v>
                </c:pt>
                <c:pt idx="23">
                  <c:v>82.0</c:v>
                </c:pt>
                <c:pt idx="24">
                  <c:v>81.0</c:v>
                </c:pt>
                <c:pt idx="25">
                  <c:v>81.0</c:v>
                </c:pt>
                <c:pt idx="26">
                  <c:v>75.0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Baby Boomers, födda 1946-1964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0.0277834507148737"/>
                  <c:y val="-0.01789709172259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-0.0294177713451604"/>
                  <c:y val="0.02087994034302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Blad1!$A$2:$A$28</c:f>
              <c:numCache>
                <c:formatCode>General</c:formatCode>
                <c:ptCount val="27"/>
                <c:pt idx="0">
                  <c:v>1986.0</c:v>
                </c:pt>
                <c:pt idx="1">
                  <c:v>1987.0</c:v>
                </c:pt>
                <c:pt idx="2">
                  <c:v>1988.0</c:v>
                </c:pt>
                <c:pt idx="3">
                  <c:v>1989.0</c:v>
                </c:pt>
                <c:pt idx="4">
                  <c:v>1990.0</c:v>
                </c:pt>
                <c:pt idx="5">
                  <c:v>1991.0</c:v>
                </c:pt>
                <c:pt idx="6">
                  <c:v>1992.0</c:v>
                </c:pt>
                <c:pt idx="7">
                  <c:v>1993.0</c:v>
                </c:pt>
                <c:pt idx="8">
                  <c:v>1994.0</c:v>
                </c:pt>
                <c:pt idx="9">
                  <c:v>1995.0</c:v>
                </c:pt>
                <c:pt idx="10">
                  <c:v>1996.0</c:v>
                </c:pt>
                <c:pt idx="11">
                  <c:v>1997.0</c:v>
                </c:pt>
                <c:pt idx="12">
                  <c:v>1998.0</c:v>
                </c:pt>
                <c:pt idx="13">
                  <c:v>1999.0</c:v>
                </c:pt>
                <c:pt idx="14">
                  <c:v>2000.0</c:v>
                </c:pt>
                <c:pt idx="15">
                  <c:v>2001.0</c:v>
                </c:pt>
                <c:pt idx="16">
                  <c:v>2002.0</c:v>
                </c:pt>
                <c:pt idx="17">
                  <c:v>2003.0</c:v>
                </c:pt>
                <c:pt idx="18">
                  <c:v>2004.0</c:v>
                </c:pt>
                <c:pt idx="19">
                  <c:v>2005.0</c:v>
                </c:pt>
                <c:pt idx="20">
                  <c:v>2006.0</c:v>
                </c:pt>
                <c:pt idx="21">
                  <c:v>2007.0</c:v>
                </c:pt>
                <c:pt idx="22">
                  <c:v>2008.0</c:v>
                </c:pt>
                <c:pt idx="23">
                  <c:v>2009.0</c:v>
                </c:pt>
                <c:pt idx="24">
                  <c:v>2010.0</c:v>
                </c:pt>
                <c:pt idx="25">
                  <c:v>2011.0</c:v>
                </c:pt>
                <c:pt idx="26">
                  <c:v>2012.0</c:v>
                </c:pt>
              </c:numCache>
            </c:numRef>
          </c:cat>
          <c:val>
            <c:numRef>
              <c:f>Blad1!$C$2:$C$28</c:f>
              <c:numCache>
                <c:formatCode>General</c:formatCode>
                <c:ptCount val="27"/>
                <c:pt idx="0">
                  <c:v>74.0</c:v>
                </c:pt>
                <c:pt idx="1">
                  <c:v>76.0</c:v>
                </c:pt>
                <c:pt idx="2">
                  <c:v>80.0</c:v>
                </c:pt>
                <c:pt idx="3">
                  <c:v>80.0</c:v>
                </c:pt>
                <c:pt idx="4">
                  <c:v>80.0</c:v>
                </c:pt>
                <c:pt idx="5">
                  <c:v>79.0</c:v>
                </c:pt>
                <c:pt idx="6">
                  <c:v>78.0</c:v>
                </c:pt>
                <c:pt idx="7">
                  <c:v>72.0</c:v>
                </c:pt>
                <c:pt idx="8">
                  <c:v>75.0</c:v>
                </c:pt>
                <c:pt idx="9">
                  <c:v>76.0</c:v>
                </c:pt>
                <c:pt idx="10">
                  <c:v>70.0</c:v>
                </c:pt>
                <c:pt idx="11">
                  <c:v>73.0</c:v>
                </c:pt>
                <c:pt idx="12">
                  <c:v>76.0</c:v>
                </c:pt>
                <c:pt idx="13">
                  <c:v>79.0</c:v>
                </c:pt>
                <c:pt idx="14">
                  <c:v>79.0</c:v>
                </c:pt>
                <c:pt idx="15">
                  <c:v>77.0</c:v>
                </c:pt>
                <c:pt idx="16">
                  <c:v>78.0</c:v>
                </c:pt>
                <c:pt idx="17">
                  <c:v>78.0</c:v>
                </c:pt>
                <c:pt idx="18">
                  <c:v>76.0</c:v>
                </c:pt>
                <c:pt idx="19">
                  <c:v>76.0</c:v>
                </c:pt>
                <c:pt idx="20">
                  <c:v>76.0</c:v>
                </c:pt>
                <c:pt idx="21">
                  <c:v>77.0</c:v>
                </c:pt>
                <c:pt idx="22">
                  <c:v>74.0</c:v>
                </c:pt>
                <c:pt idx="23">
                  <c:v>70.0</c:v>
                </c:pt>
                <c:pt idx="24">
                  <c:v>71.0</c:v>
                </c:pt>
                <c:pt idx="25">
                  <c:v>71.0</c:v>
                </c:pt>
                <c:pt idx="26">
                  <c:v>65.0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Generation x, födda 1965-1976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0.0147088856725802"/>
                  <c:y val="0.03281133482475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0.0277834507148737"/>
                  <c:y val="-0.01491424310216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-0.026149130084587"/>
                  <c:y val="-0.03877703206562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Blad1!$A$2:$A$28</c:f>
              <c:numCache>
                <c:formatCode>General</c:formatCode>
                <c:ptCount val="27"/>
                <c:pt idx="0">
                  <c:v>1986.0</c:v>
                </c:pt>
                <c:pt idx="1">
                  <c:v>1987.0</c:v>
                </c:pt>
                <c:pt idx="2">
                  <c:v>1988.0</c:v>
                </c:pt>
                <c:pt idx="3">
                  <c:v>1989.0</c:v>
                </c:pt>
                <c:pt idx="4">
                  <c:v>1990.0</c:v>
                </c:pt>
                <c:pt idx="5">
                  <c:v>1991.0</c:v>
                </c:pt>
                <c:pt idx="6">
                  <c:v>1992.0</c:v>
                </c:pt>
                <c:pt idx="7">
                  <c:v>1993.0</c:v>
                </c:pt>
                <c:pt idx="8">
                  <c:v>1994.0</c:v>
                </c:pt>
                <c:pt idx="9">
                  <c:v>1995.0</c:v>
                </c:pt>
                <c:pt idx="10">
                  <c:v>1996.0</c:v>
                </c:pt>
                <c:pt idx="11">
                  <c:v>1997.0</c:v>
                </c:pt>
                <c:pt idx="12">
                  <c:v>1998.0</c:v>
                </c:pt>
                <c:pt idx="13">
                  <c:v>1999.0</c:v>
                </c:pt>
                <c:pt idx="14">
                  <c:v>2000.0</c:v>
                </c:pt>
                <c:pt idx="15">
                  <c:v>2001.0</c:v>
                </c:pt>
                <c:pt idx="16">
                  <c:v>2002.0</c:v>
                </c:pt>
                <c:pt idx="17">
                  <c:v>2003.0</c:v>
                </c:pt>
                <c:pt idx="18">
                  <c:v>2004.0</c:v>
                </c:pt>
                <c:pt idx="19">
                  <c:v>2005.0</c:v>
                </c:pt>
                <c:pt idx="20">
                  <c:v>2006.0</c:v>
                </c:pt>
                <c:pt idx="21">
                  <c:v>2007.0</c:v>
                </c:pt>
                <c:pt idx="22">
                  <c:v>2008.0</c:v>
                </c:pt>
                <c:pt idx="23">
                  <c:v>2009.0</c:v>
                </c:pt>
                <c:pt idx="24">
                  <c:v>2010.0</c:v>
                </c:pt>
                <c:pt idx="25">
                  <c:v>2011.0</c:v>
                </c:pt>
                <c:pt idx="26">
                  <c:v>2012.0</c:v>
                </c:pt>
              </c:numCache>
            </c:numRef>
          </c:cat>
          <c:val>
            <c:numRef>
              <c:f>Blad1!$D$2:$D$28</c:f>
              <c:numCache>
                <c:formatCode>General</c:formatCode>
                <c:ptCount val="27"/>
                <c:pt idx="0">
                  <c:v>66.0</c:v>
                </c:pt>
                <c:pt idx="1">
                  <c:v>70.0</c:v>
                </c:pt>
                <c:pt idx="2">
                  <c:v>66.0</c:v>
                </c:pt>
                <c:pt idx="3">
                  <c:v>65.0</c:v>
                </c:pt>
                <c:pt idx="4">
                  <c:v>66.0</c:v>
                </c:pt>
                <c:pt idx="5">
                  <c:v>66.0</c:v>
                </c:pt>
                <c:pt idx="6">
                  <c:v>61.0</c:v>
                </c:pt>
                <c:pt idx="7">
                  <c:v>60.0</c:v>
                </c:pt>
                <c:pt idx="8">
                  <c:v>61.0</c:v>
                </c:pt>
                <c:pt idx="9">
                  <c:v>61.0</c:v>
                </c:pt>
                <c:pt idx="10">
                  <c:v>56.0</c:v>
                </c:pt>
                <c:pt idx="11">
                  <c:v>60.0</c:v>
                </c:pt>
                <c:pt idx="12">
                  <c:v>65.0</c:v>
                </c:pt>
                <c:pt idx="13">
                  <c:v>66.0</c:v>
                </c:pt>
                <c:pt idx="14">
                  <c:v>63.0</c:v>
                </c:pt>
                <c:pt idx="15">
                  <c:v>66.0</c:v>
                </c:pt>
                <c:pt idx="16">
                  <c:v>63.0</c:v>
                </c:pt>
                <c:pt idx="17">
                  <c:v>64.0</c:v>
                </c:pt>
                <c:pt idx="18">
                  <c:v>63.0</c:v>
                </c:pt>
                <c:pt idx="19">
                  <c:v>62.0</c:v>
                </c:pt>
                <c:pt idx="20">
                  <c:v>63.0</c:v>
                </c:pt>
                <c:pt idx="21">
                  <c:v>66.0</c:v>
                </c:pt>
                <c:pt idx="22">
                  <c:v>57.0</c:v>
                </c:pt>
                <c:pt idx="23">
                  <c:v>59.0</c:v>
                </c:pt>
                <c:pt idx="24">
                  <c:v>56.0</c:v>
                </c:pt>
                <c:pt idx="25">
                  <c:v>56.0</c:v>
                </c:pt>
                <c:pt idx="26">
                  <c:v>47.0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DotNets, födda 1977 och senare</c:v>
                </c:pt>
              </c:strCache>
            </c:strRef>
          </c:tx>
          <c:marker>
            <c:symbol val="none"/>
          </c:marker>
          <c:dLbls>
            <c:dLbl>
              <c:idx val="9"/>
              <c:layout>
                <c:manualLayout>
                  <c:x val="-0.0294177713451604"/>
                  <c:y val="0.02684563758389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6"/>
              <c:layout>
                <c:manualLayout>
                  <c:x val="-0.0196118475634403"/>
                  <c:y val="-0.02982848620432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sv-SE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Blad1!$A$2:$A$28</c:f>
              <c:numCache>
                <c:formatCode>General</c:formatCode>
                <c:ptCount val="27"/>
                <c:pt idx="0">
                  <c:v>1986.0</c:v>
                </c:pt>
                <c:pt idx="1">
                  <c:v>1987.0</c:v>
                </c:pt>
                <c:pt idx="2">
                  <c:v>1988.0</c:v>
                </c:pt>
                <c:pt idx="3">
                  <c:v>1989.0</c:v>
                </c:pt>
                <c:pt idx="4">
                  <c:v>1990.0</c:v>
                </c:pt>
                <c:pt idx="5">
                  <c:v>1991.0</c:v>
                </c:pt>
                <c:pt idx="6">
                  <c:v>1992.0</c:v>
                </c:pt>
                <c:pt idx="7">
                  <c:v>1993.0</c:v>
                </c:pt>
                <c:pt idx="8">
                  <c:v>1994.0</c:v>
                </c:pt>
                <c:pt idx="9">
                  <c:v>1995.0</c:v>
                </c:pt>
                <c:pt idx="10">
                  <c:v>1996.0</c:v>
                </c:pt>
                <c:pt idx="11">
                  <c:v>1997.0</c:v>
                </c:pt>
                <c:pt idx="12">
                  <c:v>1998.0</c:v>
                </c:pt>
                <c:pt idx="13">
                  <c:v>1999.0</c:v>
                </c:pt>
                <c:pt idx="14">
                  <c:v>2000.0</c:v>
                </c:pt>
                <c:pt idx="15">
                  <c:v>2001.0</c:v>
                </c:pt>
                <c:pt idx="16">
                  <c:v>2002.0</c:v>
                </c:pt>
                <c:pt idx="17">
                  <c:v>2003.0</c:v>
                </c:pt>
                <c:pt idx="18">
                  <c:v>2004.0</c:v>
                </c:pt>
                <c:pt idx="19">
                  <c:v>2005.0</c:v>
                </c:pt>
                <c:pt idx="20">
                  <c:v>2006.0</c:v>
                </c:pt>
                <c:pt idx="21">
                  <c:v>2007.0</c:v>
                </c:pt>
                <c:pt idx="22">
                  <c:v>2008.0</c:v>
                </c:pt>
                <c:pt idx="23">
                  <c:v>2009.0</c:v>
                </c:pt>
                <c:pt idx="24">
                  <c:v>2010.0</c:v>
                </c:pt>
                <c:pt idx="25">
                  <c:v>2011.0</c:v>
                </c:pt>
                <c:pt idx="26">
                  <c:v>2012.0</c:v>
                </c:pt>
              </c:numCache>
            </c:numRef>
          </c:cat>
          <c:val>
            <c:numRef>
              <c:f>Blad1!$E$2:$E$28</c:f>
              <c:numCache>
                <c:formatCode>General</c:formatCode>
                <c:ptCount val="27"/>
                <c:pt idx="9">
                  <c:v>57.0</c:v>
                </c:pt>
                <c:pt idx="10">
                  <c:v>50.0</c:v>
                </c:pt>
                <c:pt idx="11">
                  <c:v>62.0</c:v>
                </c:pt>
                <c:pt idx="12">
                  <c:v>59.0</c:v>
                </c:pt>
                <c:pt idx="13">
                  <c:v>61.0</c:v>
                </c:pt>
                <c:pt idx="14">
                  <c:v>61.0</c:v>
                </c:pt>
                <c:pt idx="15">
                  <c:v>57.0</c:v>
                </c:pt>
                <c:pt idx="16">
                  <c:v>56.0</c:v>
                </c:pt>
                <c:pt idx="17">
                  <c:v>52.0</c:v>
                </c:pt>
                <c:pt idx="18">
                  <c:v>50.0</c:v>
                </c:pt>
                <c:pt idx="19">
                  <c:v>51.0</c:v>
                </c:pt>
                <c:pt idx="20">
                  <c:v>47.0</c:v>
                </c:pt>
                <c:pt idx="21">
                  <c:v>42.0</c:v>
                </c:pt>
                <c:pt idx="22">
                  <c:v>39.0</c:v>
                </c:pt>
                <c:pt idx="23">
                  <c:v>36.0</c:v>
                </c:pt>
                <c:pt idx="24">
                  <c:v>34.0</c:v>
                </c:pt>
                <c:pt idx="25">
                  <c:v>31.0</c:v>
                </c:pt>
                <c:pt idx="26">
                  <c:v>25.0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9628520"/>
        <c:axId val="469631528"/>
      </c:lineChart>
      <c:catAx>
        <c:axId val="469628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sv-SE"/>
          </a:p>
        </c:txPr>
        <c:crossAx val="469631528"/>
        <c:crosses val="autoZero"/>
        <c:auto val="1"/>
        <c:lblAlgn val="ctr"/>
        <c:lblOffset val="100"/>
        <c:noMultiLvlLbl val="0"/>
      </c:catAx>
      <c:valAx>
        <c:axId val="4696315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469628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1420811438906"/>
          <c:y val="0.105863176498911"/>
          <c:w val="0.2055046235188"/>
          <c:h val="0.657028072833178"/>
        </c:manualLayout>
      </c:layout>
      <c:overlay val="0"/>
      <c:txPr>
        <a:bodyPr/>
        <a:lstStyle/>
        <a:p>
          <a:pPr>
            <a:defRPr sz="1200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78752308739185"/>
          <c:y val="0.0443353160421329"/>
          <c:w val="0.638174151842131"/>
          <c:h val="0.801061564135633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Både papper och nät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0.0216049382716049"/>
                  <c:y val="-0.04209048991341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Blad1!$A$2:$A$12</c:f>
              <c:numCache>
                <c:formatCode>General</c:formatCode>
                <c:ptCount val="11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</c:numCache>
            </c:numRef>
          </c:cat>
          <c:val>
            <c:numRef>
              <c:f>Blad1!$B$2:$B$12</c:f>
              <c:numCache>
                <c:formatCode>General</c:formatCode>
                <c:ptCount val="11"/>
                <c:pt idx="0">
                  <c:v>75.0</c:v>
                </c:pt>
                <c:pt idx="1">
                  <c:v>75.0</c:v>
                </c:pt>
                <c:pt idx="2">
                  <c:v>75.0</c:v>
                </c:pt>
                <c:pt idx="3">
                  <c:v>76.0</c:v>
                </c:pt>
                <c:pt idx="4">
                  <c:v>75.0</c:v>
                </c:pt>
                <c:pt idx="5">
                  <c:v>76.0</c:v>
                </c:pt>
                <c:pt idx="6">
                  <c:v>74.0</c:v>
                </c:pt>
                <c:pt idx="7">
                  <c:v>74.0</c:v>
                </c:pt>
                <c:pt idx="8">
                  <c:v>73.0</c:v>
                </c:pt>
                <c:pt idx="9">
                  <c:v>69.0</c:v>
                </c:pt>
                <c:pt idx="10">
                  <c:v>66.0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Papper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0.0216049382716049"/>
                  <c:y val="0.04770255523520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Blad1!$A$2:$A$12</c:f>
              <c:numCache>
                <c:formatCode>General</c:formatCode>
                <c:ptCount val="11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</c:numCache>
            </c:numRef>
          </c:cat>
          <c:val>
            <c:numRef>
              <c:f>Blad1!$C$2:$C$12</c:f>
              <c:numCache>
                <c:formatCode>General</c:formatCode>
                <c:ptCount val="11"/>
                <c:pt idx="0">
                  <c:v>74.0</c:v>
                </c:pt>
                <c:pt idx="1">
                  <c:v>73.0</c:v>
                </c:pt>
                <c:pt idx="2">
                  <c:v>72.0</c:v>
                </c:pt>
                <c:pt idx="3">
                  <c:v>72.0</c:v>
                </c:pt>
                <c:pt idx="4">
                  <c:v>70.0</c:v>
                </c:pt>
                <c:pt idx="5">
                  <c:v>70.0</c:v>
                </c:pt>
                <c:pt idx="6">
                  <c:v>66.0</c:v>
                </c:pt>
                <c:pt idx="7">
                  <c:v>64.0</c:v>
                </c:pt>
                <c:pt idx="8">
                  <c:v>63.0</c:v>
                </c:pt>
                <c:pt idx="9">
                  <c:v>61.0</c:v>
                </c:pt>
                <c:pt idx="10">
                  <c:v>55.0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Nät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0.0138888888888889"/>
                  <c:y val="-0.05331462055699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Blad1!$A$2:$A$12</c:f>
              <c:numCache>
                <c:formatCode>General</c:formatCode>
                <c:ptCount val="11"/>
                <c:pt idx="0">
                  <c:v>2002.0</c:v>
                </c:pt>
                <c:pt idx="1">
                  <c:v>2003.0</c:v>
                </c:pt>
                <c:pt idx="2">
                  <c:v>2004.0</c:v>
                </c:pt>
                <c:pt idx="3">
                  <c:v>2005.0</c:v>
                </c:pt>
                <c:pt idx="4">
                  <c:v>2006.0</c:v>
                </c:pt>
                <c:pt idx="5">
                  <c:v>2007.0</c:v>
                </c:pt>
                <c:pt idx="6">
                  <c:v>2008.0</c:v>
                </c:pt>
                <c:pt idx="7">
                  <c:v>2009.0</c:v>
                </c:pt>
                <c:pt idx="8">
                  <c:v>2010.0</c:v>
                </c:pt>
                <c:pt idx="9">
                  <c:v>2011.0</c:v>
                </c:pt>
                <c:pt idx="10">
                  <c:v>2012.0</c:v>
                </c:pt>
              </c:numCache>
            </c:numRef>
          </c:cat>
          <c:val>
            <c:numRef>
              <c:f>Blad1!$D$2:$D$12</c:f>
              <c:numCache>
                <c:formatCode>General</c:formatCode>
                <c:ptCount val="11"/>
                <c:pt idx="0">
                  <c:v>1.0</c:v>
                </c:pt>
                <c:pt idx="1">
                  <c:v>2.0</c:v>
                </c:pt>
                <c:pt idx="2">
                  <c:v>3.0</c:v>
                </c:pt>
                <c:pt idx="3">
                  <c:v>4.0</c:v>
                </c:pt>
                <c:pt idx="4">
                  <c:v>5.0</c:v>
                </c:pt>
                <c:pt idx="5">
                  <c:v>6.0</c:v>
                </c:pt>
                <c:pt idx="6">
                  <c:v>8.0</c:v>
                </c:pt>
                <c:pt idx="7">
                  <c:v>10.0</c:v>
                </c:pt>
                <c:pt idx="8">
                  <c:v>10.0</c:v>
                </c:pt>
                <c:pt idx="9">
                  <c:v>18.0</c:v>
                </c:pt>
                <c:pt idx="10">
                  <c:v>20.0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9694584"/>
        <c:axId val="469697672"/>
      </c:lineChart>
      <c:catAx>
        <c:axId val="469694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5400000" vert="horz"/>
          <a:lstStyle/>
          <a:p>
            <a:pPr>
              <a:defRPr/>
            </a:pPr>
            <a:endParaRPr lang="sv-SE"/>
          </a:p>
        </c:txPr>
        <c:crossAx val="469697672"/>
        <c:crosses val="autoZero"/>
        <c:auto val="1"/>
        <c:lblAlgn val="ctr"/>
        <c:lblOffset val="100"/>
        <c:noMultiLvlLbl val="0"/>
      </c:catAx>
      <c:valAx>
        <c:axId val="469697672"/>
        <c:scaling>
          <c:orientation val="minMax"/>
          <c:max val="100.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4696945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"/>
          <c:y val="0.242916700821461"/>
          <c:w val="0.241158014970351"/>
          <c:h val="0.521084463129725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BF747-4F0A-3047-95C5-650561EBA141}" type="datetimeFigureOut">
              <a:rPr lang="sv-SE" smtClean="0"/>
              <a:t>2013-04-26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7AFF8-9F40-7148-B639-9C7E0434719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347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SOCIAL TRÖGHET MOT TEKNISK UTVECKLING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A9BE5-2736-E741-8D48-9C8324CFA55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0388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Baby Boomers var i snitt 25 år omkring 1980</a:t>
            </a:r>
          </a:p>
          <a:p>
            <a:endParaRPr lang="sv-SE" dirty="0" smtClean="0"/>
          </a:p>
          <a:p>
            <a:r>
              <a:rPr lang="sv-SE" dirty="0" err="1" smtClean="0"/>
              <a:t>Dot</a:t>
            </a:r>
            <a:r>
              <a:rPr lang="sv-SE" dirty="0" smtClean="0"/>
              <a:t> Nets födda efter 1976 – under 35 år idag</a:t>
            </a:r>
          </a:p>
          <a:p>
            <a:endParaRPr lang="sv-SE" dirty="0" smtClean="0"/>
          </a:p>
          <a:p>
            <a:r>
              <a:rPr lang="sv-SE" dirty="0" smtClean="0"/>
              <a:t>För de analoga kvällstidningar – som vi också kan följa på detta sättet – finns inte motsvarande mönster – de minskar generellt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51490-7AD2-C141-9A7B-1F5569822272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516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A9BE5-2736-E741-8D48-9C8324CFA553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3843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Det är 400 färre som svarat på</a:t>
            </a:r>
            <a:r>
              <a:rPr lang="sv-SE" baseline="0" dirty="0" smtClean="0"/>
              <a:t> frågan 2012 jämfört med 2006!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A9BE5-2736-E741-8D48-9C8324CFA553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6734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v-SE" smtClean="0"/>
              <a:t>Klicka här för att ändra format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2013-04-26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 bilden till platshållaren eller klicka på ikonen för att lägga till den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2013-04-26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ovanför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 bilden till platshållaren eller klicka på ikonen för att lägga till den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2013-04-26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 bilden till platshållaren eller klicka på ikonen för att lägga till den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2013-04-26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 bilden till platshållaren eller klicka på ikonen för att lägga till den</a:t>
            </a:r>
            <a:endParaRPr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 bilden till platshållaren eller klicka på ikonen för att lägga till den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 bilden till platshållaren eller klicka på ikonen för att lägga till den</a:t>
            </a:r>
            <a:endParaRPr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 bilden till platshållaren eller klicka på ikonen för att lägga till den</a:t>
            </a:r>
            <a:endParaRPr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 bilden till platshållaren eller klicka på ikonen för att lägga till den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2013-04-26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2013-04-26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85800" y="1218926"/>
            <a:ext cx="5835014" cy="68600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sv-SE" dirty="0" smtClean="0"/>
              <a:t>rubrikformat stor</a:t>
            </a:r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70407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351E8F4-E270-3245-A240-247F4DFACE25}" type="datetimeFigureOut">
              <a:rPr lang="sv-SE" smtClean="0"/>
              <a:pPr/>
              <a:t>2013-04-26</a:t>
            </a:fld>
            <a:endParaRPr lang="sv-SE" dirty="0"/>
          </a:p>
        </p:txBody>
      </p:sp>
      <p:sp>
        <p:nvSpPr>
          <p:cNvPr id="14" name="Platshållare för bildnummer 15"/>
          <p:cNvSpPr>
            <a:spLocks noGrp="1"/>
          </p:cNvSpPr>
          <p:nvPr>
            <p:ph type="sldNum" sz="quarter" idx="12"/>
          </p:nvPr>
        </p:nvSpPr>
        <p:spPr>
          <a:xfrm>
            <a:off x="5354827" y="6356350"/>
            <a:ext cx="1661292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0C4B306-099F-D54F-9B6F-12703FFD4310}" type="slidenum">
              <a:rPr lang="sv-SE" smtClean="0"/>
              <a:pPr/>
              <a:t>‹Nr.›</a:t>
            </a:fld>
            <a:endParaRPr lang="sv-SE" dirty="0"/>
          </a:p>
        </p:txBody>
      </p:sp>
      <p:sp>
        <p:nvSpPr>
          <p:cNvPr id="15" name="Platshållare för sidfot 16"/>
          <p:cNvSpPr>
            <a:spLocks noGrp="1"/>
          </p:cNvSpPr>
          <p:nvPr>
            <p:ph type="ftr" sz="quarter" idx="13"/>
          </p:nvPr>
        </p:nvSpPr>
        <p:spPr>
          <a:xfrm>
            <a:off x="2919350" y="6356350"/>
            <a:ext cx="1894629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6" name="Platshållare för text 15"/>
          <p:cNvSpPr>
            <a:spLocks noGrp="1"/>
          </p:cNvSpPr>
          <p:nvPr>
            <p:ph type="body" sz="quarter" idx="14"/>
          </p:nvPr>
        </p:nvSpPr>
        <p:spPr>
          <a:xfrm>
            <a:off x="684215" y="1919579"/>
            <a:ext cx="5840264" cy="1919287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60984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2013-04-26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med bild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2013-04-26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sv-SE" smtClean="0"/>
              <a:t>Dra bilden till platshållaren eller klicka på ikonen för att lägga till den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2013-04-26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2013-04-26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2013-04-26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2013-04-26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2013-04-26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2013-04-26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sv-SE" smtClean="0"/>
              <a:t>Klicka här för att ändra format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51A0C47-018D-4460-B945-BFF7981B6CA6}" type="datetimeFigureOut">
              <a:rPr lang="en-US" smtClean="0"/>
              <a:t>2013-04-26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C1F5A0A-F6FC-4FFD-9B49-0DA8697211D9}" type="slidenum">
              <a:rPr lang="en-US" smtClean="0"/>
              <a:t>‹Nr.›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7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7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7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7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7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7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7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7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7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om.gu.se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ulrika.andersson@jmg.gu.se" TargetMode="External"/><Relationship Id="rId4" Type="http://schemas.openxmlformats.org/officeDocument/2006/relationships/hyperlink" Target="mailto:lennart.weibull@som.gu.se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ingela.wadbring@miun.s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526954" y="216160"/>
            <a:ext cx="8161028" cy="1648216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23333" y="2543519"/>
            <a:ext cx="8398934" cy="2446189"/>
          </a:xfrm>
        </p:spPr>
        <p:txBody>
          <a:bodyPr/>
          <a:lstStyle/>
          <a:p>
            <a:r>
              <a:rPr lang="sv-SE" sz="4000" b="1" cap="small" dirty="0" err="1" smtClean="0"/>
              <a:t>Läsvanestudien</a:t>
            </a:r>
            <a:r>
              <a:rPr lang="sv-SE" sz="4000" b="1" cap="small" dirty="0" smtClean="0"/>
              <a:t> från Dagspresskollegiet</a:t>
            </a:r>
            <a:br>
              <a:rPr lang="sv-SE" sz="4000" b="1" cap="small" dirty="0" smtClean="0"/>
            </a:br>
            <a:r>
              <a:rPr lang="sv-SE" sz="4000" b="1" cap="small" dirty="0" smtClean="0"/>
              <a:t>våren 2013</a:t>
            </a:r>
            <a:endParaRPr lang="sv-SE" sz="4000" b="1" cap="small" dirty="0"/>
          </a:p>
        </p:txBody>
      </p:sp>
      <p:pic>
        <p:nvPicPr>
          <p:cNvPr id="4" name="Bildobjekt 3" descr="miun logga högupplöst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3604" y="361991"/>
            <a:ext cx="2850581" cy="1357420"/>
          </a:xfrm>
          <a:prstGeom prst="rect">
            <a:avLst/>
          </a:prstGeom>
        </p:spPr>
      </p:pic>
      <p:pic>
        <p:nvPicPr>
          <p:cNvPr id="6" name="Bildobjekt 5" descr="LO_GU_cen2945U kopia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878" y="400855"/>
            <a:ext cx="3229802" cy="1082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40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24848"/>
              </p:ext>
            </p:extLst>
          </p:nvPr>
        </p:nvGraphicFramePr>
        <p:xfrm>
          <a:off x="685800" y="1868488"/>
          <a:ext cx="7770813" cy="4257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ruta 2"/>
          <p:cNvSpPr txBox="1"/>
          <p:nvPr/>
        </p:nvSpPr>
        <p:spPr>
          <a:xfrm>
            <a:off x="2218267" y="4572000"/>
            <a:ext cx="257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Cirka 30 år</a:t>
            </a:r>
            <a:endParaRPr lang="sv-SE" dirty="0"/>
          </a:p>
        </p:txBody>
      </p:sp>
      <p:cxnSp>
        <p:nvCxnSpPr>
          <p:cNvPr id="6" name="Rak pil 5"/>
          <p:cNvCxnSpPr/>
          <p:nvPr/>
        </p:nvCxnSpPr>
        <p:spPr>
          <a:xfrm flipV="1">
            <a:off x="4216400" y="4775201"/>
            <a:ext cx="2404639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ak pil 6"/>
          <p:cNvCxnSpPr/>
          <p:nvPr/>
        </p:nvCxnSpPr>
        <p:spPr>
          <a:xfrm flipV="1">
            <a:off x="3183466" y="3452117"/>
            <a:ext cx="0" cy="11368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ak pil 8"/>
          <p:cNvCxnSpPr/>
          <p:nvPr/>
        </p:nvCxnSpPr>
        <p:spPr>
          <a:xfrm flipH="1" flipV="1">
            <a:off x="1491639" y="3014133"/>
            <a:ext cx="1453255" cy="15917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431540" y="121023"/>
            <a:ext cx="8470490" cy="1429871"/>
          </a:xfrm>
        </p:spPr>
        <p:txBody>
          <a:bodyPr>
            <a:noAutofit/>
          </a:bodyPr>
          <a:lstStyle/>
          <a:p>
            <a:r>
              <a:rPr lang="sv-SE" sz="3200" b="1" dirty="0" smtClean="0">
                <a:solidFill>
                  <a:srgbClr val="FFFFFF"/>
                </a:solidFill>
              </a:rPr>
              <a:t>Regelbunden läsning av morgontidningar på papper </a:t>
            </a:r>
            <a:r>
              <a:rPr lang="sv-SE" sz="3200" b="1" dirty="0">
                <a:solidFill>
                  <a:srgbClr val="FFFFFF"/>
                </a:solidFill>
              </a:rPr>
              <a:t>efter </a:t>
            </a:r>
            <a:r>
              <a:rPr lang="sv-SE" sz="3200" b="1" dirty="0" smtClean="0">
                <a:solidFill>
                  <a:srgbClr val="FFFFFF"/>
                </a:solidFill>
              </a:rPr>
              <a:t>generation, 1986-2012 (procent)</a:t>
            </a:r>
            <a:endParaRPr lang="sv-SE" sz="3200" b="1" dirty="0">
              <a:solidFill>
                <a:srgbClr val="FFFFFF"/>
              </a:solidFill>
            </a:endParaRPr>
          </a:p>
        </p:txBody>
      </p:sp>
      <p:sp>
        <p:nvSpPr>
          <p:cNvPr id="12" name="textruta 11"/>
          <p:cNvSpPr txBox="1"/>
          <p:nvPr/>
        </p:nvSpPr>
        <p:spPr>
          <a:xfrm>
            <a:off x="299876" y="6127699"/>
            <a:ext cx="8678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Källa: Den nationella SOM-undersökningen respektive år</a:t>
            </a:r>
          </a:p>
          <a:p>
            <a:r>
              <a:rPr lang="sv-SE" sz="1200" dirty="0" smtClean="0"/>
              <a:t>Kommentar: Med morgontidning avses de som svarat på en öppen fråga om läsning, även de som angivit en daglig gratistidning. Regelbunden läsning avser minst 5 dagar/vecka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451928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2800" b="1" dirty="0" smtClean="0">
                <a:solidFill>
                  <a:srgbClr val="FFFFFF"/>
                </a:solidFill>
              </a:rPr>
              <a:t>Läsning av morgontidningar på olika plattformar 2002-2012 (procent)</a:t>
            </a:r>
            <a:endParaRPr lang="sv-SE" sz="2800" b="1" dirty="0">
              <a:solidFill>
                <a:srgbClr val="FFFFFF"/>
              </a:solidFill>
            </a:endParaRPr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63891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ruta 8"/>
          <p:cNvSpPr txBox="1"/>
          <p:nvPr/>
        </p:nvSpPr>
        <p:spPr>
          <a:xfrm>
            <a:off x="310443" y="6265333"/>
            <a:ext cx="85204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smtClean="0"/>
              <a:t>Källa: Den nationella SOM-undersökningen respektive år.</a:t>
            </a:r>
          </a:p>
          <a:p>
            <a:r>
              <a:rPr lang="sv-SE" sz="1400" dirty="0" smtClean="0"/>
              <a:t>Kommentar</a:t>
            </a:r>
            <a:r>
              <a:rPr lang="sv-SE" sz="1400" dirty="0"/>
              <a:t>: Regelbundet avser minst 5 dagar/vecka för papperstidning och minst 3 d/v för nättidning</a:t>
            </a:r>
            <a:r>
              <a:rPr lang="sv-SE" sz="1400" dirty="0" smtClean="0"/>
              <a:t>.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3372821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29448"/>
            <a:ext cx="8280400" cy="1020073"/>
          </a:xfrm>
        </p:spPr>
        <p:txBody>
          <a:bodyPr/>
          <a:lstStyle/>
          <a:p>
            <a:r>
              <a:rPr lang="sv-SE" sz="2800" b="1" dirty="0" smtClean="0">
                <a:solidFill>
                  <a:srgbClr val="FFFFFF"/>
                </a:solidFill>
              </a:rPr>
              <a:t>Läsning av olika slags innehåll i den trycka morgontidningen, 2012 (procent)</a:t>
            </a:r>
            <a:endParaRPr lang="sv-SE" sz="2800" b="1" dirty="0">
              <a:solidFill>
                <a:srgbClr val="FFFFFF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68313" y="6237962"/>
            <a:ext cx="8280400" cy="50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/>
            <a:r>
              <a:rPr lang="sv-SE" sz="1300" dirty="0" smtClean="0">
                <a:solidFill>
                  <a:schemeClr val="tx2"/>
                </a:solidFill>
              </a:rPr>
              <a:t>Källa: Den nationella SOM-undersökningen 2012.</a:t>
            </a:r>
          </a:p>
          <a:p>
            <a:pPr algn="just"/>
            <a:r>
              <a:rPr lang="sv-SE" sz="1300" dirty="0" smtClean="0">
                <a:solidFill>
                  <a:schemeClr val="tx2"/>
                </a:solidFill>
              </a:rPr>
              <a:t>Kommentar: Data bygger på dem som läser </a:t>
            </a:r>
            <a:r>
              <a:rPr lang="sv-SE" sz="1300" dirty="0">
                <a:solidFill>
                  <a:schemeClr val="tx2"/>
                </a:solidFill>
              </a:rPr>
              <a:t>en morgontidning minst 1 dag per </a:t>
            </a:r>
            <a:r>
              <a:rPr lang="sv-SE" sz="1300" dirty="0" smtClean="0">
                <a:solidFill>
                  <a:schemeClr val="tx2"/>
                </a:solidFill>
              </a:rPr>
              <a:t>vecka.</a:t>
            </a:r>
            <a:endParaRPr lang="sv-SE" sz="1300" dirty="0">
              <a:solidFill>
                <a:schemeClr val="tx2"/>
              </a:solidFill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v-SE"/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128429"/>
              </p:ext>
            </p:extLst>
          </p:nvPr>
        </p:nvGraphicFramePr>
        <p:xfrm>
          <a:off x="638055" y="1661727"/>
          <a:ext cx="7867890" cy="4453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ktangel 2"/>
          <p:cNvSpPr/>
          <p:nvPr/>
        </p:nvSpPr>
        <p:spPr>
          <a:xfrm>
            <a:off x="9935009" y="757079"/>
            <a:ext cx="135485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sv-SE" sz="2600" dirty="0">
                <a:solidFill>
                  <a:prstClr val="white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ea typeface="+mj-ea"/>
                <a:cs typeface="+mj-cs"/>
              </a:rPr>
              <a:t>procent)</a:t>
            </a:r>
          </a:p>
        </p:txBody>
      </p:sp>
    </p:spTree>
    <p:extLst>
      <p:ext uri="{BB962C8B-B14F-4D97-AF65-F5344CB8AC3E}">
        <p14:creationId xmlns:p14="http://schemas.microsoft.com/office/powerpoint/2010/main" val="2130264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dirty="0" smtClean="0">
                <a:solidFill>
                  <a:srgbClr val="FFFFFF"/>
                </a:solidFill>
              </a:rPr>
              <a:t>Andel som tar del av nyheter i mobilen, 2005-2012 (procent)</a:t>
            </a:r>
            <a:endParaRPr lang="sv-SE" sz="3600" b="1" dirty="0">
              <a:solidFill>
                <a:srgbClr val="FFFFFF"/>
              </a:solidFill>
            </a:endParaRP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6431814"/>
              </p:ext>
            </p:extLst>
          </p:nvPr>
        </p:nvGraphicFramePr>
        <p:xfrm>
          <a:off x="685800" y="1868488"/>
          <a:ext cx="7770813" cy="4257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299876" y="6266198"/>
            <a:ext cx="8678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Källa: Den nationella SOM-undersökningen respektive år</a:t>
            </a:r>
          </a:p>
        </p:txBody>
      </p:sp>
    </p:spTree>
    <p:extLst>
      <p:ext uri="{BB962C8B-B14F-4D97-AF65-F5344CB8AC3E}">
        <p14:creationId xmlns:p14="http://schemas.microsoft.com/office/powerpoint/2010/main" val="4132098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Metod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5800" y="1550894"/>
            <a:ext cx="7770813" cy="4575269"/>
          </a:xfrm>
        </p:spPr>
        <p:txBody>
          <a:bodyPr/>
          <a:lstStyle/>
          <a:p>
            <a:r>
              <a:rPr lang="sv-SE" dirty="0" smtClean="0"/>
              <a:t>Datainsamlingen kommer från SOM-institutet vid Göteborgs universitet, se </a:t>
            </a:r>
            <a:r>
              <a:rPr lang="sv-SE" dirty="0" smtClean="0">
                <a:hlinkClick r:id="rId2"/>
              </a:rPr>
              <a:t>www.som.gu.se</a:t>
            </a:r>
            <a:r>
              <a:rPr lang="sv-SE" dirty="0" smtClean="0"/>
              <a:t> </a:t>
            </a:r>
          </a:p>
          <a:p>
            <a:r>
              <a:rPr lang="sv-SE" dirty="0" smtClean="0"/>
              <a:t>Urvalet är ett obundet slumpmässigt urval om minst 3.000 personer. För vissa av frågorna har urvalet varit 12.000 personer.</a:t>
            </a:r>
          </a:p>
          <a:p>
            <a:r>
              <a:rPr lang="sv-SE" dirty="0" smtClean="0"/>
              <a:t>Svarsfrekvensen var 2012: 58 procent</a:t>
            </a:r>
          </a:p>
          <a:p>
            <a:r>
              <a:rPr lang="sv-SE" dirty="0" smtClean="0"/>
              <a:t>Använd gärna materialet, men ange källa!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1933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>
                <a:solidFill>
                  <a:srgbClr val="FFFFFF"/>
                </a:solidFill>
              </a:rPr>
              <a:t>KONTAKTUPPGIFTER; DAGSPRESSKOLLEGIET</a:t>
            </a:r>
            <a:endParaRPr lang="sv-SE" sz="3200" dirty="0">
              <a:solidFill>
                <a:srgbClr val="FFFFFF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sv-SE" sz="2000" dirty="0" smtClean="0">
                <a:solidFill>
                  <a:srgbClr val="FFFFFF"/>
                </a:solidFill>
              </a:rPr>
              <a:t>Ingela Wadbring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2000" dirty="0" smtClean="0">
                <a:solidFill>
                  <a:srgbClr val="FFFFFF"/>
                </a:solidFill>
              </a:rPr>
              <a:t>Professor vid Mittuniversitetet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2000" dirty="0" smtClean="0">
                <a:solidFill>
                  <a:srgbClr val="FFFFFF"/>
                </a:solidFill>
              </a:rPr>
              <a:t>Telefon: 070-333 27 16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2000" dirty="0" smtClean="0">
                <a:solidFill>
                  <a:srgbClr val="FFFFFF"/>
                </a:solidFill>
              </a:rPr>
              <a:t>E-post: </a:t>
            </a:r>
            <a:r>
              <a:rPr lang="sv-SE" sz="2000" dirty="0" smtClean="0">
                <a:solidFill>
                  <a:srgbClr val="FFFFFF"/>
                </a:solidFill>
                <a:hlinkClick r:id="rId2"/>
              </a:rPr>
              <a:t>ingela.wadbring@miun.se</a:t>
            </a:r>
            <a:endParaRPr lang="sv-SE" sz="2000" dirty="0" smtClean="0">
              <a:solidFill>
                <a:srgbClr val="FFFFFF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sv-SE" sz="2000" dirty="0" smtClean="0">
              <a:solidFill>
                <a:srgbClr val="FFFFFF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v-SE" sz="2000" dirty="0" smtClean="0">
                <a:solidFill>
                  <a:srgbClr val="FFFFFF"/>
                </a:solidFill>
              </a:rPr>
              <a:t>Ulrika Andersson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2000" dirty="0" smtClean="0">
                <a:solidFill>
                  <a:srgbClr val="FFFFFF"/>
                </a:solidFill>
              </a:rPr>
              <a:t>Forskare vid Göteborgs universitet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2000" dirty="0" smtClean="0">
                <a:solidFill>
                  <a:srgbClr val="FFFFFF"/>
                </a:solidFill>
              </a:rPr>
              <a:t>Telefon: 070-839 19 60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2000" dirty="0" smtClean="0">
                <a:solidFill>
                  <a:srgbClr val="FFFFFF"/>
                </a:solidFill>
              </a:rPr>
              <a:t>E-post: </a:t>
            </a:r>
            <a:r>
              <a:rPr lang="sv-SE" sz="2000" dirty="0" smtClean="0">
                <a:solidFill>
                  <a:srgbClr val="FFFFFF"/>
                </a:solidFill>
                <a:hlinkClick r:id="rId3"/>
              </a:rPr>
              <a:t>ulrika.andersson@jmg.gu.se</a:t>
            </a:r>
            <a:endParaRPr lang="sv-SE" sz="2000" dirty="0" smtClean="0">
              <a:solidFill>
                <a:srgbClr val="FFFFFF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sv-SE" sz="2000" dirty="0">
              <a:solidFill>
                <a:srgbClr val="FFFFFF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v-SE" sz="2000" dirty="0" smtClean="0">
                <a:solidFill>
                  <a:srgbClr val="FFFFFF"/>
                </a:solidFill>
              </a:rPr>
              <a:t>Lennart Weibull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2000" dirty="0" smtClean="0">
                <a:solidFill>
                  <a:srgbClr val="FFFFFF"/>
                </a:solidFill>
              </a:rPr>
              <a:t>Professor emeritus vid Göteborgs universitet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2000" dirty="0" smtClean="0">
                <a:solidFill>
                  <a:srgbClr val="FFFFFF"/>
                </a:solidFill>
              </a:rPr>
              <a:t>Telefon: 070-849 39 88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sz="2000" dirty="0" smtClean="0">
                <a:solidFill>
                  <a:srgbClr val="FFFFFF"/>
                </a:solidFill>
              </a:rPr>
              <a:t>E-post: </a:t>
            </a:r>
            <a:r>
              <a:rPr lang="sv-SE" sz="2000" dirty="0" smtClean="0">
                <a:solidFill>
                  <a:srgbClr val="FFFFFF"/>
                </a:solidFill>
                <a:hlinkClick r:id="rId4"/>
              </a:rPr>
              <a:t>lennart.weibull@som.gu.se</a:t>
            </a:r>
            <a:r>
              <a:rPr lang="sv-SE" sz="2000" dirty="0" smtClean="0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2312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dirty="0" smtClean="0">
                <a:solidFill>
                  <a:srgbClr val="FFFFFF"/>
                </a:solidFill>
              </a:rPr>
              <a:t>DAGSPRESSKOLLEGIET</a:t>
            </a:r>
            <a:endParaRPr lang="sv-SE" sz="3200" b="1" dirty="0">
              <a:solidFill>
                <a:srgbClr val="FFFFFF"/>
              </a:solidFill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solidFill>
                  <a:srgbClr val="FFFFFF"/>
                </a:solidFill>
              </a:rPr>
              <a:t>Startade 1979</a:t>
            </a:r>
          </a:p>
          <a:p>
            <a:r>
              <a:rPr lang="sv-SE" dirty="0" smtClean="0">
                <a:solidFill>
                  <a:srgbClr val="FFFFFF"/>
                </a:solidFill>
              </a:rPr>
              <a:t>Huvudfinansiär 1979-2012: Tidningsutgivarna, därefter Carl-Olov och </a:t>
            </a:r>
            <a:r>
              <a:rPr lang="sv-SE" dirty="0" err="1" smtClean="0">
                <a:solidFill>
                  <a:srgbClr val="FFFFFF"/>
                </a:solidFill>
              </a:rPr>
              <a:t>Jenz</a:t>
            </a:r>
            <a:r>
              <a:rPr lang="sv-SE" dirty="0" smtClean="0">
                <a:solidFill>
                  <a:srgbClr val="FFFFFF"/>
                </a:solidFill>
              </a:rPr>
              <a:t> Hamrins stiftelse i Jönköping</a:t>
            </a:r>
          </a:p>
          <a:p>
            <a:endParaRPr lang="sv-SE" dirty="0">
              <a:solidFill>
                <a:srgbClr val="FFFFFF"/>
              </a:solidFill>
            </a:endParaRPr>
          </a:p>
          <a:p>
            <a:r>
              <a:rPr lang="sv-SE" dirty="0" smtClean="0">
                <a:solidFill>
                  <a:srgbClr val="FFFFFF"/>
                </a:solidFill>
              </a:rPr>
              <a:t>Fokuserar tre frågor:</a:t>
            </a:r>
          </a:p>
          <a:p>
            <a:pPr lvl="1"/>
            <a:r>
              <a:rPr lang="sv-SE" dirty="0" smtClean="0">
                <a:solidFill>
                  <a:srgbClr val="FFFFFF"/>
                </a:solidFill>
              </a:rPr>
              <a:t>Hur </a:t>
            </a:r>
            <a:r>
              <a:rPr lang="sv-SE" dirty="0">
                <a:solidFill>
                  <a:srgbClr val="FFFFFF"/>
                </a:solidFill>
              </a:rPr>
              <a:t>förändras mediekonsumtionen över </a:t>
            </a:r>
            <a:r>
              <a:rPr lang="sv-SE" dirty="0" smtClean="0">
                <a:solidFill>
                  <a:srgbClr val="FFFFFF"/>
                </a:solidFill>
              </a:rPr>
              <a:t>tid?</a:t>
            </a:r>
          </a:p>
          <a:p>
            <a:pPr lvl="1"/>
            <a:r>
              <a:rPr lang="sv-SE" dirty="0" smtClean="0">
                <a:solidFill>
                  <a:srgbClr val="FFFFFF"/>
                </a:solidFill>
              </a:rPr>
              <a:t>Vilka faktorer kan förklara mediekonsumtionen?</a:t>
            </a:r>
          </a:p>
          <a:p>
            <a:pPr lvl="1"/>
            <a:r>
              <a:rPr lang="sv-SE" dirty="0" smtClean="0">
                <a:solidFill>
                  <a:srgbClr val="FFFFFF"/>
                </a:solidFill>
              </a:rPr>
              <a:t>Vilka medier är komplement respektive konkurrenter till varandra?</a:t>
            </a:r>
            <a:endParaRPr lang="sv-SE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861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231789"/>
          </a:xfrm>
        </p:spPr>
        <p:txBody>
          <a:bodyPr>
            <a:normAutofit/>
          </a:bodyPr>
          <a:lstStyle/>
          <a:p>
            <a:r>
              <a:rPr lang="sv-SE" sz="2600" b="1" dirty="0" smtClean="0">
                <a:solidFill>
                  <a:srgbClr val="FFFFFF"/>
                </a:solidFill>
              </a:rPr>
              <a:t>Regelbunden nyhetskonsumtion 1986-2012 (procent)</a:t>
            </a:r>
            <a:endParaRPr lang="sv-SE" sz="2600" b="1" dirty="0">
              <a:solidFill>
                <a:srgbClr val="FFFFFF"/>
              </a:solidFill>
            </a:endParaRP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0449998"/>
              </p:ext>
            </p:extLst>
          </p:nvPr>
        </p:nvGraphicFramePr>
        <p:xfrm>
          <a:off x="388308" y="1352812"/>
          <a:ext cx="8590320" cy="4773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299876" y="6126163"/>
            <a:ext cx="8678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Källa: Den nationella SOM-undersökningen respektive år.</a:t>
            </a:r>
          </a:p>
          <a:p>
            <a:r>
              <a:rPr lang="sv-SE" sz="1200" dirty="0" smtClean="0"/>
              <a:t>Kommentar: Regelbundet avser minst 5 dagar/vecka utom för tidningarna: någon dagstidning avser morgontidning minst 5 d/v och/eller kvällstidning minst 3 d/v, nättidning avser morgon- och/eller kvällstidning minst 3 d/v.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3764661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 smtClean="0">
                <a:solidFill>
                  <a:srgbClr val="FFFFFF"/>
                </a:solidFill>
              </a:rPr>
              <a:t>Dagspressens tryckt upplaga 1980-2011/12</a:t>
            </a:r>
            <a:endParaRPr lang="sv-SE" b="1" dirty="0">
              <a:solidFill>
                <a:srgbClr val="FFFFFF"/>
              </a:solidFill>
            </a:endParaRP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3647214"/>
              </p:ext>
            </p:extLst>
          </p:nvPr>
        </p:nvGraphicFramePr>
        <p:xfrm>
          <a:off x="685800" y="1868488"/>
          <a:ext cx="7770813" cy="4257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ruta 2"/>
          <p:cNvSpPr txBox="1"/>
          <p:nvPr/>
        </p:nvSpPr>
        <p:spPr>
          <a:xfrm>
            <a:off x="340891" y="6126163"/>
            <a:ext cx="755663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 smtClean="0"/>
              <a:t>Källa: TS och </a:t>
            </a:r>
            <a:r>
              <a:rPr lang="sv-SE" sz="1100" dirty="0" err="1" smtClean="0"/>
              <a:t>PwC</a:t>
            </a:r>
            <a:r>
              <a:rPr lang="sv-SE" sz="1100" dirty="0" smtClean="0"/>
              <a:t>.</a:t>
            </a:r>
          </a:p>
          <a:p>
            <a:r>
              <a:rPr lang="sv-SE" sz="1100" dirty="0" smtClean="0"/>
              <a:t>Kommentar: Aftonbladet mättes inte av TS 2011 utan av </a:t>
            </a:r>
            <a:r>
              <a:rPr lang="sv-SE" sz="1100" dirty="0" err="1" smtClean="0"/>
              <a:t>PwC</a:t>
            </a:r>
            <a:r>
              <a:rPr lang="sv-SE" sz="1100" dirty="0" smtClean="0"/>
              <a:t>. 2012 mäts inte Aftonbladet, Dagens Nyheter och Dagens Industri. År 2012 redovisas därför inte alls för betald upplaga. </a:t>
            </a:r>
            <a:endParaRPr lang="sv-SE" sz="1100" dirty="0"/>
          </a:p>
        </p:txBody>
      </p:sp>
      <p:sp>
        <p:nvSpPr>
          <p:cNvPr id="5" name="textruta 4"/>
          <p:cNvSpPr txBox="1"/>
          <p:nvPr/>
        </p:nvSpPr>
        <p:spPr>
          <a:xfrm>
            <a:off x="1991063" y="3449580"/>
            <a:ext cx="25084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>
                <a:solidFill>
                  <a:srgbClr val="FF0000"/>
                </a:solidFill>
              </a:rPr>
              <a:t>Nedgång betald upplaga mellan 2011 och 2012: 4,6 procent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751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/>
          </p:cNvSpPr>
          <p:nvPr>
            <p:ph type="title"/>
          </p:nvPr>
        </p:nvSpPr>
        <p:spPr>
          <a:xfrm>
            <a:off x="822325" y="412750"/>
            <a:ext cx="7559675" cy="990600"/>
          </a:xfrm>
        </p:spPr>
        <p:txBody>
          <a:bodyPr>
            <a:normAutofit/>
          </a:bodyPr>
          <a:lstStyle/>
          <a:p>
            <a:r>
              <a:rPr lang="sv-SE" sz="2800" b="1" dirty="0">
                <a:solidFill>
                  <a:srgbClr val="FFFFFF"/>
                </a:solidFill>
              </a:rPr>
              <a:t>Regelbunden kvällstidningsläsning på papper 1986-</a:t>
            </a:r>
            <a:r>
              <a:rPr lang="sv-SE" sz="2800" b="1" dirty="0" smtClean="0">
                <a:solidFill>
                  <a:srgbClr val="FFFFFF"/>
                </a:solidFill>
              </a:rPr>
              <a:t>2012, </a:t>
            </a:r>
            <a:r>
              <a:rPr lang="sv-SE" sz="2800" b="1" dirty="0">
                <a:solidFill>
                  <a:srgbClr val="FFFFFF"/>
                </a:solidFill>
              </a:rPr>
              <a:t>fördelat på olika tidningar (procent)</a:t>
            </a:r>
          </a:p>
        </p:txBody>
      </p:sp>
      <p:graphicFrame>
        <p:nvGraphicFramePr>
          <p:cNvPr id="2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0723276"/>
              </p:ext>
            </p:extLst>
          </p:nvPr>
        </p:nvGraphicFramePr>
        <p:xfrm>
          <a:off x="566744" y="1910244"/>
          <a:ext cx="8043856" cy="3996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ruta 5"/>
          <p:cNvSpPr txBox="1"/>
          <p:nvPr/>
        </p:nvSpPr>
        <p:spPr>
          <a:xfrm>
            <a:off x="7772400" y="4218801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b="1" dirty="0" smtClean="0"/>
              <a:t>Totalt</a:t>
            </a:r>
            <a:endParaRPr lang="sv-SE" sz="1200" b="1" dirty="0"/>
          </a:p>
        </p:txBody>
      </p:sp>
      <p:sp>
        <p:nvSpPr>
          <p:cNvPr id="7" name="textruta 6"/>
          <p:cNvSpPr txBox="1"/>
          <p:nvPr/>
        </p:nvSpPr>
        <p:spPr>
          <a:xfrm>
            <a:off x="7772400" y="44196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Aftonbladet</a:t>
            </a:r>
            <a:endParaRPr lang="sv-SE" sz="1200" dirty="0"/>
          </a:p>
        </p:txBody>
      </p:sp>
      <p:sp>
        <p:nvSpPr>
          <p:cNvPr id="8" name="textruta 7"/>
          <p:cNvSpPr txBox="1"/>
          <p:nvPr/>
        </p:nvSpPr>
        <p:spPr>
          <a:xfrm>
            <a:off x="7772400" y="45998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Expressen</a:t>
            </a:r>
            <a:endParaRPr lang="sv-SE" sz="1200" dirty="0"/>
          </a:p>
        </p:txBody>
      </p:sp>
      <p:sp>
        <p:nvSpPr>
          <p:cNvPr id="9" name="textruta 8"/>
          <p:cNvSpPr txBox="1"/>
          <p:nvPr/>
        </p:nvSpPr>
        <p:spPr>
          <a:xfrm>
            <a:off x="7530827" y="477814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GT/Kvällsposten</a:t>
            </a:r>
            <a:endParaRPr lang="sv-SE" sz="1200" dirty="0"/>
          </a:p>
        </p:txBody>
      </p:sp>
      <p:sp>
        <p:nvSpPr>
          <p:cNvPr id="10" name="textruta 9"/>
          <p:cNvSpPr txBox="1"/>
          <p:nvPr/>
        </p:nvSpPr>
        <p:spPr>
          <a:xfrm>
            <a:off x="299876" y="6264662"/>
            <a:ext cx="8678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Källa: Den nationella SOM-undersökningen respektive år.</a:t>
            </a:r>
          </a:p>
          <a:p>
            <a:r>
              <a:rPr lang="sv-SE" sz="1200" dirty="0" smtClean="0"/>
              <a:t>Kommentar: Med regelbunden läsning avses minst 3 dagar/vecka.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2765359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dirty="0" smtClean="0">
                <a:solidFill>
                  <a:srgbClr val="FFFFFF"/>
                </a:solidFill>
              </a:rPr>
              <a:t>Regelbunden kvällstidningsläsning på papper och nät, 1998-2012 (procent)</a:t>
            </a:r>
            <a:endParaRPr lang="sv-SE" sz="3600" b="1" dirty="0">
              <a:solidFill>
                <a:srgbClr val="FFFFFF"/>
              </a:solidFill>
            </a:endParaRP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4351760"/>
              </p:ext>
            </p:extLst>
          </p:nvPr>
        </p:nvGraphicFramePr>
        <p:xfrm>
          <a:off x="685800" y="1868488"/>
          <a:ext cx="7770813" cy="4257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299876" y="6264662"/>
            <a:ext cx="8678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Källa: Den rikstäckande SOM-undersökningen respektive år.</a:t>
            </a:r>
          </a:p>
          <a:p>
            <a:r>
              <a:rPr lang="sv-SE" sz="1200" dirty="0" smtClean="0"/>
              <a:t>Kommentar: Med regelbunden läsning avses minst 3 dagar/vecka.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3640683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dirty="0" smtClean="0">
                <a:solidFill>
                  <a:srgbClr val="FFFFFF"/>
                </a:solidFill>
              </a:rPr>
              <a:t>Hushållsprenumeration 1986-2012 (procent)</a:t>
            </a:r>
            <a:endParaRPr lang="sv-SE" sz="3200" b="1" dirty="0">
              <a:solidFill>
                <a:srgbClr val="FFFFFF"/>
              </a:solidFill>
            </a:endParaRP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016022"/>
              </p:ext>
            </p:extLst>
          </p:nvPr>
        </p:nvGraphicFramePr>
        <p:xfrm>
          <a:off x="685800" y="1868488"/>
          <a:ext cx="7770813" cy="4257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ruta 2"/>
          <p:cNvSpPr txBox="1"/>
          <p:nvPr/>
        </p:nvSpPr>
        <p:spPr>
          <a:xfrm>
            <a:off x="1787254" y="4092456"/>
            <a:ext cx="35901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>
                <a:solidFill>
                  <a:srgbClr val="FF0000"/>
                </a:solidFill>
              </a:rPr>
              <a:t>Nedgång: 18 procentenheter</a:t>
            </a:r>
            <a:endParaRPr lang="sv-SE" sz="1200" dirty="0">
              <a:solidFill>
                <a:srgbClr val="FF0000"/>
              </a:solidFill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299876" y="6264662"/>
            <a:ext cx="8678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Källa: Den rikstäckande SOM-undersökningen respektive år.</a:t>
            </a:r>
          </a:p>
          <a:p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201113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dirty="0" smtClean="0">
                <a:solidFill>
                  <a:srgbClr val="FFFFFF"/>
                </a:solidFill>
              </a:rPr>
              <a:t>Läsning av morgontidning på papper, 1986-2012 (procent)</a:t>
            </a:r>
            <a:endParaRPr lang="sv-SE" sz="3600" b="1" dirty="0">
              <a:solidFill>
                <a:srgbClr val="FFFFFF"/>
              </a:solidFill>
            </a:endParaRPr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502788"/>
              </p:ext>
            </p:extLst>
          </p:nvPr>
        </p:nvGraphicFramePr>
        <p:xfrm>
          <a:off x="685800" y="1868488"/>
          <a:ext cx="7770813" cy="4257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ruta 5"/>
          <p:cNvSpPr txBox="1"/>
          <p:nvPr/>
        </p:nvSpPr>
        <p:spPr>
          <a:xfrm>
            <a:off x="299876" y="6264662"/>
            <a:ext cx="8678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Källa: Den nationella SOM-undersökningen respektive år.</a:t>
            </a:r>
          </a:p>
          <a:p>
            <a:r>
              <a:rPr lang="sv-SE" sz="1200" dirty="0" smtClean="0"/>
              <a:t>Kommentar: Med morgontidning avses de som svarat på en öppen fråga om läsning, även de som angivit en daglig gratistidning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619237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3600" b="1" dirty="0" smtClean="0">
                <a:solidFill>
                  <a:srgbClr val="FFFFFF"/>
                </a:solidFill>
              </a:rPr>
              <a:t>Regelbunden </a:t>
            </a:r>
            <a:r>
              <a:rPr lang="sv-SE" sz="3600" b="1" dirty="0">
                <a:solidFill>
                  <a:srgbClr val="FFFFFF"/>
                </a:solidFill>
              </a:rPr>
              <a:t>l</a:t>
            </a:r>
            <a:r>
              <a:rPr lang="sv-SE" sz="3600" b="1" dirty="0" smtClean="0">
                <a:solidFill>
                  <a:srgbClr val="FFFFFF"/>
                </a:solidFill>
              </a:rPr>
              <a:t>äsning av morgontidning på papper efter ålder, 1986-2012 (procent)</a:t>
            </a:r>
            <a:endParaRPr lang="sv-SE" sz="3600" b="1" dirty="0">
              <a:solidFill>
                <a:srgbClr val="FFFFFF"/>
              </a:solidFill>
            </a:endParaRPr>
          </a:p>
        </p:txBody>
      </p:sp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039416"/>
              </p:ext>
            </p:extLst>
          </p:nvPr>
        </p:nvGraphicFramePr>
        <p:xfrm>
          <a:off x="685800" y="1868488"/>
          <a:ext cx="7770813" cy="4257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ruta 5"/>
          <p:cNvSpPr txBox="1"/>
          <p:nvPr/>
        </p:nvSpPr>
        <p:spPr>
          <a:xfrm>
            <a:off x="299876" y="6127699"/>
            <a:ext cx="8678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Källa: Den nationella SOM-undersökningen respektive år</a:t>
            </a:r>
          </a:p>
          <a:p>
            <a:r>
              <a:rPr lang="sv-SE" sz="1200" dirty="0" smtClean="0"/>
              <a:t>Kommentar: Med morgontidning avses de som svarat på en öppen fråga om läsning, även de som angivit en daglig gratistidning. Regelbunden läsning avser minst 5 dagar/vecka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3052263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Berättelse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Story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Story">
    <a:dk1>
      <a:sysClr val="windowText" lastClr="000000"/>
    </a:dk1>
    <a:lt1>
      <a:sysClr val="window" lastClr="FFFFFF"/>
    </a:lt1>
    <a:dk2>
      <a:srgbClr val="212121"/>
    </a:dk2>
    <a:lt2>
      <a:srgbClr val="CDD4D7"/>
    </a:lt2>
    <a:accent1>
      <a:srgbClr val="1D86CD"/>
    </a:accent1>
    <a:accent2>
      <a:srgbClr val="732E9A"/>
    </a:accent2>
    <a:accent3>
      <a:srgbClr val="B50B1B"/>
    </a:accent3>
    <a:accent4>
      <a:srgbClr val="E8950E"/>
    </a:accent4>
    <a:accent5>
      <a:srgbClr val="55992B"/>
    </a:accent5>
    <a:accent6>
      <a:srgbClr val="2C9C89"/>
    </a:accent6>
    <a:hlink>
      <a:srgbClr val="EC4D4D"/>
    </a:hlink>
    <a:folHlink>
      <a:srgbClr val="F8CE8A"/>
    </a:folHlink>
  </a:clrScheme>
  <a:fontScheme name="Story">
    <a:majorFont>
      <a:latin typeface="Calisto MT"/>
      <a:ea typeface=""/>
      <a:cs typeface=""/>
      <a:font script="Jpan" typeface="ＭＳ Ｐ明朝"/>
      <a:font script="Hans" typeface="宋体"/>
      <a:font script="Hant" typeface="新細明體"/>
    </a:majorFont>
    <a:minorFont>
      <a:latin typeface="Calisto MT"/>
      <a:ea typeface=""/>
      <a:cs typeface=""/>
      <a:font script="Jpan" typeface="ＭＳ Ｐ明朝"/>
      <a:font script="Hans" typeface="宋体"/>
      <a:font script="Hant" typeface="新細明體"/>
    </a:minorFont>
  </a:fontScheme>
  <a:fmtScheme name="Story">
    <a:fillStyleLst>
      <a:solidFill>
        <a:schemeClr val="phClr"/>
      </a:solidFill>
      <a:blipFill rotWithShape="1">
        <a:blip xmlns:r="http://schemas.openxmlformats.org/officeDocument/2006/relationships" r:embed="rId1">
          <a:duotone>
            <a:schemeClr val="phClr">
              <a:shade val="10000"/>
              <a:satMod val="150000"/>
              <a:lumMod val="120000"/>
            </a:schemeClr>
            <a:schemeClr val="phClr">
              <a:satMod val="350000"/>
              <a:lumMod val="150000"/>
            </a:schemeClr>
          </a:duotone>
        </a:blip>
        <a:tile tx="0" ty="0" sx="20000" sy="20000" flip="none" algn="ctr"/>
      </a:blipFill>
      <a:gradFill rotWithShape="1">
        <a:gsLst>
          <a:gs pos="0">
            <a:schemeClr val="phClr">
              <a:shade val="20000"/>
              <a:satMod val="130000"/>
            </a:schemeClr>
          </a:gs>
          <a:gs pos="50000">
            <a:schemeClr val="phClr">
              <a:shade val="90000"/>
              <a:satMod val="130000"/>
            </a:schemeClr>
          </a:gs>
          <a:gs pos="100000">
            <a:schemeClr val="phClr">
              <a:shade val="100000"/>
              <a:satMod val="200000"/>
              <a:lumMod val="120000"/>
            </a:schemeClr>
          </a:gs>
        </a:gsLst>
        <a:lin ang="16200000" scaled="0"/>
      </a:gradFill>
    </a:fillStyleLst>
    <a:lnStyleLst>
      <a:ln w="6350" cap="flat" cmpd="sng" algn="ctr">
        <a:solidFill>
          <a:schemeClr val="phClr">
            <a:shade val="95000"/>
            <a:satMod val="105000"/>
          </a:schemeClr>
        </a:solidFill>
        <a:prstDash val="solid"/>
      </a:ln>
      <a:ln w="1905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88900" dist="50800" dir="2100000" sx="104000" sy="104000" algn="br" rotWithShape="0">
            <a:srgbClr val="000000">
              <a:alpha val="55000"/>
            </a:srgbClr>
          </a:outerShdw>
        </a:effectLst>
      </a:effectStyle>
      <a:effectStyle>
        <a:effectLst>
          <a:outerShdw blurRad="127000" dist="63500" dir="5400000" sx="103000" sy="103000" rotWithShape="0">
            <a:srgbClr val="000000">
              <a:alpha val="75000"/>
            </a:srgbClr>
          </a:outerShdw>
        </a:effectLst>
        <a:scene3d>
          <a:camera prst="perspectiveFront" fov="3000000"/>
          <a:lightRig rig="balanced" dir="t">
            <a:rot lat="0" lon="0" rev="18000000"/>
          </a:lightRig>
        </a:scene3d>
        <a:sp3d prstMaterial="plastic">
          <a:bevelT w="25400" h="50800" prst="angle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blipFill rotWithShape="1">
        <a:blip xmlns:r="http://schemas.openxmlformats.org/officeDocument/2006/relationships" r:embed="rId2">
          <a:duotone>
            <a:schemeClr val="phClr">
              <a:shade val="10000"/>
              <a:satMod val="150000"/>
            </a:schemeClr>
            <a:schemeClr val="phClr">
              <a:tint val="60000"/>
              <a:satMod val="400000"/>
              <a:lumMod val="110000"/>
            </a:schemeClr>
          </a:duotone>
        </a:blip>
        <a:stretch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2882</TotalTime>
  <Words>780</Words>
  <Application>Microsoft Macintosh PowerPoint</Application>
  <PresentationFormat>Bildspel på skärmen (4:3)</PresentationFormat>
  <Paragraphs>147</Paragraphs>
  <Slides>15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6" baseType="lpstr">
      <vt:lpstr>Berättelse</vt:lpstr>
      <vt:lpstr>Läsvanestudien från Dagspresskollegiet våren 2013</vt:lpstr>
      <vt:lpstr>DAGSPRESSKOLLEGIET</vt:lpstr>
      <vt:lpstr>Regelbunden nyhetskonsumtion 1986-2012 (procent)</vt:lpstr>
      <vt:lpstr>Dagspressens tryckt upplaga 1980-2011/12</vt:lpstr>
      <vt:lpstr>Regelbunden kvällstidningsläsning på papper 1986-2012, fördelat på olika tidningar (procent)</vt:lpstr>
      <vt:lpstr>Regelbunden kvällstidningsläsning på papper och nät, 1998-2012 (procent)</vt:lpstr>
      <vt:lpstr>Hushållsprenumeration 1986-2012 (procent)</vt:lpstr>
      <vt:lpstr>Läsning av morgontidning på papper, 1986-2012 (procent)</vt:lpstr>
      <vt:lpstr>Regelbunden läsning av morgontidning på papper efter ålder, 1986-2012 (procent)</vt:lpstr>
      <vt:lpstr>Regelbunden läsning av morgontidningar på papper efter generation, 1986-2012 (procent)</vt:lpstr>
      <vt:lpstr>Läsning av morgontidningar på olika plattformar 2002-2012 (procent)</vt:lpstr>
      <vt:lpstr>Läsning av olika slags innehåll i den trycka morgontidningen, 2012 (procent)</vt:lpstr>
      <vt:lpstr>Andel som tar del av nyheter i mobilen, 2005-2012 (procent)</vt:lpstr>
      <vt:lpstr>Metod</vt:lpstr>
      <vt:lpstr>KONTAKTUPPGIFTER; DAGSPRESSKOLLEGIET</vt:lpstr>
    </vt:vector>
  </TitlesOfParts>
  <Company>Mittuniversitetet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Inför SOM-institutets utvärderingsresa till Hamburg i mars 2012: Läsvanestudien</dc:title>
  <dc:creator>Ingela Wadbring</dc:creator>
  <cp:lastModifiedBy>Victoria Engholm</cp:lastModifiedBy>
  <cp:revision>184</cp:revision>
  <dcterms:created xsi:type="dcterms:W3CDTF">2012-03-05T17:26:26Z</dcterms:created>
  <dcterms:modified xsi:type="dcterms:W3CDTF">2013-04-26T07:27:44Z</dcterms:modified>
</cp:coreProperties>
</file>