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5" r:id="rId4"/>
    <p:sldId id="268" r:id="rId5"/>
    <p:sldId id="267" r:id="rId6"/>
    <p:sldId id="269" r:id="rId7"/>
    <p:sldId id="270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96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Relationship Id="rId3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Relationship Id="rId3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Miun_bi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0000">
            <a:off x="286155" y="322601"/>
            <a:ext cx="8583131" cy="5723628"/>
          </a:xfrm>
          <a:prstGeom prst="rect">
            <a:avLst/>
          </a:prstGeom>
          <a:scene3d>
            <a:camera prst="orthographicFront">
              <a:rot lat="0" lon="0" rev="30000"/>
            </a:camera>
            <a:lightRig rig="threePt" dir="t"/>
          </a:scene3d>
        </p:spPr>
      </p:pic>
      <p:sp>
        <p:nvSpPr>
          <p:cNvPr id="9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5835014" cy="68600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>
              <a:defRPr sz="3600" b="1" baseline="0">
                <a:solidFill>
                  <a:srgbClr val="3C71B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dirty="0" smtClean="0"/>
              <a:t>RUBRIKFORMAT STOR</a:t>
            </a:r>
            <a:endParaRPr lang="sv-SE" dirty="0"/>
          </a:p>
        </p:txBody>
      </p:sp>
      <p:pic>
        <p:nvPicPr>
          <p:cNvPr id="11" name="Bildobjekt 10" descr="miunlogo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31125" y="6234293"/>
            <a:ext cx="1051894" cy="596908"/>
          </a:xfrm>
          <a:prstGeom prst="rect">
            <a:avLst/>
          </a:prstGeom>
        </p:spPr>
      </p:pic>
      <p:pic>
        <p:nvPicPr>
          <p:cNvPr id="12" name="Bildobjekt 11" descr="MIUN_punkt_se_BLÅ_Best.eps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42200" y="513738"/>
            <a:ext cx="1139952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600" y="228600"/>
            <a:ext cx="8686800" cy="5923446"/>
          </a:xfrm>
          <a:prstGeom prst="rect">
            <a:avLst/>
          </a:prstGeom>
          <a:solidFill>
            <a:srgbClr val="3C71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Frihandsfigur 7"/>
          <p:cNvSpPr/>
          <p:nvPr/>
        </p:nvSpPr>
        <p:spPr>
          <a:xfrm rot="60000">
            <a:off x="302025" y="315820"/>
            <a:ext cx="8566723" cy="5737517"/>
          </a:xfrm>
          <a:custGeom>
            <a:avLst/>
            <a:gdLst>
              <a:gd name="connsiteX0" fmla="*/ 0 w 8382000"/>
              <a:gd name="connsiteY0" fmla="*/ 0 h 5257800"/>
              <a:gd name="connsiteX1" fmla="*/ 8382000 w 8382000"/>
              <a:gd name="connsiteY1" fmla="*/ 0 h 5257800"/>
              <a:gd name="connsiteX2" fmla="*/ 8382000 w 8382000"/>
              <a:gd name="connsiteY2" fmla="*/ 5257800 h 5257800"/>
              <a:gd name="connsiteX3" fmla="*/ 0 w 8382000"/>
              <a:gd name="connsiteY3" fmla="*/ 5257800 h 5257800"/>
              <a:gd name="connsiteX4" fmla="*/ 0 w 8382000"/>
              <a:gd name="connsiteY4" fmla="*/ 0 h 525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2000" h="5257800">
                <a:moveTo>
                  <a:pt x="0" y="0"/>
                </a:moveTo>
                <a:lnTo>
                  <a:pt x="8382000" y="0"/>
                </a:lnTo>
                <a:lnTo>
                  <a:pt x="8382000" y="5257800"/>
                </a:lnTo>
                <a:lnTo>
                  <a:pt x="0" y="52578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3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9" name="Bildobjekt 8" descr="MIUN_punkt_se_BLÅ_Best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7789900" y="5062724"/>
            <a:ext cx="1162751" cy="466344"/>
          </a:xfrm>
          <a:prstGeom prst="rect">
            <a:avLst/>
          </a:prstGeom>
        </p:spPr>
      </p:pic>
      <p:sp>
        <p:nvSpPr>
          <p:cNvPr id="2" name="Lodrät rubrik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332656"/>
            <a:ext cx="750912" cy="5793507"/>
          </a:xfrm>
          <a:prstGeom prst="rect">
            <a:avLst/>
          </a:prstGeom>
        </p:spPr>
        <p:txBody>
          <a:bodyPr vert="eaVert"/>
          <a:lstStyle>
            <a:lvl1pPr>
              <a:defRPr baseline="0"/>
            </a:lvl1pPr>
          </a:lstStyle>
          <a:p>
            <a:r>
              <a:rPr lang="sv-SE" dirty="0" smtClean="0"/>
              <a:t>RUBRIKFORMAT STOR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332656"/>
            <a:ext cx="6019800" cy="5793507"/>
          </a:xfrm>
          <a:prstGeom prst="rect">
            <a:avLst/>
          </a:prstGeom>
        </p:spPr>
        <p:txBody>
          <a:bodyPr vert="eaVert"/>
          <a:lstStyle>
            <a:lvl1pPr marL="288000" indent="-288000">
              <a:buClr>
                <a:srgbClr val="3C71B6"/>
              </a:buClr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buClr>
                <a:srgbClr val="3C71B6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3C71B6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BAD6F-CC60-4FD2-BC36-00CA1BFF2854}" type="datetimeFigureOut">
              <a:rPr lang="sv-SE" smtClean="0"/>
              <a:pPr/>
              <a:t>2013-02-28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51DC54-BAC9-4BF3-9C86-321436E73218}" type="slidenum">
              <a:rPr lang="sv-SE" smtClean="0"/>
              <a:pPr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22313" y="5013176"/>
            <a:ext cx="7772400" cy="75579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sv-SE" dirty="0" smtClean="0"/>
              <a:t>RUBRIKFORMAT STOR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3568" y="3512989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BAD6F-CC60-4FD2-BC36-00CA1BFF2854}" type="datetimeFigureOut">
              <a:rPr lang="sv-SE" smtClean="0"/>
              <a:pPr/>
              <a:t>2013-02-28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51DC54-BAC9-4BF3-9C86-321436E73218}" type="slidenum">
              <a:rPr lang="sv-SE" smtClean="0"/>
              <a:pPr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ast Rubrik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6"/>
          <p:cNvGrpSpPr/>
          <p:nvPr/>
        </p:nvGrpSpPr>
        <p:grpSpPr>
          <a:xfrm>
            <a:off x="228600" y="228600"/>
            <a:ext cx="8686800" cy="5923446"/>
            <a:chOff x="228600" y="228600"/>
            <a:chExt cx="8686800" cy="5923446"/>
          </a:xfrm>
        </p:grpSpPr>
        <p:sp>
          <p:nvSpPr>
            <p:cNvPr id="10" name="Rektangel 9"/>
            <p:cNvSpPr/>
            <p:nvPr/>
          </p:nvSpPr>
          <p:spPr>
            <a:xfrm>
              <a:off x="228600" y="228600"/>
              <a:ext cx="8686800" cy="592344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2" name="Frihandsfigur 11"/>
            <p:cNvSpPr/>
            <p:nvPr/>
          </p:nvSpPr>
          <p:spPr>
            <a:xfrm rot="60000">
              <a:off x="302025" y="315820"/>
              <a:ext cx="8566723" cy="5737517"/>
            </a:xfrm>
            <a:custGeom>
              <a:avLst/>
              <a:gdLst>
                <a:gd name="connsiteX0" fmla="*/ 0 w 8382000"/>
                <a:gd name="connsiteY0" fmla="*/ 0 h 5257800"/>
                <a:gd name="connsiteX1" fmla="*/ 8382000 w 8382000"/>
                <a:gd name="connsiteY1" fmla="*/ 0 h 5257800"/>
                <a:gd name="connsiteX2" fmla="*/ 8382000 w 8382000"/>
                <a:gd name="connsiteY2" fmla="*/ 5257800 h 5257800"/>
                <a:gd name="connsiteX3" fmla="*/ 0 w 8382000"/>
                <a:gd name="connsiteY3" fmla="*/ 5257800 h 5257800"/>
                <a:gd name="connsiteX4" fmla="*/ 0 w 8382000"/>
                <a:gd name="connsiteY4" fmla="*/ 0 h 525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82000" h="5257800">
                  <a:moveTo>
                    <a:pt x="0" y="0"/>
                  </a:moveTo>
                  <a:lnTo>
                    <a:pt x="8382000" y="0"/>
                  </a:lnTo>
                  <a:lnTo>
                    <a:pt x="8382000" y="5257800"/>
                  </a:lnTo>
                  <a:lnTo>
                    <a:pt x="0" y="5257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5A5"/>
            </a:solidFill>
            <a:ln>
              <a:noFill/>
            </a:ln>
            <a:effectLst/>
            <a:scene3d>
              <a:camera prst="orthographicFront">
                <a:rot lat="0" lon="0" rev="30000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14" name="Rubrik 1"/>
          <p:cNvSpPr>
            <a:spLocks noGrp="1"/>
          </p:cNvSpPr>
          <p:nvPr>
            <p:ph type="title" hasCustomPrompt="1"/>
          </p:nvPr>
        </p:nvSpPr>
        <p:spPr>
          <a:xfrm>
            <a:off x="683568" y="1196752"/>
            <a:ext cx="7848872" cy="4320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RUBRIKFORMAT STOR</a:t>
            </a:r>
            <a:endParaRPr lang="sv-SE" dirty="0"/>
          </a:p>
        </p:txBody>
      </p:sp>
      <p:pic>
        <p:nvPicPr>
          <p:cNvPr id="22" name="Bildobjekt 21" descr="miunlogo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1125" y="6234293"/>
            <a:ext cx="1051894" cy="596908"/>
          </a:xfrm>
          <a:prstGeom prst="rect">
            <a:avLst/>
          </a:prstGeom>
        </p:spPr>
      </p:pic>
      <p:pic>
        <p:nvPicPr>
          <p:cNvPr id="13" name="Bildobjekt 12" descr="MIUN_punkt_se_BLÅ_Neg_Best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40083" y="522412"/>
            <a:ext cx="1184189" cy="474942"/>
          </a:xfrm>
          <a:prstGeom prst="rect">
            <a:avLst/>
          </a:prstGeom>
        </p:spPr>
      </p:pic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683568" y="1988841"/>
            <a:ext cx="7848872" cy="3240360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E95D0F"/>
              </a:buClr>
              <a:buFont typeface="Arial" pitchFamily="34" charset="0"/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rgbClr val="E95D0F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E95D0F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E95D0F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E95D0F"/>
              </a:buClr>
              <a:defRPr sz="1400" b="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BAD6F-CC60-4FD2-BC36-00CA1BFF2854}" type="datetimeFigureOut">
              <a:rPr lang="sv-SE" smtClean="0"/>
              <a:pPr/>
              <a:t>2013-02-28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51DC54-BAC9-4BF3-9C86-321436E73218}" type="slidenum">
              <a:rPr lang="sv-SE" smtClean="0"/>
              <a:pPr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 och innehåll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3"/>
          <p:cNvGrpSpPr/>
          <p:nvPr/>
        </p:nvGrpSpPr>
        <p:grpSpPr>
          <a:xfrm>
            <a:off x="228600" y="228600"/>
            <a:ext cx="8686800" cy="5923446"/>
            <a:chOff x="228600" y="228600"/>
            <a:chExt cx="8686800" cy="5923446"/>
          </a:xfrm>
        </p:grpSpPr>
        <p:sp>
          <p:nvSpPr>
            <p:cNvPr id="10" name="Rektangel 9"/>
            <p:cNvSpPr/>
            <p:nvPr/>
          </p:nvSpPr>
          <p:spPr>
            <a:xfrm>
              <a:off x="228600" y="228600"/>
              <a:ext cx="8686800" cy="592344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2" name="Frihandsfigur 11"/>
            <p:cNvSpPr/>
            <p:nvPr/>
          </p:nvSpPr>
          <p:spPr>
            <a:xfrm rot="60000">
              <a:off x="302025" y="315820"/>
              <a:ext cx="8566723" cy="5737517"/>
            </a:xfrm>
            <a:custGeom>
              <a:avLst/>
              <a:gdLst>
                <a:gd name="connsiteX0" fmla="*/ 0 w 8382000"/>
                <a:gd name="connsiteY0" fmla="*/ 0 h 5257800"/>
                <a:gd name="connsiteX1" fmla="*/ 8382000 w 8382000"/>
                <a:gd name="connsiteY1" fmla="*/ 0 h 5257800"/>
                <a:gd name="connsiteX2" fmla="*/ 8382000 w 8382000"/>
                <a:gd name="connsiteY2" fmla="*/ 5257800 h 5257800"/>
                <a:gd name="connsiteX3" fmla="*/ 0 w 8382000"/>
                <a:gd name="connsiteY3" fmla="*/ 5257800 h 5257800"/>
                <a:gd name="connsiteX4" fmla="*/ 0 w 8382000"/>
                <a:gd name="connsiteY4" fmla="*/ 0 h 525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82000" h="5257800">
                  <a:moveTo>
                    <a:pt x="0" y="0"/>
                  </a:moveTo>
                  <a:lnTo>
                    <a:pt x="8382000" y="0"/>
                  </a:lnTo>
                  <a:lnTo>
                    <a:pt x="8382000" y="5257800"/>
                  </a:lnTo>
                  <a:lnTo>
                    <a:pt x="0" y="5257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5A5"/>
            </a:solidFill>
            <a:ln>
              <a:noFill/>
            </a:ln>
            <a:effectLst/>
            <a:scene3d>
              <a:camera prst="orthographicFront">
                <a:rot lat="0" lon="0" rev="30000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14" name="Rubrik 1"/>
          <p:cNvSpPr>
            <a:spLocks noGrp="1"/>
          </p:cNvSpPr>
          <p:nvPr>
            <p:ph type="title" hasCustomPrompt="1"/>
          </p:nvPr>
        </p:nvSpPr>
        <p:spPr>
          <a:xfrm>
            <a:off x="683568" y="1196752"/>
            <a:ext cx="7848872" cy="4320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RUBRIKFORMAT STOR</a:t>
            </a:r>
            <a:endParaRPr lang="sv-SE" dirty="0"/>
          </a:p>
        </p:txBody>
      </p:sp>
      <p:pic>
        <p:nvPicPr>
          <p:cNvPr id="22" name="Bildobjekt 21" descr="miunlogo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1125" y="6234293"/>
            <a:ext cx="1051894" cy="596908"/>
          </a:xfrm>
          <a:prstGeom prst="rect">
            <a:avLst/>
          </a:prstGeom>
        </p:spPr>
      </p:pic>
      <p:pic>
        <p:nvPicPr>
          <p:cNvPr id="13" name="Bildobjekt 12" descr="MIUN_punkt_se_BLÅ_Neg_Best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40083" y="522412"/>
            <a:ext cx="1184189" cy="474942"/>
          </a:xfrm>
          <a:prstGeom prst="rect">
            <a:avLst/>
          </a:prstGeom>
        </p:spPr>
      </p:pic>
      <p:sp>
        <p:nvSpPr>
          <p:cNvPr id="16" name="Platshållare för innehåll 3"/>
          <p:cNvSpPr>
            <a:spLocks noGrp="1"/>
          </p:cNvSpPr>
          <p:nvPr>
            <p:ph sz="half" idx="12"/>
          </p:nvPr>
        </p:nvSpPr>
        <p:spPr>
          <a:xfrm>
            <a:off x="683568" y="1988841"/>
            <a:ext cx="7488832" cy="2808312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chemeClr val="bg1"/>
              </a:buClr>
              <a:buFont typeface="Arial" pitchFamily="34" charset="0"/>
              <a:buChar char="•"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chemeClr val="bg1"/>
              </a:buClr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chemeClr val="bg1"/>
              </a:buClr>
              <a:defRPr sz="16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chemeClr val="bg1"/>
              </a:buClr>
              <a:defRPr sz="1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buClr>
                <a:schemeClr val="bg1"/>
              </a:buClr>
              <a:defRPr sz="1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BAD6F-CC60-4FD2-BC36-00CA1BFF2854}" type="datetimeFigureOut">
              <a:rPr lang="sv-SE" smtClean="0"/>
              <a:pPr/>
              <a:t>2013-02-28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3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51DC54-BAC9-4BF3-9C86-321436E73218}" type="slidenum">
              <a:rPr lang="sv-SE" smtClean="0"/>
              <a:pPr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Bildobjekt 21" descr="miunlogo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1125" y="6234293"/>
            <a:ext cx="1051894" cy="596908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 hasCustomPrompt="1"/>
          </p:nvPr>
        </p:nvSpPr>
        <p:spPr>
          <a:xfrm>
            <a:off x="683568" y="1196752"/>
            <a:ext cx="7848872" cy="4320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sv-SE" dirty="0" smtClean="0"/>
              <a:t>RUBRIKFORMAT STOR</a:t>
            </a:r>
            <a:endParaRPr lang="sv-SE" dirty="0"/>
          </a:p>
        </p:txBody>
      </p:sp>
      <p:sp>
        <p:nvSpPr>
          <p:cNvPr id="24" name="Platshållare för text 23"/>
          <p:cNvSpPr>
            <a:spLocks noGrp="1"/>
          </p:cNvSpPr>
          <p:nvPr>
            <p:ph type="body" sz="quarter" idx="10"/>
          </p:nvPr>
        </p:nvSpPr>
        <p:spPr>
          <a:xfrm>
            <a:off x="684213" y="1989138"/>
            <a:ext cx="7488237" cy="2808287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rgbClr val="3C71B6"/>
              </a:buClr>
              <a:buFont typeface="Arial" pitchFamily="34" charset="0"/>
              <a:buChar char="•"/>
              <a:defRPr sz="1800" baseline="0">
                <a:latin typeface="Arial" pitchFamily="34" charset="0"/>
                <a:cs typeface="Arial" pitchFamily="34" charset="0"/>
              </a:defRPr>
            </a:lvl1pPr>
            <a:lvl2pPr>
              <a:buClr>
                <a:srgbClr val="3C71B6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3C71B6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datum 4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BAD6F-CC60-4FD2-BC36-00CA1BFF2854}" type="datetimeFigureOut">
              <a:rPr lang="sv-SE" smtClean="0"/>
              <a:pPr/>
              <a:t>2013-02-28</a:t>
            </a:fld>
            <a:endParaRPr lang="sv-SE" dirty="0"/>
          </a:p>
        </p:txBody>
      </p:sp>
      <p:sp>
        <p:nvSpPr>
          <p:cNvPr id="9" name="Platshållare för sidfot 5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6"/>
          <p:cNvSpPr>
            <a:spLocks noGrp="1"/>
          </p:cNvSpPr>
          <p:nvPr>
            <p:ph type="sldNum" sz="quarter" idx="13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51DC54-BAC9-4BF3-9C86-321436E73218}" type="slidenum">
              <a:rPr lang="sv-SE" smtClean="0"/>
              <a:pPr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67544" y="1268760"/>
            <a:ext cx="8229600" cy="43204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sv-SE" dirty="0" smtClean="0"/>
              <a:t>RUBRIKFORMAT STOR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425355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rgbClr val="3C71B6"/>
              </a:buClr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buClr>
                <a:srgbClr val="3C71B6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3C71B6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425355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rgbClr val="3C71B6"/>
              </a:buClr>
              <a:buFont typeface="Arial" pitchFamily="34" charset="0"/>
              <a:buChar char="•"/>
              <a:defRPr sz="1800" b="0">
                <a:latin typeface="Arial" pitchFamily="34" charset="0"/>
                <a:cs typeface="Arial" pitchFamily="34" charset="0"/>
              </a:defRPr>
            </a:lvl1pPr>
            <a:lvl2pPr>
              <a:buClr>
                <a:srgbClr val="3C71B6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3C71B6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BAD6F-CC60-4FD2-BC36-00CA1BFF2854}" type="datetimeFigureOut">
              <a:rPr lang="sv-SE" smtClean="0"/>
              <a:pPr/>
              <a:t>2013-02-28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51DC54-BAC9-4BF3-9C86-321436E73218}" type="slidenum">
              <a:rPr lang="sv-SE" smtClean="0"/>
              <a:pPr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BAD6F-CC60-4FD2-BC36-00CA1BFF2854}" type="datetimeFigureOut">
              <a:rPr lang="sv-SE" smtClean="0"/>
              <a:pPr/>
              <a:t>2013-02-28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51DC54-BAC9-4BF3-9C86-321436E73218}" type="slidenum">
              <a:rPr lang="sv-SE" smtClean="0"/>
              <a:pPr/>
              <a:t>‹Nr.›</a:t>
            </a:fld>
            <a:endParaRPr lang="sv-SE" dirty="0"/>
          </a:p>
        </p:txBody>
      </p:sp>
      <p:sp>
        <p:nvSpPr>
          <p:cNvPr id="10" name="Rubrik 1"/>
          <p:cNvSpPr>
            <a:spLocks noGrp="1"/>
          </p:cNvSpPr>
          <p:nvPr>
            <p:ph type="title" hasCustomPrompt="1"/>
          </p:nvPr>
        </p:nvSpPr>
        <p:spPr>
          <a:xfrm>
            <a:off x="467544" y="1268760"/>
            <a:ext cx="8229600" cy="43204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sv-SE" dirty="0" smtClean="0"/>
              <a:t>RUBRIKFORMAT STOR</a:t>
            </a:r>
            <a:endParaRPr lang="sv-SE" dirty="0"/>
          </a:p>
        </p:txBody>
      </p:sp>
      <p:sp>
        <p:nvSpPr>
          <p:cNvPr id="11" name="Platshållare för innehåll 2"/>
          <p:cNvSpPr>
            <a:spLocks noGrp="1"/>
          </p:cNvSpPr>
          <p:nvPr>
            <p:ph sz="half" idx="1"/>
          </p:nvPr>
        </p:nvSpPr>
        <p:spPr>
          <a:xfrm>
            <a:off x="4644008" y="1700808"/>
            <a:ext cx="4038600" cy="4425355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rgbClr val="3C71B6"/>
              </a:buClr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buClr>
                <a:srgbClr val="3C71B6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3C71B6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83568" y="1277888"/>
            <a:ext cx="7931224" cy="710952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sv-SE" dirty="0" smtClean="0"/>
              <a:t>RUBRIKFORMAT STOR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BAD6F-CC60-4FD2-BC36-00CA1BFF2854}" type="datetimeFigureOut">
              <a:rPr lang="sv-SE" smtClean="0"/>
              <a:pPr/>
              <a:t>2013-02-28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51DC54-BAC9-4BF3-9C86-321436E73218}" type="slidenum">
              <a:rPr lang="sv-SE" smtClean="0"/>
              <a:pPr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BAD6F-CC60-4FD2-BC36-00CA1BFF2854}" type="datetimeFigureOut">
              <a:rPr lang="sv-SE" smtClean="0"/>
              <a:pPr/>
              <a:t>2013-02-28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51DC54-BAC9-4BF3-9C86-321436E73218}" type="slidenum">
              <a:rPr lang="sv-SE" smtClean="0"/>
              <a:pPr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rgbClr val="3C71B6"/>
              </a:buClr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buClr>
                <a:srgbClr val="3C71B6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3C71B6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BAD6F-CC60-4FD2-BC36-00CA1BFF2854}" type="datetimeFigureOut">
              <a:rPr lang="sv-SE" smtClean="0"/>
              <a:pPr/>
              <a:t>2013-02-28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51DC54-BAC9-4BF3-9C86-321436E73218}" type="slidenum">
              <a:rPr lang="sv-SE" smtClean="0"/>
              <a:pPr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BAD6F-CC60-4FD2-BC36-00CA1BFF2854}" type="datetimeFigureOut">
              <a:rPr lang="sv-SE" smtClean="0"/>
              <a:pPr/>
              <a:t>2013-02-28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51DC54-BAC9-4BF3-9C86-321436E73218}" type="slidenum">
              <a:rPr lang="sv-SE" smtClean="0"/>
              <a:pPr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57200" y="1133872"/>
            <a:ext cx="8229600" cy="85496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r>
              <a:rPr lang="sv-SE" dirty="0" smtClean="0"/>
              <a:t>RUBRIKFORMAT STOR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eaVert"/>
          <a:lstStyle>
            <a:lvl1pPr marL="288000" indent="-288000">
              <a:buClr>
                <a:srgbClr val="3C71B6"/>
              </a:buClr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buClr>
                <a:srgbClr val="3C71B6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3C71B6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BAD6F-CC60-4FD2-BC36-00CA1BFF2854}" type="datetimeFigureOut">
              <a:rPr lang="sv-SE" smtClean="0"/>
              <a:pPr/>
              <a:t>2013-02-28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51DC54-BAC9-4BF3-9C86-321436E73218}" type="slidenum">
              <a:rPr lang="sv-SE" smtClean="0"/>
              <a:pPr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wmf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/>
          <p:cNvSpPr/>
          <p:nvPr/>
        </p:nvSpPr>
        <p:spPr>
          <a:xfrm>
            <a:off x="228600" y="228600"/>
            <a:ext cx="8686800" cy="5923446"/>
          </a:xfrm>
          <a:prstGeom prst="rect">
            <a:avLst/>
          </a:prstGeom>
          <a:solidFill>
            <a:srgbClr val="3C71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Frihandsfigur 14"/>
          <p:cNvSpPr/>
          <p:nvPr/>
        </p:nvSpPr>
        <p:spPr>
          <a:xfrm rot="60000">
            <a:off x="302025" y="315820"/>
            <a:ext cx="8566723" cy="5737517"/>
          </a:xfrm>
          <a:custGeom>
            <a:avLst/>
            <a:gdLst>
              <a:gd name="connsiteX0" fmla="*/ 0 w 8382000"/>
              <a:gd name="connsiteY0" fmla="*/ 0 h 5257800"/>
              <a:gd name="connsiteX1" fmla="*/ 8382000 w 8382000"/>
              <a:gd name="connsiteY1" fmla="*/ 0 h 5257800"/>
              <a:gd name="connsiteX2" fmla="*/ 8382000 w 8382000"/>
              <a:gd name="connsiteY2" fmla="*/ 5257800 h 5257800"/>
              <a:gd name="connsiteX3" fmla="*/ 0 w 8382000"/>
              <a:gd name="connsiteY3" fmla="*/ 5257800 h 5257800"/>
              <a:gd name="connsiteX4" fmla="*/ 0 w 8382000"/>
              <a:gd name="connsiteY4" fmla="*/ 0 h 525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2000" h="5257800">
                <a:moveTo>
                  <a:pt x="0" y="0"/>
                </a:moveTo>
                <a:lnTo>
                  <a:pt x="8382000" y="0"/>
                </a:lnTo>
                <a:lnTo>
                  <a:pt x="8382000" y="5257800"/>
                </a:lnTo>
                <a:lnTo>
                  <a:pt x="0" y="52578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3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miunlogo.wmf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731125" y="6234293"/>
            <a:ext cx="1051894" cy="596908"/>
          </a:xfrm>
          <a:prstGeom prst="rect">
            <a:avLst/>
          </a:prstGeom>
        </p:spPr>
      </p:pic>
      <p:pic>
        <p:nvPicPr>
          <p:cNvPr id="16" name="Bildobjekt 15" descr="MIUN_punkt_se_BLÅ_Best.eps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442200" y="513738"/>
            <a:ext cx="1162751" cy="466344"/>
          </a:xfrm>
          <a:prstGeom prst="rect">
            <a:avLst/>
          </a:prstGeom>
        </p:spPr>
      </p:pic>
      <p:sp>
        <p:nvSpPr>
          <p:cNvPr id="9" name="Platshållare för datum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C0ABAD6F-CC60-4FD2-BC36-00CA1BFF2854}" type="datetimeFigureOut">
              <a:rPr lang="sv-SE" smtClean="0"/>
              <a:pPr/>
              <a:t>2013-02-28</a:t>
            </a:fld>
            <a:endParaRPr lang="sv-SE" dirty="0"/>
          </a:p>
        </p:txBody>
      </p:sp>
      <p:sp>
        <p:nvSpPr>
          <p:cNvPr id="17" name="Platshållare för sidfot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8" name="Platshållare för bildnumm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3A51DC54-BAC9-4BF3-9C86-321436E73218}" type="slidenum">
              <a:rPr lang="sv-SE" smtClean="0"/>
              <a:pPr/>
              <a:t>‹Nr.›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 cap="all" baseline="0">
          <a:solidFill>
            <a:srgbClr val="3C71B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118448" cy="686002"/>
          </a:xfrm>
        </p:spPr>
        <p:txBody>
          <a:bodyPr>
            <a:noAutofit/>
          </a:bodyPr>
          <a:lstStyle/>
          <a:p>
            <a:r>
              <a:rPr lang="sv-SE" dirty="0" smtClean="0"/>
              <a:t>personalinformation</a:t>
            </a:r>
            <a:br>
              <a:rPr lang="sv-SE" dirty="0" smtClean="0"/>
            </a:br>
            <a:r>
              <a:rPr lang="sv-SE" sz="1600" dirty="0" smtClean="0"/>
              <a:t>130227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848872" cy="432048"/>
          </a:xfrm>
        </p:spPr>
        <p:txBody>
          <a:bodyPr/>
          <a:lstStyle/>
          <a:p>
            <a:r>
              <a:rPr lang="sv-SE" sz="2400" dirty="0" smtClean="0"/>
              <a:t>omlokalisering</a:t>
            </a:r>
            <a:endParaRPr lang="sv-SE" sz="24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683568" y="1484784"/>
            <a:ext cx="7488237" cy="4752528"/>
          </a:xfrm>
        </p:spPr>
        <p:txBody>
          <a:bodyPr/>
          <a:lstStyle/>
          <a:p>
            <a:pPr>
              <a:buNone/>
            </a:pPr>
            <a:r>
              <a:rPr lang="sv-SE" sz="2000" b="1" dirty="0" smtClean="0"/>
              <a:t>Dagens möte:</a:t>
            </a:r>
          </a:p>
          <a:p>
            <a:pPr>
              <a:buNone/>
            </a:pPr>
            <a:endParaRPr lang="sv-SE" sz="2000" b="1" dirty="0" smtClean="0"/>
          </a:p>
          <a:p>
            <a:r>
              <a:rPr lang="sv-SE" sz="2000" dirty="0" smtClean="0"/>
              <a:t>Informera var vi står idag och planering framåt</a:t>
            </a:r>
          </a:p>
          <a:p>
            <a:r>
              <a:rPr lang="sv-SE" sz="2000" dirty="0" smtClean="0"/>
              <a:t>Trygghetsstiftelsen informerar om vad som gäller vid omlokalisering utifrån trygghetsavtalet </a:t>
            </a:r>
          </a:p>
          <a:p>
            <a:r>
              <a:rPr lang="sv-SE" sz="2000" dirty="0" smtClean="0"/>
              <a:t>Fånga upp frågor och frågeställningar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pil 3"/>
          <p:cNvCxnSpPr/>
          <p:nvPr/>
        </p:nvCxnSpPr>
        <p:spPr>
          <a:xfrm>
            <a:off x="586854" y="1419366"/>
            <a:ext cx="8161361" cy="0"/>
          </a:xfrm>
          <a:prstGeom prst="straightConnector1">
            <a:avLst/>
          </a:prstGeom>
          <a:ln w="76200" cmpd="sng">
            <a:solidFill>
              <a:schemeClr val="tx2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textruta 4"/>
          <p:cNvSpPr txBox="1"/>
          <p:nvPr/>
        </p:nvSpPr>
        <p:spPr>
          <a:xfrm>
            <a:off x="532263" y="953137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Feb 2013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6518754" y="953137"/>
            <a:ext cx="2161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höst 2015/vår 2016</a:t>
            </a:r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614150" y="1569492"/>
            <a:ext cx="2483892" cy="5732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  <a:latin typeface="Arial"/>
                <a:cs typeface="Arial"/>
              </a:rPr>
              <a:t>Projektering och upphandling</a:t>
            </a:r>
            <a:endParaRPr lang="sv-SE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618736" y="2390629"/>
            <a:ext cx="8091327" cy="573206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100000"/>
                  <a:shade val="100000"/>
                  <a:satMod val="130000"/>
                  <a:alpha val="25000"/>
                </a:schemeClr>
              </a:gs>
              <a:gs pos="100000">
                <a:schemeClr val="dk1">
                  <a:tint val="50000"/>
                  <a:shade val="100000"/>
                  <a:satMod val="350000"/>
                  <a:alpha val="25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  <a:latin typeface="Arial"/>
                <a:cs typeface="Arial"/>
              </a:rPr>
              <a:t>Personalfrågor</a:t>
            </a:r>
            <a:endParaRPr lang="sv-SE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618736" y="3129881"/>
            <a:ext cx="8093601" cy="573206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100000"/>
                  <a:shade val="100000"/>
                  <a:satMod val="130000"/>
                  <a:alpha val="50000"/>
                </a:schemeClr>
              </a:gs>
              <a:gs pos="100000">
                <a:schemeClr val="accent2">
                  <a:tint val="50000"/>
                  <a:shade val="100000"/>
                  <a:satMod val="350000"/>
                  <a:alpha val="50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  <a:latin typeface="Arial"/>
                <a:cs typeface="Arial"/>
              </a:rPr>
              <a:t>Avveckling av lokaler</a:t>
            </a:r>
            <a:endParaRPr lang="sv-SE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618736" y="4592478"/>
            <a:ext cx="8079435" cy="573206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00000"/>
                  <a:shade val="100000"/>
                  <a:satMod val="130000"/>
                  <a:alpha val="70000"/>
                </a:schemeClr>
              </a:gs>
              <a:gs pos="100000">
                <a:schemeClr val="accent4">
                  <a:tint val="50000"/>
                  <a:shade val="100000"/>
                  <a:satMod val="350000"/>
                  <a:alpha val="70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  <a:latin typeface="Arial"/>
                <a:cs typeface="Arial"/>
              </a:rPr>
              <a:t>Utbildningsutveckling med fokus på lärarutbildningen</a:t>
            </a:r>
            <a:endParaRPr lang="sv-SE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618736" y="5329456"/>
            <a:ext cx="8085021" cy="573206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100000"/>
                  <a:shade val="100000"/>
                  <a:satMod val="130000"/>
                  <a:alpha val="40000"/>
                </a:schemeClr>
              </a:gs>
              <a:gs pos="100000">
                <a:schemeClr val="accent5">
                  <a:tint val="50000"/>
                  <a:shade val="100000"/>
                  <a:satMod val="350000"/>
                  <a:alpha val="40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  <a:latin typeface="Arial"/>
                <a:cs typeface="Arial"/>
              </a:rPr>
              <a:t>Kommunikation</a:t>
            </a:r>
            <a:endParaRPr lang="sv-SE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6619164" y="1585413"/>
            <a:ext cx="1981200" cy="5732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FFFF"/>
                </a:solidFill>
                <a:latin typeface="Arial"/>
                <a:cs typeface="Arial"/>
              </a:rPr>
              <a:t>Flytt</a:t>
            </a:r>
            <a:endParaRPr lang="sv-SE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618736" y="3880509"/>
            <a:ext cx="8099187" cy="573206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100000"/>
                  <a:shade val="100000"/>
                  <a:satMod val="130000"/>
                  <a:alpha val="62000"/>
                </a:schemeClr>
              </a:gs>
              <a:gs pos="100000">
                <a:schemeClr val="accent3">
                  <a:tint val="50000"/>
                  <a:shade val="100000"/>
                  <a:satMod val="350000"/>
                  <a:alpha val="62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  <a:latin typeface="Arial"/>
                <a:cs typeface="Arial"/>
              </a:rPr>
              <a:t>Utbildningsplanering – </a:t>
            </a:r>
            <a:r>
              <a:rPr lang="sv-SE" sz="1600" dirty="0" smtClean="0">
                <a:solidFill>
                  <a:schemeClr val="tx1"/>
                </a:solidFill>
                <a:latin typeface="Arial"/>
                <a:cs typeface="Arial"/>
              </a:rPr>
              <a:t>logistik och planering för att säkerställa pågående utbildningar</a:t>
            </a:r>
            <a:endParaRPr lang="sv-SE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textruta 13"/>
          <p:cNvSpPr txBox="1"/>
          <p:nvPr/>
        </p:nvSpPr>
        <p:spPr>
          <a:xfrm>
            <a:off x="2157072" y="953137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Dec 2013</a:t>
            </a:r>
            <a:endParaRPr lang="sv-SE" dirty="0"/>
          </a:p>
        </p:txBody>
      </p:sp>
      <p:sp>
        <p:nvSpPr>
          <p:cNvPr id="15" name="textruta 14"/>
          <p:cNvSpPr txBox="1"/>
          <p:nvPr/>
        </p:nvSpPr>
        <p:spPr>
          <a:xfrm>
            <a:off x="4469173" y="953137"/>
            <a:ext cx="69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2014</a:t>
            </a:r>
            <a:endParaRPr lang="sv-SE" dirty="0"/>
          </a:p>
        </p:txBody>
      </p:sp>
      <p:sp>
        <p:nvSpPr>
          <p:cNvPr id="16" name="Rektangel 15"/>
          <p:cNvSpPr/>
          <p:nvPr/>
        </p:nvSpPr>
        <p:spPr>
          <a:xfrm>
            <a:off x="3766781" y="1599063"/>
            <a:ext cx="2402007" cy="5732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FFFF"/>
                </a:solidFill>
                <a:latin typeface="Arial"/>
                <a:cs typeface="Arial"/>
              </a:rPr>
              <a:t>Byggperiod</a:t>
            </a:r>
            <a:endParaRPr lang="sv-SE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7" name="Rubrik 1"/>
          <p:cNvSpPr txBox="1">
            <a:spLocks/>
          </p:cNvSpPr>
          <p:nvPr/>
        </p:nvSpPr>
        <p:spPr>
          <a:xfrm>
            <a:off x="533829" y="317915"/>
            <a:ext cx="5835014" cy="6860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400" b="1" cap="all" dirty="0" smtClean="0">
                <a:solidFill>
                  <a:srgbClr val="3C71B6"/>
                </a:solidFill>
                <a:latin typeface="Arial" pitchFamily="34" charset="0"/>
                <a:ea typeface="+mj-ea"/>
                <a:cs typeface="Arial" pitchFamily="34" charset="0"/>
              </a:rPr>
              <a:t>omlokalisering</a:t>
            </a:r>
            <a:endParaRPr kumimoji="0" lang="sv-SE" sz="2400" b="1" i="0" u="none" strike="noStrike" kern="1200" cap="all" spc="0" normalizeH="0" baseline="0" noProof="0" dirty="0">
              <a:ln>
                <a:noFill/>
              </a:ln>
              <a:solidFill>
                <a:srgbClr val="3C71B6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848872" cy="432048"/>
          </a:xfrm>
        </p:spPr>
        <p:txBody>
          <a:bodyPr/>
          <a:lstStyle/>
          <a:p>
            <a:r>
              <a:rPr lang="sv-SE" sz="2400" dirty="0" smtClean="0"/>
              <a:t>omlokalisering</a:t>
            </a:r>
            <a:endParaRPr lang="sv-SE" sz="24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683568" y="1484784"/>
            <a:ext cx="7488237" cy="4752528"/>
          </a:xfrm>
        </p:spPr>
        <p:txBody>
          <a:bodyPr/>
          <a:lstStyle/>
          <a:p>
            <a:pPr>
              <a:buNone/>
            </a:pPr>
            <a:r>
              <a:rPr lang="sv-SE" sz="2000" b="1" dirty="0" smtClean="0"/>
              <a:t>Utgångspunkter:</a:t>
            </a:r>
          </a:p>
          <a:p>
            <a:pPr>
              <a:buNone/>
            </a:pPr>
            <a:endParaRPr lang="sv-SE" sz="2000" b="1" dirty="0" smtClean="0"/>
          </a:p>
          <a:p>
            <a:r>
              <a:rPr lang="sv-SE" sz="2000" dirty="0" smtClean="0"/>
              <a:t>Stort beslut som är en dryg vecka gammalt</a:t>
            </a:r>
          </a:p>
          <a:p>
            <a:r>
              <a:rPr lang="sv-SE" sz="2000" dirty="0" smtClean="0"/>
              <a:t>Vi har inte genomfört den här typen av projekt tidigare</a:t>
            </a:r>
          </a:p>
          <a:p>
            <a:r>
              <a:rPr lang="sv-SE" sz="2000" dirty="0" smtClean="0"/>
              <a:t>Begränsad möjlighet till planering tidigare i processen</a:t>
            </a:r>
          </a:p>
          <a:p>
            <a:endParaRPr lang="sv-SE" sz="2000" dirty="0" smtClean="0"/>
          </a:p>
          <a:p>
            <a:r>
              <a:rPr lang="sv-SE" sz="2000" dirty="0" smtClean="0"/>
              <a:t>Vi har INTE svar på allt i dagsläget! </a:t>
            </a:r>
          </a:p>
          <a:p>
            <a:endParaRPr lang="sv-SE" sz="2000" dirty="0" smtClean="0"/>
          </a:p>
          <a:p>
            <a:r>
              <a:rPr lang="sv-SE" sz="2000" dirty="0" smtClean="0"/>
              <a:t>Man måste själv ta ett aktivt beslut om man vill följa med</a:t>
            </a:r>
          </a:p>
          <a:p>
            <a:endParaRPr lang="sv-SE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848872" cy="432048"/>
          </a:xfrm>
        </p:spPr>
        <p:txBody>
          <a:bodyPr/>
          <a:lstStyle/>
          <a:p>
            <a:r>
              <a:rPr lang="sv-SE" sz="2400" dirty="0" smtClean="0"/>
              <a:t>omlokalisering</a:t>
            </a:r>
            <a:endParaRPr lang="sv-SE" sz="24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683568" y="1484784"/>
            <a:ext cx="7488237" cy="4752528"/>
          </a:xfrm>
        </p:spPr>
        <p:txBody>
          <a:bodyPr/>
          <a:lstStyle/>
          <a:p>
            <a:pPr>
              <a:buNone/>
            </a:pPr>
            <a:r>
              <a:rPr lang="sv-SE" sz="2000" b="1" dirty="0" smtClean="0"/>
              <a:t>Vad händer nu?</a:t>
            </a:r>
          </a:p>
          <a:p>
            <a:pPr>
              <a:buNone/>
            </a:pPr>
            <a:endParaRPr lang="sv-SE" sz="2000" b="1" dirty="0" smtClean="0"/>
          </a:p>
          <a:p>
            <a:r>
              <a:rPr lang="sv-SE" sz="2000" dirty="0" smtClean="0"/>
              <a:t>Omlokaliseringsprojekt etableras</a:t>
            </a:r>
          </a:p>
          <a:p>
            <a:r>
              <a:rPr lang="sv-SE" sz="2000" dirty="0" smtClean="0"/>
              <a:t>Personalfrågor är ett delprojekt</a:t>
            </a:r>
          </a:p>
          <a:p>
            <a:pPr lvl="1"/>
            <a:r>
              <a:rPr lang="sv-SE" sz="2000" dirty="0" smtClean="0"/>
              <a:t>Koppling till fackliga organisationer och skyddsorganisation</a:t>
            </a:r>
          </a:p>
          <a:p>
            <a:r>
              <a:rPr lang="sv-SE" sz="2000" dirty="0" smtClean="0"/>
              <a:t>Etablera kontakter med andra som har erfarenhet av omlokalisering</a:t>
            </a:r>
          </a:p>
          <a:p>
            <a:r>
              <a:rPr lang="sv-SE" sz="2000" dirty="0" smtClean="0"/>
              <a:t>Utifrån riskbedömningen arbeta fram åtgärder för att underlätta omlokaliseringen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395536" y="1124744"/>
            <a:ext cx="7488237" cy="2808287"/>
          </a:xfrm>
        </p:spPr>
        <p:txBody>
          <a:bodyPr/>
          <a:lstStyle/>
          <a:p>
            <a:endParaRPr lang="sv-SE" sz="1000" dirty="0" smtClean="0"/>
          </a:p>
          <a:p>
            <a:r>
              <a:rPr lang="sv-SE" dirty="0" smtClean="0"/>
              <a:t>Ett viktigt inslag i arbetet är att ta fram lämpliga åtgärder som minimerar, lindrar eller undanröjer risker till en god arbetsmiljö för de anställda, och en väl fungerande studiemiljö för våra studenter 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I handlingsplanen för flytten, så konkret som möjligt beskriva innebörd, tidslinje och tågordning. Tydligt visa hur det är tänkt att verksamheten ska fortsätta under flyttprocessen</a:t>
            </a:r>
          </a:p>
          <a:p>
            <a:endParaRPr lang="sv-SE" dirty="0" smtClean="0"/>
          </a:p>
          <a:p>
            <a:r>
              <a:rPr lang="sv-SE" dirty="0" smtClean="0"/>
              <a:t>I handlingsplanen för flytt konkritisera vem som gör vad i flyttprocessen, samt vilket praktiskt stöd som finns till individen och vad som förväntas på individnivå	</a:t>
            </a:r>
          </a:p>
          <a:p>
            <a:endParaRPr lang="sv-SE" sz="1000" dirty="0" smtClean="0"/>
          </a:p>
          <a:p>
            <a:endParaRPr lang="sv-SE" sz="2000" dirty="0" smtClean="0"/>
          </a:p>
          <a:p>
            <a:endParaRPr lang="sv-SE" sz="1000" dirty="0"/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848872" cy="432048"/>
          </a:xfrm>
        </p:spPr>
        <p:txBody>
          <a:bodyPr/>
          <a:lstStyle/>
          <a:p>
            <a:r>
              <a:rPr lang="sv-SE" sz="2400" dirty="0" smtClean="0"/>
              <a:t>Riskbedömning &amp; Åtgärder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467544" y="548680"/>
            <a:ext cx="7488237" cy="2808287"/>
          </a:xfrm>
        </p:spPr>
        <p:txBody>
          <a:bodyPr/>
          <a:lstStyle/>
          <a:p>
            <a:endParaRPr lang="sv-SE" sz="1000" dirty="0" smtClean="0"/>
          </a:p>
          <a:p>
            <a:pPr>
              <a:buNone/>
            </a:pPr>
            <a:endParaRPr lang="sv-SE" sz="1000" dirty="0" smtClean="0"/>
          </a:p>
          <a:p>
            <a:r>
              <a:rPr lang="sv-SE" dirty="0" smtClean="0"/>
              <a:t>Extra insatser från Företagshälsovård vid behov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Workshops med en expert resurs i hela problematiken med omställningar utifrån individperspektiv, olika sätt att ta hand om sig själv och sin omgivning 	</a:t>
            </a:r>
          </a:p>
          <a:p>
            <a:pPr>
              <a:buNone/>
            </a:pPr>
            <a:r>
              <a:rPr lang="sv-SE" dirty="0" smtClean="0"/>
              <a:t>	</a:t>
            </a:r>
          </a:p>
          <a:p>
            <a:r>
              <a:rPr lang="sv-SE" dirty="0" smtClean="0"/>
              <a:t>Fundera kring de fysiska förutsättningarna för samarbete i val av lokaler vid en rockad på campus Sundsvall. Ansträngningar att möjliggör och underlätta sammanhållningen </a:t>
            </a:r>
          </a:p>
          <a:p>
            <a:pPr>
              <a:buNone/>
            </a:pPr>
            <a:r>
              <a:rPr lang="sv-SE" dirty="0" smtClean="0"/>
              <a:t>	</a:t>
            </a:r>
          </a:p>
          <a:p>
            <a:r>
              <a:rPr lang="sv-SE" dirty="0" smtClean="0"/>
              <a:t>Se över arbetsuppgifterna under särskilt stressade perioder för att bibehålla en hälsosam arbetsmiljö </a:t>
            </a:r>
          </a:p>
          <a:p>
            <a:endParaRPr lang="sv-SE" dirty="0" smtClean="0"/>
          </a:p>
          <a:p>
            <a:r>
              <a:rPr lang="sv-SE" dirty="0" smtClean="0"/>
              <a:t>Samliga delar behöver utredas vidare med medverkan av skyddsombud i riskbedömningsarbetet, framtagandet av lämpliga åtgärder samt utveckling av en handlingsplan för genomförande 	</a:t>
            </a:r>
          </a:p>
          <a:p>
            <a:endParaRPr lang="sv-SE" dirty="0" smtClean="0"/>
          </a:p>
          <a:p>
            <a:pPr>
              <a:buNone/>
            </a:pPr>
            <a:r>
              <a:rPr lang="sv-SE" sz="2000" dirty="0" smtClean="0"/>
              <a:t>	</a:t>
            </a:r>
          </a:p>
          <a:p>
            <a:endParaRPr lang="sv-SE" sz="2000" dirty="0"/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848872" cy="432048"/>
          </a:xfrm>
        </p:spPr>
        <p:txBody>
          <a:bodyPr/>
          <a:lstStyle/>
          <a:p>
            <a:r>
              <a:rPr lang="sv-SE" sz="2400" dirty="0" smtClean="0"/>
              <a:t>Riskbedömning &amp; Åtgärder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IUN bla">
  <a:themeElements>
    <a:clrScheme name="MIUN">
      <a:dk1>
        <a:srgbClr val="000000"/>
      </a:dk1>
      <a:lt1>
        <a:sysClr val="window" lastClr="FFFFFF"/>
      </a:lt1>
      <a:dk2>
        <a:srgbClr val="E7177B"/>
      </a:dk2>
      <a:lt2>
        <a:srgbClr val="FFFFFF"/>
      </a:lt2>
      <a:accent1>
        <a:srgbClr val="3A7BBE"/>
      </a:accent1>
      <a:accent2>
        <a:srgbClr val="F1E219"/>
      </a:accent2>
      <a:accent3>
        <a:srgbClr val="C02A26"/>
      </a:accent3>
      <a:accent4>
        <a:srgbClr val="E95D0F"/>
      </a:accent4>
      <a:accent5>
        <a:srgbClr val="E7177B"/>
      </a:accent5>
      <a:accent6>
        <a:srgbClr val="63A53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MIUN bla</Template>
  <TotalTime>2015</TotalTime>
  <Words>272</Words>
  <Application>Microsoft Macintosh PowerPoint</Application>
  <PresentationFormat>Bildspel på skärmen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MIUN bla</vt:lpstr>
      <vt:lpstr>personalinformation 130227 </vt:lpstr>
      <vt:lpstr>omlokalisering</vt:lpstr>
      <vt:lpstr>PowerPoint-presentation</vt:lpstr>
      <vt:lpstr>omlokalisering</vt:lpstr>
      <vt:lpstr>omlokalisering</vt:lpstr>
      <vt:lpstr>Riskbedömning &amp; Åtgärder</vt:lpstr>
      <vt:lpstr>Riskbedömning &amp; Åtgärder</vt:lpstr>
    </vt:vector>
  </TitlesOfParts>
  <Company>Mittuniversitetet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Niklas Bergman</dc:creator>
  <cp:lastModifiedBy>Eva Wiktorsson</cp:lastModifiedBy>
  <cp:revision>98</cp:revision>
  <dcterms:created xsi:type="dcterms:W3CDTF">2012-07-02T09:01:39Z</dcterms:created>
  <dcterms:modified xsi:type="dcterms:W3CDTF">2013-02-28T12:44:03Z</dcterms:modified>
</cp:coreProperties>
</file>