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84" r:id="rId2"/>
    <p:sldId id="285" r:id="rId3"/>
    <p:sldId id="280" r:id="rId4"/>
    <p:sldId id="286"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81" r:id="rId19"/>
    <p:sldId id="282" r:id="rId20"/>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5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89171" autoAdjust="0"/>
  </p:normalViewPr>
  <p:slideViewPr>
    <p:cSldViewPr snapToGrid="0">
      <p:cViewPr varScale="1">
        <p:scale>
          <a:sx n="76" d="100"/>
          <a:sy n="76" d="100"/>
        </p:scale>
        <p:origin x="-6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Blad1!$B$1</c:f>
              <c:strCache>
                <c:ptCount val="1"/>
                <c:pt idx="0">
                  <c:v>Antal</c:v>
                </c:pt>
              </c:strCache>
            </c:strRef>
          </c:tx>
          <c:dLbls>
            <c:dLbl>
              <c:idx val="0"/>
              <c:layout/>
              <c:tx>
                <c:rich>
                  <a:bodyPr/>
                  <a:lstStyle/>
                  <a:p>
                    <a:r>
                      <a:rPr lang="sv-SE" smtClean="0"/>
                      <a:t>Härnö-sand</a:t>
                    </a:r>
                    <a:endParaRPr lang="sv-SE"/>
                  </a:p>
                </c:rich>
              </c:tx>
              <c:showLegendKey val="0"/>
              <c:showVal val="0"/>
              <c:showCatName val="1"/>
              <c:showSerName val="0"/>
              <c:showPercent val="0"/>
              <c:showBubbleSize val="0"/>
            </c:dLbl>
            <c:dLbl>
              <c:idx val="1"/>
              <c:layout/>
              <c:tx>
                <c:rich>
                  <a:bodyPr/>
                  <a:lstStyle/>
                  <a:p>
                    <a:r>
                      <a:rPr lang="sv-SE" dirty="0" smtClean="0"/>
                      <a:t>Sunds-vall</a:t>
                    </a:r>
                    <a:endParaRPr lang="sv-SE" dirty="0"/>
                  </a:p>
                </c:rich>
              </c:tx>
              <c:showLegendKey val="0"/>
              <c:showVal val="0"/>
              <c:showCatName val="1"/>
              <c:showSerName val="0"/>
              <c:showPercent val="0"/>
              <c:showBubbleSize val="0"/>
            </c:dLbl>
            <c:dLbl>
              <c:idx val="2"/>
              <c:layout/>
              <c:tx>
                <c:rich>
                  <a:bodyPr/>
                  <a:lstStyle/>
                  <a:p>
                    <a:r>
                      <a:rPr lang="sv-SE" smtClean="0"/>
                      <a:t>Öster-sund</a:t>
                    </a:r>
                    <a:endParaRPr lang="sv-SE"/>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Blad1!$A$2:$A$4</c:f>
              <c:strCache>
                <c:ptCount val="3"/>
                <c:pt idx="0">
                  <c:v>Härnösand</c:v>
                </c:pt>
                <c:pt idx="1">
                  <c:v>Sundsvall</c:v>
                </c:pt>
                <c:pt idx="2">
                  <c:v>Östersund</c:v>
                </c:pt>
              </c:strCache>
            </c:strRef>
          </c:cat>
          <c:val>
            <c:numRef>
              <c:f>Blad1!$B$2:$B$4</c:f>
              <c:numCache>
                <c:formatCode>General</c:formatCode>
                <c:ptCount val="3"/>
                <c:pt idx="0">
                  <c:v>2300.0</c:v>
                </c:pt>
                <c:pt idx="1">
                  <c:v>4200.0</c:v>
                </c:pt>
                <c:pt idx="2">
                  <c:v>3700.0</c:v>
                </c:pt>
              </c:numCache>
            </c:numRef>
          </c:val>
        </c:ser>
        <c:dLbls>
          <c:showLegendKey val="0"/>
          <c:showVal val="0"/>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E68B19-14DD-F243-9026-250401D9B630}" type="datetimeFigureOut">
              <a:rPr lang="sv-SE" smtClean="0"/>
              <a:pPr/>
              <a:t>2012-09-04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0EC247-4033-654D-BE11-A8F8BDC8E783}" type="slidenum">
              <a:rPr lang="sv-SE" smtClean="0"/>
              <a:pPr/>
              <a:t>‹Nr.›</a:t>
            </a:fld>
            <a:endParaRPr lang="sv-SE"/>
          </a:p>
        </p:txBody>
      </p:sp>
    </p:spTree>
    <p:extLst>
      <p:ext uri="{BB962C8B-B14F-4D97-AF65-F5344CB8AC3E}">
        <p14:creationId xmlns:p14="http://schemas.microsoft.com/office/powerpoint/2010/main" val="303799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60BAC-E1EB-3E4A-970E-E1915F813EEB}" type="datetimeFigureOut">
              <a:rPr lang="sv-SE" smtClean="0"/>
              <a:pPr/>
              <a:t>2012-09-04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1CF30-D7FC-5449-AD11-F64080F38D8F}" type="slidenum">
              <a:rPr lang="sv-SE" smtClean="0"/>
              <a:pPr/>
              <a:t>‹Nr.›</a:t>
            </a:fld>
            <a:endParaRPr lang="sv-SE"/>
          </a:p>
        </p:txBody>
      </p:sp>
    </p:spTree>
    <p:extLst>
      <p:ext uri="{BB962C8B-B14F-4D97-AF65-F5344CB8AC3E}">
        <p14:creationId xmlns:p14="http://schemas.microsoft.com/office/powerpoint/2010/main" val="31168951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1720F80-4A40-E343-A03D-83B7B4A777DB}" type="slidenum">
              <a:rPr lang="sv-SE" sz="1200"/>
              <a:pPr/>
              <a:t>3</a:t>
            </a:fld>
            <a:endParaRPr lang="sv-SE" sz="1200"/>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sv-SE">
              <a:latin typeface="Times"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CC0AC838-E578-8E49-A7DB-596E96E1655D}" type="slidenum">
              <a:rPr lang="sv-SE" sz="1200"/>
              <a:pPr/>
              <a:t>12</a:t>
            </a:fld>
            <a:endParaRPr lang="sv-SE"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a:latin typeface="Times" charset="0"/>
                <a:ea typeface="ＭＳ Ｐゴシック" charset="0"/>
                <a:cs typeface="ＭＳ Ｐゴシック" charset="0"/>
              </a:rPr>
              <a:t>På Mittuniversitetet finns det många spännande utbildningar, och man får bostadsgaranti.</a:t>
            </a:r>
          </a:p>
          <a:p>
            <a:pPr eaLnBrk="1" hangingPunct="1"/>
            <a:r>
              <a:rPr lang="sv-SE" sz="800">
                <a:latin typeface="Times" charset="0"/>
                <a:ea typeface="ＭＳ Ｐゴシック" charset="0"/>
                <a:cs typeface="ＭＳ Ｐゴシック" charset="0"/>
              </a:rPr>
              <a:t>Studierna är flexibla, man har nära till sina lärare och man har möjlighet att få en aktiv och rolig fritid.</a:t>
            </a:r>
          </a:p>
          <a:p>
            <a:pPr eaLnBrk="1" hangingPunct="1"/>
            <a:endParaRPr lang="sv-SE" sz="1000">
              <a:latin typeface="Times" charset="0"/>
              <a:ea typeface="ＭＳ Ｐゴシック" charset="0"/>
              <a:cs typeface="ＭＳ Ｐゴシック" charset="0"/>
            </a:endParaRPr>
          </a:p>
          <a:p>
            <a:pPr eaLnBrk="1" hangingPunct="1"/>
            <a:endParaRPr lang="sv-SE">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A7556FC7-1CF3-4B40-82DE-824E05CBFA70}" type="slidenum">
              <a:rPr lang="sv-SE" sz="1200"/>
              <a:pPr/>
              <a:t>13</a:t>
            </a:fld>
            <a:endParaRPr lang="sv-SE"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dirty="0">
                <a:latin typeface="Times" charset="0"/>
                <a:ea typeface="ＭＳ Ｐゴシック" charset="0"/>
                <a:cs typeface="ＭＳ Ｐゴシック" charset="0"/>
              </a:rPr>
              <a:t>Eftersom Mittuniversitetet är uppdelad på tre olika campusorter, så betyder det att alla </a:t>
            </a:r>
            <a:r>
              <a:rPr lang="sv-SE" sz="800" dirty="0" smtClean="0">
                <a:latin typeface="Times" charset="0"/>
                <a:ea typeface="ＭＳ Ｐゴシック" charset="0"/>
                <a:cs typeface="ＭＳ Ｐゴシック" charset="0"/>
              </a:rPr>
              <a:t>20 000 studenter </a:t>
            </a:r>
            <a:r>
              <a:rPr lang="sv-SE" sz="800" dirty="0">
                <a:latin typeface="Times" charset="0"/>
                <a:ea typeface="ＭＳ Ｐゴシック" charset="0"/>
                <a:cs typeface="ＭＳ Ｐゴシック" charset="0"/>
              </a:rPr>
              <a:t>(varav </a:t>
            </a:r>
            <a:r>
              <a:rPr lang="sv-SE" sz="800" dirty="0" smtClean="0">
                <a:latin typeface="Times" charset="0"/>
                <a:ea typeface="ＭＳ Ｐゴシック" charset="0"/>
                <a:cs typeface="ＭＳ Ｐゴシック" charset="0"/>
              </a:rPr>
              <a:t>ca hälften studerar </a:t>
            </a:r>
            <a:r>
              <a:rPr lang="sv-SE" sz="800" dirty="0">
                <a:latin typeface="Times" charset="0"/>
                <a:ea typeface="ＭＳ Ｐゴシック" charset="0"/>
                <a:cs typeface="ＭＳ Ｐゴシック" charset="0"/>
              </a:rPr>
              <a:t>på distans) inte är på en och samma plats. Det blir lättare att lära känna lärare och man känner en närhet eftersom man då inte blir anonym. </a:t>
            </a:r>
          </a:p>
          <a:p>
            <a:pPr eaLnBrk="1" hangingPunct="1"/>
            <a:r>
              <a:rPr lang="sv-SE" sz="800" dirty="0">
                <a:latin typeface="Times" charset="0"/>
                <a:ea typeface="ＭＳ Ｐゴシック" charset="0"/>
                <a:cs typeface="ＭＳ Ｐゴシック" charset="0"/>
              </a:rPr>
              <a:t>Dina lärare känner igen dig. Det är också lätt att lära känna andra studenter och du känner dig snabbt hemma, oavsett vilket campus du väljer.</a:t>
            </a:r>
          </a:p>
          <a:p>
            <a:pPr eaLnBrk="1" hangingPunct="1"/>
            <a:r>
              <a:rPr lang="sv-SE" sz="800" dirty="0">
                <a:latin typeface="Times" charset="0"/>
                <a:ea typeface="ＭＳ Ｐゴシック" charset="0"/>
                <a:cs typeface="ＭＳ Ｐゴシック" charset="0"/>
              </a:rPr>
              <a:t>Du har nära till centrum, studentbostäderna och utelivet.  Dessutom har du alltid nära till bad och natur!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CFB1BC1D-F611-0040-9210-2DD70F8C2B02}" type="slidenum">
              <a:rPr lang="sv-SE" sz="1200"/>
              <a:pPr/>
              <a:t>14</a:t>
            </a:fld>
            <a:endParaRPr lang="sv-SE"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a:latin typeface="Times" charset="0"/>
                <a:ea typeface="ＭＳ Ｐゴシック" charset="0"/>
                <a:cs typeface="ＭＳ Ｐゴシック" charset="0"/>
              </a:rPr>
              <a:t>När man studerar på Mittuniversitetet är man garanterad bostad på alla tre campusorterna, i vissa fall under förutsättning att man är heltidsstuderande.</a:t>
            </a:r>
          </a:p>
          <a:p>
            <a:pPr eaLnBrk="1" hangingPunct="1"/>
            <a:r>
              <a:rPr lang="sv-SE" sz="800">
                <a:latin typeface="Times" charset="0"/>
                <a:ea typeface="ＭＳ Ｐゴシック" charset="0"/>
                <a:cs typeface="ＭＳ Ｐゴシック" charset="0"/>
              </a:rPr>
              <a:t>Alltså, bostadsgaranti betyder att du är garanterad bostad. Det är inget du kan ta för givet på alla högskolor eller universitet.</a:t>
            </a:r>
          </a:p>
          <a:p>
            <a:pPr eaLnBrk="1" hangingPunct="1"/>
            <a:r>
              <a:rPr lang="sv-SE" sz="800">
                <a:latin typeface="Times" charset="0"/>
                <a:ea typeface="ＭＳ Ｐゴシック" charset="0"/>
                <a:cs typeface="ＭＳ Ｐゴシック" charset="0"/>
              </a:rPr>
              <a:t>Du kan bo i egen lägenhet, dela med någon annan eller bo i korridor.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C2535552-3D53-1148-A047-DF2B8AE4A883}" type="slidenum">
              <a:rPr lang="sv-SE" sz="1200"/>
              <a:pPr/>
              <a:t>15</a:t>
            </a:fld>
            <a:endParaRPr lang="sv-SE"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sz="800" b="1" dirty="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FE36D39E-65EE-DA4A-99AA-48805E035E3F}" type="slidenum">
              <a:rPr lang="sv-SE" sz="1200"/>
              <a:pPr/>
              <a:t>16</a:t>
            </a:fld>
            <a:endParaRPr lang="sv-SE"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sz="1000" dirty="0">
              <a:latin typeface="Times" charset="0"/>
              <a:ea typeface="ＭＳ Ｐゴシック" charset="0"/>
              <a:cs typeface="ＭＳ Ｐゴシック" charset="0"/>
            </a:endParaRPr>
          </a:p>
          <a:p>
            <a:pPr eaLnBrk="1" hangingPunct="1"/>
            <a:endParaRPr lang="sv-SE"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pPr algn="r"/>
            <a:fld id="{F59B541E-6A4E-2040-979E-91E712ED5CC9}" type="slidenum">
              <a:rPr lang="sv-SE" sz="1200"/>
              <a:pPr algn="r"/>
              <a:t>17</a:t>
            </a:fld>
            <a:endParaRPr lang="sv-SE"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lvl="1" eaLnBrk="1" hangingPunct="1"/>
            <a:endParaRPr lang="sv-SE" sz="800">
              <a:solidFill>
                <a:srgbClr val="0000FF"/>
              </a:solidFill>
              <a:latin typeface="Arial"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5836ED2-4913-47CD-AE54-424180EF4AC9}" type="slidenum">
              <a:rPr lang="sv-SE" smtClean="0"/>
              <a:pPr/>
              <a:t>4</a:t>
            </a:fld>
            <a:endParaRPr lang="sv-S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sv-SE" smtClean="0">
              <a:latin typeface="Times" charset="0"/>
              <a:ea typeface="ＭＳ Ｐゴシック" charset="-128"/>
            </a:endParaRPr>
          </a:p>
        </p:txBody>
      </p:sp>
      <p:sp>
        <p:nvSpPr>
          <p:cNvPr id="5" name="Platshållare för datum 4"/>
          <p:cNvSpPr>
            <a:spLocks noGrp="1"/>
          </p:cNvSpPr>
          <p:nvPr>
            <p:ph type="dt" idx="10"/>
          </p:nvPr>
        </p:nvSpPr>
        <p:spPr/>
        <p:txBody>
          <a:bodyPr/>
          <a:lstStyle/>
          <a:p>
            <a:fld id="{5EB33AAE-15DD-4964-ADE2-5596243791DA}" type="datetime1">
              <a:rPr lang="en-US" smtClean="0"/>
              <a:pPr/>
              <a:t>2012-09-04</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1F193644-1773-7C4F-A7D0-E01D642056D3}" type="slidenum">
              <a:rPr lang="sv-SE" sz="1200"/>
              <a:pPr/>
              <a:t>5</a:t>
            </a:fld>
            <a:endParaRPr lang="sv-SE"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dirty="0">
                <a:latin typeface="Times" charset="0"/>
                <a:ea typeface="ＭＳ Ｐゴシック" charset="0"/>
                <a:cs typeface="ＭＳ Ｐゴシック" charset="0"/>
              </a:rPr>
              <a:t>Campus Härnösand ligger centralt i stan intill stadsparken. </a:t>
            </a:r>
          </a:p>
          <a:p>
            <a:pPr eaLnBrk="1" hangingPunct="1"/>
            <a:r>
              <a:rPr lang="sv-SE" sz="800" dirty="0">
                <a:latin typeface="Times" charset="0"/>
                <a:ea typeface="ＭＳ Ｐゴシック" charset="0"/>
                <a:cs typeface="ＭＳ Ｐゴシック" charset="0"/>
              </a:rPr>
              <a:t>Vid campus Härnösand finns ca </a:t>
            </a:r>
            <a:r>
              <a:rPr lang="sv-SE" sz="800" dirty="0" smtClean="0">
                <a:latin typeface="Times" charset="0"/>
                <a:ea typeface="ＭＳ Ｐゴシック" charset="0"/>
                <a:cs typeface="ＭＳ Ｐゴシック" charset="0"/>
              </a:rPr>
              <a:t>2 300av </a:t>
            </a:r>
            <a:r>
              <a:rPr lang="sv-SE" sz="800" dirty="0">
                <a:latin typeface="Times" charset="0"/>
                <a:ea typeface="ＭＳ Ｐゴシック" charset="0"/>
                <a:cs typeface="ＭＳ Ｐゴシック" charset="0"/>
              </a:rPr>
              <a:t>Mittuniversitetets </a:t>
            </a:r>
            <a:r>
              <a:rPr lang="sv-SE" sz="800" dirty="0" smtClean="0">
                <a:latin typeface="Times" charset="0"/>
                <a:ea typeface="ＭＳ Ｐゴシック" charset="0"/>
                <a:cs typeface="ＭＳ Ｐゴシック" charset="0"/>
              </a:rPr>
              <a:t>studenter</a:t>
            </a:r>
            <a:r>
              <a:rPr lang="sv-SE" sz="800" baseline="0" dirty="0" smtClean="0">
                <a:latin typeface="Times" charset="0"/>
                <a:ea typeface="ＭＳ Ｐゴシック" charset="0"/>
                <a:cs typeface="ＭＳ Ｐゴシック" charset="0"/>
              </a:rPr>
              <a:t> varav många läser på distans med återkommande träffar på campus.</a:t>
            </a:r>
            <a:endParaRPr lang="sv-SE" sz="800" dirty="0">
              <a:latin typeface="Times" charset="0"/>
              <a:ea typeface="ＭＳ Ｐゴシック" charset="0"/>
              <a:cs typeface="ＭＳ Ｐゴシック" charset="0"/>
            </a:endParaRPr>
          </a:p>
          <a:p>
            <a:pPr eaLnBrk="1" hangingPunct="1"/>
            <a:r>
              <a:rPr lang="sv-SE" sz="800" dirty="0">
                <a:latin typeface="Times" charset="0"/>
                <a:ea typeface="ＭＳ Ｐゴシック" charset="0"/>
                <a:cs typeface="ＭＳ Ｐゴシック" charset="0"/>
              </a:rPr>
              <a:t>Här är det nära till föreläsningar på campus, puben och fritidsaktiviteterna!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BA43BE04-16C3-A943-930D-85BAF02D54F2}" type="slidenum">
              <a:rPr lang="sv-SE" sz="1200"/>
              <a:pPr/>
              <a:t>6</a:t>
            </a:fld>
            <a:endParaRPr lang="sv-S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dirty="0">
                <a:latin typeface="Times" charset="0"/>
                <a:ea typeface="ＭＳ Ｐゴシック" charset="0"/>
                <a:cs typeface="ＭＳ Ｐゴシック" charset="0"/>
              </a:rPr>
              <a:t>Du kan bo i Sundsvall! </a:t>
            </a:r>
          </a:p>
          <a:p>
            <a:pPr eaLnBrk="1" hangingPunct="1"/>
            <a:r>
              <a:rPr lang="sv-SE" sz="800" dirty="0">
                <a:latin typeface="Times" charset="0"/>
                <a:ea typeface="ＭＳ Ｐゴシック" charset="0"/>
                <a:cs typeface="ＭＳ Ｐゴシック" charset="0"/>
              </a:rPr>
              <a:t>Campus Sundsvall ligger en kort promenad från centrum. Åkroken som är den största delen av skolan är byggd som en liten stad med gränder och torg, broar och bryggor, gamla och nya hus. </a:t>
            </a:r>
          </a:p>
          <a:p>
            <a:pPr eaLnBrk="1" hangingPunct="1"/>
            <a:r>
              <a:rPr lang="sv-SE" sz="800" dirty="0">
                <a:latin typeface="Times" charset="0"/>
                <a:ea typeface="ＭＳ Ｐゴシック" charset="0"/>
                <a:cs typeface="ＭＳ Ｐゴシック" charset="0"/>
              </a:rPr>
              <a:t>Ungefär </a:t>
            </a:r>
            <a:r>
              <a:rPr lang="sv-SE" sz="800" dirty="0" smtClean="0">
                <a:latin typeface="Times" charset="0"/>
                <a:ea typeface="ＭＳ Ｐゴシック" charset="0"/>
                <a:cs typeface="ＭＳ Ｐゴシック" charset="0"/>
              </a:rPr>
              <a:t>4 200 av </a:t>
            </a:r>
            <a:r>
              <a:rPr lang="sv-SE" sz="800" dirty="0">
                <a:latin typeface="Times" charset="0"/>
                <a:ea typeface="ＭＳ Ｐゴシック" charset="0"/>
                <a:cs typeface="ＭＳ Ｐゴシック" charset="0"/>
              </a:rPr>
              <a:t>Mittuniversitetets studenter finns i </a:t>
            </a:r>
            <a:r>
              <a:rPr lang="sv-SE" sz="800" dirty="0" smtClean="0">
                <a:latin typeface="Times" charset="0"/>
                <a:ea typeface="ＭＳ Ｐゴシック" charset="0"/>
                <a:cs typeface="ＭＳ Ｐゴシック" charset="0"/>
              </a:rPr>
              <a:t>Sundsvall.</a:t>
            </a:r>
            <a:endParaRPr lang="sv-SE" sz="800" dirty="0">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AADBB90B-1CC8-AA48-A536-D44597106408}" type="slidenum">
              <a:rPr lang="sv-SE" sz="1200"/>
              <a:pPr/>
              <a:t>7</a:t>
            </a:fld>
            <a:endParaRPr lang="sv-SE"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dirty="0">
                <a:latin typeface="Times" charset="0"/>
                <a:ea typeface="ＭＳ Ｐゴシック" charset="0"/>
                <a:cs typeface="ＭＳ Ｐゴシック" charset="0"/>
              </a:rPr>
              <a:t>Östersund är inte bara vacker på sommaren utan är en otrolig vinterstad.</a:t>
            </a:r>
          </a:p>
          <a:p>
            <a:pPr eaLnBrk="1" hangingPunct="1"/>
            <a:r>
              <a:rPr lang="sv-SE" sz="800" dirty="0">
                <a:latin typeface="Times" charset="0"/>
                <a:ea typeface="ＭＳ Ｐゴシック" charset="0"/>
                <a:cs typeface="ＭＳ Ｐゴシック" charset="0"/>
              </a:rPr>
              <a:t>Det är nära till Åre, så många som är skidintresserade väljer att plugga här.</a:t>
            </a:r>
          </a:p>
          <a:p>
            <a:pPr eaLnBrk="1" hangingPunct="1"/>
            <a:r>
              <a:rPr lang="sv-SE" sz="800" dirty="0">
                <a:latin typeface="Times" charset="0"/>
                <a:ea typeface="ＭＳ Ｐゴシック" charset="0"/>
                <a:cs typeface="ＭＳ Ｐゴシック" charset="0"/>
              </a:rPr>
              <a:t>Här pluggar ungefär </a:t>
            </a:r>
            <a:r>
              <a:rPr lang="sv-SE" sz="800" dirty="0" smtClean="0">
                <a:latin typeface="Times" charset="0"/>
                <a:ea typeface="ＭＳ Ｐゴシック" charset="0"/>
                <a:cs typeface="ＭＳ Ｐゴシック" charset="0"/>
              </a:rPr>
              <a:t>3 700 av </a:t>
            </a:r>
            <a:r>
              <a:rPr lang="sv-SE" sz="800" dirty="0">
                <a:latin typeface="Times" charset="0"/>
                <a:ea typeface="ＭＳ Ｐゴシック" charset="0"/>
                <a:cs typeface="ＭＳ Ｐゴシック" charset="0"/>
              </a:rPr>
              <a:t>Mittuniversitetets </a:t>
            </a:r>
            <a:r>
              <a:rPr lang="sv-SE" sz="800" dirty="0" smtClean="0">
                <a:latin typeface="Times" charset="0"/>
                <a:ea typeface="ＭＳ Ｐゴシック" charset="0"/>
                <a:cs typeface="ＭＳ Ｐゴシック" charset="0"/>
              </a:rPr>
              <a:t>studenter.</a:t>
            </a:r>
            <a:endParaRPr lang="sv-SE" dirty="0">
              <a:latin typeface="Times" charset="0"/>
              <a:ea typeface="ＭＳ Ｐゴシック" charset="0"/>
              <a:cs typeface="ＭＳ Ｐゴシック" charset="0"/>
            </a:endParaRPr>
          </a:p>
          <a:p>
            <a:pPr eaLnBrk="1" hangingPunct="1"/>
            <a:endParaRPr lang="sv-SE" dirty="0">
              <a:latin typeface="Times" charset="0"/>
              <a:ea typeface="ＭＳ Ｐゴシック" charset="0"/>
              <a:cs typeface="ＭＳ Ｐゴシック" charset="0"/>
            </a:endParaRPr>
          </a:p>
          <a:p>
            <a:pPr eaLnBrk="1" hangingPunct="1"/>
            <a:endParaRPr lang="sv-SE"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22E203C9-8BE7-944E-923C-5A1BF169BE0E}" type="slidenum">
              <a:rPr lang="sv-SE" sz="1200"/>
              <a:pPr/>
              <a:t>8</a:t>
            </a:fld>
            <a:endParaRPr lang="sv-SE"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sz="800">
                <a:solidFill>
                  <a:schemeClr val="bg2"/>
                </a:solidFill>
                <a:latin typeface="Times" charset="0"/>
                <a:ea typeface="ＭＳ Ｐゴシック" charset="0"/>
                <a:cs typeface="ＭＳ Ｐゴシック" charset="0"/>
              </a:rPr>
              <a:t>Med Tåg</a:t>
            </a:r>
          </a:p>
          <a:p>
            <a:pPr>
              <a:spcBef>
                <a:spcPct val="0"/>
              </a:spcBef>
            </a:pPr>
            <a:r>
              <a:rPr lang="sv-SE" sz="800">
                <a:solidFill>
                  <a:schemeClr val="bg2"/>
                </a:solidFill>
                <a:latin typeface="Times" charset="0"/>
                <a:ea typeface="ＭＳ Ｐゴシック" charset="0"/>
                <a:cs typeface="ＭＳ Ｐゴシック" charset="0"/>
              </a:rPr>
              <a:t>Stockholm - Härnösand</a:t>
            </a:r>
          </a:p>
          <a:p>
            <a:pPr>
              <a:spcBef>
                <a:spcPct val="0"/>
              </a:spcBef>
            </a:pPr>
            <a:r>
              <a:rPr lang="sv-SE" sz="800">
                <a:solidFill>
                  <a:schemeClr val="bg2"/>
                </a:solidFill>
                <a:latin typeface="Times" charset="0"/>
                <a:ea typeface="ＭＳ Ｐゴシック" charset="0"/>
                <a:cs typeface="ＭＳ Ｐゴシック" charset="0"/>
              </a:rPr>
              <a:t>Tåg till Sundsvall sedan buss, åktid ca 4 tim 30 min</a:t>
            </a:r>
          </a:p>
          <a:p>
            <a:pPr>
              <a:spcBef>
                <a:spcPct val="0"/>
              </a:spcBef>
            </a:pPr>
            <a:r>
              <a:rPr lang="sv-SE" sz="800">
                <a:solidFill>
                  <a:schemeClr val="bg2"/>
                </a:solidFill>
                <a:latin typeface="Times" charset="0"/>
                <a:ea typeface="ＭＳ Ｐゴシック" charset="0"/>
                <a:cs typeface="ＭＳ Ｐゴシック" charset="0"/>
              </a:rPr>
              <a:t>Tåg hela vägen, åktid ca 4 tim 13 min</a:t>
            </a:r>
          </a:p>
          <a:p>
            <a:pPr>
              <a:spcBef>
                <a:spcPct val="0"/>
              </a:spcBef>
            </a:pPr>
            <a:endParaRPr lang="sv-SE" sz="800">
              <a:solidFill>
                <a:schemeClr val="bg2"/>
              </a:solidFill>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Stockholm - Sundsvall</a:t>
            </a:r>
          </a:p>
          <a:p>
            <a:pPr>
              <a:spcBef>
                <a:spcPct val="0"/>
              </a:spcBef>
            </a:pPr>
            <a:r>
              <a:rPr lang="sv-SE" sz="800">
                <a:solidFill>
                  <a:schemeClr val="bg2"/>
                </a:solidFill>
                <a:latin typeface="Times" charset="0"/>
                <a:ea typeface="ＭＳ Ｐゴシック" charset="0"/>
                <a:cs typeface="ＭＳ Ｐゴシック" charset="0"/>
              </a:rPr>
              <a:t>Åktid ca: 3 tim 20 min</a:t>
            </a:r>
          </a:p>
          <a:p>
            <a:pPr>
              <a:spcBef>
                <a:spcPct val="0"/>
              </a:spcBef>
            </a:pPr>
            <a:endParaRPr lang="sv-SE" sz="800">
              <a:solidFill>
                <a:schemeClr val="bg2"/>
              </a:solidFill>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Stockholm-Örnsköldsvik</a:t>
            </a:r>
          </a:p>
          <a:p>
            <a:pPr>
              <a:spcBef>
                <a:spcPct val="0"/>
              </a:spcBef>
            </a:pPr>
            <a:r>
              <a:rPr lang="sv-SE" sz="800">
                <a:solidFill>
                  <a:schemeClr val="bg2"/>
                </a:solidFill>
                <a:latin typeface="Times" charset="0"/>
                <a:ea typeface="ＭＳ Ｐゴシック" charset="0"/>
                <a:cs typeface="ＭＳ Ｐゴシック" charset="0"/>
              </a:rPr>
              <a:t>Tåg till Sundsvall sedan buss, åktid ca 6 tim </a:t>
            </a:r>
          </a:p>
          <a:p>
            <a:pPr>
              <a:spcBef>
                <a:spcPct val="0"/>
              </a:spcBef>
            </a:pPr>
            <a:endParaRPr lang="sv-SE" sz="800">
              <a:solidFill>
                <a:schemeClr val="bg2"/>
              </a:solidFill>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Stockholm - Östersund</a:t>
            </a:r>
          </a:p>
          <a:p>
            <a:pPr>
              <a:spcBef>
                <a:spcPct val="0"/>
              </a:spcBef>
            </a:pPr>
            <a:r>
              <a:rPr lang="sv-SE" sz="800">
                <a:solidFill>
                  <a:schemeClr val="bg2"/>
                </a:solidFill>
                <a:latin typeface="Times" charset="0"/>
                <a:ea typeface="ＭＳ Ｐゴシック" charset="0"/>
                <a:cs typeface="ＭＳ Ｐゴシック" charset="0"/>
              </a:rPr>
              <a:t>Åktid ca: 5 tim 50 min</a:t>
            </a:r>
          </a:p>
          <a:p>
            <a:pPr>
              <a:spcBef>
                <a:spcPct val="0"/>
              </a:spcBef>
            </a:pPr>
            <a:endParaRPr lang="sv-SE" sz="800">
              <a:solidFill>
                <a:schemeClr val="bg2"/>
              </a:solidFill>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Med Flyg</a:t>
            </a:r>
            <a:endParaRPr lang="sv-SE" sz="800">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Stockholm - Härnösand/Sundsvall</a:t>
            </a:r>
          </a:p>
          <a:p>
            <a:pPr>
              <a:spcBef>
                <a:spcPct val="0"/>
              </a:spcBef>
            </a:pPr>
            <a:r>
              <a:rPr lang="sv-SE" sz="800">
                <a:solidFill>
                  <a:schemeClr val="bg2"/>
                </a:solidFill>
                <a:latin typeface="Times" charset="0"/>
                <a:ea typeface="ＭＳ Ｐゴシック" charset="0"/>
                <a:cs typeface="ＭＳ Ｐゴシック" charset="0"/>
              </a:rPr>
              <a:t>Flygtid ca: 50 min</a:t>
            </a:r>
          </a:p>
          <a:p>
            <a:pPr>
              <a:spcBef>
                <a:spcPct val="0"/>
              </a:spcBef>
            </a:pPr>
            <a:endParaRPr lang="sv-SE" sz="800">
              <a:solidFill>
                <a:schemeClr val="bg2"/>
              </a:solidFill>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Stockholm - Örnsköldsvik</a:t>
            </a:r>
          </a:p>
          <a:p>
            <a:pPr>
              <a:spcBef>
                <a:spcPct val="0"/>
              </a:spcBef>
            </a:pPr>
            <a:r>
              <a:rPr lang="sv-SE" sz="800">
                <a:solidFill>
                  <a:schemeClr val="bg2"/>
                </a:solidFill>
                <a:latin typeface="Times" charset="0"/>
                <a:ea typeface="ＭＳ Ｐゴシック" charset="0"/>
                <a:cs typeface="ＭＳ Ｐゴシック" charset="0"/>
              </a:rPr>
              <a:t>Flygtid ca : 1  tim</a:t>
            </a:r>
          </a:p>
          <a:p>
            <a:pPr>
              <a:spcBef>
                <a:spcPct val="0"/>
              </a:spcBef>
            </a:pPr>
            <a:endParaRPr lang="sv-SE" sz="800">
              <a:solidFill>
                <a:schemeClr val="bg2"/>
              </a:solidFill>
              <a:latin typeface="Times" charset="0"/>
              <a:ea typeface="ＭＳ Ｐゴシック" charset="0"/>
              <a:cs typeface="ＭＳ Ｐゴシック" charset="0"/>
            </a:endParaRPr>
          </a:p>
          <a:p>
            <a:pPr>
              <a:spcBef>
                <a:spcPct val="0"/>
              </a:spcBef>
            </a:pPr>
            <a:r>
              <a:rPr lang="sv-SE" sz="800">
                <a:solidFill>
                  <a:schemeClr val="bg2"/>
                </a:solidFill>
                <a:latin typeface="Times" charset="0"/>
                <a:ea typeface="ＭＳ Ｐゴシック" charset="0"/>
                <a:cs typeface="ＭＳ Ｐゴシック" charset="0"/>
              </a:rPr>
              <a:t>Stockholm - Östersund</a:t>
            </a:r>
          </a:p>
          <a:p>
            <a:pPr>
              <a:spcBef>
                <a:spcPct val="0"/>
              </a:spcBef>
            </a:pPr>
            <a:r>
              <a:rPr lang="sv-SE" sz="800">
                <a:solidFill>
                  <a:schemeClr val="bg2"/>
                </a:solidFill>
                <a:latin typeface="Times" charset="0"/>
                <a:ea typeface="ＭＳ Ｐゴシック" charset="0"/>
                <a:cs typeface="ＭＳ Ｐゴシック" charset="0"/>
              </a:rPr>
              <a:t>Flygtid ca : 1tim 5 min</a:t>
            </a:r>
          </a:p>
          <a:p>
            <a:pPr>
              <a:spcBef>
                <a:spcPct val="0"/>
              </a:spcBef>
            </a:pPr>
            <a:endParaRPr lang="sv-SE" sz="800">
              <a:latin typeface="Times" charset="0"/>
              <a:ea typeface="ＭＳ Ｐゴシック" charset="0"/>
              <a:cs typeface="ＭＳ Ｐゴシック" charset="0"/>
            </a:endParaRPr>
          </a:p>
          <a:p>
            <a:pPr eaLnBrk="1" hangingPunct="1"/>
            <a:endParaRPr lang="sv-SE">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BBEC857F-C354-9D40-A41F-0B7748844642}" type="slidenum">
              <a:rPr lang="sv-SE" sz="1200"/>
              <a:pPr/>
              <a:t>9</a:t>
            </a:fld>
            <a:endParaRPr lang="sv-SE" sz="120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sv-SE">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036650F7-009B-EF49-BB02-B7CAFC086F9D}" type="slidenum">
              <a:rPr lang="sv-SE" sz="1200"/>
              <a:pPr/>
              <a:t>10</a:t>
            </a:fld>
            <a:endParaRPr lang="sv-SE"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800" dirty="0">
                <a:latin typeface="Garamond" charset="0"/>
                <a:ea typeface="ＭＳ Ｐゴシック" charset="0"/>
                <a:cs typeface="ＭＳ Ｐゴシック" charset="0"/>
              </a:rPr>
              <a:t>Procentfördelningen är baserad på antal helårsstudenter per campus. Dvs. det totala antalet studenter omräknat till heltidsstudier (helårsstudenter). </a:t>
            </a:r>
          </a:p>
          <a:p>
            <a:pPr eaLnBrk="1" hangingPunct="1"/>
            <a:endParaRPr lang="sv-SE" sz="800" dirty="0">
              <a:latin typeface="Garamond" charset="0"/>
              <a:ea typeface="ＭＳ Ｐゴシック" charset="0"/>
              <a:cs typeface="ＭＳ Ｐゴシック" charset="0"/>
            </a:endParaRPr>
          </a:p>
          <a:p>
            <a:pPr eaLnBrk="1" hangingPunct="1"/>
            <a:r>
              <a:rPr lang="sv-SE" sz="800" dirty="0">
                <a:latin typeface="Garamond" charset="0"/>
                <a:ea typeface="ＭＳ Ｐゴシック" charset="0"/>
                <a:cs typeface="ＭＳ Ｐゴシック" charset="0"/>
              </a:rPr>
              <a:t>Antalet registrerade individer läsåret </a:t>
            </a:r>
            <a:r>
              <a:rPr lang="sv-SE" sz="800" dirty="0" smtClean="0">
                <a:latin typeface="Garamond" charset="0"/>
                <a:ea typeface="ＭＳ Ｐゴシック" charset="0"/>
                <a:cs typeface="ＭＳ Ｐゴシック" charset="0"/>
              </a:rPr>
              <a:t>10/11 var </a:t>
            </a:r>
            <a:r>
              <a:rPr lang="sv-SE" sz="800" dirty="0" smtClean="0">
                <a:latin typeface="Arial" charset="0"/>
                <a:ea typeface="ＭＳ Ｐゴシック" charset="0"/>
                <a:cs typeface="ＭＳ Ｐゴシック" charset="0"/>
              </a:rPr>
              <a:t>ca</a:t>
            </a:r>
            <a:r>
              <a:rPr lang="sv-SE" sz="800" baseline="0" dirty="0" smtClean="0">
                <a:latin typeface="Arial" charset="0"/>
                <a:ea typeface="ＭＳ Ｐゴシック" charset="0"/>
                <a:cs typeface="ＭＳ Ｐゴシック" charset="0"/>
              </a:rPr>
              <a:t> 20 000</a:t>
            </a:r>
            <a:r>
              <a:rPr lang="sv-SE" sz="800" dirty="0" smtClean="0">
                <a:latin typeface="Arial" charset="0"/>
                <a:ea typeface="ＭＳ Ｐゴシック" charset="0"/>
                <a:cs typeface="ＭＳ Ｐゴシック" charset="0"/>
              </a:rPr>
              <a:t> </a:t>
            </a:r>
            <a:r>
              <a:rPr lang="sv-SE" sz="800" dirty="0">
                <a:latin typeface="Arial" charset="0"/>
                <a:ea typeface="ＭＳ Ｐゴシック" charset="0"/>
                <a:cs typeface="ＭＳ Ｐゴシック" charset="0"/>
              </a:rPr>
              <a:t>och fördelningen per campus:</a:t>
            </a:r>
            <a:endParaRPr lang="sv-SE" sz="800" dirty="0">
              <a:latin typeface="Garamond" charset="0"/>
              <a:ea typeface="ＭＳ Ｐゴシック" charset="0"/>
              <a:cs typeface="ＭＳ Ｐゴシック" charset="0"/>
            </a:endParaRPr>
          </a:p>
          <a:p>
            <a:pPr eaLnBrk="1" hangingPunct="1"/>
            <a:r>
              <a:rPr lang="sv-SE" sz="800" dirty="0" smtClean="0">
                <a:latin typeface="Arial" charset="0"/>
                <a:ea typeface="ＭＳ Ｐゴシック" charset="0"/>
                <a:cs typeface="ＭＳ Ｐゴシック" charset="0"/>
              </a:rPr>
              <a:t>och fördelningen per campus för de som läser normalt på campus eller på distans med träffar på campus (</a:t>
            </a:r>
            <a:r>
              <a:rPr lang="sv-SE" sz="800" dirty="0" smtClean="0">
                <a:latin typeface="Garamond" charset="0"/>
                <a:ea typeface="ＭＳ Ｐゴシック" charset="0"/>
                <a:cs typeface="ＭＳ Ｐゴシック" charset="0"/>
              </a:rPr>
              <a:t>resten läser </a:t>
            </a:r>
            <a:r>
              <a:rPr lang="sv-SE" sz="800" dirty="0" err="1" smtClean="0">
                <a:latin typeface="Garamond" charset="0"/>
                <a:ea typeface="ＭＳ Ｐゴシック" charset="0"/>
                <a:cs typeface="ＭＳ Ｐゴシック" charset="0"/>
              </a:rPr>
              <a:t>nätburna</a:t>
            </a:r>
            <a:r>
              <a:rPr lang="sv-SE" sz="800" dirty="0" smtClean="0">
                <a:latin typeface="Garamond" charset="0"/>
                <a:ea typeface="ＭＳ Ｐゴシック" charset="0"/>
                <a:cs typeface="ＭＳ Ｐゴシック" charset="0"/>
              </a:rPr>
              <a:t> kurser utan träffar) </a:t>
            </a:r>
            <a:r>
              <a:rPr lang="sv-SE" sz="800" dirty="0" smtClean="0">
                <a:latin typeface="Arial" charset="0"/>
                <a:ea typeface="ＭＳ Ｐゴシック" charset="0"/>
                <a:cs typeface="ＭＳ Ｐゴシック" charset="0"/>
              </a:rPr>
              <a:t>:</a:t>
            </a:r>
            <a:endParaRPr lang="sv-SE" sz="800" dirty="0" smtClean="0">
              <a:latin typeface="Garamond" charset="0"/>
              <a:ea typeface="ＭＳ Ｐゴシック" charset="0"/>
              <a:cs typeface="ＭＳ Ｐゴシック" charset="0"/>
            </a:endParaRPr>
          </a:p>
          <a:p>
            <a:pPr eaLnBrk="1" hangingPunct="1"/>
            <a:r>
              <a:rPr lang="sv-SE" sz="800" dirty="0" smtClean="0">
                <a:latin typeface="Garamond" charset="0"/>
                <a:ea typeface="ＭＳ Ｐゴシック" charset="0"/>
                <a:cs typeface="ＭＳ Ｐゴシック" charset="0"/>
              </a:rPr>
              <a:t>Härnösand ca 2300 </a:t>
            </a:r>
          </a:p>
          <a:p>
            <a:pPr eaLnBrk="1" hangingPunct="1"/>
            <a:r>
              <a:rPr lang="sv-SE" sz="800" dirty="0" smtClean="0">
                <a:latin typeface="Garamond" charset="0"/>
                <a:ea typeface="ＭＳ Ｐゴシック" charset="0"/>
                <a:cs typeface="ＭＳ Ｐゴシック" charset="0"/>
              </a:rPr>
              <a:t>Sundsvall ca 4200 </a:t>
            </a:r>
          </a:p>
          <a:p>
            <a:pPr eaLnBrk="1" hangingPunct="1"/>
            <a:r>
              <a:rPr lang="sv-SE" sz="800" dirty="0" smtClean="0">
                <a:latin typeface="Garamond" charset="0"/>
                <a:ea typeface="ＭＳ Ｐゴシック" charset="0"/>
                <a:cs typeface="ＭＳ Ｐゴシック" charset="0"/>
              </a:rPr>
              <a:t>Östersund ca 3700</a:t>
            </a:r>
          </a:p>
          <a:p>
            <a:pPr eaLnBrk="1" hangingPunct="1"/>
            <a:endParaRPr lang="sv-SE" sz="800" dirty="0" smtClean="0">
              <a:latin typeface="Garamond" charset="0"/>
              <a:ea typeface="ＭＳ Ｐゴシック" charset="0"/>
              <a:cs typeface="ＭＳ Ｐゴシック" charset="0"/>
            </a:endParaRPr>
          </a:p>
          <a:p>
            <a:pPr eaLnBrk="1" hangingPunct="1"/>
            <a:r>
              <a:rPr lang="sv-SE" sz="800" dirty="0" smtClean="0">
                <a:latin typeface="Garamond" charset="0"/>
                <a:ea typeface="ＭＳ Ｐゴシック" charset="0"/>
                <a:cs typeface="ＭＳ Ｐゴシック" charset="0"/>
              </a:rPr>
              <a:t>Ca 9 800 läser helt</a:t>
            </a:r>
            <a:r>
              <a:rPr lang="sv-SE" sz="800" baseline="0" dirty="0" smtClean="0">
                <a:latin typeface="Garamond" charset="0"/>
                <a:ea typeface="ＭＳ Ｐゴシック" charset="0"/>
                <a:cs typeface="ＭＳ Ｐゴシック" charset="0"/>
              </a:rPr>
              <a:t> nätbaserade kurser utan träffar på campus.</a:t>
            </a:r>
            <a:endParaRPr lang="sv-SE" sz="800" dirty="0" smtClean="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fld id="{6F5988C6-0323-CE4E-8D25-A48D901EF178}" type="slidenum">
              <a:rPr lang="sv-SE" sz="1200"/>
              <a:pPr/>
              <a:t>11</a:t>
            </a:fld>
            <a:endParaRPr lang="sv-SE"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atin typeface="Times" charset="0"/>
                <a:ea typeface="ＭＳ Ｐゴシック" charset="0"/>
                <a:cs typeface="ＭＳ Ｐゴシック" charset="0"/>
              </a:rPr>
              <a:t>Mid Sweden University gathers a substantial part of its strong research in</a:t>
            </a:r>
            <a:r>
              <a:rPr lang="sv-SE" i="1">
                <a:latin typeface="Times" charset="0"/>
                <a:ea typeface="ＭＳ Ｐゴシック" charset="0"/>
                <a:cs typeface="ＭＳ Ｐゴシック" charset="0"/>
              </a:rPr>
              <a:t> Forests and mountains as resources for industry and commerce and life quality.</a:t>
            </a:r>
            <a:r>
              <a:rPr lang="sv-SE">
                <a:latin typeface="Times" charset="0"/>
                <a:ea typeface="ＭＳ Ｐゴシック" charset="0"/>
                <a:cs typeface="ＭＳ Ｐゴシック" charset="0"/>
              </a:rPr>
              <a:t> The area includes applied research complemented with basic research within important subjects. The aim is to carry out research with a high quality and an international competitiveness. An important starting-point is that the results should be of interest for the region in which the university is situated.</a:t>
            </a:r>
          </a:p>
          <a:p>
            <a:r>
              <a:rPr lang="sv-SE" b="1">
                <a:latin typeface="Times" charset="0"/>
                <a:ea typeface="ＭＳ Ｐゴシック" charset="0"/>
                <a:cs typeface="ＭＳ Ｐゴシック" charset="0"/>
              </a:rPr>
              <a:t> </a:t>
            </a:r>
            <a:endParaRPr lang="sv-SE">
              <a:latin typeface="Times" charset="0"/>
              <a:ea typeface="ＭＳ Ｐゴシック" charset="0"/>
              <a:cs typeface="ＭＳ Ｐゴシック" charset="0"/>
            </a:endParaRPr>
          </a:p>
          <a:p>
            <a:r>
              <a:rPr lang="sv-SE">
                <a:latin typeface="Times" charset="0"/>
                <a:ea typeface="ＭＳ Ｐゴシック" charset="0"/>
                <a:cs typeface="ＭＳ Ｐゴシック" charset="0"/>
              </a:rPr>
              <a:t>The research related to the forest, including the areas of the forest industry and the forest value-chain, is the most prominent and successful profile at Mid Sweden University. Other central parts in the area of </a:t>
            </a:r>
            <a:r>
              <a:rPr lang="sv-SE" b="1" i="1">
                <a:latin typeface="Times" charset="0"/>
                <a:ea typeface="ＭＳ Ｐゴシック" charset="0"/>
                <a:cs typeface="ＭＳ Ｐゴシック" charset="0"/>
              </a:rPr>
              <a:t>industry and commerce </a:t>
            </a:r>
            <a:r>
              <a:rPr lang="sv-SE">
                <a:latin typeface="Times" charset="0"/>
                <a:ea typeface="ＭＳ Ｐゴシック" charset="0"/>
                <a:cs typeface="ＭＳ Ｐゴシック" charset="0"/>
              </a:rPr>
              <a:t>are industrial information technology and digital services, as well as research in entrepreneurship.</a:t>
            </a:r>
          </a:p>
          <a:p>
            <a:r>
              <a:rPr lang="sv-SE">
                <a:latin typeface="Times" charset="0"/>
                <a:ea typeface="ＭＳ Ｐゴシック" charset="0"/>
                <a:cs typeface="ＭＳ Ｐゴシック" charset="0"/>
              </a:rPr>
              <a:t> </a:t>
            </a:r>
          </a:p>
          <a:p>
            <a:r>
              <a:rPr lang="sv-SE">
                <a:latin typeface="Times" charset="0"/>
                <a:ea typeface="ＭＳ Ｐゴシック" charset="0"/>
                <a:cs typeface="ＭＳ Ｐゴシック" charset="0"/>
              </a:rPr>
              <a:t>The area related to </a:t>
            </a:r>
            <a:r>
              <a:rPr lang="sv-SE" b="1" i="1">
                <a:latin typeface="Times" charset="0"/>
                <a:ea typeface="ＭＳ Ｐゴシック" charset="0"/>
                <a:cs typeface="ＭＳ Ｐゴシック" charset="0"/>
              </a:rPr>
              <a:t>quality of life </a:t>
            </a:r>
            <a:r>
              <a:rPr lang="sv-SE">
                <a:latin typeface="Times" charset="0"/>
                <a:ea typeface="ＭＳ Ｐゴシック" charset="0"/>
                <a:cs typeface="ＭＳ Ｐゴシック" charset="0"/>
              </a:rPr>
              <a:t>contains tourism, sports science and sports technology, areas of competence well established at Mid Sweden University. </a:t>
            </a:r>
          </a:p>
          <a:p>
            <a:endParaRPr lang="sv-SE">
              <a:latin typeface="Times" charset="0"/>
              <a:ea typeface="ＭＳ Ｐゴシック" charset="0"/>
              <a:cs typeface="ＭＳ Ｐゴシック" charset="0"/>
            </a:endParaRPr>
          </a:p>
          <a:p>
            <a:r>
              <a:rPr lang="en-GB">
                <a:latin typeface="Times" charset="0"/>
                <a:ea typeface="ＭＳ Ｐゴシック" charset="0"/>
                <a:cs typeface="ＭＳ Ｐゴシック" charset="0"/>
              </a:rPr>
              <a:t>Within the area of </a:t>
            </a:r>
            <a:r>
              <a:rPr lang="en-GB" b="1" i="1">
                <a:latin typeface="Times" charset="0"/>
                <a:ea typeface="ＭＳ Ｐゴシック" charset="0"/>
                <a:cs typeface="ＭＳ Ｐゴシック" charset="0"/>
              </a:rPr>
              <a:t>learning</a:t>
            </a:r>
            <a:r>
              <a:rPr lang="en-GB">
                <a:latin typeface="Times" charset="0"/>
                <a:ea typeface="ＭＳ Ｐゴシック" charset="0"/>
                <a:cs typeface="ＭＳ Ｐゴシック" charset="0"/>
              </a:rPr>
              <a:t>, Mid Sweden University is today one of Sweden’s biggest actors in net-based education and flexible learning. Therefore, the university develops research in this field, such as methods and tools for IT-based education. </a:t>
            </a:r>
            <a:endParaRPr lang="sv-SE">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 Id="rId3"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2.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9.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 Id="rId3"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w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2.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2.wmf"/><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Frihandsfigur 13"/>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6" name="Bildobjekt 15" descr="MIUN_punkt_se_ROSA.wmf"/>
          <p:cNvPicPr>
            <a:picLocks noChangeAspect="1"/>
          </p:cNvPicPr>
          <p:nvPr userDrawn="1"/>
        </p:nvPicPr>
        <p:blipFill>
          <a:blip r:embed="rId2"/>
          <a:stretch>
            <a:fillRect/>
          </a:stretch>
        </p:blipFill>
        <p:spPr>
          <a:xfrm>
            <a:off x="7441082" y="519343"/>
            <a:ext cx="1184052" cy="464709"/>
          </a:xfrm>
          <a:prstGeom prst="rect">
            <a:avLst/>
          </a:prstGeom>
        </p:spPr>
      </p:pic>
      <p:sp>
        <p:nvSpPr>
          <p:cNvPr id="8" name="Rubrik 1"/>
          <p:cNvSpPr>
            <a:spLocks noGrp="1"/>
          </p:cNvSpPr>
          <p:nvPr>
            <p:ph type="ctrTitle" hasCustomPrompt="1"/>
          </p:nvPr>
        </p:nvSpPr>
        <p:spPr>
          <a:xfrm>
            <a:off x="685800" y="2130425"/>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4"/>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3" name="Underrubrik 2"/>
          <p:cNvSpPr>
            <a:spLocks noGrp="1"/>
          </p:cNvSpPr>
          <p:nvPr>
            <p:ph type="subTitle" idx="1" hasCustomPrompt="1"/>
          </p:nvPr>
        </p:nvSpPr>
        <p:spPr>
          <a:xfrm>
            <a:off x="688331" y="1913408"/>
            <a:ext cx="5856633" cy="1752600"/>
          </a:xfrm>
        </p:spPr>
        <p:txBody>
          <a:bodyPr>
            <a:normAutofit/>
          </a:bodyPr>
          <a:lstStyle>
            <a:lvl1pPr marL="0" indent="0" algn="l">
              <a:buNone/>
              <a:defRPr sz="1800" b="0">
                <a:solidFill>
                  <a:schemeClr val="bg1"/>
                </a:solidFill>
              </a:defRPr>
            </a:lvl1pPr>
            <a:lvl2pPr marL="360000" indent="0" algn="l">
              <a:buFont typeface="Lucida Grande"/>
              <a:buChar char="−"/>
              <a:tabLst/>
              <a:defRPr sz="1400" cap="none">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Rubrik</a:t>
            </a:r>
          </a:p>
          <a:p>
            <a:pPr lvl="1"/>
            <a:r>
              <a:rPr lang="sv-SE" dirty="0" smtClean="0"/>
              <a:t>Under</a:t>
            </a:r>
          </a:p>
        </p:txBody>
      </p:sp>
      <p:pic>
        <p:nvPicPr>
          <p:cNvPr id="16" name="Bildobjekt 15" descr="MIUN_punkt_se_RÖD_Int_Neg.eps"/>
          <p:cNvPicPr>
            <a:picLocks noChangeAspect="1"/>
          </p:cNvPicPr>
          <p:nvPr userDrawn="1"/>
        </p:nvPicPr>
        <p:blipFill>
          <a:blip r:embed="rId2"/>
          <a:stretch>
            <a:fillRect/>
          </a:stretch>
        </p:blipFill>
        <p:spPr>
          <a:xfrm>
            <a:off x="7454900" y="516467"/>
            <a:ext cx="1143000" cy="457200"/>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4"/>
                </a:solidFill>
              </a:defRPr>
            </a:lvl1pPr>
          </a:lstStyle>
          <a:p>
            <a:r>
              <a:rPr lang="sv-SE" dirty="0" smtClean="0"/>
              <a:t>rubrikformat stor</a:t>
            </a:r>
            <a:endParaRPr lang="sv-SE" dirty="0"/>
          </a:p>
        </p:txBody>
      </p:sp>
      <p:pic>
        <p:nvPicPr>
          <p:cNvPr id="17" name="Bildobjekt 16" descr="MIUN_punkt_se_ROSA_Int.eps"/>
          <p:cNvPicPr>
            <a:picLocks noChangeAspect="1"/>
          </p:cNvPicPr>
          <p:nvPr userDrawn="1"/>
        </p:nvPicPr>
        <p:blipFill>
          <a:blip r:embed="rId2"/>
          <a:stretch>
            <a:fillRect/>
          </a:stretch>
        </p:blipFill>
        <p:spPr>
          <a:xfrm>
            <a:off x="7454899" y="508000"/>
            <a:ext cx="1143000" cy="457200"/>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E7177B"/>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r>
              <a:rPr lang="sv-SE" smtClean="0"/>
              <a:t>Dra bilden till platshållaren eller klicka på ikonen för att lägga till den</a:t>
            </a:r>
            <a:endParaRPr lang="sv-SE" dirty="0"/>
          </a:p>
        </p:txBody>
      </p:sp>
      <p:sp>
        <p:nvSpPr>
          <p:cNvPr id="16"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7"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8" name="Bildobjekt 17" descr="miun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pic>
        <p:nvPicPr>
          <p:cNvPr id="19" name="Bildobjekt 18" descr="MIUN_punkt_se_RÖD_Int_Neg.eps"/>
          <p:cNvPicPr>
            <a:picLocks noChangeAspect="1"/>
          </p:cNvPicPr>
          <p:nvPr userDrawn="1"/>
        </p:nvPicPr>
        <p:blipFill>
          <a:blip r:embed="rId3"/>
          <a:stretch>
            <a:fillRect/>
          </a:stretch>
        </p:blipFill>
        <p:spPr>
          <a:xfrm>
            <a:off x="7454900" y="516467"/>
            <a:ext cx="1143000" cy="4572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_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05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sz="1400" smtClean="0">
                <a:latin typeface="Times" charset="0"/>
              </a:rPr>
              <a:t>2012-09-04</a:t>
            </a:r>
            <a:endParaRPr lang="sv-SE" sz="1400">
              <a:latin typeface="Times" charset="0"/>
            </a:endParaRPr>
          </a:p>
        </p:txBody>
      </p:sp>
      <p:sp>
        <p:nvSpPr>
          <p:cNvPr id="6" name="Platshållare för sidfot 5"/>
          <p:cNvSpPr>
            <a:spLocks noGrp="1"/>
          </p:cNvSpPr>
          <p:nvPr>
            <p:ph type="ftr" sz="quarter" idx="11"/>
          </p:nvPr>
        </p:nvSpPr>
        <p:spPr/>
        <p:txBody>
          <a:bodyPr/>
          <a:lstStyle>
            <a:lvl1pPr>
              <a:defRPr/>
            </a:lvl1pPr>
          </a:lstStyle>
          <a:p>
            <a:r>
              <a:rPr lang="sv-SE" smtClean="0"/>
              <a:t>International student exchange at Mid Sweden University </a:t>
            </a:r>
            <a:endParaRPr lang="sv-SE" sz="1400">
              <a:latin typeface="Times" charset="0"/>
            </a:endParaRPr>
          </a:p>
        </p:txBody>
      </p:sp>
      <p:sp>
        <p:nvSpPr>
          <p:cNvPr id="7" name="Platshållare för bildnummer 6"/>
          <p:cNvSpPr>
            <a:spLocks noGrp="1"/>
          </p:cNvSpPr>
          <p:nvPr>
            <p:ph type="sldNum" sz="quarter" idx="12"/>
          </p:nvPr>
        </p:nvSpPr>
        <p:spPr/>
        <p:txBody>
          <a:bodyPr/>
          <a:lstStyle>
            <a:lvl1pPr>
              <a:defRPr/>
            </a:lvl1pPr>
          </a:lstStyle>
          <a:p>
            <a:fld id="{66BA83CD-0BA7-AD4A-A35B-FC3562DC0D04}" type="slidenum">
              <a:rPr lang="sv-SE"/>
              <a:pPr/>
              <a:t>‹Nr.›</a:t>
            </a:fld>
            <a:endParaRPr lang="sv-SE" sz="1400">
              <a:latin typeface="Times" charset="0"/>
            </a:endParaRPr>
          </a:p>
        </p:txBody>
      </p:sp>
    </p:spTree>
    <p:extLst>
      <p:ext uri="{BB962C8B-B14F-4D97-AF65-F5344CB8AC3E}">
        <p14:creationId xmlns:p14="http://schemas.microsoft.com/office/powerpoint/2010/main" val="365885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3810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05000"/>
            <a:ext cx="3810000" cy="350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3810000" cy="350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sz="1400" smtClean="0">
                <a:latin typeface="Times" charset="0"/>
              </a:rPr>
              <a:t>2012-09-04</a:t>
            </a:r>
            <a:endParaRPr lang="sv-SE" sz="1400">
              <a:latin typeface="Times" charset="0"/>
            </a:endParaRPr>
          </a:p>
        </p:txBody>
      </p:sp>
      <p:sp>
        <p:nvSpPr>
          <p:cNvPr id="6" name="Platshållare för sidfot 5"/>
          <p:cNvSpPr>
            <a:spLocks noGrp="1"/>
          </p:cNvSpPr>
          <p:nvPr>
            <p:ph type="ftr" sz="quarter" idx="11"/>
          </p:nvPr>
        </p:nvSpPr>
        <p:spPr/>
        <p:txBody>
          <a:bodyPr/>
          <a:lstStyle>
            <a:lvl1pPr>
              <a:defRPr/>
            </a:lvl1pPr>
          </a:lstStyle>
          <a:p>
            <a:r>
              <a:rPr lang="sv-SE" smtClean="0"/>
              <a:t>International student exchange at Mid Sweden University </a:t>
            </a:r>
            <a:endParaRPr lang="sv-SE" sz="1400">
              <a:latin typeface="Times" charset="0"/>
            </a:endParaRPr>
          </a:p>
        </p:txBody>
      </p:sp>
      <p:sp>
        <p:nvSpPr>
          <p:cNvPr id="7" name="Platshållare för bildnummer 6"/>
          <p:cNvSpPr>
            <a:spLocks noGrp="1"/>
          </p:cNvSpPr>
          <p:nvPr>
            <p:ph type="sldNum" sz="quarter" idx="12"/>
          </p:nvPr>
        </p:nvSpPr>
        <p:spPr/>
        <p:txBody>
          <a:bodyPr/>
          <a:lstStyle>
            <a:lvl1pPr>
              <a:defRPr/>
            </a:lvl1pPr>
          </a:lstStyle>
          <a:p>
            <a:fld id="{59EECC2D-C396-3343-BD5B-23BE5E1297CC}" type="slidenum">
              <a:rPr lang="sv-SE"/>
              <a:pPr/>
              <a:t>‹Nr.›</a:t>
            </a:fld>
            <a:endParaRPr lang="sv-SE" sz="1400">
              <a:latin typeface="Times" charset="0"/>
            </a:endParaRPr>
          </a:p>
        </p:txBody>
      </p:sp>
    </p:spTree>
    <p:extLst>
      <p:ext uri="{BB962C8B-B14F-4D97-AF65-F5344CB8AC3E}">
        <p14:creationId xmlns:p14="http://schemas.microsoft.com/office/powerpoint/2010/main" val="291658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685800" y="3810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05000"/>
            <a:ext cx="3810000" cy="3505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4648200" y="1905000"/>
            <a:ext cx="3810000" cy="3505200"/>
          </a:xfrm>
        </p:spPr>
        <p:txBody>
          <a:bodyPr/>
          <a:lstStyle/>
          <a:p>
            <a:pPr lvl="0"/>
            <a:endParaRPr lang="sv-SE" noProof="0" smtClean="0"/>
          </a:p>
        </p:txBody>
      </p:sp>
      <p:sp>
        <p:nvSpPr>
          <p:cNvPr id="5" name="Platshållare för datum 4"/>
          <p:cNvSpPr>
            <a:spLocks noGrp="1"/>
          </p:cNvSpPr>
          <p:nvPr>
            <p:ph type="dt" sz="half" idx="10"/>
          </p:nvPr>
        </p:nvSpPr>
        <p:spPr/>
        <p:txBody>
          <a:bodyPr/>
          <a:lstStyle>
            <a:lvl1pPr>
              <a:defRPr/>
            </a:lvl1pPr>
          </a:lstStyle>
          <a:p>
            <a:r>
              <a:rPr lang="sv-SE" sz="1400" smtClean="0">
                <a:latin typeface="Times" charset="0"/>
              </a:rPr>
              <a:t>2012-09-04</a:t>
            </a:r>
            <a:endParaRPr lang="sv-SE" sz="1400">
              <a:latin typeface="Times" charset="0"/>
            </a:endParaRPr>
          </a:p>
        </p:txBody>
      </p:sp>
      <p:sp>
        <p:nvSpPr>
          <p:cNvPr id="6" name="Platshållare för sidfot 5"/>
          <p:cNvSpPr>
            <a:spLocks noGrp="1"/>
          </p:cNvSpPr>
          <p:nvPr>
            <p:ph type="ftr" sz="quarter" idx="11"/>
          </p:nvPr>
        </p:nvSpPr>
        <p:spPr/>
        <p:txBody>
          <a:bodyPr/>
          <a:lstStyle>
            <a:lvl1pPr>
              <a:defRPr/>
            </a:lvl1pPr>
          </a:lstStyle>
          <a:p>
            <a:r>
              <a:rPr lang="sv-SE" smtClean="0"/>
              <a:t>International student exchange at Mid Sweden University </a:t>
            </a:r>
            <a:endParaRPr lang="sv-SE" sz="1400">
              <a:latin typeface="Times" charset="0"/>
            </a:endParaRPr>
          </a:p>
        </p:txBody>
      </p:sp>
      <p:sp>
        <p:nvSpPr>
          <p:cNvPr id="7" name="Platshållare för bildnummer 6"/>
          <p:cNvSpPr>
            <a:spLocks noGrp="1"/>
          </p:cNvSpPr>
          <p:nvPr>
            <p:ph type="sldNum" sz="quarter" idx="12"/>
          </p:nvPr>
        </p:nvSpPr>
        <p:spPr/>
        <p:txBody>
          <a:bodyPr/>
          <a:lstStyle>
            <a:lvl1pPr>
              <a:defRPr/>
            </a:lvl1pPr>
          </a:lstStyle>
          <a:p>
            <a:fld id="{EFDF3330-8C92-E543-B9A5-FD5F9E88C6C7}" type="slidenum">
              <a:rPr lang="sv-SE"/>
              <a:pPr/>
              <a:t>‹Nr.›</a:t>
            </a:fld>
            <a:endParaRPr lang="sv-SE" sz="1400">
              <a:latin typeface="Times" charset="0"/>
            </a:endParaRPr>
          </a:p>
        </p:txBody>
      </p:sp>
    </p:spTree>
    <p:extLst>
      <p:ext uri="{BB962C8B-B14F-4D97-AF65-F5344CB8AC3E}">
        <p14:creationId xmlns:p14="http://schemas.microsoft.com/office/powerpoint/2010/main" val="165489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Frihandsfigur 7"/>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a:stretch>
            <a:fillRect/>
          </a:stretch>
        </p:blipFill>
        <p:spPr>
          <a:xfrm>
            <a:off x="7441082" y="519343"/>
            <a:ext cx="1184052" cy="464709"/>
          </a:xfrm>
          <a:prstGeom prst="rect">
            <a:avLst/>
          </a:prstGeom>
        </p:spPr>
      </p:pic>
      <p:sp>
        <p:nvSpPr>
          <p:cNvPr id="9"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0"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1"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16" name="Platshållare för text 15"/>
          <p:cNvSpPr>
            <a:spLocks noGrp="1"/>
          </p:cNvSpPr>
          <p:nvPr>
            <p:ph type="body" sz="quarter" idx="14"/>
          </p:nvPr>
        </p:nvSpPr>
        <p:spPr>
          <a:xfrm>
            <a:off x="684213" y="1919579"/>
            <a:ext cx="5840265" cy="1919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tx2"/>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a:stretch>
            <a:fillRect/>
          </a:stretch>
        </p:blipFill>
        <p:spPr>
          <a:xfrm>
            <a:off x="7441082" y="519343"/>
            <a:ext cx="1184052" cy="464708"/>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MIUN_punkt_se_ROSA.wmf"/>
          <p:cNvPicPr>
            <a:picLocks noChangeAspect="1"/>
          </p:cNvPicPr>
          <p:nvPr userDrawn="1"/>
        </p:nvPicPr>
        <p:blipFill>
          <a:blip r:embed="rId2"/>
          <a:stretch>
            <a:fillRect/>
          </a:stretch>
        </p:blipFill>
        <p:spPr>
          <a:xfrm>
            <a:off x="7441082" y="519343"/>
            <a:ext cx="1184052" cy="464709"/>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r>
              <a:rPr lang="sv-SE" smtClean="0"/>
              <a:t>Dra bilden till platshållaren eller klicka på ikonen för att lägga till den</a:t>
            </a:r>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19"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21" name="Bildobjekt 20"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Miun_bil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286155" y="322601"/>
            <a:ext cx="8583131" cy="5723627"/>
          </a:xfrm>
          <a:prstGeom prst="rect">
            <a:avLst/>
          </a:prstGeom>
          <a:scene3d>
            <a:camera prst="orthographicFront">
              <a:rot lat="0" lon="0" rev="30000"/>
            </a:camera>
            <a:lightRig rig="threePt" dir="t"/>
          </a:scene3d>
        </p:spPr>
      </p:pic>
      <p:sp>
        <p:nvSpPr>
          <p:cNvPr id="29" name="Rubrik 1"/>
          <p:cNvSpPr>
            <a:spLocks noGrp="1"/>
          </p:cNvSpPr>
          <p:nvPr>
            <p:ph type="ctrTitle" hasCustomPrompt="1"/>
          </p:nvPr>
        </p:nvSpPr>
        <p:spPr>
          <a:xfrm>
            <a:off x="685800" y="2130425"/>
            <a:ext cx="5835014" cy="686002"/>
          </a:xfrm>
        </p:spPr>
        <p:txBody>
          <a:bodyPr>
            <a:normAutofit/>
          </a:bodyPr>
          <a:lstStyle>
            <a:lvl1pPr>
              <a:defRPr sz="3600">
                <a:solidFill>
                  <a:schemeClr val="bg2"/>
                </a:solidFill>
              </a:defRPr>
            </a:lvl1pPr>
          </a:lstStyle>
          <a:p>
            <a:r>
              <a:rPr lang="sv-SE" dirty="0" smtClean="0"/>
              <a:t>rubrikformat stor</a:t>
            </a:r>
            <a:endParaRPr lang="sv-SE" dirty="0"/>
          </a:p>
        </p:txBody>
      </p:sp>
      <p:pic>
        <p:nvPicPr>
          <p:cNvPr id="13" name="Bildobjekt 12" descr="MIUN_punkt_se_ORANGE_Int.eps"/>
          <p:cNvPicPr>
            <a:picLocks noChangeAspect="1"/>
          </p:cNvPicPr>
          <p:nvPr userDrawn="1"/>
        </p:nvPicPr>
        <p:blipFill>
          <a:blip r:embed="rId3"/>
          <a:stretch>
            <a:fillRect/>
          </a:stretch>
        </p:blipFill>
        <p:spPr>
          <a:xfrm>
            <a:off x="7461250" y="514350"/>
            <a:ext cx="1143000" cy="457200"/>
          </a:xfrm>
          <a:prstGeom prst="rect">
            <a:avLst/>
          </a:prstGeom>
        </p:spPr>
      </p:pic>
      <p:sp>
        <p:nvSpPr>
          <p:cNvPr id="8"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2"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pic>
        <p:nvPicPr>
          <p:cNvPr id="14" name="Bildobjekt 13" descr="miunlogo.w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7" name="Bildobjekt 16" descr="MIUN_punkt_se_ORANGE_Int_Neg.eps"/>
          <p:cNvPicPr>
            <a:picLocks noChangeAspect="1"/>
          </p:cNvPicPr>
          <p:nvPr userDrawn="1"/>
        </p:nvPicPr>
        <p:blipFill>
          <a:blip r:embed="rId2"/>
          <a:stretch>
            <a:fillRect/>
          </a:stretch>
        </p:blipFill>
        <p:spPr>
          <a:xfrm>
            <a:off x="7454900" y="514350"/>
            <a:ext cx="1143000" cy="457200"/>
          </a:xfrm>
          <a:prstGeom prst="rect">
            <a:avLst/>
          </a:prstGeom>
        </p:spPr>
      </p:pic>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16" name="Platshållare för text 15"/>
          <p:cNvSpPr>
            <a:spLocks noGrp="1"/>
          </p:cNvSpPr>
          <p:nvPr>
            <p:ph type="body" sz="quarter" idx="14"/>
          </p:nvPr>
        </p:nvSpPr>
        <p:spPr>
          <a:xfrm>
            <a:off x="684213" y="1919579"/>
            <a:ext cx="5840265" cy="1919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rgbClr val="EA5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7" name="Bildobjekt 16" descr="MIUN_punkt_se_ORANGE_Int.eps"/>
          <p:cNvPicPr>
            <a:picLocks noChangeAspect="1"/>
          </p:cNvPicPr>
          <p:nvPr userDrawn="1"/>
        </p:nvPicPr>
        <p:blipFill>
          <a:blip r:embed="rId2"/>
          <a:stretch>
            <a:fillRect/>
          </a:stretch>
        </p:blipFill>
        <p:spPr>
          <a:xfrm>
            <a:off x="7461250" y="514350"/>
            <a:ext cx="1143000" cy="457200"/>
          </a:xfrm>
          <a:prstGeom prst="rect">
            <a:avLst/>
          </a:prstGeom>
        </p:spPr>
      </p:pic>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2"/>
                </a:solidFill>
              </a:defRPr>
            </a:lvl1pPr>
          </a:lstStyle>
          <a:p>
            <a:r>
              <a:rPr lang="sv-SE" dirty="0" smtClean="0"/>
              <a:t>rubrikformat stor</a:t>
            </a:r>
            <a:endParaRPr lang="sv-SE" dirty="0"/>
          </a:p>
        </p:txBody>
      </p:sp>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20" name="Bildobjekt 19" descr="MIUN_punkt_se_ORANGE_Int_Neg.eps"/>
          <p:cNvPicPr>
            <a:picLocks noChangeAspect="1"/>
          </p:cNvPicPr>
          <p:nvPr userDrawn="1"/>
        </p:nvPicPr>
        <p:blipFill>
          <a:blip r:embed="rId2"/>
          <a:stretch>
            <a:fillRect/>
          </a:stretch>
        </p:blipFill>
        <p:spPr>
          <a:xfrm>
            <a:off x="7454900" y="514350"/>
            <a:ext cx="1143000" cy="457200"/>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r>
              <a:rPr lang="sv-SE" smtClean="0"/>
              <a:t>Dra bilden till platshållaren eller klicka på ikonen för att lägga till den</a:t>
            </a:r>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9" name="Bildobjekt 18"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descr="Miun_bil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286155" y="322601"/>
            <a:ext cx="8583131" cy="5723628"/>
          </a:xfrm>
          <a:prstGeom prst="rect">
            <a:avLst/>
          </a:prstGeom>
          <a:scene3d>
            <a:camera prst="orthographicFront">
              <a:rot lat="0" lon="0" rev="30000"/>
            </a:camera>
            <a:lightRig rig="threePt" dir="t"/>
          </a:scene3d>
        </p:spPr>
      </p:pic>
      <p:pic>
        <p:nvPicPr>
          <p:cNvPr id="15" name="Bildobjekt 14" descr="MIUN_punkt_se_ROSA_Int.eps"/>
          <p:cNvPicPr>
            <a:picLocks noChangeAspect="1"/>
          </p:cNvPicPr>
          <p:nvPr userDrawn="1"/>
        </p:nvPicPr>
        <p:blipFill>
          <a:blip r:embed="rId3"/>
          <a:stretch>
            <a:fillRect/>
          </a:stretch>
        </p:blipFill>
        <p:spPr>
          <a:xfrm>
            <a:off x="7454899" y="508000"/>
            <a:ext cx="1143000" cy="457200"/>
          </a:xfrm>
          <a:prstGeom prst="rect">
            <a:avLst/>
          </a:prstGeom>
        </p:spPr>
      </p:pic>
      <p:sp>
        <p:nvSpPr>
          <p:cNvPr id="10" name="Rubrik 1"/>
          <p:cNvSpPr>
            <a:spLocks noGrp="1"/>
          </p:cNvSpPr>
          <p:nvPr>
            <p:ph type="ctrTitle" hasCustomPrompt="1"/>
          </p:nvPr>
        </p:nvSpPr>
        <p:spPr>
          <a:xfrm>
            <a:off x="685800" y="2130425"/>
            <a:ext cx="5835014" cy="686002"/>
          </a:xfrm>
        </p:spPr>
        <p:txBody>
          <a:bodyPr>
            <a:normAutofit/>
          </a:bodyPr>
          <a:lstStyle>
            <a:lvl1pPr>
              <a:defRPr sz="3600">
                <a:solidFill>
                  <a:schemeClr val="accent4"/>
                </a:solidFill>
              </a:defRPr>
            </a:lvl1pPr>
          </a:lstStyle>
          <a:p>
            <a:r>
              <a:rPr lang="sv-SE" dirty="0" smtClean="0"/>
              <a:t>rubrikformat stor</a:t>
            </a:r>
            <a:endParaRPr lang="sv-SE" dirty="0"/>
          </a:p>
        </p:txBody>
      </p:sp>
      <p:sp>
        <p:nvSpPr>
          <p:cNvPr id="12"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2012-09-04</a:t>
            </a:r>
            <a:endParaRPr lang="sv-SE" dirty="0"/>
          </a:p>
        </p:txBody>
      </p:sp>
      <p:sp>
        <p:nvSpPr>
          <p:cNvPr id="13"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4"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 </a:t>
            </a:r>
            <a:endParaRPr lang="sv-SE" dirty="0"/>
          </a:p>
        </p:txBody>
      </p:sp>
      <p:pic>
        <p:nvPicPr>
          <p:cNvPr id="16" name="Bildobjekt 15" descr="miunlogo.w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smtClean="0"/>
              <a:t>rubrikformat stor</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latin typeface="Arial"/>
                <a:cs typeface="Arial"/>
              </a:defRPr>
            </a:lvl1pPr>
          </a:lstStyle>
          <a:p>
            <a:r>
              <a:rPr lang="sv-SE" smtClean="0"/>
              <a:t>2012-09-04</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latin typeface="Arial"/>
                <a:cs typeface="Arial"/>
              </a:defRPr>
            </a:lvl1pPr>
          </a:lstStyle>
          <a:p>
            <a:r>
              <a:rPr lang="sv-SE" smtClean="0"/>
              <a:t>International student exchange at Mid Sweden University </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40C4B306-099F-D54F-9B6F-12703FFD4310}" type="slidenum">
              <a:rPr lang="sv-SE" smtClean="0"/>
              <a:pPr/>
              <a:t>‹Nr.›</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5" r:id="rId15"/>
    <p:sldLayoutId id="2147483667" r:id="rId16"/>
  </p:sldLayoutIdLst>
  <p:timing>
    <p:tnLst>
      <p:par>
        <p:cTn xmlns:p14="http://schemas.microsoft.com/office/powerpoint/2010/main" id="1" dur="indefinite" restart="never" nodeType="tmRoot"/>
      </p:par>
    </p:tnLst>
  </p:timing>
  <p:hf sldNum="0" hdr="0" ftr="0"/>
  <p:txStyles>
    <p:titleStyle>
      <a:lvl1pPr algn="l" defTabSz="457200" rtl="0" eaLnBrk="1" latinLnBrk="0" hangingPunct="1">
        <a:spcBef>
          <a:spcPct val="0"/>
        </a:spcBef>
        <a:buNone/>
        <a:defRPr sz="4400" b="1" i="0" kern="1200" cap="all">
          <a:solidFill>
            <a:schemeClr val="tx1"/>
          </a:solidFill>
          <a:latin typeface="Arial"/>
          <a:ea typeface="+mj-ea"/>
          <a:cs typeface="Arial"/>
        </a:defRPr>
      </a:lvl1pPr>
    </p:titleStyle>
    <p:bodyStyle>
      <a:lvl1pPr marL="0" indent="-342900" algn="l" defTabSz="457200" rtl="0" eaLnBrk="1" latinLnBrk="0" hangingPunct="1">
        <a:spcBef>
          <a:spcPct val="20000"/>
        </a:spcBef>
        <a:buFontTx/>
        <a:buNone/>
        <a:defRPr sz="2000" b="0" kern="1200" cap="all">
          <a:solidFill>
            <a:schemeClr val="tx1"/>
          </a:solidFill>
          <a:latin typeface="Arial"/>
          <a:ea typeface="+mn-ea"/>
          <a:cs typeface="Arial"/>
        </a:defRPr>
      </a:lvl1pPr>
      <a:lvl2pPr marL="450850" indent="-180975" algn="l" defTabSz="457200" rtl="0" eaLnBrk="1" latinLnBrk="0" hangingPunct="1">
        <a:spcBef>
          <a:spcPct val="20000"/>
        </a:spcBef>
        <a:buFont typeface="Arial"/>
        <a:buChar char="–"/>
        <a:defRPr sz="1800" kern="1200" cap="none">
          <a:solidFill>
            <a:schemeClr val="tx1"/>
          </a:solidFill>
          <a:latin typeface="Arial"/>
          <a:ea typeface="+mn-ea"/>
          <a:cs typeface="Arial"/>
        </a:defRPr>
      </a:lvl2pPr>
      <a:lvl3pPr marL="900113" indent="-179388"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162050" indent="-180975" algn="l" defTabSz="457200" rtl="0" eaLnBrk="1" latinLnBrk="0" hangingPunct="1">
        <a:spcBef>
          <a:spcPct val="20000"/>
        </a:spcBef>
        <a:buFont typeface="Arial"/>
        <a:buChar char="–"/>
        <a:defRPr sz="1400" b="1" kern="1200" cap="all">
          <a:solidFill>
            <a:schemeClr val="tx1"/>
          </a:solidFill>
          <a:latin typeface="Arial"/>
          <a:ea typeface="+mn-ea"/>
          <a:cs typeface="Arial"/>
        </a:defRPr>
      </a:lvl4pPr>
      <a:lvl5pPr marL="1522413" indent="-180975" algn="l" defTabSz="457200" rtl="0" eaLnBrk="1" latinLnBrk="0" hangingPunct="1">
        <a:spcBef>
          <a:spcPct val="20000"/>
        </a:spcBef>
        <a:buFont typeface="Arial"/>
        <a:buChar char="»"/>
        <a:defRPr sz="1400" b="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013441"/>
            <a:ext cx="5835014" cy="686002"/>
          </a:xfrm>
        </p:spPr>
        <p:txBody>
          <a:bodyPr>
            <a:normAutofit fontScale="90000"/>
          </a:bodyPr>
          <a:lstStyle/>
          <a:p>
            <a:r>
              <a:rPr lang="sv-SE" dirty="0" err="1" smtClean="0">
                <a:latin typeface="Arial" charset="0"/>
              </a:rPr>
              <a:t>Study</a:t>
            </a:r>
            <a:r>
              <a:rPr lang="sv-SE" dirty="0" smtClean="0">
                <a:latin typeface="Arial" charset="0"/>
              </a:rPr>
              <a:t> at </a:t>
            </a:r>
            <a:br>
              <a:rPr lang="sv-SE" dirty="0" smtClean="0">
                <a:latin typeface="Arial" charset="0"/>
              </a:rPr>
            </a:br>
            <a:r>
              <a:rPr lang="sv-SE" dirty="0" smtClean="0">
                <a:latin typeface="Arial" charset="0"/>
              </a:rPr>
              <a:t>Mid </a:t>
            </a:r>
            <a:r>
              <a:rPr lang="sv-SE" dirty="0">
                <a:latin typeface="Arial" charset="0"/>
              </a:rPr>
              <a:t>Sweden University </a:t>
            </a:r>
            <a:br>
              <a:rPr lang="sv-SE" dirty="0">
                <a:latin typeface="Arial" charset="0"/>
              </a:rPr>
            </a:br>
            <a:endParaRPr lang="sv-SE" dirty="0"/>
          </a:p>
        </p:txBody>
      </p:sp>
      <p:sp>
        <p:nvSpPr>
          <p:cNvPr id="3" name="Platshållare för datum 2"/>
          <p:cNvSpPr>
            <a:spLocks noGrp="1"/>
          </p:cNvSpPr>
          <p:nvPr>
            <p:ph type="dt" sz="half" idx="10"/>
          </p:nvPr>
        </p:nvSpPr>
        <p:spPr/>
        <p:txBody>
          <a:bodyPr/>
          <a:lstStyle/>
          <a:p>
            <a:r>
              <a:rPr lang="sv-SE" smtClean="0"/>
              <a:t>2012-09-04</a:t>
            </a:r>
            <a:endParaRPr lang="sv-SE" dirty="0"/>
          </a:p>
        </p:txBody>
      </p:sp>
    </p:spTree>
    <p:extLst>
      <p:ext uri="{BB962C8B-B14F-4D97-AF65-F5344CB8AC3E}">
        <p14:creationId xmlns:p14="http://schemas.microsoft.com/office/powerpoint/2010/main" val="22434465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ctrTitle"/>
          </p:nvPr>
        </p:nvSpPr>
        <p:spPr>
          <a:xfrm>
            <a:off x="685799" y="507698"/>
            <a:ext cx="6028267" cy="686002"/>
          </a:xfrm>
        </p:spPr>
        <p:txBody>
          <a:bodyPr>
            <a:normAutofit fontScale="90000"/>
          </a:bodyPr>
          <a:lstStyle/>
          <a:p>
            <a:pPr eaLnBrk="1" hangingPunct="1"/>
            <a:r>
              <a:rPr lang="sv-SE" dirty="0" err="1">
                <a:latin typeface="+mj-lt"/>
                <a:ea typeface="ＭＳ Ｐゴシック" charset="0"/>
                <a:cs typeface="ＭＳ Ｐゴシック" charset="0"/>
              </a:rPr>
              <a:t>Number</a:t>
            </a:r>
            <a:r>
              <a:rPr lang="sv-SE" dirty="0">
                <a:latin typeface="+mj-lt"/>
                <a:ea typeface="ＭＳ Ｐゴシック" charset="0"/>
                <a:cs typeface="ＭＳ Ｐゴシック" charset="0"/>
              </a:rPr>
              <a:t> </a:t>
            </a:r>
            <a:r>
              <a:rPr lang="sv-SE" dirty="0" err="1">
                <a:latin typeface="+mj-lt"/>
                <a:ea typeface="ＭＳ Ｐゴシック" charset="0"/>
                <a:cs typeface="ＭＳ Ｐゴシック" charset="0"/>
              </a:rPr>
              <a:t>of</a:t>
            </a:r>
            <a:r>
              <a:rPr lang="sv-SE" dirty="0">
                <a:latin typeface="+mj-lt"/>
                <a:ea typeface="ＭＳ Ｐゴシック" charset="0"/>
                <a:cs typeface="ＭＳ Ｐゴシック" charset="0"/>
              </a:rPr>
              <a:t> students </a:t>
            </a:r>
            <a:r>
              <a:rPr lang="sv-SE" dirty="0" smtClean="0">
                <a:latin typeface="+mj-lt"/>
                <a:ea typeface="ＭＳ Ｐゴシック" charset="0"/>
                <a:cs typeface="ＭＳ Ｐゴシック" charset="0"/>
              </a:rPr>
              <a:t>2011</a:t>
            </a:r>
            <a:endParaRPr lang="sv-SE" dirty="0">
              <a:latin typeface="+mj-lt"/>
              <a:ea typeface="ＭＳ Ｐゴシック" charset="0"/>
              <a:cs typeface="ＭＳ Ｐゴシック" charset="0"/>
            </a:endParaRPr>
          </a:p>
        </p:txBody>
      </p:sp>
      <p:sp>
        <p:nvSpPr>
          <p:cNvPr id="34819"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34823" name="Rectangle 6"/>
          <p:cNvSpPr>
            <a:spLocks noChangeArrowheads="1"/>
          </p:cNvSpPr>
          <p:nvPr/>
        </p:nvSpPr>
        <p:spPr bwMode="auto">
          <a:xfrm>
            <a:off x="658761" y="1524000"/>
            <a:ext cx="404706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rgbClr val="0066CC"/>
              </a:buClr>
            </a:pPr>
            <a:r>
              <a:rPr lang="sv-SE" b="1" dirty="0">
                <a:latin typeface="Arial" charset="0"/>
              </a:rPr>
              <a:t>A total </a:t>
            </a:r>
            <a:r>
              <a:rPr lang="sv-SE" b="1" dirty="0" err="1">
                <a:latin typeface="Arial" charset="0"/>
              </a:rPr>
              <a:t>of</a:t>
            </a:r>
            <a:r>
              <a:rPr lang="sv-SE" b="1" dirty="0">
                <a:latin typeface="Arial" charset="0"/>
              </a:rPr>
              <a:t> </a:t>
            </a:r>
            <a:r>
              <a:rPr lang="sv-SE" b="1" dirty="0" smtClean="0">
                <a:latin typeface="Arial" charset="0"/>
              </a:rPr>
              <a:t>20 000 students 2010/11</a:t>
            </a:r>
            <a:endParaRPr lang="sv-SE" b="1" dirty="0">
              <a:latin typeface="Arial" charset="0"/>
            </a:endParaRPr>
          </a:p>
          <a:p>
            <a:pPr marL="342900" indent="-342900" eaLnBrk="1" hangingPunct="1">
              <a:spcBef>
                <a:spcPct val="20000"/>
              </a:spcBef>
              <a:buClr>
                <a:srgbClr val="0066CC"/>
              </a:buClr>
            </a:pPr>
            <a:r>
              <a:rPr lang="sv-SE" dirty="0">
                <a:latin typeface="Arial" charset="0"/>
              </a:rPr>
              <a:t>Distribution </a:t>
            </a:r>
            <a:r>
              <a:rPr lang="sv-SE" dirty="0" err="1">
                <a:latin typeface="Arial" charset="0"/>
              </a:rPr>
              <a:t>between</a:t>
            </a:r>
            <a:r>
              <a:rPr lang="sv-SE" dirty="0">
                <a:latin typeface="Arial" charset="0"/>
              </a:rPr>
              <a:t> the </a:t>
            </a:r>
            <a:r>
              <a:rPr lang="sv-SE" dirty="0" err="1">
                <a:latin typeface="Arial" charset="0"/>
              </a:rPr>
              <a:t>campuses</a:t>
            </a:r>
            <a:r>
              <a:rPr lang="sv-SE" dirty="0">
                <a:latin typeface="Arial" charset="0"/>
              </a:rPr>
              <a:t> </a:t>
            </a:r>
            <a:br>
              <a:rPr lang="sv-SE" dirty="0">
                <a:latin typeface="Arial" charset="0"/>
              </a:rPr>
            </a:br>
            <a:r>
              <a:rPr lang="sv-SE" dirty="0">
                <a:latin typeface="Arial" charset="0"/>
              </a:rPr>
              <a:t>			</a:t>
            </a:r>
          </a:p>
          <a:p>
            <a:pPr marL="342900" indent="-342900" eaLnBrk="1" hangingPunct="1">
              <a:spcBef>
                <a:spcPct val="20000"/>
              </a:spcBef>
              <a:buClr>
                <a:srgbClr val="0268CF"/>
              </a:buClr>
              <a:buFontTx/>
              <a:buChar char="•"/>
            </a:pPr>
            <a:r>
              <a:rPr lang="sv-SE" dirty="0">
                <a:latin typeface="Arial" charset="0"/>
              </a:rPr>
              <a:t>Härnösand		</a:t>
            </a:r>
            <a:r>
              <a:rPr lang="sv-SE" dirty="0" smtClean="0">
                <a:latin typeface="Arial" charset="0"/>
              </a:rPr>
              <a:t>2 300</a:t>
            </a:r>
            <a:endParaRPr lang="sv-SE" dirty="0">
              <a:latin typeface="Arial" charset="0"/>
            </a:endParaRPr>
          </a:p>
          <a:p>
            <a:pPr marL="342900" indent="-342900" eaLnBrk="1" hangingPunct="1">
              <a:spcBef>
                <a:spcPct val="20000"/>
              </a:spcBef>
              <a:buClr>
                <a:srgbClr val="0268CF"/>
              </a:buClr>
              <a:buFontTx/>
              <a:buChar char="•"/>
            </a:pPr>
            <a:r>
              <a:rPr lang="sv-SE" dirty="0">
                <a:latin typeface="Arial" charset="0"/>
              </a:rPr>
              <a:t>Sundsvall		</a:t>
            </a:r>
            <a:r>
              <a:rPr lang="sv-SE" dirty="0" smtClean="0">
                <a:latin typeface="Arial" charset="0"/>
              </a:rPr>
              <a:t>	4 200</a:t>
            </a:r>
            <a:endParaRPr lang="sv-SE" dirty="0">
              <a:latin typeface="Arial" charset="0"/>
            </a:endParaRPr>
          </a:p>
          <a:p>
            <a:pPr marL="342900" indent="-342900" eaLnBrk="1" hangingPunct="1">
              <a:spcBef>
                <a:spcPct val="20000"/>
              </a:spcBef>
              <a:buClr>
                <a:srgbClr val="0268CF"/>
              </a:buClr>
              <a:buFontTx/>
              <a:buChar char="•"/>
            </a:pPr>
            <a:r>
              <a:rPr lang="sv-SE" dirty="0">
                <a:latin typeface="Arial" charset="0"/>
              </a:rPr>
              <a:t>Östersund		</a:t>
            </a:r>
            <a:r>
              <a:rPr lang="sv-SE" dirty="0" smtClean="0">
                <a:latin typeface="Arial" charset="0"/>
              </a:rPr>
              <a:t>3 700 </a:t>
            </a:r>
            <a:r>
              <a:rPr lang="sv-SE" dirty="0">
                <a:latin typeface="Arial" charset="0"/>
              </a:rPr>
              <a:t>			</a:t>
            </a:r>
          </a:p>
          <a:p>
            <a:pPr marL="342900" indent="-342900" eaLnBrk="1" hangingPunct="1">
              <a:spcBef>
                <a:spcPct val="20000"/>
              </a:spcBef>
              <a:buClr>
                <a:srgbClr val="0268CF"/>
              </a:buClr>
              <a:buFontTx/>
              <a:buChar char="•"/>
            </a:pPr>
            <a:r>
              <a:rPr lang="sv-SE" dirty="0" smtClean="0">
                <a:latin typeface="Arial" charset="0"/>
              </a:rPr>
              <a:t>Students in </a:t>
            </a:r>
            <a:br>
              <a:rPr lang="sv-SE" dirty="0" smtClean="0">
                <a:latin typeface="Arial" charset="0"/>
              </a:rPr>
            </a:br>
            <a:r>
              <a:rPr lang="sv-SE" dirty="0" err="1" smtClean="0">
                <a:latin typeface="Arial" charset="0"/>
              </a:rPr>
              <a:t>completley</a:t>
            </a:r>
            <a:r>
              <a:rPr lang="sv-SE" dirty="0" smtClean="0">
                <a:latin typeface="Arial" charset="0"/>
              </a:rPr>
              <a:t> web-</a:t>
            </a:r>
            <a:br>
              <a:rPr lang="sv-SE" dirty="0" smtClean="0">
                <a:latin typeface="Arial" charset="0"/>
              </a:rPr>
            </a:br>
            <a:r>
              <a:rPr lang="sv-SE" dirty="0" err="1" smtClean="0">
                <a:latin typeface="Arial" charset="0"/>
              </a:rPr>
              <a:t>based</a:t>
            </a:r>
            <a:r>
              <a:rPr lang="sv-SE" dirty="0" smtClean="0">
                <a:latin typeface="Arial" charset="0"/>
              </a:rPr>
              <a:t> </a:t>
            </a:r>
            <a:r>
              <a:rPr lang="sv-SE" dirty="0" err="1" smtClean="0">
                <a:latin typeface="Arial" charset="0"/>
              </a:rPr>
              <a:t>courses</a:t>
            </a:r>
            <a:r>
              <a:rPr lang="sv-SE" dirty="0" smtClean="0">
                <a:latin typeface="Arial" charset="0"/>
              </a:rPr>
              <a:t> </a:t>
            </a:r>
            <a:r>
              <a:rPr lang="sv-SE" dirty="0">
                <a:latin typeface="Arial" charset="0"/>
              </a:rPr>
              <a:t>	  </a:t>
            </a:r>
            <a:r>
              <a:rPr lang="sv-SE" dirty="0" smtClean="0">
                <a:latin typeface="Arial" charset="0"/>
              </a:rPr>
              <a:t>9 800</a:t>
            </a:r>
            <a:endParaRPr lang="sv-SE" dirty="0">
              <a:latin typeface="Arial" charset="0"/>
            </a:endParaRPr>
          </a:p>
          <a:p>
            <a:pPr marL="342900" indent="-342900" eaLnBrk="1" hangingPunct="1">
              <a:spcBef>
                <a:spcPct val="20000"/>
              </a:spcBef>
              <a:buClr>
                <a:srgbClr val="0268CF"/>
              </a:buClr>
              <a:buFontTx/>
              <a:buChar char="•"/>
            </a:pPr>
            <a:endParaRPr lang="sv-SE" dirty="0">
              <a:latin typeface="Arial" charset="0"/>
            </a:endParaRPr>
          </a:p>
          <a:p>
            <a:pPr marL="342900" indent="-342900" eaLnBrk="1" hangingPunct="1">
              <a:spcBef>
                <a:spcPct val="20000"/>
              </a:spcBef>
              <a:buClr>
                <a:srgbClr val="0268CF"/>
              </a:buClr>
            </a:pPr>
            <a:r>
              <a:rPr lang="sv-SE" b="1" dirty="0">
                <a:latin typeface="Arial" charset="0"/>
              </a:rPr>
              <a:t>In </a:t>
            </a:r>
            <a:r>
              <a:rPr lang="sv-SE" b="1" dirty="0" smtClean="0">
                <a:latin typeface="Arial" charset="0"/>
              </a:rPr>
              <a:t>2011, </a:t>
            </a:r>
            <a:r>
              <a:rPr lang="sv-SE" b="1" dirty="0">
                <a:latin typeface="Arial" charset="0"/>
              </a:rPr>
              <a:t>Mid Sweden University </a:t>
            </a:r>
            <a:r>
              <a:rPr lang="sv-SE" b="1" dirty="0" err="1">
                <a:latin typeface="Arial" charset="0"/>
              </a:rPr>
              <a:t>had</a:t>
            </a:r>
            <a:r>
              <a:rPr lang="sv-SE" b="1" dirty="0">
                <a:latin typeface="Arial" charset="0"/>
              </a:rPr>
              <a:t> </a:t>
            </a:r>
            <a:r>
              <a:rPr lang="sv-SE" b="1" dirty="0" smtClean="0">
                <a:latin typeface="Arial" charset="0"/>
              </a:rPr>
              <a:t>949 international </a:t>
            </a:r>
            <a:r>
              <a:rPr lang="sv-SE" b="1" dirty="0">
                <a:latin typeface="Arial" charset="0"/>
              </a:rPr>
              <a:t>students</a:t>
            </a:r>
          </a:p>
        </p:txBody>
      </p:sp>
      <p:sp>
        <p:nvSpPr>
          <p:cNvPr id="34824" name="Text Box 7"/>
          <p:cNvSpPr txBox="1">
            <a:spLocks noChangeArrowheads="1"/>
          </p:cNvSpPr>
          <p:nvPr/>
        </p:nvSpPr>
        <p:spPr bwMode="auto">
          <a:xfrm>
            <a:off x="1676400" y="44196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pPr>
              <a:spcBef>
                <a:spcPct val="50000"/>
              </a:spcBef>
            </a:pPr>
            <a:endParaRPr lang="en-GB">
              <a:solidFill>
                <a:schemeClr val="bg2"/>
              </a:solidFill>
            </a:endParaRPr>
          </a:p>
        </p:txBody>
      </p:sp>
      <p:sp>
        <p:nvSpPr>
          <p:cNvPr id="34825" name="Text Box 8"/>
          <p:cNvSpPr txBox="1">
            <a:spLocks noChangeArrowheads="1"/>
          </p:cNvSpPr>
          <p:nvPr/>
        </p:nvSpPr>
        <p:spPr bwMode="auto">
          <a:xfrm>
            <a:off x="7086600" y="6324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pPr algn="r">
              <a:spcBef>
                <a:spcPct val="50000"/>
              </a:spcBef>
            </a:pPr>
            <a:endParaRPr lang="en-GB" sz="2400">
              <a:solidFill>
                <a:schemeClr val="bg2"/>
              </a:solidFill>
            </a:endParaRPr>
          </a:p>
        </p:txBody>
      </p:sp>
      <p:graphicFrame>
        <p:nvGraphicFramePr>
          <p:cNvPr id="3" name="Diagram 2"/>
          <p:cNvGraphicFramePr/>
          <p:nvPr>
            <p:extLst>
              <p:ext uri="{D42A27DB-BD31-4B8C-83A1-F6EECF244321}">
                <p14:modId xmlns:p14="http://schemas.microsoft.com/office/powerpoint/2010/main" val="1029290125"/>
              </p:ext>
            </p:extLst>
          </p:nvPr>
        </p:nvGraphicFramePr>
        <p:xfrm>
          <a:off x="4648200" y="1913457"/>
          <a:ext cx="4021667" cy="36660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ctrTitle"/>
          </p:nvPr>
        </p:nvSpPr>
        <p:spPr>
          <a:xfrm>
            <a:off x="685800" y="998784"/>
            <a:ext cx="5835014" cy="686002"/>
          </a:xfrm>
        </p:spPr>
        <p:txBody>
          <a:bodyPr/>
          <a:lstStyle/>
          <a:p>
            <a:pPr eaLnBrk="1" hangingPunct="1"/>
            <a:r>
              <a:rPr lang="sv-SE" dirty="0">
                <a:latin typeface="+mj-lt"/>
                <a:ea typeface="ＭＳ Ｐゴシック" charset="0"/>
                <a:cs typeface="ＭＳ Ｐゴシック" charset="0"/>
              </a:rPr>
              <a:t>Research </a:t>
            </a:r>
            <a:r>
              <a:rPr lang="sv-SE" dirty="0" err="1">
                <a:latin typeface="+mj-lt"/>
                <a:ea typeface="ＭＳ Ｐゴシック" charset="0"/>
                <a:cs typeface="ＭＳ Ｐゴシック" charset="0"/>
              </a:rPr>
              <a:t>Profile</a:t>
            </a:r>
            <a:endParaRPr lang="sv-SE" dirty="0">
              <a:latin typeface="+mj-lt"/>
              <a:ea typeface="ＭＳ Ｐゴシック" charset="0"/>
              <a:cs typeface="ＭＳ Ｐゴシック" charset="0"/>
            </a:endParaRPr>
          </a:p>
        </p:txBody>
      </p:sp>
      <p:sp>
        <p:nvSpPr>
          <p:cNvPr id="36866" name="Platshållare för datum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smtClean="0"/>
              <a:t>2012-09-04</a:t>
            </a:r>
            <a:endParaRPr lang="sv-SE" sz="1400"/>
          </a:p>
        </p:txBody>
      </p:sp>
      <p:sp>
        <p:nvSpPr>
          <p:cNvPr id="36870" name="Rectangle 3"/>
          <p:cNvSpPr>
            <a:spLocks noGrp="1" noChangeArrowheads="1"/>
          </p:cNvSpPr>
          <p:nvPr>
            <p:ph type="body" sz="quarter" idx="14"/>
          </p:nvPr>
        </p:nvSpPr>
        <p:spPr>
          <a:xfrm>
            <a:off x="454140" y="1597833"/>
            <a:ext cx="5840264" cy="1919287"/>
          </a:xfrm>
        </p:spPr>
        <p:txBody>
          <a:bodyPr>
            <a:normAutofit/>
          </a:bodyPr>
          <a:lstStyle/>
          <a:p>
            <a:pPr marL="269875" lvl="1" indent="0">
              <a:lnSpc>
                <a:spcPct val="90000"/>
              </a:lnSpc>
              <a:spcBef>
                <a:spcPct val="50000"/>
              </a:spcBef>
              <a:buClr>
                <a:schemeClr val="tx1"/>
              </a:buClr>
              <a:buNone/>
            </a:pPr>
            <a:r>
              <a:rPr lang="sv-SE" sz="2000" dirty="0">
                <a:solidFill>
                  <a:srgbClr val="000000"/>
                </a:solidFill>
                <a:latin typeface="Arial" charset="0"/>
                <a:ea typeface="ＭＳ Ｐゴシック" charset="0"/>
                <a:cs typeface="ＭＳ Ｐゴシック" charset="0"/>
              </a:rPr>
              <a:t>Forests and </a:t>
            </a:r>
            <a:r>
              <a:rPr lang="sv-SE" sz="2000" dirty="0" err="1" smtClean="0">
                <a:solidFill>
                  <a:srgbClr val="000000"/>
                </a:solidFill>
                <a:latin typeface="Arial" charset="0"/>
                <a:ea typeface="ＭＳ Ｐゴシック" charset="0"/>
                <a:cs typeface="ＭＳ Ｐゴシック" charset="0"/>
              </a:rPr>
              <a:t>mountains</a:t>
            </a:r>
            <a:r>
              <a:rPr lang="sv-SE" sz="2000" dirty="0" smtClean="0">
                <a:solidFill>
                  <a:srgbClr val="000000"/>
                </a:solidFill>
                <a:latin typeface="Arial" charset="0"/>
                <a:ea typeface="ＭＳ Ｐゴシック" charset="0"/>
                <a:cs typeface="ＭＳ Ｐゴシック" charset="0"/>
              </a:rPr>
              <a:t> as </a:t>
            </a:r>
            <a:r>
              <a:rPr lang="sv-SE" sz="2000" dirty="0" err="1" smtClean="0">
                <a:solidFill>
                  <a:srgbClr val="000000"/>
                </a:solidFill>
                <a:latin typeface="Arial" charset="0"/>
                <a:ea typeface="ＭＳ Ｐゴシック" charset="0"/>
                <a:cs typeface="ＭＳ Ｐゴシック" charset="0"/>
              </a:rPr>
              <a:t>resources</a:t>
            </a:r>
            <a:r>
              <a:rPr lang="sv-SE" sz="2000" dirty="0" smtClean="0">
                <a:solidFill>
                  <a:srgbClr val="000000"/>
                </a:solidFill>
                <a:latin typeface="Arial" charset="0"/>
                <a:ea typeface="ＭＳ Ｐゴシック" charset="0"/>
                <a:cs typeface="ＭＳ Ｐゴシック" charset="0"/>
              </a:rPr>
              <a:t> </a:t>
            </a:r>
            <a:r>
              <a:rPr lang="sv-SE" sz="2000" dirty="0">
                <a:solidFill>
                  <a:srgbClr val="000000"/>
                </a:solidFill>
                <a:latin typeface="Arial" charset="0"/>
                <a:ea typeface="ＭＳ Ｐゴシック" charset="0"/>
                <a:cs typeface="ＭＳ Ｐゴシック" charset="0"/>
              </a:rPr>
              <a:t>for </a:t>
            </a:r>
            <a:r>
              <a:rPr lang="sv-SE" sz="2000" dirty="0" err="1" smtClean="0">
                <a:solidFill>
                  <a:srgbClr val="000000"/>
                </a:solidFill>
                <a:latin typeface="Arial" charset="0"/>
                <a:ea typeface="ＭＳ Ｐゴシック" charset="0"/>
                <a:cs typeface="ＭＳ Ｐゴシック" charset="0"/>
              </a:rPr>
              <a:t>industry</a:t>
            </a:r>
            <a:r>
              <a:rPr lang="sv-SE" sz="2000" dirty="0" smtClean="0">
                <a:solidFill>
                  <a:srgbClr val="000000"/>
                </a:solidFill>
                <a:latin typeface="Arial" charset="0"/>
                <a:ea typeface="ＭＳ Ｐゴシック" charset="0"/>
                <a:cs typeface="ＭＳ Ｐゴシック" charset="0"/>
              </a:rPr>
              <a:t> </a:t>
            </a:r>
            <a:r>
              <a:rPr lang="sv-SE" sz="2000" dirty="0">
                <a:solidFill>
                  <a:srgbClr val="000000"/>
                </a:solidFill>
                <a:latin typeface="Arial" charset="0"/>
                <a:ea typeface="ＭＳ Ｐゴシック" charset="0"/>
                <a:cs typeface="ＭＳ Ｐゴシック" charset="0"/>
              </a:rPr>
              <a:t>and </a:t>
            </a:r>
            <a:r>
              <a:rPr lang="sv-SE" sz="2000" dirty="0" err="1">
                <a:solidFill>
                  <a:srgbClr val="000000"/>
                </a:solidFill>
                <a:latin typeface="Arial" charset="0"/>
                <a:ea typeface="ＭＳ Ｐゴシック" charset="0"/>
                <a:cs typeface="ＭＳ Ｐゴシック" charset="0"/>
              </a:rPr>
              <a:t>c</a:t>
            </a:r>
            <a:r>
              <a:rPr lang="sv-SE" sz="2000" dirty="0" err="1" smtClean="0">
                <a:solidFill>
                  <a:srgbClr val="000000"/>
                </a:solidFill>
                <a:latin typeface="Arial" charset="0"/>
                <a:ea typeface="ＭＳ Ｐゴシック" charset="0"/>
                <a:cs typeface="ＭＳ Ｐゴシック" charset="0"/>
              </a:rPr>
              <a:t>ommerce</a:t>
            </a:r>
            <a:r>
              <a:rPr lang="sv-SE" sz="2000" dirty="0" smtClean="0">
                <a:solidFill>
                  <a:srgbClr val="000000"/>
                </a:solidFill>
                <a:latin typeface="Arial" charset="0"/>
                <a:ea typeface="ＭＳ Ｐゴシック" charset="0"/>
                <a:cs typeface="ＭＳ Ｐゴシック" charset="0"/>
              </a:rPr>
              <a:t> and </a:t>
            </a:r>
            <a:r>
              <a:rPr lang="sv-SE" sz="2000" dirty="0" err="1" smtClean="0">
                <a:solidFill>
                  <a:srgbClr val="000000"/>
                </a:solidFill>
                <a:latin typeface="Arial" charset="0"/>
                <a:ea typeface="ＭＳ Ｐゴシック" charset="0"/>
                <a:cs typeface="ＭＳ Ｐゴシック" charset="0"/>
              </a:rPr>
              <a:t>quality</a:t>
            </a:r>
            <a:r>
              <a:rPr lang="sv-SE" sz="2000" dirty="0" smtClean="0">
                <a:solidFill>
                  <a:srgbClr val="000000"/>
                </a:solidFill>
                <a:latin typeface="Arial" charset="0"/>
                <a:ea typeface="ＭＳ Ｐゴシック" charset="0"/>
                <a:cs typeface="ＭＳ Ｐゴシック" charset="0"/>
              </a:rPr>
              <a:t> </a:t>
            </a:r>
            <a:r>
              <a:rPr lang="sv-SE" sz="2000" dirty="0" err="1" smtClean="0">
                <a:solidFill>
                  <a:srgbClr val="000000"/>
                </a:solidFill>
                <a:latin typeface="Arial" charset="0"/>
                <a:ea typeface="ＭＳ Ｐゴシック" charset="0"/>
                <a:cs typeface="ＭＳ Ｐゴシック" charset="0"/>
              </a:rPr>
              <a:t>of</a:t>
            </a:r>
            <a:r>
              <a:rPr lang="sv-SE" sz="2000" dirty="0" smtClean="0">
                <a:solidFill>
                  <a:srgbClr val="000000"/>
                </a:solidFill>
                <a:latin typeface="Arial" charset="0"/>
                <a:ea typeface="ＭＳ Ｐゴシック" charset="0"/>
                <a:cs typeface="ＭＳ Ｐゴシック" charset="0"/>
              </a:rPr>
              <a:t> </a:t>
            </a:r>
            <a:r>
              <a:rPr lang="sv-SE" sz="2000" dirty="0" err="1">
                <a:solidFill>
                  <a:srgbClr val="000000"/>
                </a:solidFill>
                <a:latin typeface="Arial" charset="0"/>
                <a:ea typeface="ＭＳ Ｐゴシック" charset="0"/>
                <a:cs typeface="ＭＳ Ｐゴシック" charset="0"/>
              </a:rPr>
              <a:t>life</a:t>
            </a:r>
            <a:r>
              <a:rPr lang="sv-SE" sz="2000" dirty="0">
                <a:solidFill>
                  <a:srgbClr val="000000"/>
                </a:solidFill>
                <a:latin typeface="Arial" charset="0"/>
                <a:ea typeface="ＭＳ Ｐゴシック" charset="0"/>
                <a:cs typeface="ＭＳ Ｐゴシック" charset="0"/>
              </a:rPr>
              <a:t> </a:t>
            </a:r>
            <a:r>
              <a:rPr lang="sv-SE" sz="2000" dirty="0" smtClean="0">
                <a:solidFill>
                  <a:srgbClr val="000000"/>
                </a:solidFill>
                <a:latin typeface="Arial" charset="0"/>
                <a:ea typeface="ＭＳ Ｐゴシック" charset="0"/>
                <a:cs typeface="ＭＳ Ｐゴシック" charset="0"/>
              </a:rPr>
              <a:t> </a:t>
            </a:r>
            <a:endParaRPr lang="sv-SE" sz="2000" dirty="0">
              <a:solidFill>
                <a:srgbClr val="000000"/>
              </a:solidFill>
              <a:latin typeface="Arial" charset="0"/>
              <a:ea typeface="ＭＳ Ｐゴシック" charset="0"/>
              <a:cs typeface="ＭＳ Ｐゴシック" charset="0"/>
            </a:endParaRPr>
          </a:p>
        </p:txBody>
      </p:sp>
      <p:pic>
        <p:nvPicPr>
          <p:cNvPr id="36871" name="Platshållare för innehåll 8" descr="Vaxthus2_svl_TS.jpg"/>
          <p:cNvPicPr>
            <a:picLocks noChangeAspect="1"/>
          </p:cNvPicPr>
          <p:nvPr/>
        </p:nvPicPr>
        <p:blipFill>
          <a:blip r:embed="rId3" cstate="screen">
            <a:extLst>
              <a:ext uri="{28A0092B-C50C-407E-A947-70E740481C1C}">
                <a14:useLocalDpi xmlns:a14="http://schemas.microsoft.com/office/drawing/2010/main"/>
              </a:ext>
            </a:extLst>
          </a:blip>
          <a:srcRect t="-616" b="-616"/>
          <a:stretch>
            <a:fillRect/>
          </a:stretch>
        </p:blipFill>
        <p:spPr bwMode="auto">
          <a:xfrm>
            <a:off x="3377665" y="2590800"/>
            <a:ext cx="1433512"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latshållare för innehåll 6" descr="Fysik2_svl_TS.jpg"/>
          <p:cNvPicPr>
            <a:picLocks noChangeAspect="1"/>
          </p:cNvPicPr>
          <p:nvPr/>
        </p:nvPicPr>
        <p:blipFill rotWithShape="1">
          <a:blip r:embed="rId4" cstate="screen">
            <a:extLst>
              <a:ext uri="{28A0092B-C50C-407E-A947-70E740481C1C}">
                <a14:useLocalDpi xmlns:a14="http://schemas.microsoft.com/office/drawing/2010/main"/>
              </a:ext>
            </a:extLst>
          </a:blip>
          <a:srcRect t="-153" b="-153"/>
          <a:stretch/>
        </p:blipFill>
        <p:spPr bwMode="auto">
          <a:xfrm>
            <a:off x="1847848" y="2590800"/>
            <a:ext cx="147108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Bildobjekt 12" descr="lararutbildning2_hsd.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833402" y="2590800"/>
            <a:ext cx="253047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Bildobjekt 13" descr="vintersportcentrum4_osd.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35315" y="2590800"/>
            <a:ext cx="1406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Bildobjekt 11" descr="Forskning TS_2420.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304802" y="2590800"/>
            <a:ext cx="150706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ctrTitle"/>
          </p:nvPr>
        </p:nvSpPr>
        <p:spPr/>
        <p:txBody>
          <a:bodyPr>
            <a:normAutofit fontScale="90000"/>
          </a:bodyPr>
          <a:lstStyle/>
          <a:p>
            <a:pPr eaLnBrk="1" hangingPunct="1"/>
            <a:r>
              <a:rPr lang="sv-SE" dirty="0">
                <a:latin typeface="+mj-lt"/>
                <a:ea typeface="ＭＳ Ｐゴシック" charset="0"/>
                <a:cs typeface="ＭＳ Ｐゴシック" charset="0"/>
              </a:rPr>
              <a:t>Mid Sweden University offers</a:t>
            </a:r>
          </a:p>
        </p:txBody>
      </p:sp>
      <p:sp>
        <p:nvSpPr>
          <p:cNvPr id="38914" name="Platshållare för datum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34819" name="Rectangle 3"/>
          <p:cNvSpPr>
            <a:spLocks noGrp="1" noChangeArrowheads="1"/>
          </p:cNvSpPr>
          <p:nvPr>
            <p:ph type="body" sz="quarter" idx="14"/>
          </p:nvPr>
        </p:nvSpPr>
        <p:spPr>
          <a:xfrm>
            <a:off x="684215" y="2277533"/>
            <a:ext cx="5840264" cy="3666067"/>
          </a:xfrm>
        </p:spPr>
        <p:txBody>
          <a:bodyPr>
            <a:normAutofit/>
          </a:bodyPr>
          <a:lstStyle/>
          <a:p>
            <a:pPr lvl="1">
              <a:buClr>
                <a:schemeClr val="tx2"/>
              </a:buClr>
              <a:buFont typeface="Arial"/>
              <a:buChar char="•"/>
            </a:pPr>
            <a:r>
              <a:rPr lang="sv-SE" sz="1800" dirty="0">
                <a:solidFill>
                  <a:schemeClr val="tx1"/>
                </a:solidFill>
                <a:latin typeface="Arial" charset="0"/>
                <a:ea typeface="ＭＳ Ｐゴシック" charset="0"/>
                <a:cs typeface="ＭＳ Ｐゴシック" charset="0"/>
              </a:rPr>
              <a:t>a broad and </a:t>
            </a:r>
            <a:r>
              <a:rPr lang="sv-SE" sz="1800" dirty="0" err="1">
                <a:solidFill>
                  <a:schemeClr val="tx1"/>
                </a:solidFill>
                <a:latin typeface="Arial" charset="0"/>
                <a:ea typeface="ＭＳ Ｐゴシック" charset="0"/>
                <a:cs typeface="ＭＳ Ｐゴシック" charset="0"/>
              </a:rPr>
              <a:t>exciting</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spectrum</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of</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programmes</a:t>
            </a:r>
            <a:endParaRPr lang="sv-SE" sz="1800" dirty="0">
              <a:solidFill>
                <a:schemeClr val="tx1"/>
              </a:solidFill>
              <a:latin typeface="Arial" charset="0"/>
              <a:ea typeface="ＭＳ Ｐゴシック" charset="0"/>
              <a:cs typeface="ＭＳ Ｐゴシック" charset="0"/>
            </a:endParaRPr>
          </a:p>
          <a:p>
            <a:pPr lvl="1">
              <a:buClr>
                <a:schemeClr val="tx2"/>
              </a:buClr>
              <a:buFont typeface="Arial"/>
              <a:buChar char="•"/>
            </a:pPr>
            <a:r>
              <a:rPr lang="sv-SE" sz="1800" dirty="0">
                <a:solidFill>
                  <a:schemeClr val="tx1"/>
                </a:solidFill>
                <a:latin typeface="Arial" charset="0"/>
                <a:ea typeface="ＭＳ Ｐゴシック" charset="0"/>
                <a:cs typeface="ＭＳ Ｐゴシック" charset="0"/>
              </a:rPr>
              <a:t>a </a:t>
            </a:r>
            <a:r>
              <a:rPr lang="sv-SE" sz="1800" dirty="0" err="1">
                <a:solidFill>
                  <a:schemeClr val="tx1"/>
                </a:solidFill>
                <a:latin typeface="Arial" charset="0"/>
                <a:ea typeface="ＭＳ Ｐゴシック" charset="0"/>
                <a:cs typeface="ＭＳ Ｐゴシック" charset="0"/>
              </a:rPr>
              <a:t>close</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connection</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between</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undergraduate</a:t>
            </a:r>
            <a:r>
              <a:rPr lang="sv-SE" sz="1800" dirty="0">
                <a:solidFill>
                  <a:schemeClr val="tx1"/>
                </a:solidFill>
                <a:latin typeface="Arial" charset="0"/>
                <a:ea typeface="ＭＳ Ｐゴシック" charset="0"/>
                <a:cs typeface="ＭＳ Ｐゴシック" charset="0"/>
              </a:rPr>
              <a:t> studies and research</a:t>
            </a:r>
          </a:p>
          <a:p>
            <a:pPr lvl="1">
              <a:buClr>
                <a:schemeClr val="tx2"/>
              </a:buClr>
              <a:buFont typeface="Arial"/>
              <a:buChar char="•"/>
            </a:pPr>
            <a:r>
              <a:rPr lang="sv-SE" sz="1800" dirty="0" err="1">
                <a:solidFill>
                  <a:schemeClr val="tx1"/>
                </a:solidFill>
                <a:latin typeface="Arial" charset="0"/>
                <a:ea typeface="ＭＳ Ｐゴシック" charset="0"/>
                <a:cs typeface="ＭＳ Ｐゴシック" charset="0"/>
              </a:rPr>
              <a:t>committed</a:t>
            </a:r>
            <a:r>
              <a:rPr lang="sv-SE" sz="1800" dirty="0">
                <a:solidFill>
                  <a:schemeClr val="tx1"/>
                </a:solidFill>
                <a:latin typeface="Arial" charset="0"/>
                <a:ea typeface="ＭＳ Ｐゴシック" charset="0"/>
                <a:cs typeface="ＭＳ Ｐゴシック" charset="0"/>
              </a:rPr>
              <a:t> och </a:t>
            </a:r>
            <a:r>
              <a:rPr lang="sv-SE" sz="1800" dirty="0" err="1">
                <a:solidFill>
                  <a:schemeClr val="tx1"/>
                </a:solidFill>
                <a:latin typeface="Arial" charset="0"/>
                <a:ea typeface="ＭＳ Ｐゴシック" charset="0"/>
                <a:cs typeface="ＭＳ Ｐゴシック" charset="0"/>
              </a:rPr>
              <a:t>available</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teachers</a:t>
            </a:r>
            <a:endParaRPr lang="sv-SE" sz="1800" dirty="0">
              <a:solidFill>
                <a:schemeClr val="tx1"/>
              </a:solidFill>
              <a:latin typeface="Arial" charset="0"/>
              <a:ea typeface="ＭＳ Ｐゴシック" charset="0"/>
              <a:cs typeface="ＭＳ Ｐゴシック" charset="0"/>
            </a:endParaRPr>
          </a:p>
          <a:p>
            <a:pPr lvl="1">
              <a:buClr>
                <a:schemeClr val="tx2"/>
              </a:buClr>
              <a:buFont typeface="Arial"/>
              <a:buChar char="•"/>
            </a:pPr>
            <a:r>
              <a:rPr lang="sv-SE" sz="1800" dirty="0">
                <a:solidFill>
                  <a:schemeClr val="tx1"/>
                </a:solidFill>
                <a:latin typeface="Arial" charset="0"/>
                <a:ea typeface="ＭＳ Ｐゴシック" charset="0"/>
                <a:cs typeface="ＭＳ Ｐゴシック" charset="0"/>
              </a:rPr>
              <a:t>flexible </a:t>
            </a:r>
            <a:r>
              <a:rPr lang="sv-SE" sz="1800" dirty="0" err="1">
                <a:solidFill>
                  <a:schemeClr val="tx1"/>
                </a:solidFill>
                <a:latin typeface="Arial" charset="0"/>
                <a:ea typeface="ＭＳ Ｐゴシック" charset="0"/>
                <a:cs typeface="ＭＳ Ｐゴシック" charset="0"/>
              </a:rPr>
              <a:t>learning</a:t>
            </a:r>
            <a:endParaRPr lang="sv-SE" sz="1800" dirty="0">
              <a:solidFill>
                <a:schemeClr val="tx1"/>
              </a:solidFill>
              <a:latin typeface="Arial" charset="0"/>
              <a:ea typeface="ＭＳ Ｐゴシック" charset="0"/>
              <a:cs typeface="ＭＳ Ｐゴシック" charset="0"/>
            </a:endParaRPr>
          </a:p>
          <a:p>
            <a:pPr lvl="1">
              <a:buClr>
                <a:schemeClr val="tx2"/>
              </a:buClr>
              <a:buFont typeface="Arial"/>
              <a:buChar char="•"/>
            </a:pPr>
            <a:r>
              <a:rPr lang="sv-SE" sz="1800" dirty="0" err="1">
                <a:solidFill>
                  <a:schemeClr val="tx1"/>
                </a:solidFill>
                <a:latin typeface="Arial" charset="0"/>
                <a:ea typeface="ＭＳ Ｐゴシック" charset="0"/>
                <a:cs typeface="ＭＳ Ｐゴシック" charset="0"/>
              </a:rPr>
              <a:t>guaranteed</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housing</a:t>
            </a:r>
            <a:endParaRPr lang="sv-SE" sz="1800" dirty="0">
              <a:solidFill>
                <a:schemeClr val="tx1"/>
              </a:solidFill>
              <a:latin typeface="Arial" charset="0"/>
              <a:ea typeface="ＭＳ Ｐゴシック" charset="0"/>
              <a:cs typeface="ＭＳ Ｐゴシック" charset="0"/>
            </a:endParaRPr>
          </a:p>
          <a:p>
            <a:pPr lvl="1">
              <a:buClr>
                <a:schemeClr val="tx2"/>
              </a:buClr>
              <a:buFont typeface="Arial"/>
              <a:buChar char="•"/>
            </a:pPr>
            <a:r>
              <a:rPr lang="sv-SE" sz="1800" dirty="0">
                <a:solidFill>
                  <a:schemeClr val="tx1"/>
                </a:solidFill>
                <a:latin typeface="Arial" charset="0"/>
                <a:ea typeface="ＭＳ Ｐゴシック" charset="0"/>
                <a:cs typeface="ＭＳ Ｐゴシック" charset="0"/>
              </a:rPr>
              <a:t>the </a:t>
            </a:r>
            <a:r>
              <a:rPr lang="sv-SE" sz="1800" dirty="0" err="1">
                <a:solidFill>
                  <a:schemeClr val="tx1"/>
                </a:solidFill>
                <a:latin typeface="Arial" charset="0"/>
                <a:ea typeface="ＭＳ Ｐゴシック" charset="0"/>
                <a:cs typeface="ＭＳ Ｐゴシック" charset="0"/>
              </a:rPr>
              <a:t>opportunity</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to</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enjoy</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some</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of</a:t>
            </a:r>
            <a:r>
              <a:rPr lang="sv-SE" sz="1800" dirty="0">
                <a:solidFill>
                  <a:schemeClr val="tx1"/>
                </a:solidFill>
                <a:latin typeface="Arial" charset="0"/>
                <a:ea typeface="ＭＳ Ｐゴシック" charset="0"/>
                <a:cs typeface="ＭＳ Ｐゴシック" charset="0"/>
              </a:rPr>
              <a:t> the best </a:t>
            </a:r>
            <a:r>
              <a:rPr lang="sv-SE" sz="1800" dirty="0" err="1">
                <a:solidFill>
                  <a:schemeClr val="tx1"/>
                </a:solidFill>
                <a:latin typeface="Arial" charset="0"/>
                <a:ea typeface="ＭＳ Ｐゴシック" charset="0"/>
                <a:cs typeface="ＭＳ Ｐゴシック" charset="0"/>
              </a:rPr>
              <a:t>outdoor</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activities</a:t>
            </a:r>
            <a:r>
              <a:rPr lang="sv-SE" sz="1800" dirty="0">
                <a:solidFill>
                  <a:schemeClr val="tx1"/>
                </a:solidFill>
                <a:latin typeface="Arial" charset="0"/>
                <a:ea typeface="ＭＳ Ｐゴシック" charset="0"/>
                <a:cs typeface="ＭＳ Ｐゴシック" charset="0"/>
              </a:rPr>
              <a:t> </a:t>
            </a:r>
            <a:r>
              <a:rPr lang="sv-SE" sz="1800" dirty="0" err="1">
                <a:solidFill>
                  <a:schemeClr val="tx1"/>
                </a:solidFill>
                <a:latin typeface="Arial" charset="0"/>
                <a:ea typeface="ＭＳ Ｐゴシック" charset="0"/>
                <a:cs typeface="ＭＳ Ｐゴシック" charset="0"/>
              </a:rPr>
              <a:t>Europe</a:t>
            </a:r>
            <a:r>
              <a:rPr lang="sv-SE" sz="1800" dirty="0">
                <a:solidFill>
                  <a:schemeClr val="tx1"/>
                </a:solidFill>
                <a:latin typeface="Arial" charset="0"/>
                <a:ea typeface="ＭＳ Ｐゴシック" charset="0"/>
                <a:cs typeface="ＭＳ Ｐゴシック" charset="0"/>
              </a:rPr>
              <a:t> has </a:t>
            </a:r>
            <a:r>
              <a:rPr lang="sv-SE" sz="1800" dirty="0" err="1">
                <a:solidFill>
                  <a:schemeClr val="tx1"/>
                </a:solidFill>
                <a:latin typeface="Arial" charset="0"/>
                <a:ea typeface="ＭＳ Ｐゴシック" charset="0"/>
                <a:cs typeface="ＭＳ Ｐゴシック" charset="0"/>
              </a:rPr>
              <a:t>to</a:t>
            </a:r>
            <a:r>
              <a:rPr lang="sv-SE" sz="1800" dirty="0">
                <a:solidFill>
                  <a:schemeClr val="tx1"/>
                </a:solidFill>
                <a:latin typeface="Arial" charset="0"/>
                <a:ea typeface="ＭＳ Ｐゴシック" charset="0"/>
                <a:cs typeface="ＭＳ Ｐゴシック" charset="0"/>
              </a:rPr>
              <a:t> offer</a:t>
            </a:r>
          </a:p>
          <a:p>
            <a:pPr eaLnBrk="1" hangingPunct="1"/>
            <a:endParaRPr lang="sv-SE" sz="2000" dirty="0">
              <a:solidFill>
                <a:srgbClr val="FF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datum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37891" name="Rectangle 3"/>
          <p:cNvSpPr>
            <a:spLocks noGrp="1" noChangeArrowheads="1"/>
          </p:cNvSpPr>
          <p:nvPr>
            <p:ph type="body" sz="quarter" idx="14"/>
          </p:nvPr>
        </p:nvSpPr>
        <p:spPr>
          <a:xfrm>
            <a:off x="477456" y="1990610"/>
            <a:ext cx="3791761" cy="2740327"/>
          </a:xfrm>
        </p:spPr>
        <p:txBody>
          <a:bodyPr/>
          <a:lstStyle/>
          <a:p>
            <a:pPr lvl="1">
              <a:buFont typeface="Arial"/>
              <a:buChar char="•"/>
            </a:pPr>
            <a:r>
              <a:rPr lang="sv-SE" b="1" dirty="0">
                <a:latin typeface="Arial" charset="0"/>
                <a:ea typeface="ＭＳ Ｐゴシック" charset="0"/>
                <a:cs typeface="ＭＳ Ｐゴシック" charset="0"/>
              </a:rPr>
              <a:t>Close </a:t>
            </a:r>
            <a:r>
              <a:rPr lang="sv-SE" b="1" dirty="0" err="1">
                <a:latin typeface="Arial" charset="0"/>
                <a:ea typeface="ＭＳ Ｐゴシック" charset="0"/>
                <a:cs typeface="ＭＳ Ｐゴシック" charset="0"/>
              </a:rPr>
              <a:t>to</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your</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teachers</a:t>
            </a:r>
            <a:endParaRPr lang="sv-SE" b="1" dirty="0">
              <a:latin typeface="Arial" charset="0"/>
              <a:ea typeface="ＭＳ Ｐゴシック" charset="0"/>
              <a:cs typeface="ＭＳ Ｐゴシック" charset="0"/>
            </a:endParaRPr>
          </a:p>
          <a:p>
            <a:pPr lvl="1">
              <a:buFont typeface="Arial"/>
              <a:buChar char="•"/>
            </a:pPr>
            <a:r>
              <a:rPr lang="sv-SE" b="1" dirty="0" err="1">
                <a:latin typeface="Arial" charset="0"/>
                <a:ea typeface="ＭＳ Ｐゴシック" charset="0"/>
                <a:cs typeface="ＭＳ Ｐゴシック" charset="0"/>
              </a:rPr>
              <a:t>Great</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opportunities</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to</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learn</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to</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know</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other</a:t>
            </a:r>
            <a:r>
              <a:rPr lang="sv-SE" b="1" dirty="0">
                <a:latin typeface="Arial" charset="0"/>
                <a:ea typeface="ＭＳ Ｐゴシック" charset="0"/>
                <a:cs typeface="ＭＳ Ｐゴシック" charset="0"/>
              </a:rPr>
              <a:t> students</a:t>
            </a:r>
          </a:p>
          <a:p>
            <a:pPr lvl="1">
              <a:buFont typeface="Arial"/>
              <a:buChar char="•"/>
            </a:pPr>
            <a:r>
              <a:rPr lang="sv-SE" b="1" dirty="0" err="1">
                <a:latin typeface="Arial" charset="0"/>
                <a:ea typeface="ＭＳ Ｐゴシック" charset="0"/>
                <a:cs typeface="ＭＳ Ｐゴシック" charset="0"/>
              </a:rPr>
              <a:t>Comfortable</a:t>
            </a:r>
            <a:r>
              <a:rPr lang="sv-SE" b="1" dirty="0">
                <a:latin typeface="Arial" charset="0"/>
                <a:ea typeface="ＭＳ Ｐゴシック" charset="0"/>
                <a:cs typeface="ＭＳ Ｐゴシック" charset="0"/>
              </a:rPr>
              <a:t> and modern </a:t>
            </a:r>
            <a:r>
              <a:rPr lang="sv-SE" b="1" dirty="0" err="1">
                <a:latin typeface="Arial" charset="0"/>
                <a:ea typeface="ＭＳ Ｐゴシック" charset="0"/>
                <a:cs typeface="ＭＳ Ｐゴシック" charset="0"/>
              </a:rPr>
              <a:t>way</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of</a:t>
            </a:r>
            <a:r>
              <a:rPr lang="sv-SE" b="1" dirty="0">
                <a:latin typeface="Arial" charset="0"/>
                <a:ea typeface="ＭＳ Ｐゴシック" charset="0"/>
                <a:cs typeface="ＭＳ Ｐゴシック" charset="0"/>
              </a:rPr>
              <a:t> </a:t>
            </a:r>
            <a:r>
              <a:rPr lang="sv-SE" b="1" dirty="0" err="1">
                <a:latin typeface="Arial" charset="0"/>
                <a:ea typeface="ＭＳ Ｐゴシック" charset="0"/>
                <a:cs typeface="ＭＳ Ｐゴシック" charset="0"/>
              </a:rPr>
              <a:t>living</a:t>
            </a:r>
            <a:endParaRPr lang="sv-SE" b="1" dirty="0">
              <a:latin typeface="Arial" charset="0"/>
              <a:ea typeface="ＭＳ Ｐゴシック" charset="0"/>
              <a:cs typeface="ＭＳ Ｐゴシック" charset="0"/>
            </a:endParaRPr>
          </a:p>
          <a:p>
            <a:pPr lvl="1">
              <a:buFont typeface="Arial"/>
              <a:buChar char="•"/>
            </a:pPr>
            <a:r>
              <a:rPr lang="sv-SE" b="1" dirty="0">
                <a:latin typeface="Arial" charset="0"/>
                <a:ea typeface="ＭＳ Ｐゴシック" charset="0"/>
                <a:cs typeface="ＭＳ Ｐゴシック" charset="0"/>
              </a:rPr>
              <a:t>The </a:t>
            </a:r>
            <a:r>
              <a:rPr lang="sv-SE" b="1" dirty="0" err="1">
                <a:latin typeface="Arial" charset="0"/>
                <a:ea typeface="ＭＳ Ｐゴシック" charset="0"/>
                <a:cs typeface="ＭＳ Ｐゴシック" charset="0"/>
              </a:rPr>
              <a:t>nature</a:t>
            </a:r>
            <a:r>
              <a:rPr lang="sv-SE" b="1" dirty="0">
                <a:latin typeface="Arial" charset="0"/>
                <a:ea typeface="ＭＳ Ｐゴシック" charset="0"/>
                <a:cs typeface="ＭＳ Ｐゴシック" charset="0"/>
              </a:rPr>
              <a:t> is </a:t>
            </a:r>
            <a:r>
              <a:rPr lang="sv-SE" b="1" dirty="0" err="1">
                <a:latin typeface="Arial" charset="0"/>
                <a:ea typeface="ＭＳ Ｐゴシック" charset="0"/>
                <a:cs typeface="ＭＳ Ｐゴシック" charset="0"/>
              </a:rPr>
              <a:t>nearby</a:t>
            </a:r>
            <a:r>
              <a:rPr lang="sv-SE" b="1" dirty="0">
                <a:latin typeface="Arial" charset="0"/>
                <a:ea typeface="ＭＳ Ｐゴシック" charset="0"/>
                <a:cs typeface="ＭＳ Ｐゴシック" charset="0"/>
              </a:rPr>
              <a:t> </a:t>
            </a:r>
          </a:p>
          <a:p>
            <a:pPr eaLnBrk="1" hangingPunct="1">
              <a:buFontTx/>
              <a:buNone/>
            </a:pPr>
            <a:endParaRPr lang="sv-SE" sz="2200" b="1" dirty="0">
              <a:solidFill>
                <a:srgbClr val="000000"/>
              </a:solidFill>
              <a:latin typeface="Arial" charset="0"/>
              <a:ea typeface="ＭＳ Ｐゴシック" charset="0"/>
              <a:cs typeface="ＭＳ Ｐゴシック" charset="0"/>
            </a:endParaRPr>
          </a:p>
        </p:txBody>
      </p:sp>
      <p:sp>
        <p:nvSpPr>
          <p:cNvPr id="40965" name="Rectangle 2"/>
          <p:cNvSpPr>
            <a:spLocks noGrp="1" noChangeArrowheads="1"/>
          </p:cNvSpPr>
          <p:nvPr>
            <p:ph type="ctrTitle"/>
          </p:nvPr>
        </p:nvSpPr>
        <p:spPr>
          <a:xfrm>
            <a:off x="665315" y="827670"/>
            <a:ext cx="4914218" cy="470930"/>
          </a:xfrm>
        </p:spPr>
        <p:txBody>
          <a:bodyPr>
            <a:noAutofit/>
          </a:bodyPr>
          <a:lstStyle/>
          <a:p>
            <a:pPr eaLnBrk="1" hangingPunct="1"/>
            <a:r>
              <a:rPr lang="sv-SE" sz="3200" dirty="0" err="1">
                <a:latin typeface="+mj-lt"/>
                <a:ea typeface="ＭＳ Ｐゴシック" charset="0"/>
                <a:cs typeface="ＭＳ Ｐゴシック" charset="0"/>
              </a:rPr>
              <a:t>Commitment</a:t>
            </a:r>
            <a:r>
              <a:rPr lang="sv-SE" sz="3200" dirty="0">
                <a:latin typeface="+mj-lt"/>
                <a:ea typeface="ＭＳ Ｐゴシック" charset="0"/>
                <a:cs typeface="ＭＳ Ｐゴシック" charset="0"/>
              </a:rPr>
              <a:t> and </a:t>
            </a:r>
            <a:r>
              <a:rPr lang="sv-SE" sz="3200" dirty="0" err="1">
                <a:latin typeface="+mj-lt"/>
                <a:ea typeface="ＭＳ Ｐゴシック" charset="0"/>
                <a:cs typeface="ＭＳ Ｐゴシック" charset="0"/>
              </a:rPr>
              <a:t>availability</a:t>
            </a:r>
            <a:endParaRPr lang="sv-SE" sz="3200" dirty="0">
              <a:latin typeface="+mj-lt"/>
              <a:ea typeface="ＭＳ Ｐゴシック" charset="0"/>
              <a:cs typeface="ＭＳ Ｐゴシック" charset="0"/>
            </a:endParaRPr>
          </a:p>
        </p:txBody>
      </p:sp>
      <p:pic>
        <p:nvPicPr>
          <p:cNvPr id="4096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941513"/>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ctrTitle"/>
          </p:nvPr>
        </p:nvSpPr>
        <p:spPr/>
        <p:txBody>
          <a:bodyPr>
            <a:normAutofit/>
          </a:bodyPr>
          <a:lstStyle/>
          <a:p>
            <a:pPr eaLnBrk="1" hangingPunct="1"/>
            <a:r>
              <a:rPr lang="sv-SE" dirty="0" err="1">
                <a:latin typeface="+mj-lt"/>
                <a:ea typeface="ＭＳ Ｐゴシック" charset="0"/>
                <a:cs typeface="ＭＳ Ｐゴシック" charset="0"/>
              </a:rPr>
              <a:t>Guaranteed</a:t>
            </a:r>
            <a:r>
              <a:rPr lang="sv-SE" dirty="0">
                <a:latin typeface="+mj-lt"/>
                <a:ea typeface="ＭＳ Ｐゴシック" charset="0"/>
                <a:cs typeface="ＭＳ Ｐゴシック" charset="0"/>
              </a:rPr>
              <a:t> </a:t>
            </a:r>
            <a:r>
              <a:rPr lang="sv-SE" dirty="0" err="1">
                <a:latin typeface="+mj-lt"/>
                <a:ea typeface="ＭＳ Ｐゴシック" charset="0"/>
                <a:cs typeface="ＭＳ Ｐゴシック" charset="0"/>
              </a:rPr>
              <a:t>housing</a:t>
            </a:r>
            <a:endParaRPr lang="sv-SE" dirty="0">
              <a:latin typeface="+mj-lt"/>
              <a:ea typeface="ＭＳ Ｐゴシック" charset="0"/>
              <a:cs typeface="ＭＳ Ｐゴシック" charset="0"/>
            </a:endParaRPr>
          </a:p>
        </p:txBody>
      </p:sp>
      <p:sp>
        <p:nvSpPr>
          <p:cNvPr id="43010" name="Platshållare för datum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43014" name="Rectangle 3"/>
          <p:cNvSpPr>
            <a:spLocks noGrp="1" noChangeArrowheads="1"/>
          </p:cNvSpPr>
          <p:nvPr>
            <p:ph type="body" sz="quarter" idx="14"/>
          </p:nvPr>
        </p:nvSpPr>
        <p:spPr>
          <a:xfrm>
            <a:off x="523342" y="1919579"/>
            <a:ext cx="3574518" cy="3041888"/>
          </a:xfrm>
        </p:spPr>
        <p:txBody>
          <a:bodyPr/>
          <a:lstStyle/>
          <a:p>
            <a:pPr lvl="1">
              <a:buClr>
                <a:schemeClr val="tx2"/>
              </a:buClr>
              <a:buFont typeface="Arial"/>
              <a:buChar char="•"/>
            </a:pPr>
            <a:r>
              <a:rPr lang="sv-SE" dirty="0" err="1">
                <a:solidFill>
                  <a:schemeClr val="tx1"/>
                </a:solidFill>
                <a:latin typeface="Arial" charset="0"/>
                <a:ea typeface="ＭＳ Ｐゴシック" charset="0"/>
                <a:cs typeface="ＭＳ Ｐゴシック" charset="0"/>
              </a:rPr>
              <a:t>Housing</a:t>
            </a:r>
            <a:r>
              <a:rPr lang="sv-SE" dirty="0">
                <a:solidFill>
                  <a:schemeClr val="tx1"/>
                </a:solidFill>
                <a:latin typeface="Arial" charset="0"/>
                <a:ea typeface="ＭＳ Ｐゴシック" charset="0"/>
                <a:cs typeface="ＭＳ Ｐゴシック" charset="0"/>
              </a:rPr>
              <a:t> </a:t>
            </a:r>
            <a:r>
              <a:rPr lang="sv-SE" dirty="0" err="1">
                <a:solidFill>
                  <a:schemeClr val="tx1"/>
                </a:solidFill>
                <a:latin typeface="Arial" charset="0"/>
                <a:ea typeface="ＭＳ Ｐゴシック" charset="0"/>
                <a:cs typeface="ＭＳ Ｐゴシック" charset="0"/>
              </a:rPr>
              <a:t>guarantee</a:t>
            </a:r>
            <a:r>
              <a:rPr lang="sv-SE" dirty="0">
                <a:solidFill>
                  <a:schemeClr val="tx1"/>
                </a:solidFill>
                <a:latin typeface="Arial" charset="0"/>
                <a:ea typeface="ＭＳ Ｐゴシック" charset="0"/>
                <a:cs typeface="ＭＳ Ｐゴシック" charset="0"/>
              </a:rPr>
              <a:t> at all </a:t>
            </a:r>
            <a:r>
              <a:rPr lang="sv-SE" dirty="0" err="1">
                <a:solidFill>
                  <a:schemeClr val="tx1"/>
                </a:solidFill>
                <a:latin typeface="Arial" charset="0"/>
                <a:ea typeface="ＭＳ Ｐゴシック" charset="0"/>
                <a:cs typeface="ＭＳ Ｐゴシック" charset="0"/>
              </a:rPr>
              <a:t>three</a:t>
            </a:r>
            <a:r>
              <a:rPr lang="sv-SE" dirty="0">
                <a:solidFill>
                  <a:schemeClr val="tx1"/>
                </a:solidFill>
                <a:latin typeface="Arial" charset="0"/>
                <a:ea typeface="ＭＳ Ｐゴシック" charset="0"/>
                <a:cs typeface="ＭＳ Ｐゴシック" charset="0"/>
              </a:rPr>
              <a:t> </a:t>
            </a:r>
            <a:r>
              <a:rPr lang="sv-SE" dirty="0" err="1">
                <a:solidFill>
                  <a:schemeClr val="tx1"/>
                </a:solidFill>
                <a:latin typeface="Arial" charset="0"/>
                <a:ea typeface="ＭＳ Ｐゴシック" charset="0"/>
                <a:cs typeface="ＭＳ Ｐゴシック" charset="0"/>
              </a:rPr>
              <a:t>campuses</a:t>
            </a:r>
            <a:endParaRPr lang="sv-SE" dirty="0">
              <a:solidFill>
                <a:schemeClr val="tx1"/>
              </a:solidFill>
              <a:latin typeface="Arial" charset="0"/>
              <a:ea typeface="ＭＳ Ｐゴシック" charset="0"/>
              <a:cs typeface="ＭＳ Ｐゴシック" charset="0"/>
            </a:endParaRPr>
          </a:p>
          <a:p>
            <a:pPr lvl="1">
              <a:buClr>
                <a:schemeClr val="tx2"/>
              </a:buClr>
              <a:buFont typeface="Arial"/>
              <a:buChar char="•"/>
            </a:pPr>
            <a:r>
              <a:rPr lang="sv-SE" dirty="0">
                <a:solidFill>
                  <a:schemeClr val="tx1"/>
                </a:solidFill>
                <a:latin typeface="Arial" charset="0"/>
                <a:ea typeface="ＭＳ Ｐゴシック" charset="0"/>
                <a:cs typeface="ＭＳ Ｐゴシック" charset="0"/>
              </a:rPr>
              <a:t>Apartment </a:t>
            </a:r>
            <a:r>
              <a:rPr lang="sv-SE" dirty="0" err="1">
                <a:solidFill>
                  <a:schemeClr val="tx1"/>
                </a:solidFill>
                <a:latin typeface="Arial" charset="0"/>
                <a:ea typeface="ＭＳ Ｐゴシック" charset="0"/>
                <a:cs typeface="ＭＳ Ｐゴシック" charset="0"/>
              </a:rPr>
              <a:t>sharing</a:t>
            </a:r>
            <a:endParaRPr lang="sv-SE" dirty="0">
              <a:solidFill>
                <a:schemeClr val="tx1"/>
              </a:solidFill>
              <a:latin typeface="Arial" charset="0"/>
              <a:ea typeface="ＭＳ Ｐゴシック" charset="0"/>
              <a:cs typeface="ＭＳ Ｐゴシック" charset="0"/>
            </a:endParaRPr>
          </a:p>
          <a:p>
            <a:pPr lvl="1">
              <a:buClr>
                <a:schemeClr val="tx2"/>
              </a:buClr>
              <a:buFont typeface="Arial"/>
              <a:buChar char="•"/>
            </a:pPr>
            <a:r>
              <a:rPr lang="sv-SE" dirty="0" err="1">
                <a:solidFill>
                  <a:schemeClr val="tx1"/>
                </a:solidFill>
                <a:latin typeface="Arial" charset="0"/>
                <a:ea typeface="ＭＳ Ｐゴシック" charset="0"/>
                <a:cs typeface="ＭＳ Ｐゴシック" charset="0"/>
              </a:rPr>
              <a:t>Own</a:t>
            </a:r>
            <a:r>
              <a:rPr lang="sv-SE" dirty="0">
                <a:solidFill>
                  <a:schemeClr val="tx1"/>
                </a:solidFill>
                <a:latin typeface="Arial" charset="0"/>
                <a:ea typeface="ＭＳ Ｐゴシック" charset="0"/>
                <a:cs typeface="ＭＳ Ｐゴシック" charset="0"/>
              </a:rPr>
              <a:t> apartment</a:t>
            </a:r>
            <a:endParaRPr lang="sv-SE" sz="1800" b="1" dirty="0">
              <a:solidFill>
                <a:schemeClr val="tx1"/>
              </a:solidFill>
              <a:latin typeface="Arial" charset="0"/>
              <a:ea typeface="ＭＳ Ｐゴシック" charset="0"/>
              <a:cs typeface="ＭＳ Ｐゴシック" charset="0"/>
            </a:endParaRPr>
          </a:p>
        </p:txBody>
      </p:sp>
      <p:pic>
        <p:nvPicPr>
          <p:cNvPr id="43015" name="Picture 8" descr="studentbostad2_sv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989676"/>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ctrTitle"/>
          </p:nvPr>
        </p:nvSpPr>
        <p:spPr/>
        <p:txBody>
          <a:bodyPr>
            <a:normAutofit/>
          </a:bodyPr>
          <a:lstStyle/>
          <a:p>
            <a:pPr eaLnBrk="1" hangingPunct="1"/>
            <a:r>
              <a:rPr lang="sv-SE" sz="3200" dirty="0">
                <a:latin typeface="+mj-lt"/>
                <a:ea typeface="ＭＳ Ｐゴシック" charset="0"/>
                <a:cs typeface="ＭＳ Ｐゴシック" charset="0"/>
              </a:rPr>
              <a:t>Flexible </a:t>
            </a:r>
            <a:r>
              <a:rPr lang="sv-SE" sz="3200" dirty="0" err="1">
                <a:latin typeface="+mj-lt"/>
                <a:ea typeface="ＭＳ Ｐゴシック" charset="0"/>
                <a:cs typeface="ＭＳ Ｐゴシック" charset="0"/>
              </a:rPr>
              <a:t>learning</a:t>
            </a:r>
            <a:endParaRPr lang="sv-SE" sz="3200" dirty="0">
              <a:latin typeface="+mj-lt"/>
              <a:ea typeface="ＭＳ Ｐゴシック" charset="0"/>
              <a:cs typeface="ＭＳ Ｐゴシック" charset="0"/>
            </a:endParaRPr>
          </a:p>
        </p:txBody>
      </p:sp>
      <p:sp>
        <p:nvSpPr>
          <p:cNvPr id="45058" name="Platshållare för datum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43011" name="Rectangle 3"/>
          <p:cNvSpPr>
            <a:spLocks noGrp="1" noChangeArrowheads="1"/>
          </p:cNvSpPr>
          <p:nvPr>
            <p:ph type="body" sz="quarter" idx="14"/>
          </p:nvPr>
        </p:nvSpPr>
        <p:spPr>
          <a:xfrm>
            <a:off x="438672" y="1919579"/>
            <a:ext cx="3955518" cy="3321288"/>
          </a:xfrm>
        </p:spPr>
        <p:txBody>
          <a:bodyPr>
            <a:normAutofit/>
          </a:bodyPr>
          <a:lstStyle/>
          <a:p>
            <a:pPr lvl="1">
              <a:buClr>
                <a:schemeClr val="tx2"/>
              </a:buClr>
              <a:buFont typeface="Arial"/>
              <a:buChar char="•"/>
            </a:pPr>
            <a:r>
              <a:rPr lang="sv-SE" dirty="0">
                <a:solidFill>
                  <a:srgbClr val="000000"/>
                </a:solidFill>
                <a:latin typeface="Arial" charset="0"/>
                <a:ea typeface="ＭＳ Ｐゴシック" charset="0"/>
                <a:cs typeface="ＭＳ Ｐゴシック" charset="0"/>
              </a:rPr>
              <a:t>A </a:t>
            </a:r>
            <a:r>
              <a:rPr lang="sv-SE" dirty="0" err="1">
                <a:solidFill>
                  <a:srgbClr val="000000"/>
                </a:solidFill>
                <a:latin typeface="Arial" charset="0"/>
                <a:ea typeface="ＭＳ Ｐゴシック" charset="0"/>
                <a:cs typeface="ＭＳ Ｐゴシック" charset="0"/>
              </a:rPr>
              <a:t>good</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learning</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environment</a:t>
            </a:r>
            <a:endParaRPr lang="sv-SE" dirty="0">
              <a:solidFill>
                <a:srgbClr val="000000"/>
              </a:solidFill>
              <a:latin typeface="Arial" charset="0"/>
              <a:ea typeface="ＭＳ Ｐゴシック" charset="0"/>
              <a:cs typeface="ＭＳ Ｐゴシック" charset="0"/>
            </a:endParaRPr>
          </a:p>
          <a:p>
            <a:pPr lvl="1">
              <a:buClr>
                <a:schemeClr val="tx2"/>
              </a:buClr>
              <a:buFont typeface="Arial"/>
              <a:buChar char="•"/>
            </a:pPr>
            <a:r>
              <a:rPr lang="sv-SE" dirty="0" err="1">
                <a:solidFill>
                  <a:srgbClr val="000000"/>
                </a:solidFill>
                <a:latin typeface="Arial" charset="0"/>
                <a:ea typeface="ＭＳ Ｐゴシック" charset="0"/>
                <a:cs typeface="ＭＳ Ｐゴシック" charset="0"/>
              </a:rPr>
              <a:t>Flexibility</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regarding</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time</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location</a:t>
            </a:r>
            <a:r>
              <a:rPr lang="sv-SE" dirty="0">
                <a:solidFill>
                  <a:srgbClr val="000000"/>
                </a:solidFill>
                <a:latin typeface="Arial" charset="0"/>
                <a:ea typeface="ＭＳ Ｐゴシック" charset="0"/>
                <a:cs typeface="ＭＳ Ｐゴシック" charset="0"/>
              </a:rPr>
              <a:t>, media and </a:t>
            </a:r>
            <a:r>
              <a:rPr lang="sv-SE" dirty="0" err="1">
                <a:solidFill>
                  <a:srgbClr val="000000"/>
                </a:solidFill>
                <a:latin typeface="Arial" charset="0"/>
                <a:ea typeface="ＭＳ Ｐゴシック" charset="0"/>
                <a:cs typeface="ＭＳ Ｐゴシック" charset="0"/>
              </a:rPr>
              <a:t>method</a:t>
            </a:r>
            <a:endParaRPr lang="sv-SE" dirty="0">
              <a:solidFill>
                <a:srgbClr val="000000"/>
              </a:solidFill>
              <a:latin typeface="Arial" charset="0"/>
              <a:ea typeface="ＭＳ Ｐゴシック" charset="0"/>
              <a:cs typeface="ＭＳ Ｐゴシック" charset="0"/>
            </a:endParaRPr>
          </a:p>
          <a:p>
            <a:pPr lvl="1">
              <a:buClr>
                <a:schemeClr val="tx2"/>
              </a:buClr>
              <a:buFont typeface="Arial"/>
              <a:buChar char="•"/>
            </a:pPr>
            <a:r>
              <a:rPr lang="sv-SE" dirty="0" err="1">
                <a:solidFill>
                  <a:srgbClr val="000000"/>
                </a:solidFill>
                <a:latin typeface="Arial" charset="0"/>
                <a:ea typeface="ＭＳ Ｐゴシック" charset="0"/>
                <a:cs typeface="ＭＳ Ｐゴシック" charset="0"/>
              </a:rPr>
              <a:t>Use</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of</a:t>
            </a:r>
            <a:r>
              <a:rPr lang="sv-SE" dirty="0">
                <a:solidFill>
                  <a:srgbClr val="000000"/>
                </a:solidFill>
                <a:latin typeface="Arial" charset="0"/>
                <a:ea typeface="ＭＳ Ｐゴシック" charset="0"/>
                <a:cs typeface="ＭＳ Ｐゴシック" charset="0"/>
              </a:rPr>
              <a:t> modern </a:t>
            </a:r>
            <a:r>
              <a:rPr lang="sv-SE" dirty="0" err="1">
                <a:solidFill>
                  <a:srgbClr val="000000"/>
                </a:solidFill>
                <a:latin typeface="Arial" charset="0"/>
                <a:ea typeface="ＭＳ Ｐゴシック" charset="0"/>
                <a:cs typeface="ＭＳ Ｐゴシック" charset="0"/>
              </a:rPr>
              <a:t>technology</a:t>
            </a:r>
            <a:r>
              <a:rPr lang="sv-SE" dirty="0">
                <a:solidFill>
                  <a:srgbClr val="000000"/>
                </a:solidFill>
                <a:latin typeface="Arial" charset="0"/>
                <a:ea typeface="ＭＳ Ｐゴシック" charset="0"/>
                <a:cs typeface="ＭＳ Ｐゴシック" charset="0"/>
              </a:rPr>
              <a:t> and media </a:t>
            </a:r>
            <a:r>
              <a:rPr lang="sv-SE" dirty="0" err="1">
                <a:solidFill>
                  <a:srgbClr val="000000"/>
                </a:solidFill>
                <a:latin typeface="Arial" charset="0"/>
                <a:ea typeface="ＭＳ Ｐゴシック" charset="0"/>
                <a:cs typeface="ＭＳ Ｐゴシック" charset="0"/>
              </a:rPr>
              <a:t>to</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facilitate</a:t>
            </a:r>
            <a:r>
              <a:rPr lang="sv-SE" dirty="0">
                <a:solidFill>
                  <a:srgbClr val="000000"/>
                </a:solidFill>
                <a:latin typeface="Arial" charset="0"/>
                <a:ea typeface="ＭＳ Ｐゴシック" charset="0"/>
                <a:cs typeface="ＭＳ Ｐゴシック" charset="0"/>
              </a:rPr>
              <a:t> </a:t>
            </a:r>
            <a:r>
              <a:rPr lang="sv-SE" dirty="0" err="1">
                <a:solidFill>
                  <a:srgbClr val="000000"/>
                </a:solidFill>
                <a:latin typeface="Arial" charset="0"/>
                <a:ea typeface="ＭＳ Ｐゴシック" charset="0"/>
                <a:cs typeface="ＭＳ Ｐゴシック" charset="0"/>
              </a:rPr>
              <a:t>education</a:t>
            </a:r>
            <a:endParaRPr lang="sv-SE" sz="1600" b="1" dirty="0">
              <a:solidFill>
                <a:srgbClr val="000000"/>
              </a:solidFill>
              <a:latin typeface="Arial" charset="0"/>
              <a:ea typeface="ＭＳ Ｐゴシック" charset="0"/>
              <a:cs typeface="ＭＳ Ｐゴシック" charset="0"/>
            </a:endParaRPr>
          </a:p>
        </p:txBody>
      </p:sp>
      <p:pic>
        <p:nvPicPr>
          <p:cNvPr id="8" name="Bildobjekt 7" descr="1636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8466" y="2063261"/>
            <a:ext cx="3990617" cy="29776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ctrTitle"/>
          </p:nvPr>
        </p:nvSpPr>
        <p:spPr>
          <a:xfrm>
            <a:off x="685799" y="1218926"/>
            <a:ext cx="6138334" cy="1143274"/>
          </a:xfrm>
        </p:spPr>
        <p:txBody>
          <a:bodyPr>
            <a:normAutofit fontScale="90000"/>
          </a:bodyPr>
          <a:lstStyle/>
          <a:p>
            <a:pPr eaLnBrk="1" hangingPunct="1"/>
            <a:r>
              <a:rPr lang="sv-SE" dirty="0" err="1">
                <a:latin typeface="+mj-lt"/>
                <a:ea typeface="ＭＳ Ｐゴシック" charset="0"/>
                <a:cs typeface="ＭＳ Ｐゴシック" charset="0"/>
              </a:rPr>
              <a:t>Educational</a:t>
            </a:r>
            <a:r>
              <a:rPr lang="sv-SE" dirty="0">
                <a:latin typeface="+mj-lt"/>
                <a:ea typeface="ＭＳ Ｐゴシック" charset="0"/>
                <a:cs typeface="ＭＳ Ｐゴシック" charset="0"/>
              </a:rPr>
              <a:t> </a:t>
            </a:r>
            <a:r>
              <a:rPr lang="sv-SE" dirty="0" err="1">
                <a:latin typeface="+mj-lt"/>
                <a:ea typeface="ＭＳ Ｐゴシック" charset="0"/>
                <a:cs typeface="ＭＳ Ｐゴシック" charset="0"/>
              </a:rPr>
              <a:t>fields</a:t>
            </a:r>
            <a:r>
              <a:rPr lang="sv-SE" dirty="0">
                <a:latin typeface="+mj-lt"/>
                <a:ea typeface="ＭＳ Ｐゴシック" charset="0"/>
                <a:cs typeface="ＭＳ Ｐゴシック" charset="0"/>
              </a:rPr>
              <a:t> for International </a:t>
            </a:r>
            <a:r>
              <a:rPr lang="sv-SE" dirty="0" smtClean="0">
                <a:latin typeface="+mj-lt"/>
                <a:ea typeface="ＭＳ Ｐゴシック" charset="0"/>
                <a:cs typeface="ＭＳ Ｐゴシック" charset="0"/>
              </a:rPr>
              <a:t>students</a:t>
            </a:r>
            <a:endParaRPr lang="sv-SE" dirty="0">
              <a:latin typeface="+mj-lt"/>
              <a:ea typeface="ＭＳ Ｐゴシック" charset="0"/>
              <a:cs typeface="ＭＳ Ｐゴシック" charset="0"/>
            </a:endParaRPr>
          </a:p>
        </p:txBody>
      </p:sp>
      <p:sp>
        <p:nvSpPr>
          <p:cNvPr id="47106" name="Platshållare för datum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49155" name="Rectangle 3"/>
          <p:cNvSpPr>
            <a:spLocks noGrp="1" noChangeArrowheads="1"/>
          </p:cNvSpPr>
          <p:nvPr>
            <p:ph type="body" sz="quarter" idx="14"/>
          </p:nvPr>
        </p:nvSpPr>
        <p:spPr>
          <a:xfrm>
            <a:off x="472548" y="2469912"/>
            <a:ext cx="5840264" cy="2804822"/>
          </a:xfrm>
        </p:spPr>
        <p:txBody>
          <a:bodyPr>
            <a:noAutofit/>
          </a:bodyPr>
          <a:lstStyle/>
          <a:p>
            <a:pPr marL="269875" lvl="1" indent="0">
              <a:buNone/>
            </a:pPr>
            <a:r>
              <a:rPr lang="sv-SE" sz="2000" dirty="0" err="1">
                <a:solidFill>
                  <a:srgbClr val="000000"/>
                </a:solidFill>
                <a:latin typeface="Arial" charset="0"/>
                <a:ea typeface="ＭＳ Ｐゴシック" charset="0"/>
                <a:cs typeface="ＭＳ Ｐゴシック" charset="0"/>
              </a:rPr>
              <a:t>Humanities</a:t>
            </a:r>
            <a:endParaRPr lang="sv-SE" sz="2000" dirty="0">
              <a:solidFill>
                <a:srgbClr val="000000"/>
              </a:solidFill>
              <a:latin typeface="Arial" charset="0"/>
              <a:ea typeface="ＭＳ Ｐゴシック" charset="0"/>
              <a:cs typeface="ＭＳ Ｐゴシック" charset="0"/>
            </a:endParaRPr>
          </a:p>
          <a:p>
            <a:pPr marL="269875" lvl="1" indent="0">
              <a:buNone/>
            </a:pPr>
            <a:r>
              <a:rPr lang="sv-SE" sz="2000" dirty="0">
                <a:solidFill>
                  <a:srgbClr val="000000"/>
                </a:solidFill>
                <a:latin typeface="Arial" charset="0"/>
                <a:ea typeface="ＭＳ Ｐゴシック" charset="0"/>
                <a:cs typeface="ＭＳ Ｐゴシック" charset="0"/>
              </a:rPr>
              <a:t>Social Sciences</a:t>
            </a:r>
          </a:p>
          <a:p>
            <a:pPr marL="269875" lvl="1" indent="0">
              <a:buNone/>
            </a:pPr>
            <a:r>
              <a:rPr lang="sv-SE" sz="2000" dirty="0" err="1">
                <a:solidFill>
                  <a:srgbClr val="000000"/>
                </a:solidFill>
                <a:latin typeface="Arial" charset="0"/>
                <a:ea typeface="ＭＳ Ｐゴシック" charset="0"/>
                <a:cs typeface="ＭＳ Ｐゴシック" charset="0"/>
              </a:rPr>
              <a:t>Natural</a:t>
            </a:r>
            <a:r>
              <a:rPr lang="sv-SE" sz="2000" dirty="0">
                <a:solidFill>
                  <a:srgbClr val="000000"/>
                </a:solidFill>
                <a:latin typeface="Arial" charset="0"/>
                <a:ea typeface="ＭＳ Ｐゴシック" charset="0"/>
                <a:cs typeface="ＭＳ Ｐゴシック" charset="0"/>
              </a:rPr>
              <a:t> Sciences and </a:t>
            </a:r>
            <a:r>
              <a:rPr lang="sv-SE" sz="2000" dirty="0" err="1">
                <a:solidFill>
                  <a:srgbClr val="000000"/>
                </a:solidFill>
                <a:latin typeface="Arial" charset="0"/>
                <a:ea typeface="ＭＳ Ｐゴシック" charset="0"/>
                <a:cs typeface="ＭＳ Ｐゴシック" charset="0"/>
              </a:rPr>
              <a:t>Technology</a:t>
            </a:r>
            <a:endParaRPr lang="sv-SE" sz="2000" dirty="0">
              <a:solidFill>
                <a:srgbClr val="000000"/>
              </a:solidFill>
              <a:latin typeface="Arial" charset="0"/>
              <a:ea typeface="ＭＳ Ｐゴシック" charset="0"/>
              <a:cs typeface="ＭＳ Ｐゴシック" charset="0"/>
            </a:endParaRPr>
          </a:p>
          <a:p>
            <a:pPr eaLnBrk="1" hangingPunct="1">
              <a:buFontTx/>
              <a:buNone/>
            </a:pPr>
            <a:endParaRPr lang="sv-SE" sz="1800" dirty="0">
              <a:solidFill>
                <a:srgbClr val="000000"/>
              </a:solidFill>
              <a:latin typeface="Arial" charset="0"/>
              <a:ea typeface="ＭＳ Ｐゴシック" charset="0"/>
              <a:cs typeface="ＭＳ Ｐゴシック" charset="0"/>
            </a:endParaRPr>
          </a:p>
          <a:p>
            <a:pPr lvl="1" eaLnBrk="1" hangingPunct="1">
              <a:buFontTx/>
              <a:buNone/>
            </a:pPr>
            <a:r>
              <a:rPr lang="sv-SE" sz="2000" dirty="0" err="1">
                <a:solidFill>
                  <a:srgbClr val="000000"/>
                </a:solidFill>
                <a:latin typeface="Arial" charset="0"/>
                <a:ea typeface="ＭＳ Ｐゴシック" charset="0"/>
              </a:rPr>
              <a:t>Also</a:t>
            </a:r>
            <a:r>
              <a:rPr lang="sv-SE" sz="2000" dirty="0">
                <a:solidFill>
                  <a:srgbClr val="000000"/>
                </a:solidFill>
                <a:latin typeface="Arial" charset="0"/>
                <a:ea typeface="ＭＳ Ｐゴシック" charset="0"/>
              </a:rPr>
              <a:t> </a:t>
            </a:r>
            <a:r>
              <a:rPr lang="sv-SE" sz="2000" dirty="0" err="1">
                <a:solidFill>
                  <a:srgbClr val="000000"/>
                </a:solidFill>
                <a:latin typeface="Arial" charset="0"/>
                <a:ea typeface="ＭＳ Ｐゴシック" charset="0"/>
              </a:rPr>
              <a:t>offered</a:t>
            </a:r>
            <a:r>
              <a:rPr lang="sv-SE" sz="2000" dirty="0">
                <a:solidFill>
                  <a:srgbClr val="000000"/>
                </a:solidFill>
                <a:latin typeface="Arial" charset="0"/>
                <a:ea typeface="ＭＳ Ｐゴシック" charset="0"/>
              </a:rPr>
              <a:t> </a:t>
            </a:r>
            <a:r>
              <a:rPr lang="sv-SE" sz="2000" dirty="0" err="1">
                <a:solidFill>
                  <a:srgbClr val="000000"/>
                </a:solidFill>
                <a:latin typeface="Arial" charset="0"/>
                <a:ea typeface="ＭＳ Ｐゴシック" charset="0"/>
              </a:rPr>
              <a:t>to</a:t>
            </a:r>
            <a:r>
              <a:rPr lang="sv-SE" sz="2000" dirty="0">
                <a:solidFill>
                  <a:srgbClr val="000000"/>
                </a:solidFill>
                <a:latin typeface="Arial" charset="0"/>
                <a:ea typeface="ＭＳ Ｐゴシック" charset="0"/>
              </a:rPr>
              <a:t> </a:t>
            </a:r>
            <a:r>
              <a:rPr lang="sv-SE" sz="2000" dirty="0" err="1">
                <a:solidFill>
                  <a:srgbClr val="000000"/>
                </a:solidFill>
                <a:latin typeface="Arial" charset="0"/>
                <a:ea typeface="ＭＳ Ｐゴシック" charset="0"/>
              </a:rPr>
              <a:t>exchange</a:t>
            </a:r>
            <a:r>
              <a:rPr lang="sv-SE" sz="2000" dirty="0">
                <a:solidFill>
                  <a:srgbClr val="000000"/>
                </a:solidFill>
                <a:latin typeface="Arial" charset="0"/>
                <a:ea typeface="ＭＳ Ｐゴシック" charset="0"/>
              </a:rPr>
              <a:t> students</a:t>
            </a:r>
          </a:p>
          <a:p>
            <a:pPr lvl="1" eaLnBrk="1" hangingPunct="1">
              <a:buClr>
                <a:schemeClr val="tx2"/>
              </a:buClr>
              <a:buFont typeface="Arial"/>
              <a:buChar char="•"/>
            </a:pPr>
            <a:r>
              <a:rPr lang="sv-SE" sz="2000" dirty="0" err="1">
                <a:solidFill>
                  <a:srgbClr val="000000"/>
                </a:solidFill>
                <a:latin typeface="Arial" charset="0"/>
                <a:ea typeface="ＭＳ Ｐゴシック" charset="0"/>
              </a:rPr>
              <a:t>Teaching</a:t>
            </a:r>
            <a:r>
              <a:rPr lang="sv-SE" sz="2000" dirty="0">
                <a:solidFill>
                  <a:srgbClr val="000000"/>
                </a:solidFill>
                <a:latin typeface="Arial" charset="0"/>
                <a:ea typeface="ＭＳ Ｐゴシック" charset="0"/>
              </a:rPr>
              <a:t> and Learning</a:t>
            </a:r>
          </a:p>
          <a:p>
            <a:pPr lvl="1" eaLnBrk="1" hangingPunct="1">
              <a:buClr>
                <a:schemeClr val="tx2"/>
              </a:buClr>
              <a:buFont typeface="Arial"/>
              <a:buChar char="•"/>
            </a:pPr>
            <a:r>
              <a:rPr lang="sv-SE" sz="2000" dirty="0">
                <a:solidFill>
                  <a:srgbClr val="000000"/>
                </a:solidFill>
                <a:latin typeface="Arial" charset="0"/>
                <a:ea typeface="ＭＳ Ｐゴシック" charset="0"/>
              </a:rPr>
              <a:t>Health Care Studies</a:t>
            </a:r>
            <a:endParaRPr lang="sv-SE" sz="2000" b="1" dirty="0">
              <a:solidFill>
                <a:srgbClr val="000000"/>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nummer 5"/>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pPr algn="r"/>
            <a:fld id="{8F1E07A3-52BF-CD4F-AA03-B0A5B030D4D8}" type="slidenum">
              <a:rPr lang="sv-SE" sz="800">
                <a:latin typeface="Arial" charset="0"/>
              </a:rPr>
              <a:pPr algn="r"/>
              <a:t>17</a:t>
            </a:fld>
            <a:endParaRPr lang="sv-SE" sz="1400"/>
          </a:p>
        </p:txBody>
      </p:sp>
      <p:sp>
        <p:nvSpPr>
          <p:cNvPr id="49155" name="Rectangle 2"/>
          <p:cNvSpPr>
            <a:spLocks noGrp="1" noChangeArrowheads="1"/>
          </p:cNvSpPr>
          <p:nvPr>
            <p:ph type="ctrTitle"/>
          </p:nvPr>
        </p:nvSpPr>
        <p:spPr>
          <a:xfrm>
            <a:off x="685800" y="922581"/>
            <a:ext cx="5835014" cy="686002"/>
          </a:xfrm>
        </p:spPr>
        <p:txBody>
          <a:bodyPr>
            <a:normAutofit/>
          </a:bodyPr>
          <a:lstStyle/>
          <a:p>
            <a:pPr eaLnBrk="1" hangingPunct="1"/>
            <a:r>
              <a:rPr lang="sv-SE" sz="3000" dirty="0">
                <a:latin typeface="+mj-lt"/>
                <a:ea typeface="ＭＳ Ｐゴシック" charset="0"/>
                <a:cs typeface="ＭＳ Ｐゴシック" charset="0"/>
              </a:rPr>
              <a:t>Bachelor</a:t>
            </a:r>
            <a:r>
              <a:rPr lang="ja-JP" altLang="sv-SE" sz="3000" dirty="0">
                <a:latin typeface="+mj-lt"/>
                <a:ea typeface="ＭＳ Ｐゴシック" charset="0"/>
                <a:cs typeface="ＭＳ Ｐゴシック" charset="0"/>
              </a:rPr>
              <a:t>’</a:t>
            </a:r>
            <a:r>
              <a:rPr lang="sv-SE" sz="3000" dirty="0">
                <a:latin typeface="+mj-lt"/>
                <a:ea typeface="ＭＳ Ｐゴシック" charset="0"/>
                <a:cs typeface="ＭＳ Ｐゴシック" charset="0"/>
              </a:rPr>
              <a:t>s </a:t>
            </a:r>
            <a:r>
              <a:rPr lang="sv-SE" sz="3000" dirty="0" smtClean="0">
                <a:latin typeface="+mj-lt"/>
                <a:ea typeface="ＭＳ Ｐゴシック" charset="0"/>
                <a:cs typeface="ＭＳ Ｐゴシック" charset="0"/>
              </a:rPr>
              <a:t>Program</a:t>
            </a:r>
            <a:endParaRPr lang="sv-SE" sz="3000" dirty="0">
              <a:latin typeface="+mj-lt"/>
              <a:ea typeface="ＭＳ Ｐゴシック" charset="0"/>
              <a:cs typeface="ＭＳ Ｐゴシック" charset="0"/>
            </a:endParaRPr>
          </a:p>
        </p:txBody>
      </p:sp>
      <p:sp>
        <p:nvSpPr>
          <p:cNvPr id="49157" name="Platshållare för datum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49156" name="Rectangle 3"/>
          <p:cNvSpPr>
            <a:spLocks noGrp="1" noChangeArrowheads="1"/>
          </p:cNvSpPr>
          <p:nvPr>
            <p:ph type="body" sz="quarter" idx="14"/>
          </p:nvPr>
        </p:nvSpPr>
        <p:spPr>
          <a:xfrm>
            <a:off x="481006" y="1625600"/>
            <a:ext cx="6539225" cy="4055533"/>
          </a:xfrm>
        </p:spPr>
        <p:txBody>
          <a:bodyPr>
            <a:normAutofit/>
          </a:bodyPr>
          <a:lstStyle/>
          <a:p>
            <a:pPr lvl="1">
              <a:lnSpc>
                <a:spcPct val="90000"/>
              </a:lnSpc>
              <a:spcAft>
                <a:spcPts val="600"/>
              </a:spcAft>
              <a:buClr>
                <a:schemeClr val="tx2"/>
              </a:buClr>
              <a:buFont typeface="Arial"/>
              <a:buChar char="•"/>
            </a:pPr>
            <a:r>
              <a:rPr lang="sv-SE" sz="1800" b="1" dirty="0" err="1" smtClean="0">
                <a:solidFill>
                  <a:srgbClr val="000000"/>
                </a:solidFill>
                <a:latin typeface="Arial" charset="0"/>
                <a:ea typeface="ＭＳ Ｐゴシック" charset="0"/>
                <a:cs typeface="ＭＳ Ｐゴシック" charset="0"/>
              </a:rPr>
              <a:t>Ecotechnology</a:t>
            </a:r>
            <a:r>
              <a:rPr lang="sv-SE" sz="1800" b="1" dirty="0" smtClean="0">
                <a:solidFill>
                  <a:srgbClr val="000000"/>
                </a:solidFill>
                <a:latin typeface="Arial" charset="0"/>
                <a:ea typeface="ＭＳ Ｐゴシック" charset="0"/>
                <a:cs typeface="ＭＳ Ｐゴシック" charset="0"/>
              </a:rPr>
              <a:t> </a:t>
            </a:r>
            <a:r>
              <a:rPr lang="sv-SE" sz="1800" dirty="0" smtClean="0">
                <a:solidFill>
                  <a:srgbClr val="000000"/>
                </a:solidFill>
                <a:latin typeface="Arial" charset="0"/>
                <a:ea typeface="ＭＳ Ｐゴシック" charset="0"/>
                <a:cs typeface="ＭＳ Ｐゴシック" charset="0"/>
              </a:rPr>
              <a:t>International </a:t>
            </a:r>
            <a:r>
              <a:rPr lang="sv-SE" sz="1800" dirty="0" err="1" smtClean="0">
                <a:solidFill>
                  <a:srgbClr val="000000"/>
                </a:solidFill>
                <a:latin typeface="Arial" charset="0"/>
                <a:ea typeface="ＭＳ Ｐゴシック" charset="0"/>
                <a:cs typeface="ＭＳ Ｐゴシック" charset="0"/>
              </a:rPr>
              <a:t>Bachelor's</a:t>
            </a:r>
            <a:r>
              <a:rPr lang="sv-SE" sz="1800" dirty="0" smtClean="0">
                <a:solidFill>
                  <a:srgbClr val="000000"/>
                </a:solidFill>
                <a:latin typeface="Arial" charset="0"/>
                <a:ea typeface="ＭＳ Ｐゴシック" charset="0"/>
                <a:cs typeface="ＭＳ Ｐゴシック" charset="0"/>
              </a:rPr>
              <a:t> </a:t>
            </a:r>
            <a:r>
              <a:rPr lang="sv-SE" sz="1800" dirty="0" err="1">
                <a:solidFill>
                  <a:srgbClr val="000000"/>
                </a:solidFill>
                <a:latin typeface="Arial" charset="0"/>
                <a:ea typeface="ＭＳ Ｐゴシック" charset="0"/>
                <a:cs typeface="ＭＳ Ｐゴシック" charset="0"/>
              </a:rPr>
              <a:t>Programme</a:t>
            </a:r>
            <a:endParaRPr lang="sv-SE" sz="1800" dirty="0">
              <a:solidFill>
                <a:srgbClr val="000000"/>
              </a:solidFill>
              <a:latin typeface="Arial" charset="0"/>
              <a:ea typeface="ＭＳ Ｐゴシック" charset="0"/>
              <a:cs typeface="ＭＳ Ｐゴシック" charset="0"/>
            </a:endParaRPr>
          </a:p>
          <a:p>
            <a:pPr eaLnBrk="1" hangingPunct="1">
              <a:lnSpc>
                <a:spcPct val="90000"/>
              </a:lnSpc>
              <a:buFontTx/>
              <a:buNone/>
            </a:pPr>
            <a:endParaRPr lang="sv-SE" sz="2000" b="1" dirty="0">
              <a:solidFill>
                <a:schemeClr val="bg2"/>
              </a:solidFill>
              <a:latin typeface="Arial" charset="0"/>
              <a:ea typeface="ＭＳ Ｐゴシック" charset="0"/>
              <a:cs typeface="ＭＳ Ｐゴシック" charset="0"/>
            </a:endParaRPr>
          </a:p>
          <a:p>
            <a:pPr lvl="1" eaLnBrk="1" hangingPunct="1">
              <a:lnSpc>
                <a:spcPct val="90000"/>
              </a:lnSpc>
              <a:buClr>
                <a:schemeClr val="accent2"/>
              </a:buClr>
              <a:buFontTx/>
              <a:buNone/>
            </a:pPr>
            <a:endParaRPr lang="sv-SE" b="1" dirty="0">
              <a:solidFill>
                <a:srgbClr val="000000"/>
              </a:solidFill>
              <a:latin typeface="Arial" charset="0"/>
              <a:ea typeface="ＭＳ Ｐゴシック" charset="0"/>
            </a:endParaRPr>
          </a:p>
        </p:txBody>
      </p:sp>
      <p:pic>
        <p:nvPicPr>
          <p:cNvPr id="9" name="Bildobjekt 8" descr="utveckl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446" y="2148246"/>
            <a:ext cx="5615354" cy="37435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err="1" smtClean="0">
                <a:ea typeface="ＭＳ Ｐゴシック" charset="-128"/>
              </a:rPr>
              <a:t>Master’s</a:t>
            </a:r>
            <a:r>
              <a:rPr lang="sv-SE" dirty="0" smtClean="0">
                <a:ea typeface="ＭＳ Ｐゴシック" charset="-128"/>
              </a:rPr>
              <a:t> Programmes</a:t>
            </a:r>
            <a:endParaRPr lang="sv-SE" dirty="0"/>
          </a:p>
        </p:txBody>
      </p:sp>
      <p:sp>
        <p:nvSpPr>
          <p:cNvPr id="3" name="Platshållare för text 2"/>
          <p:cNvSpPr>
            <a:spLocks noGrp="1"/>
          </p:cNvSpPr>
          <p:nvPr>
            <p:ph type="body" sz="quarter" idx="14"/>
          </p:nvPr>
        </p:nvSpPr>
        <p:spPr>
          <a:xfrm>
            <a:off x="481006" y="1856298"/>
            <a:ext cx="7935911" cy="4044969"/>
          </a:xfrm>
        </p:spPr>
        <p:txBody>
          <a:bodyPr>
            <a:normAutofit/>
          </a:bodyPr>
          <a:lstStyle/>
          <a:p>
            <a:pPr lvl="1">
              <a:lnSpc>
                <a:spcPct val="90000"/>
              </a:lnSpc>
              <a:buClr>
                <a:schemeClr val="tx2"/>
              </a:buClr>
              <a:buFont typeface="Arial" pitchFamily="34" charset="0"/>
              <a:buChar char="•"/>
            </a:pPr>
            <a:r>
              <a:rPr lang="sv-SE" dirty="0" smtClean="0">
                <a:solidFill>
                  <a:schemeClr val="tx1"/>
                </a:solidFill>
                <a:ea typeface="ＭＳ Ｐゴシック" charset="-128"/>
              </a:rPr>
              <a:t>International </a:t>
            </a:r>
            <a:r>
              <a:rPr lang="sv-SE" dirty="0" err="1" smtClean="0">
                <a:solidFill>
                  <a:schemeClr val="tx1"/>
                </a:solidFill>
                <a:ea typeface="ＭＳ Ｐゴシック" charset="-128"/>
              </a:rPr>
              <a:t>Master's</a:t>
            </a:r>
            <a:r>
              <a:rPr lang="sv-SE" dirty="0" smtClean="0">
                <a:solidFill>
                  <a:schemeClr val="tx1"/>
                </a:solidFill>
                <a:ea typeface="ＭＳ Ｐゴシック" charset="-128"/>
              </a:rPr>
              <a:t>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in </a:t>
            </a:r>
            <a:r>
              <a:rPr lang="sv-SE" b="1" dirty="0" err="1" smtClean="0">
                <a:solidFill>
                  <a:schemeClr val="tx1"/>
                </a:solidFill>
                <a:ea typeface="ＭＳ Ｐゴシック" charset="-128"/>
              </a:rPr>
              <a:t>Photojournalism</a:t>
            </a:r>
            <a:endParaRPr lang="sv-SE" b="1" dirty="0" smtClean="0">
              <a:solidFill>
                <a:schemeClr val="tx1"/>
              </a:solidFill>
              <a:ea typeface="ＭＳ Ｐゴシック" charset="-128"/>
            </a:endParaRPr>
          </a:p>
          <a:p>
            <a:pPr lvl="1">
              <a:lnSpc>
                <a:spcPct val="90000"/>
              </a:lnSpc>
              <a:buClr>
                <a:schemeClr val="tx2"/>
              </a:buClr>
              <a:buFont typeface="Arial" pitchFamily="34" charset="0"/>
              <a:buChar char="•"/>
            </a:pPr>
            <a:r>
              <a:rPr lang="sv-SE" dirty="0" smtClean="0">
                <a:solidFill>
                  <a:schemeClr val="tx1"/>
                </a:solidFill>
                <a:ea typeface="ＭＳ Ｐゴシック" charset="-128"/>
              </a:rPr>
              <a:t>International </a:t>
            </a:r>
            <a:r>
              <a:rPr lang="sv-SE" dirty="0" err="1" smtClean="0">
                <a:solidFill>
                  <a:schemeClr val="tx1"/>
                </a:solidFill>
                <a:ea typeface="ＭＳ Ｐゴシック" charset="-128"/>
              </a:rPr>
              <a:t>Master's</a:t>
            </a:r>
            <a:r>
              <a:rPr lang="sv-SE" dirty="0" smtClean="0">
                <a:solidFill>
                  <a:schemeClr val="tx1"/>
                </a:solidFill>
                <a:ea typeface="ＭＳ Ｐゴシック" charset="-128"/>
              </a:rPr>
              <a:t>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in </a:t>
            </a:r>
            <a:r>
              <a:rPr lang="sv-SE" b="1" dirty="0" smtClean="0">
                <a:solidFill>
                  <a:schemeClr val="tx1"/>
                </a:solidFill>
                <a:ea typeface="ＭＳ Ｐゴシック" charset="-128"/>
              </a:rPr>
              <a:t>Computer </a:t>
            </a:r>
            <a:r>
              <a:rPr lang="sv-SE" b="1" dirty="0" err="1" smtClean="0">
                <a:solidFill>
                  <a:schemeClr val="tx1"/>
                </a:solidFill>
                <a:ea typeface="ＭＳ Ｐゴシック" charset="-128"/>
              </a:rPr>
              <a:t>Engineering</a:t>
            </a:r>
            <a:endParaRPr lang="sv-SE" b="1" dirty="0" smtClean="0">
              <a:solidFill>
                <a:schemeClr val="tx1"/>
              </a:solidFill>
              <a:ea typeface="ＭＳ Ｐゴシック" charset="-128"/>
            </a:endParaRPr>
          </a:p>
          <a:p>
            <a:pPr lvl="1">
              <a:lnSpc>
                <a:spcPct val="90000"/>
              </a:lnSpc>
              <a:buClr>
                <a:schemeClr val="tx2"/>
              </a:buClr>
              <a:buFont typeface="Arial" pitchFamily="34" charset="0"/>
              <a:buChar char="•"/>
            </a:pPr>
            <a:r>
              <a:rPr lang="sv-SE" dirty="0" smtClean="0">
                <a:solidFill>
                  <a:schemeClr val="tx1"/>
                </a:solidFill>
                <a:ea typeface="ＭＳ Ｐゴシック" charset="-128"/>
              </a:rPr>
              <a:t>International </a:t>
            </a:r>
            <a:r>
              <a:rPr lang="sv-SE" dirty="0" err="1" smtClean="0">
                <a:solidFill>
                  <a:schemeClr val="tx1"/>
                </a:solidFill>
                <a:ea typeface="ＭＳ Ｐゴシック" charset="-128"/>
              </a:rPr>
              <a:t>Master's</a:t>
            </a:r>
            <a:r>
              <a:rPr lang="sv-SE" dirty="0" smtClean="0">
                <a:solidFill>
                  <a:schemeClr val="tx1"/>
                </a:solidFill>
                <a:ea typeface="ＭＳ Ｐゴシック" charset="-128"/>
              </a:rPr>
              <a:t>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in </a:t>
            </a:r>
            <a:r>
              <a:rPr lang="sv-SE" b="1" dirty="0" smtClean="0">
                <a:solidFill>
                  <a:schemeClr val="tx1"/>
                </a:solidFill>
                <a:ea typeface="ＭＳ Ｐゴシック" charset="-128"/>
              </a:rPr>
              <a:t>Design for All</a:t>
            </a:r>
          </a:p>
          <a:p>
            <a:pPr lvl="1">
              <a:lnSpc>
                <a:spcPct val="90000"/>
              </a:lnSpc>
              <a:buClr>
                <a:schemeClr val="tx2"/>
              </a:buClr>
              <a:buFont typeface="Arial" pitchFamily="34" charset="0"/>
              <a:buChar char="•"/>
            </a:pPr>
            <a:r>
              <a:rPr lang="sv-SE" dirty="0" smtClean="0">
                <a:solidFill>
                  <a:schemeClr val="tx1"/>
                </a:solidFill>
                <a:ea typeface="ＭＳ Ｐゴシック" charset="-128"/>
              </a:rPr>
              <a:t>International </a:t>
            </a:r>
            <a:r>
              <a:rPr lang="sv-SE" dirty="0" err="1" smtClean="0">
                <a:solidFill>
                  <a:schemeClr val="tx1"/>
                </a:solidFill>
                <a:ea typeface="ＭＳ Ｐゴシック" charset="-128"/>
              </a:rPr>
              <a:t>Master's</a:t>
            </a:r>
            <a:r>
              <a:rPr lang="sv-SE" dirty="0" smtClean="0">
                <a:solidFill>
                  <a:schemeClr val="tx1"/>
                </a:solidFill>
                <a:ea typeface="ＭＳ Ｐゴシック" charset="-128"/>
              </a:rPr>
              <a:t>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in </a:t>
            </a:r>
            <a:r>
              <a:rPr lang="sv-SE" b="1" dirty="0" err="1" smtClean="0">
                <a:solidFill>
                  <a:schemeClr val="tx1"/>
                </a:solidFill>
                <a:ea typeface="ＭＳ Ｐゴシック" charset="-128"/>
              </a:rPr>
              <a:t>Ecotechnology</a:t>
            </a:r>
            <a:r>
              <a:rPr lang="sv-SE" b="1" dirty="0" smtClean="0">
                <a:solidFill>
                  <a:schemeClr val="tx1"/>
                </a:solidFill>
                <a:ea typeface="ＭＳ Ｐゴシック" charset="-128"/>
              </a:rPr>
              <a:t> and </a:t>
            </a:r>
            <a:r>
              <a:rPr lang="sv-SE" b="1" dirty="0" err="1" smtClean="0">
                <a:solidFill>
                  <a:schemeClr val="tx1"/>
                </a:solidFill>
                <a:ea typeface="ＭＳ Ｐゴシック" charset="-128"/>
              </a:rPr>
              <a:t>Sustainable</a:t>
            </a:r>
            <a:r>
              <a:rPr lang="sv-SE" b="1" dirty="0" smtClean="0">
                <a:solidFill>
                  <a:schemeClr val="tx1"/>
                </a:solidFill>
                <a:ea typeface="ＭＳ Ｐゴシック" charset="-128"/>
              </a:rPr>
              <a:t> Development</a:t>
            </a:r>
          </a:p>
          <a:p>
            <a:pPr lvl="1">
              <a:lnSpc>
                <a:spcPct val="90000"/>
              </a:lnSpc>
              <a:buClr>
                <a:schemeClr val="tx2"/>
              </a:buClr>
              <a:buFont typeface="Arial" pitchFamily="34" charset="0"/>
              <a:buChar char="•"/>
            </a:pPr>
            <a:r>
              <a:rPr lang="sv-SE" dirty="0" smtClean="0">
                <a:solidFill>
                  <a:schemeClr val="tx1"/>
                </a:solidFill>
                <a:ea typeface="ＭＳ Ｐゴシック" charset="-128"/>
              </a:rPr>
              <a:t>International </a:t>
            </a:r>
            <a:r>
              <a:rPr lang="sv-SE" dirty="0" err="1" smtClean="0">
                <a:solidFill>
                  <a:schemeClr val="tx1"/>
                </a:solidFill>
                <a:ea typeface="ＭＳ Ｐゴシック" charset="-128"/>
              </a:rPr>
              <a:t>Master's</a:t>
            </a:r>
            <a:r>
              <a:rPr lang="sv-SE" dirty="0" smtClean="0">
                <a:solidFill>
                  <a:schemeClr val="tx1"/>
                </a:solidFill>
                <a:ea typeface="ＭＳ Ｐゴシック" charset="-128"/>
              </a:rPr>
              <a:t>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in </a:t>
            </a:r>
            <a:r>
              <a:rPr lang="sv-SE" b="1" dirty="0" smtClean="0">
                <a:solidFill>
                  <a:schemeClr val="tx1"/>
                </a:solidFill>
                <a:ea typeface="ＭＳ Ｐゴシック" charset="-128"/>
              </a:rPr>
              <a:t>Electronics Design </a:t>
            </a:r>
          </a:p>
          <a:p>
            <a:pPr lvl="1">
              <a:lnSpc>
                <a:spcPct val="90000"/>
              </a:lnSpc>
              <a:buClr>
                <a:schemeClr val="tx2"/>
              </a:buClr>
              <a:buFont typeface="Arial" pitchFamily="34" charset="0"/>
              <a:buChar char="•"/>
            </a:pPr>
            <a:r>
              <a:rPr lang="sv-SE" dirty="0" smtClean="0">
                <a:solidFill>
                  <a:schemeClr val="tx1"/>
                </a:solidFill>
                <a:ea typeface="ＭＳ Ｐゴシック" charset="-128"/>
              </a:rPr>
              <a:t>International </a:t>
            </a:r>
            <a:r>
              <a:rPr lang="sv-SE" dirty="0" err="1" smtClean="0">
                <a:solidFill>
                  <a:schemeClr val="tx1"/>
                </a:solidFill>
                <a:ea typeface="ＭＳ Ｐゴシック" charset="-128"/>
              </a:rPr>
              <a:t>Master's</a:t>
            </a:r>
            <a:r>
              <a:rPr lang="sv-SE" dirty="0" smtClean="0">
                <a:solidFill>
                  <a:schemeClr val="tx1"/>
                </a:solidFill>
                <a:ea typeface="ＭＳ Ｐゴシック" charset="-128"/>
              </a:rPr>
              <a:t>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in </a:t>
            </a:r>
            <a:r>
              <a:rPr lang="sv-SE" b="1" dirty="0" err="1" smtClean="0">
                <a:solidFill>
                  <a:schemeClr val="tx1"/>
                </a:solidFill>
                <a:ea typeface="ＭＳ Ｐゴシック" charset="-128"/>
              </a:rPr>
              <a:t>Packaging</a:t>
            </a:r>
            <a:r>
              <a:rPr lang="sv-SE" b="1" dirty="0" smtClean="0">
                <a:solidFill>
                  <a:schemeClr val="tx1"/>
                </a:solidFill>
                <a:ea typeface="ＭＳ Ｐゴシック" charset="-128"/>
              </a:rPr>
              <a:t> Design and Communication</a:t>
            </a:r>
          </a:p>
          <a:p>
            <a:pPr lvl="1">
              <a:lnSpc>
                <a:spcPct val="90000"/>
              </a:lnSpc>
              <a:buClr>
                <a:schemeClr val="tx2"/>
              </a:buClr>
              <a:buFont typeface="Arial" pitchFamily="34" charset="0"/>
              <a:buChar char="•"/>
            </a:pPr>
            <a:r>
              <a:rPr lang="sv-SE" dirty="0" smtClean="0">
                <a:solidFill>
                  <a:schemeClr val="tx1"/>
                </a:solidFill>
                <a:ea typeface="ＭＳ Ｐゴシック" charset="-128"/>
              </a:rPr>
              <a:t>Master (</a:t>
            </a:r>
            <a:r>
              <a:rPr lang="sv-SE" dirty="0" err="1" smtClean="0">
                <a:solidFill>
                  <a:schemeClr val="tx1"/>
                </a:solidFill>
                <a:ea typeface="ＭＳ Ｐゴシック" charset="-128"/>
              </a:rPr>
              <a:t>one</a:t>
            </a:r>
            <a:r>
              <a:rPr lang="sv-SE" dirty="0" smtClean="0">
                <a:solidFill>
                  <a:schemeClr val="tx1"/>
                </a:solidFill>
                <a:ea typeface="ＭＳ Ｐゴシック" charset="-128"/>
              </a:rPr>
              <a:t> </a:t>
            </a:r>
            <a:r>
              <a:rPr lang="sv-SE" dirty="0" err="1" smtClean="0">
                <a:solidFill>
                  <a:schemeClr val="tx1"/>
                </a:solidFill>
                <a:ea typeface="ＭＳ Ｐゴシック" charset="-128"/>
              </a:rPr>
              <a:t>year</a:t>
            </a:r>
            <a:r>
              <a:rPr lang="sv-SE" dirty="0" smtClean="0">
                <a:solidFill>
                  <a:schemeClr val="tx1"/>
                </a:solidFill>
                <a:ea typeface="ＭＳ Ｐゴシック" charset="-128"/>
              </a:rPr>
              <a:t>) in </a:t>
            </a:r>
            <a:r>
              <a:rPr lang="sv-SE" b="1" dirty="0" err="1" smtClean="0">
                <a:solidFill>
                  <a:schemeClr val="tx1"/>
                </a:solidFill>
                <a:ea typeface="ＭＳ Ｐゴシック" charset="-128"/>
              </a:rPr>
              <a:t>Tourism</a:t>
            </a:r>
            <a:r>
              <a:rPr lang="sv-SE" b="1" dirty="0" smtClean="0">
                <a:solidFill>
                  <a:schemeClr val="tx1"/>
                </a:solidFill>
                <a:ea typeface="ＭＳ Ｐゴシック" charset="-128"/>
              </a:rPr>
              <a:t> Studies</a:t>
            </a:r>
          </a:p>
          <a:p>
            <a:pPr lvl="1">
              <a:lnSpc>
                <a:spcPct val="90000"/>
              </a:lnSpc>
              <a:buClr>
                <a:schemeClr val="tx2"/>
              </a:buClr>
              <a:buFont typeface="Arial" pitchFamily="34" charset="0"/>
              <a:buChar char="•"/>
            </a:pPr>
            <a:r>
              <a:rPr lang="sv-SE" dirty="0" smtClean="0">
                <a:solidFill>
                  <a:schemeClr val="tx1"/>
                </a:solidFill>
                <a:ea typeface="ＭＳ Ｐゴシック" charset="-128"/>
              </a:rPr>
              <a:t>Master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a:t>
            </a:r>
            <a:r>
              <a:rPr lang="sv-SE" dirty="0" err="1" smtClean="0">
                <a:solidFill>
                  <a:schemeClr val="tx1"/>
                </a:solidFill>
                <a:ea typeface="ＭＳ Ｐゴシック" charset="-128"/>
              </a:rPr>
              <a:t>one</a:t>
            </a:r>
            <a:r>
              <a:rPr lang="sv-SE" dirty="0" smtClean="0">
                <a:solidFill>
                  <a:schemeClr val="tx1"/>
                </a:solidFill>
                <a:ea typeface="ＭＳ Ｐゴシック" charset="-128"/>
              </a:rPr>
              <a:t> </a:t>
            </a:r>
            <a:r>
              <a:rPr lang="sv-SE" dirty="0" err="1" smtClean="0">
                <a:solidFill>
                  <a:schemeClr val="tx1"/>
                </a:solidFill>
                <a:ea typeface="ＭＳ Ｐゴシック" charset="-128"/>
              </a:rPr>
              <a:t>year</a:t>
            </a:r>
            <a:r>
              <a:rPr lang="sv-SE" dirty="0" smtClean="0">
                <a:solidFill>
                  <a:schemeClr val="tx1"/>
                </a:solidFill>
                <a:ea typeface="ＭＳ Ｐゴシック" charset="-128"/>
              </a:rPr>
              <a:t>) in </a:t>
            </a:r>
            <a:r>
              <a:rPr lang="sv-SE" b="1" dirty="0" smtClean="0">
                <a:solidFill>
                  <a:schemeClr val="tx1"/>
                </a:solidFill>
                <a:ea typeface="ＭＳ Ｐゴシック" charset="-128"/>
              </a:rPr>
              <a:t>Business Administration, Marketing and Management</a:t>
            </a:r>
          </a:p>
          <a:p>
            <a:pPr lvl="1">
              <a:lnSpc>
                <a:spcPct val="90000"/>
              </a:lnSpc>
              <a:buClr>
                <a:schemeClr val="tx2"/>
              </a:buClr>
              <a:buFont typeface="Arial" pitchFamily="34" charset="0"/>
              <a:buChar char="•"/>
            </a:pPr>
            <a:r>
              <a:rPr lang="sv-SE" dirty="0" smtClean="0">
                <a:solidFill>
                  <a:schemeClr val="tx1"/>
                </a:solidFill>
                <a:ea typeface="ＭＳ Ｐゴシック" charset="-128"/>
              </a:rPr>
              <a:t>Master </a:t>
            </a:r>
            <a:r>
              <a:rPr lang="sv-SE" dirty="0" err="1" smtClean="0">
                <a:solidFill>
                  <a:schemeClr val="tx1"/>
                </a:solidFill>
                <a:ea typeface="ＭＳ Ｐゴシック" charset="-128"/>
              </a:rPr>
              <a:t>Programme</a:t>
            </a:r>
            <a:r>
              <a:rPr lang="sv-SE" dirty="0" smtClean="0">
                <a:solidFill>
                  <a:schemeClr val="tx1"/>
                </a:solidFill>
                <a:ea typeface="ＭＳ Ｐゴシック" charset="-128"/>
              </a:rPr>
              <a:t> (</a:t>
            </a:r>
            <a:r>
              <a:rPr lang="sv-SE" dirty="0" err="1" smtClean="0">
                <a:solidFill>
                  <a:schemeClr val="tx1"/>
                </a:solidFill>
                <a:ea typeface="ＭＳ Ｐゴシック" charset="-128"/>
              </a:rPr>
              <a:t>one</a:t>
            </a:r>
            <a:r>
              <a:rPr lang="sv-SE" dirty="0" smtClean="0">
                <a:solidFill>
                  <a:schemeClr val="tx1"/>
                </a:solidFill>
                <a:ea typeface="ＭＳ Ｐゴシック" charset="-128"/>
              </a:rPr>
              <a:t> </a:t>
            </a:r>
            <a:r>
              <a:rPr lang="sv-SE" dirty="0" err="1" smtClean="0">
                <a:solidFill>
                  <a:schemeClr val="tx1"/>
                </a:solidFill>
                <a:ea typeface="ＭＳ Ｐゴシック" charset="-128"/>
              </a:rPr>
              <a:t>year</a:t>
            </a:r>
            <a:r>
              <a:rPr lang="sv-SE" dirty="0" smtClean="0">
                <a:solidFill>
                  <a:schemeClr val="tx1"/>
                </a:solidFill>
                <a:ea typeface="ＭＳ Ｐゴシック" charset="-128"/>
              </a:rPr>
              <a:t>) in </a:t>
            </a:r>
            <a:r>
              <a:rPr lang="sv-SE" b="1" dirty="0" err="1" smtClean="0">
                <a:solidFill>
                  <a:schemeClr val="tx1"/>
                </a:solidFill>
                <a:ea typeface="ＭＳ Ｐゴシック" charset="-128"/>
              </a:rPr>
              <a:t>Political</a:t>
            </a:r>
            <a:r>
              <a:rPr lang="sv-SE" b="1" dirty="0" smtClean="0">
                <a:solidFill>
                  <a:schemeClr val="tx1"/>
                </a:solidFill>
                <a:ea typeface="ＭＳ Ｐゴシック" charset="-128"/>
              </a:rPr>
              <a:t> Sciences</a:t>
            </a:r>
          </a:p>
          <a:p>
            <a:pPr lvl="1">
              <a:lnSpc>
                <a:spcPct val="90000"/>
              </a:lnSpc>
              <a:buClr>
                <a:schemeClr val="tx2"/>
              </a:buClr>
              <a:buFont typeface="Arial" pitchFamily="34" charset="0"/>
              <a:buChar char="•"/>
            </a:pPr>
            <a:r>
              <a:rPr lang="sv-SE" dirty="0" smtClean="0">
                <a:solidFill>
                  <a:schemeClr val="tx1"/>
                </a:solidFill>
                <a:ea typeface="ＭＳ Ｐゴシック" charset="-128"/>
              </a:rPr>
              <a:t>Master in </a:t>
            </a:r>
            <a:r>
              <a:rPr lang="sv-SE" b="1" dirty="0" err="1" smtClean="0">
                <a:solidFill>
                  <a:schemeClr val="tx1"/>
                </a:solidFill>
                <a:ea typeface="ＭＳ Ｐゴシック" charset="-128"/>
              </a:rPr>
              <a:t>Tourism</a:t>
            </a:r>
            <a:endParaRPr lang="sv-SE" b="1" dirty="0" smtClean="0">
              <a:solidFill>
                <a:schemeClr val="tx1"/>
              </a:solidFill>
              <a:ea typeface="ＭＳ Ｐゴシック" charset="-128"/>
            </a:endParaRPr>
          </a:p>
          <a:p>
            <a:pPr lvl="1">
              <a:lnSpc>
                <a:spcPct val="90000"/>
              </a:lnSpc>
              <a:buClr>
                <a:schemeClr val="tx2"/>
              </a:buClr>
              <a:buFont typeface="Arial" pitchFamily="34" charset="0"/>
              <a:buChar char="•"/>
            </a:pPr>
            <a:endParaRPr lang="en-US" b="1" cap="none" dirty="0" smtClean="0">
              <a:solidFill>
                <a:schemeClr val="tx1"/>
              </a:solidFill>
              <a:ea typeface="ＭＳ Ｐゴシック" charset="-128"/>
            </a:endParaRPr>
          </a:p>
          <a:p>
            <a:endParaRPr lang="sv-SE" dirty="0"/>
          </a:p>
        </p:txBody>
      </p:sp>
      <p:sp>
        <p:nvSpPr>
          <p:cNvPr id="4" name="Platshållare för datum 3"/>
          <p:cNvSpPr>
            <a:spLocks noGrp="1"/>
          </p:cNvSpPr>
          <p:nvPr>
            <p:ph type="dt" sz="half" idx="10"/>
          </p:nvPr>
        </p:nvSpPr>
        <p:spPr/>
        <p:txBody>
          <a:bodyPr/>
          <a:lstStyle/>
          <a:p>
            <a:r>
              <a:rPr lang="sv-SE" dirty="0" smtClean="0"/>
              <a:t>2012-09-04</a:t>
            </a:r>
            <a:endParaRPr lang="sv-SE" dirty="0"/>
          </a:p>
        </p:txBody>
      </p:sp>
    </p:spTree>
    <p:extLst>
      <p:ext uri="{BB962C8B-B14F-4D97-AF65-F5344CB8AC3E}">
        <p14:creationId xmlns:p14="http://schemas.microsoft.com/office/powerpoint/2010/main" val="2324354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IUN_punkt_se_ROSA.wmf"/>
          <p:cNvPicPr>
            <a:picLocks noChangeAspect="1"/>
          </p:cNvPicPr>
          <p:nvPr/>
        </p:nvPicPr>
        <p:blipFill>
          <a:blip r:embed="rId2"/>
          <a:stretch>
            <a:fillRect/>
          </a:stretch>
        </p:blipFill>
        <p:spPr>
          <a:xfrm>
            <a:off x="1184214" y="1890943"/>
            <a:ext cx="6701745" cy="2630257"/>
          </a:xfrm>
          <a:prstGeom prst="rect">
            <a:avLst/>
          </a:prstGeom>
        </p:spPr>
      </p:pic>
      <p:sp>
        <p:nvSpPr>
          <p:cNvPr id="5" name="Platshållare för datum 4"/>
          <p:cNvSpPr>
            <a:spLocks noGrp="1"/>
          </p:cNvSpPr>
          <p:nvPr>
            <p:ph type="dt" sz="half" idx="10"/>
          </p:nvPr>
        </p:nvSpPr>
        <p:spPr/>
        <p:txBody>
          <a:bodyPr/>
          <a:lstStyle/>
          <a:p>
            <a:r>
              <a:rPr lang="sv-SE" smtClean="0"/>
              <a:t>2012-09-04</a:t>
            </a:r>
            <a:endParaRPr lang="sv-SE" dirty="0"/>
          </a:p>
        </p:txBody>
      </p:sp>
    </p:spTree>
    <p:extLst>
      <p:ext uri="{BB962C8B-B14F-4D97-AF65-F5344CB8AC3E}">
        <p14:creationId xmlns:p14="http://schemas.microsoft.com/office/powerpoint/2010/main" val="1129281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Bildobjekt 21" descr="Vinter1_TS.jpg"/>
          <p:cNvPicPr>
            <a:picLocks noChangeAspect="1"/>
          </p:cNvPicPr>
          <p:nvPr/>
        </p:nvPicPr>
        <p:blipFill>
          <a:blip r:embed="rId2"/>
          <a:srcRect/>
          <a:stretch>
            <a:fillRect/>
          </a:stretch>
        </p:blipFill>
        <p:spPr bwMode="auto">
          <a:xfrm>
            <a:off x="3745380" y="2209625"/>
            <a:ext cx="2035979" cy="2898000"/>
          </a:xfrm>
          <a:prstGeom prst="rect">
            <a:avLst/>
          </a:prstGeom>
          <a:noFill/>
          <a:ln w="9525">
            <a:noFill/>
            <a:miter lim="800000"/>
            <a:headEnd/>
            <a:tailEnd/>
          </a:ln>
        </p:spPr>
      </p:pic>
      <p:sp>
        <p:nvSpPr>
          <p:cNvPr id="17412" name="Rubrik 1"/>
          <p:cNvSpPr>
            <a:spLocks noGrp="1"/>
          </p:cNvSpPr>
          <p:nvPr>
            <p:ph type="ctrTitle"/>
          </p:nvPr>
        </p:nvSpPr>
        <p:spPr>
          <a:xfrm>
            <a:off x="685800" y="515815"/>
            <a:ext cx="5835014" cy="1389113"/>
          </a:xfrm>
        </p:spPr>
        <p:txBody>
          <a:bodyPr>
            <a:normAutofit fontScale="90000"/>
          </a:bodyPr>
          <a:lstStyle/>
          <a:p>
            <a:r>
              <a:rPr lang="sv-SE" dirty="0" err="1" smtClean="0">
                <a:ea typeface="ＭＳ Ｐゴシック" charset="-128"/>
              </a:rPr>
              <a:t>Realise</a:t>
            </a:r>
            <a:r>
              <a:rPr lang="sv-SE" dirty="0" smtClean="0">
                <a:ea typeface="ＭＳ Ｐゴシック" charset="-128"/>
              </a:rPr>
              <a:t> your </a:t>
            </a:r>
            <a:r>
              <a:rPr lang="sv-SE" dirty="0" err="1" smtClean="0">
                <a:ea typeface="ＭＳ Ｐゴシック" charset="-128"/>
              </a:rPr>
              <a:t>dreams</a:t>
            </a:r>
            <a:r>
              <a:rPr lang="sv-SE" dirty="0" smtClean="0">
                <a:ea typeface="ＭＳ Ｐゴシック" charset="-128"/>
              </a:rPr>
              <a:t> </a:t>
            </a:r>
            <a:br>
              <a:rPr lang="sv-SE" dirty="0" smtClean="0">
                <a:ea typeface="ＭＳ Ｐゴシック" charset="-128"/>
              </a:rPr>
            </a:br>
            <a:r>
              <a:rPr lang="sv-SE" dirty="0" smtClean="0">
                <a:ea typeface="ＭＳ Ｐゴシック" charset="-128"/>
              </a:rPr>
              <a:t>and ambitions </a:t>
            </a:r>
            <a:br>
              <a:rPr lang="sv-SE" dirty="0" smtClean="0">
                <a:ea typeface="ＭＳ Ｐゴシック" charset="-128"/>
              </a:rPr>
            </a:br>
            <a:endParaRPr lang="sv-SE" dirty="0" smtClean="0">
              <a:ea typeface="ＭＳ Ｐゴシック" charset="-128"/>
            </a:endParaRPr>
          </a:p>
        </p:txBody>
      </p:sp>
      <p:sp>
        <p:nvSpPr>
          <p:cNvPr id="15" name="Platshållare för datum 14"/>
          <p:cNvSpPr>
            <a:spLocks noGrp="1"/>
          </p:cNvSpPr>
          <p:nvPr>
            <p:ph type="dt" sz="half" idx="10"/>
          </p:nvPr>
        </p:nvSpPr>
        <p:spPr>
          <a:prstGeom prst="rect">
            <a:avLst/>
          </a:prstGeom>
        </p:spPr>
        <p:txBody>
          <a:bodyPr/>
          <a:lstStyle/>
          <a:p>
            <a:r>
              <a:rPr lang="sv-SE" smtClean="0"/>
              <a:t>2012-09-04</a:t>
            </a:r>
            <a:endParaRPr lang="sv-SE" dirty="0"/>
          </a:p>
        </p:txBody>
      </p:sp>
      <p:pic>
        <p:nvPicPr>
          <p:cNvPr id="17416" name="Platshållare för innehåll 9" descr="SP_0040.jpg"/>
          <p:cNvPicPr>
            <a:picLocks noGrp="1" noChangeAspect="1"/>
          </p:cNvPicPr>
          <p:nvPr>
            <p:ph sz="half" idx="4294967295"/>
          </p:nvPr>
        </p:nvPicPr>
        <p:blipFill>
          <a:blip r:embed="rId3"/>
          <a:srcRect/>
          <a:stretch>
            <a:fillRect/>
          </a:stretch>
        </p:blipFill>
        <p:spPr>
          <a:xfrm>
            <a:off x="832338" y="2216150"/>
            <a:ext cx="2081213" cy="2897188"/>
          </a:xfrm>
        </p:spPr>
      </p:pic>
      <p:sp>
        <p:nvSpPr>
          <p:cNvPr id="17417" name="textruta 11"/>
          <p:cNvSpPr txBox="1">
            <a:spLocks noChangeArrowheads="1"/>
          </p:cNvSpPr>
          <p:nvPr/>
        </p:nvSpPr>
        <p:spPr bwMode="auto">
          <a:xfrm>
            <a:off x="703263" y="5169877"/>
            <a:ext cx="7737475" cy="646331"/>
          </a:xfrm>
          <a:prstGeom prst="rect">
            <a:avLst/>
          </a:prstGeom>
          <a:noFill/>
          <a:ln w="9525">
            <a:noFill/>
            <a:miter lim="800000"/>
            <a:headEnd/>
            <a:tailEnd/>
          </a:ln>
        </p:spPr>
        <p:txBody>
          <a:bodyPr wrap="square">
            <a:spAutoFit/>
          </a:bodyPr>
          <a:lstStyle/>
          <a:p>
            <a:r>
              <a:rPr lang="en-GB" dirty="0">
                <a:latin typeface="Arial" charset="0"/>
              </a:rPr>
              <a:t>Mid Sweden University helps you to find inspiration and to expand your knowledge to realise your dreams</a:t>
            </a:r>
            <a:endParaRPr lang="sv-SE" dirty="0">
              <a:latin typeface="Arial" charset="0"/>
            </a:endParaRPr>
          </a:p>
        </p:txBody>
      </p:sp>
      <p:pic>
        <p:nvPicPr>
          <p:cNvPr id="17418" name="Bildobjekt 13" descr="TS_0853.jpg"/>
          <p:cNvPicPr>
            <a:picLocks noChangeAspect="1"/>
          </p:cNvPicPr>
          <p:nvPr/>
        </p:nvPicPr>
        <p:blipFill>
          <a:blip r:embed="rId4"/>
          <a:srcRect/>
          <a:stretch>
            <a:fillRect/>
          </a:stretch>
        </p:blipFill>
        <p:spPr bwMode="auto">
          <a:xfrm>
            <a:off x="6705600" y="2197902"/>
            <a:ext cx="1851500" cy="2898000"/>
          </a:xfrm>
          <a:prstGeom prst="rect">
            <a:avLst/>
          </a:prstGeom>
          <a:noFill/>
          <a:ln w="9525">
            <a:noFill/>
            <a:miter lim="800000"/>
            <a:headEnd/>
            <a:tailEnd/>
          </a:ln>
        </p:spPr>
      </p:pic>
      <p:sp>
        <p:nvSpPr>
          <p:cNvPr id="11" name="Tankebubbla 10"/>
          <p:cNvSpPr>
            <a:spLocks noChangeArrowheads="1"/>
          </p:cNvSpPr>
          <p:nvPr/>
        </p:nvSpPr>
        <p:spPr bwMode="auto">
          <a:xfrm>
            <a:off x="952411" y="1647092"/>
            <a:ext cx="2057400" cy="1219200"/>
          </a:xfrm>
          <a:prstGeom prst="cloudCallout">
            <a:avLst>
              <a:gd name="adj1" fmla="val 9481"/>
              <a:gd name="adj2" fmla="val 78375"/>
            </a:avLst>
          </a:prstGeom>
          <a:gradFill rotWithShape="1">
            <a:gsLst>
              <a:gs pos="0">
                <a:srgbClr val="D7E9FF"/>
              </a:gs>
              <a:gs pos="64999">
                <a:srgbClr val="A1CDFF"/>
              </a:gs>
              <a:gs pos="100000">
                <a:srgbClr val="78BAFF"/>
              </a:gs>
            </a:gsLst>
            <a:lin ang="5400000" scaled="1"/>
          </a:gradFill>
          <a:ln w="9525">
            <a:solidFill>
              <a:srgbClr val="008EFF"/>
            </a:solidFill>
            <a:round/>
            <a:headEnd/>
            <a:tailEnd/>
          </a:ln>
          <a:effectLst>
            <a:outerShdw dist="20000" dir="5400000" rotWithShape="0">
              <a:srgbClr val="808080">
                <a:alpha val="37999"/>
              </a:srgbClr>
            </a:outerShdw>
          </a:effectLst>
        </p:spPr>
        <p:txBody>
          <a:bodyPr/>
          <a:lstStyle/>
          <a:p>
            <a:pPr>
              <a:defRPr/>
            </a:pPr>
            <a:endParaRPr lang="sv-SE">
              <a:latin typeface="Times" pitchFamily="100" charset="0"/>
              <a:ea typeface="+mn-ea"/>
            </a:endParaRPr>
          </a:p>
        </p:txBody>
      </p:sp>
      <p:sp>
        <p:nvSpPr>
          <p:cNvPr id="17420" name="textruta 12"/>
          <p:cNvSpPr txBox="1">
            <a:spLocks noChangeArrowheads="1"/>
          </p:cNvSpPr>
          <p:nvPr/>
        </p:nvSpPr>
        <p:spPr bwMode="auto">
          <a:xfrm>
            <a:off x="1970088" y="1676400"/>
            <a:ext cx="69850" cy="400050"/>
          </a:xfrm>
          <a:prstGeom prst="rect">
            <a:avLst/>
          </a:prstGeom>
          <a:noFill/>
          <a:ln w="9525">
            <a:noFill/>
            <a:miter lim="800000"/>
            <a:headEnd/>
            <a:tailEnd/>
          </a:ln>
        </p:spPr>
        <p:txBody>
          <a:bodyPr>
            <a:spAutoFit/>
          </a:bodyPr>
          <a:lstStyle/>
          <a:p>
            <a:endParaRPr lang="sv-SE"/>
          </a:p>
        </p:txBody>
      </p:sp>
      <p:sp>
        <p:nvSpPr>
          <p:cNvPr id="14" name="textruta 13"/>
          <p:cNvSpPr txBox="1">
            <a:spLocks noChangeArrowheads="1"/>
          </p:cNvSpPr>
          <p:nvPr/>
        </p:nvSpPr>
        <p:spPr bwMode="auto">
          <a:xfrm>
            <a:off x="1137138" y="1712180"/>
            <a:ext cx="1758950" cy="1077912"/>
          </a:xfrm>
          <a:prstGeom prst="rect">
            <a:avLst/>
          </a:prstGeom>
          <a:noFill/>
          <a:ln w="9525">
            <a:noFill/>
            <a:miter lim="800000"/>
            <a:headEnd/>
            <a:tailEnd/>
          </a:ln>
        </p:spPr>
        <p:txBody>
          <a:bodyPr>
            <a:spAutoFit/>
          </a:bodyPr>
          <a:lstStyle/>
          <a:p>
            <a:r>
              <a:rPr lang="sv-SE" sz="1600" dirty="0">
                <a:latin typeface="Arial" charset="0"/>
              </a:rPr>
              <a:t>… </a:t>
            </a:r>
            <a:r>
              <a:rPr lang="sv-SE" sz="1600" dirty="0" err="1">
                <a:latin typeface="Arial" charset="0"/>
              </a:rPr>
              <a:t>help</a:t>
            </a:r>
            <a:r>
              <a:rPr lang="sv-SE" sz="1600" dirty="0">
                <a:latin typeface="Arial" charset="0"/>
              </a:rPr>
              <a:t> </a:t>
            </a:r>
            <a:r>
              <a:rPr lang="sv-SE" sz="1600" dirty="0" err="1">
                <a:latin typeface="Arial" charset="0"/>
              </a:rPr>
              <a:t>moving</a:t>
            </a:r>
            <a:r>
              <a:rPr lang="sv-SE" sz="1600" dirty="0">
                <a:latin typeface="Arial" charset="0"/>
              </a:rPr>
              <a:t> society </a:t>
            </a:r>
            <a:r>
              <a:rPr lang="sv-SE" sz="1600" dirty="0" err="1">
                <a:latin typeface="Arial" charset="0"/>
              </a:rPr>
              <a:t>towards</a:t>
            </a:r>
            <a:r>
              <a:rPr lang="sv-SE" sz="1600" dirty="0">
                <a:latin typeface="Arial" charset="0"/>
              </a:rPr>
              <a:t> </a:t>
            </a:r>
            <a:r>
              <a:rPr lang="sv-SE" sz="1600" dirty="0" err="1">
                <a:latin typeface="Arial" charset="0"/>
              </a:rPr>
              <a:t>sustainable</a:t>
            </a:r>
            <a:r>
              <a:rPr lang="sv-SE" sz="1600" dirty="0">
                <a:latin typeface="Arial" charset="0"/>
              </a:rPr>
              <a:t> </a:t>
            </a:r>
            <a:r>
              <a:rPr lang="sv-SE" sz="1600" dirty="0" err="1">
                <a:latin typeface="Arial" charset="0"/>
              </a:rPr>
              <a:t>development</a:t>
            </a:r>
            <a:endParaRPr lang="sv-SE" sz="1600" dirty="0">
              <a:latin typeface="Arial" charset="0"/>
            </a:endParaRPr>
          </a:p>
        </p:txBody>
      </p:sp>
      <p:sp>
        <p:nvSpPr>
          <p:cNvPr id="17" name="Tankebubbla 16"/>
          <p:cNvSpPr>
            <a:spLocks noChangeArrowheads="1"/>
          </p:cNvSpPr>
          <p:nvPr/>
        </p:nvSpPr>
        <p:spPr bwMode="auto">
          <a:xfrm>
            <a:off x="4613564" y="1322144"/>
            <a:ext cx="1687513" cy="1157287"/>
          </a:xfrm>
          <a:prstGeom prst="cloudCallout">
            <a:avLst>
              <a:gd name="adj1" fmla="val -5977"/>
              <a:gd name="adj2" fmla="val 77778"/>
            </a:avLst>
          </a:prstGeom>
          <a:gradFill rotWithShape="1">
            <a:gsLst>
              <a:gs pos="0">
                <a:srgbClr val="D7E9FF"/>
              </a:gs>
              <a:gs pos="64999">
                <a:srgbClr val="A1CDFF"/>
              </a:gs>
              <a:gs pos="100000">
                <a:srgbClr val="78BAFF"/>
              </a:gs>
            </a:gsLst>
            <a:lin ang="5400000" scaled="1"/>
          </a:gradFill>
          <a:ln w="9525">
            <a:solidFill>
              <a:srgbClr val="008EFF"/>
            </a:solidFill>
            <a:round/>
            <a:headEnd/>
            <a:tailEnd/>
          </a:ln>
          <a:effectLst>
            <a:outerShdw dist="20000" dir="5400000" rotWithShape="0">
              <a:srgbClr val="808080">
                <a:alpha val="37999"/>
              </a:srgbClr>
            </a:outerShdw>
          </a:effectLst>
        </p:spPr>
        <p:txBody>
          <a:bodyPr/>
          <a:lstStyle/>
          <a:p>
            <a:pPr>
              <a:defRPr/>
            </a:pPr>
            <a:endParaRPr lang="sv-SE">
              <a:latin typeface="Times" pitchFamily="100" charset="0"/>
              <a:ea typeface="+mn-ea"/>
            </a:endParaRPr>
          </a:p>
        </p:txBody>
      </p:sp>
      <p:sp>
        <p:nvSpPr>
          <p:cNvPr id="18" name="textruta 17"/>
          <p:cNvSpPr txBox="1">
            <a:spLocks noChangeArrowheads="1"/>
          </p:cNvSpPr>
          <p:nvPr/>
        </p:nvSpPr>
        <p:spPr bwMode="auto">
          <a:xfrm>
            <a:off x="4831052" y="1361831"/>
            <a:ext cx="1687512" cy="1077913"/>
          </a:xfrm>
          <a:prstGeom prst="rect">
            <a:avLst/>
          </a:prstGeom>
          <a:noFill/>
          <a:ln w="9525">
            <a:noFill/>
            <a:miter lim="800000"/>
            <a:headEnd/>
            <a:tailEnd/>
          </a:ln>
        </p:spPr>
        <p:txBody>
          <a:bodyPr>
            <a:spAutoFit/>
          </a:bodyPr>
          <a:lstStyle/>
          <a:p>
            <a:r>
              <a:rPr lang="sv-SE" sz="1600">
                <a:latin typeface="Arial" charset="0"/>
              </a:rPr>
              <a:t>… develop tourism in harmony with nature</a:t>
            </a:r>
          </a:p>
        </p:txBody>
      </p:sp>
      <p:sp>
        <p:nvSpPr>
          <p:cNvPr id="20" name="Tankebubbla 19"/>
          <p:cNvSpPr>
            <a:spLocks noChangeArrowheads="1"/>
          </p:cNvSpPr>
          <p:nvPr/>
        </p:nvSpPr>
        <p:spPr bwMode="auto">
          <a:xfrm>
            <a:off x="6400800" y="2022231"/>
            <a:ext cx="2181225" cy="838200"/>
          </a:xfrm>
          <a:prstGeom prst="cloudCallout">
            <a:avLst>
              <a:gd name="adj1" fmla="val 3042"/>
              <a:gd name="adj2" fmla="val 91667"/>
            </a:avLst>
          </a:prstGeom>
          <a:gradFill rotWithShape="1">
            <a:gsLst>
              <a:gs pos="0">
                <a:srgbClr val="D7E9FF"/>
              </a:gs>
              <a:gs pos="64999">
                <a:srgbClr val="A1CDFF"/>
              </a:gs>
              <a:gs pos="100000">
                <a:srgbClr val="78BAFF"/>
              </a:gs>
            </a:gsLst>
            <a:lin ang="5400000" scaled="1"/>
          </a:gradFill>
          <a:ln w="9525">
            <a:solidFill>
              <a:srgbClr val="008EFF"/>
            </a:solidFill>
            <a:round/>
            <a:headEnd/>
            <a:tailEnd/>
          </a:ln>
          <a:effectLst>
            <a:outerShdw dist="20000" dir="5400000" rotWithShape="0">
              <a:srgbClr val="808080">
                <a:alpha val="37999"/>
              </a:srgbClr>
            </a:outerShdw>
          </a:effectLst>
        </p:spPr>
        <p:txBody>
          <a:bodyPr/>
          <a:lstStyle/>
          <a:p>
            <a:pPr>
              <a:defRPr/>
            </a:pPr>
            <a:endParaRPr lang="sv-SE">
              <a:latin typeface="Times" pitchFamily="100" charset="0"/>
              <a:ea typeface="+mn-ea"/>
            </a:endParaRPr>
          </a:p>
        </p:txBody>
      </p:sp>
      <p:sp>
        <p:nvSpPr>
          <p:cNvPr id="21" name="textruta 20"/>
          <p:cNvSpPr txBox="1">
            <a:spLocks noChangeArrowheads="1"/>
          </p:cNvSpPr>
          <p:nvPr/>
        </p:nvSpPr>
        <p:spPr bwMode="auto">
          <a:xfrm>
            <a:off x="6477000" y="2123831"/>
            <a:ext cx="2209800" cy="584200"/>
          </a:xfrm>
          <a:prstGeom prst="rect">
            <a:avLst/>
          </a:prstGeom>
          <a:noFill/>
          <a:ln w="9525">
            <a:noFill/>
            <a:miter lim="800000"/>
            <a:headEnd/>
            <a:tailEnd/>
          </a:ln>
        </p:spPr>
        <p:txBody>
          <a:bodyPr>
            <a:spAutoFit/>
          </a:bodyPr>
          <a:lstStyle/>
          <a:p>
            <a:r>
              <a:rPr lang="sv-SE" sz="1600" dirty="0">
                <a:latin typeface="Arial" charset="0"/>
              </a:rPr>
              <a:t>… </a:t>
            </a:r>
            <a:r>
              <a:rPr lang="sv-SE" sz="1600" dirty="0" err="1">
                <a:latin typeface="Arial" charset="0"/>
              </a:rPr>
              <a:t>find</a:t>
            </a:r>
            <a:r>
              <a:rPr lang="sv-SE" sz="1600" dirty="0">
                <a:latin typeface="Arial" charset="0"/>
              </a:rPr>
              <a:t> innovative </a:t>
            </a:r>
            <a:r>
              <a:rPr lang="sv-SE" sz="1600" dirty="0" err="1">
                <a:latin typeface="Arial" charset="0"/>
              </a:rPr>
              <a:t>technical</a:t>
            </a:r>
            <a:r>
              <a:rPr lang="sv-SE" sz="1600" dirty="0">
                <a:latin typeface="Arial" charset="0"/>
              </a:rPr>
              <a:t> solutions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linds(horizontal)">
                                      <p:cBhvr>
                                        <p:cTn id="14" dur="500"/>
                                        <p:tgtEl>
                                          <p:spTgt spid="18"/>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7" grpId="0" animBg="1"/>
      <p:bldP spid="18" grpId="0"/>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685800" y="1016000"/>
            <a:ext cx="5835014" cy="888928"/>
          </a:xfrm>
        </p:spPr>
        <p:txBody>
          <a:bodyPr>
            <a:normAutofit fontScale="90000"/>
          </a:bodyPr>
          <a:lstStyle/>
          <a:p>
            <a:pPr eaLnBrk="1" hangingPunct="1"/>
            <a:r>
              <a:rPr lang="sv-SE" dirty="0" smtClean="0">
                <a:latin typeface="+mj-lt"/>
                <a:ea typeface="MS PGothic" charset="0"/>
              </a:rPr>
              <a:t>In the </a:t>
            </a:r>
            <a:r>
              <a:rPr lang="sv-SE" dirty="0" err="1" smtClean="0">
                <a:latin typeface="+mj-lt"/>
                <a:ea typeface="MS PGothic" charset="0"/>
              </a:rPr>
              <a:t>middle</a:t>
            </a:r>
            <a:r>
              <a:rPr lang="sv-SE" dirty="0" smtClean="0">
                <a:latin typeface="+mj-lt"/>
                <a:ea typeface="MS PGothic" charset="0"/>
              </a:rPr>
              <a:t> </a:t>
            </a:r>
            <a:r>
              <a:rPr lang="sv-SE" dirty="0" err="1" smtClean="0">
                <a:latin typeface="+mj-lt"/>
                <a:ea typeface="MS PGothic" charset="0"/>
              </a:rPr>
              <a:t>of</a:t>
            </a:r>
            <a:r>
              <a:rPr lang="sv-SE" dirty="0" smtClean="0">
                <a:latin typeface="+mj-lt"/>
                <a:ea typeface="MS PGothic" charset="0"/>
              </a:rPr>
              <a:t> </a:t>
            </a:r>
            <a:r>
              <a:rPr lang="sv-SE" dirty="0" err="1" smtClean="0">
                <a:latin typeface="+mj-lt"/>
                <a:ea typeface="MS PGothic" charset="0"/>
              </a:rPr>
              <a:t>sweden</a:t>
            </a:r>
            <a:endParaRPr lang="sv-SE" dirty="0">
              <a:latin typeface="+mj-lt"/>
              <a:ea typeface="MS PGothic" charset="0"/>
            </a:endParaRPr>
          </a:p>
        </p:txBody>
      </p:sp>
      <p:sp>
        <p:nvSpPr>
          <p:cNvPr id="19457"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sv-SE" sz="1400" dirty="0" smtClean="0">
                <a:latin typeface="+mj-lt"/>
              </a:rPr>
              <a:t>2012-09-04</a:t>
            </a:r>
            <a:endParaRPr lang="sv-SE" sz="1400" dirty="0">
              <a:latin typeface="+mj-lt"/>
            </a:endParaRPr>
          </a:p>
        </p:txBody>
      </p:sp>
      <p:sp>
        <p:nvSpPr>
          <p:cNvPr id="19461" name="Line 3"/>
          <p:cNvSpPr>
            <a:spLocks noChangeShapeType="1"/>
          </p:cNvSpPr>
          <p:nvPr/>
        </p:nvSpPr>
        <p:spPr bwMode="auto">
          <a:xfrm>
            <a:off x="4290646" y="2655889"/>
            <a:ext cx="3024554" cy="403225"/>
          </a:xfrm>
          <a:prstGeom prst="line">
            <a:avLst/>
          </a:prstGeom>
          <a:noFill/>
          <a:ln w="9525">
            <a:solidFill>
              <a:schemeClr val="tx2">
                <a:lumMod val="20000"/>
                <a:lumOff val="80000"/>
              </a:schemeClr>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9462" name="Rectangle 4"/>
          <p:cNvSpPr>
            <a:spLocks noChangeArrowheads="1"/>
          </p:cNvSpPr>
          <p:nvPr/>
        </p:nvSpPr>
        <p:spPr bwMode="auto">
          <a:xfrm>
            <a:off x="914400" y="2286000"/>
            <a:ext cx="259926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rgbClr val="0066CC"/>
              </a:buClr>
              <a:buFontTx/>
              <a:buChar char="•"/>
            </a:pPr>
            <a:r>
              <a:rPr lang="sv-SE" dirty="0">
                <a:latin typeface="Arial" charset="0"/>
              </a:rPr>
              <a:t>Härnösand</a:t>
            </a:r>
          </a:p>
          <a:p>
            <a:pPr marL="342900" indent="-342900" eaLnBrk="1" hangingPunct="1">
              <a:spcBef>
                <a:spcPct val="20000"/>
              </a:spcBef>
              <a:buClr>
                <a:srgbClr val="0066CC"/>
              </a:buClr>
              <a:buFontTx/>
              <a:buChar char="•"/>
            </a:pPr>
            <a:r>
              <a:rPr lang="sv-SE" dirty="0">
                <a:latin typeface="Arial" charset="0"/>
              </a:rPr>
              <a:t>Sundsvall</a:t>
            </a:r>
          </a:p>
          <a:p>
            <a:pPr marL="342900" indent="-342900" eaLnBrk="1" hangingPunct="1">
              <a:spcBef>
                <a:spcPct val="20000"/>
              </a:spcBef>
              <a:buClr>
                <a:srgbClr val="0066CC"/>
              </a:buClr>
              <a:buFontTx/>
              <a:buChar char="•"/>
            </a:pPr>
            <a:r>
              <a:rPr lang="sv-SE" dirty="0">
                <a:latin typeface="Arial" charset="0"/>
              </a:rPr>
              <a:t>Östersund</a:t>
            </a:r>
            <a:endParaRPr lang="sv-SE" sz="2000" dirty="0">
              <a:latin typeface="Arial" charset="0"/>
            </a:endParaRPr>
          </a:p>
        </p:txBody>
      </p:sp>
      <p:grpSp>
        <p:nvGrpSpPr>
          <p:cNvPr id="19463" name="Group 5"/>
          <p:cNvGrpSpPr>
            <a:grpSpLocks/>
          </p:cNvGrpSpPr>
          <p:nvPr/>
        </p:nvGrpSpPr>
        <p:grpSpPr bwMode="auto">
          <a:xfrm>
            <a:off x="7033847" y="1905000"/>
            <a:ext cx="1310054" cy="3175000"/>
            <a:chOff x="619" y="1422"/>
            <a:chExt cx="894" cy="2000"/>
          </a:xfrm>
        </p:grpSpPr>
        <p:sp>
          <p:nvSpPr>
            <p:cNvPr id="19482" name="Freeform 6"/>
            <p:cNvSpPr>
              <a:spLocks/>
            </p:cNvSpPr>
            <p:nvPr/>
          </p:nvSpPr>
          <p:spPr bwMode="auto">
            <a:xfrm>
              <a:off x="1307" y="2208"/>
              <a:ext cx="18" cy="18"/>
            </a:xfrm>
            <a:custGeom>
              <a:avLst/>
              <a:gdLst>
                <a:gd name="T0" fmla="*/ 12 w 18"/>
                <a:gd name="T1" fmla="*/ 18 h 18"/>
                <a:gd name="T2" fmla="*/ 18 w 18"/>
                <a:gd name="T3" fmla="*/ 6 h 18"/>
                <a:gd name="T4" fmla="*/ 12 w 18"/>
                <a:gd name="T5" fmla="*/ 0 h 18"/>
                <a:gd name="T6" fmla="*/ 0 w 18"/>
                <a:gd name="T7" fmla="*/ 6 h 18"/>
                <a:gd name="T8" fmla="*/ 12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18"/>
                  </a:moveTo>
                  <a:lnTo>
                    <a:pt x="18" y="6"/>
                  </a:lnTo>
                  <a:lnTo>
                    <a:pt x="12" y="0"/>
                  </a:lnTo>
                  <a:lnTo>
                    <a:pt x="0" y="6"/>
                  </a:lnTo>
                  <a:lnTo>
                    <a:pt x="12" y="18"/>
                  </a:lnTo>
                  <a:close/>
                </a:path>
              </a:pathLst>
            </a:custGeom>
            <a:solidFill>
              <a:srgbClr val="FFDD80"/>
            </a:solidFill>
            <a:ln w="9525">
              <a:solidFill>
                <a:srgbClr val="80A7FF"/>
              </a:solidFill>
              <a:round/>
              <a:headEnd/>
              <a:tailEnd/>
            </a:ln>
          </p:spPr>
          <p:txBody>
            <a:bodyPr/>
            <a:lstStyle/>
            <a:p>
              <a:endParaRPr lang="sv-SE"/>
            </a:p>
          </p:txBody>
        </p:sp>
        <p:sp>
          <p:nvSpPr>
            <p:cNvPr id="19483" name="Freeform 7"/>
            <p:cNvSpPr>
              <a:spLocks/>
            </p:cNvSpPr>
            <p:nvPr/>
          </p:nvSpPr>
          <p:spPr bwMode="auto">
            <a:xfrm>
              <a:off x="1307" y="2190"/>
              <a:ext cx="24" cy="12"/>
            </a:xfrm>
            <a:custGeom>
              <a:avLst/>
              <a:gdLst>
                <a:gd name="T0" fmla="*/ 24 w 24"/>
                <a:gd name="T1" fmla="*/ 12 h 12"/>
                <a:gd name="T2" fmla="*/ 12 w 24"/>
                <a:gd name="T3" fmla="*/ 0 h 12"/>
                <a:gd name="T4" fmla="*/ 0 w 24"/>
                <a:gd name="T5" fmla="*/ 6 h 12"/>
                <a:gd name="T6" fmla="*/ 6 w 24"/>
                <a:gd name="T7" fmla="*/ 12 h 12"/>
                <a:gd name="T8" fmla="*/ 24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12"/>
                  </a:moveTo>
                  <a:lnTo>
                    <a:pt x="12" y="0"/>
                  </a:lnTo>
                  <a:lnTo>
                    <a:pt x="0" y="6"/>
                  </a:lnTo>
                  <a:lnTo>
                    <a:pt x="6" y="12"/>
                  </a:lnTo>
                  <a:lnTo>
                    <a:pt x="24" y="12"/>
                  </a:lnTo>
                  <a:close/>
                </a:path>
              </a:pathLst>
            </a:custGeom>
            <a:solidFill>
              <a:srgbClr val="FFDD80"/>
            </a:solidFill>
            <a:ln w="9525">
              <a:solidFill>
                <a:srgbClr val="80A7FF"/>
              </a:solidFill>
              <a:round/>
              <a:headEnd/>
              <a:tailEnd/>
            </a:ln>
          </p:spPr>
          <p:txBody>
            <a:bodyPr/>
            <a:lstStyle/>
            <a:p>
              <a:endParaRPr lang="sv-SE"/>
            </a:p>
          </p:txBody>
        </p:sp>
        <p:sp>
          <p:nvSpPr>
            <p:cNvPr id="19484" name="Freeform 8"/>
            <p:cNvSpPr>
              <a:spLocks/>
            </p:cNvSpPr>
            <p:nvPr/>
          </p:nvSpPr>
          <p:spPr bwMode="auto">
            <a:xfrm>
              <a:off x="957" y="1422"/>
              <a:ext cx="556" cy="580"/>
            </a:xfrm>
            <a:custGeom>
              <a:avLst/>
              <a:gdLst>
                <a:gd name="T0" fmla="*/ 399 w 556"/>
                <a:gd name="T1" fmla="*/ 556 h 580"/>
                <a:gd name="T2" fmla="*/ 381 w 556"/>
                <a:gd name="T3" fmla="*/ 538 h 580"/>
                <a:gd name="T4" fmla="*/ 411 w 556"/>
                <a:gd name="T5" fmla="*/ 532 h 580"/>
                <a:gd name="T6" fmla="*/ 405 w 556"/>
                <a:gd name="T7" fmla="*/ 508 h 580"/>
                <a:gd name="T8" fmla="*/ 441 w 556"/>
                <a:gd name="T9" fmla="*/ 502 h 580"/>
                <a:gd name="T10" fmla="*/ 435 w 556"/>
                <a:gd name="T11" fmla="*/ 478 h 580"/>
                <a:gd name="T12" fmla="*/ 453 w 556"/>
                <a:gd name="T13" fmla="*/ 472 h 580"/>
                <a:gd name="T14" fmla="*/ 465 w 556"/>
                <a:gd name="T15" fmla="*/ 459 h 580"/>
                <a:gd name="T16" fmla="*/ 483 w 556"/>
                <a:gd name="T17" fmla="*/ 478 h 580"/>
                <a:gd name="T18" fmla="*/ 513 w 556"/>
                <a:gd name="T19" fmla="*/ 466 h 580"/>
                <a:gd name="T20" fmla="*/ 556 w 556"/>
                <a:gd name="T21" fmla="*/ 459 h 580"/>
                <a:gd name="T22" fmla="*/ 513 w 556"/>
                <a:gd name="T23" fmla="*/ 387 h 580"/>
                <a:gd name="T24" fmla="*/ 544 w 556"/>
                <a:gd name="T25" fmla="*/ 345 h 580"/>
                <a:gd name="T26" fmla="*/ 538 w 556"/>
                <a:gd name="T27" fmla="*/ 321 h 580"/>
                <a:gd name="T28" fmla="*/ 501 w 556"/>
                <a:gd name="T29" fmla="*/ 278 h 580"/>
                <a:gd name="T30" fmla="*/ 507 w 556"/>
                <a:gd name="T31" fmla="*/ 248 h 580"/>
                <a:gd name="T32" fmla="*/ 483 w 556"/>
                <a:gd name="T33" fmla="*/ 230 h 580"/>
                <a:gd name="T34" fmla="*/ 495 w 556"/>
                <a:gd name="T35" fmla="*/ 212 h 580"/>
                <a:gd name="T36" fmla="*/ 483 w 556"/>
                <a:gd name="T37" fmla="*/ 157 h 580"/>
                <a:gd name="T38" fmla="*/ 453 w 556"/>
                <a:gd name="T39" fmla="*/ 133 h 580"/>
                <a:gd name="T40" fmla="*/ 417 w 556"/>
                <a:gd name="T41" fmla="*/ 97 h 580"/>
                <a:gd name="T42" fmla="*/ 381 w 556"/>
                <a:gd name="T43" fmla="*/ 91 h 580"/>
                <a:gd name="T44" fmla="*/ 338 w 556"/>
                <a:gd name="T45" fmla="*/ 55 h 580"/>
                <a:gd name="T46" fmla="*/ 320 w 556"/>
                <a:gd name="T47" fmla="*/ 24 h 580"/>
                <a:gd name="T48" fmla="*/ 266 w 556"/>
                <a:gd name="T49" fmla="*/ 18 h 580"/>
                <a:gd name="T50" fmla="*/ 272 w 556"/>
                <a:gd name="T51" fmla="*/ 79 h 580"/>
                <a:gd name="T52" fmla="*/ 260 w 556"/>
                <a:gd name="T53" fmla="*/ 109 h 580"/>
                <a:gd name="T54" fmla="*/ 211 w 556"/>
                <a:gd name="T55" fmla="*/ 91 h 580"/>
                <a:gd name="T56" fmla="*/ 181 w 556"/>
                <a:gd name="T57" fmla="*/ 91 h 580"/>
                <a:gd name="T58" fmla="*/ 163 w 556"/>
                <a:gd name="T59" fmla="*/ 139 h 580"/>
                <a:gd name="T60" fmla="*/ 139 w 556"/>
                <a:gd name="T61" fmla="*/ 169 h 580"/>
                <a:gd name="T62" fmla="*/ 91 w 556"/>
                <a:gd name="T63" fmla="*/ 182 h 580"/>
                <a:gd name="T64" fmla="*/ 72 w 556"/>
                <a:gd name="T65" fmla="*/ 236 h 580"/>
                <a:gd name="T66" fmla="*/ 48 w 556"/>
                <a:gd name="T67" fmla="*/ 254 h 580"/>
                <a:gd name="T68" fmla="*/ 66 w 556"/>
                <a:gd name="T69" fmla="*/ 302 h 580"/>
                <a:gd name="T70" fmla="*/ 42 w 556"/>
                <a:gd name="T71" fmla="*/ 327 h 580"/>
                <a:gd name="T72" fmla="*/ 24 w 556"/>
                <a:gd name="T73" fmla="*/ 369 h 580"/>
                <a:gd name="T74" fmla="*/ 0 w 556"/>
                <a:gd name="T75" fmla="*/ 399 h 580"/>
                <a:gd name="T76" fmla="*/ 72 w 556"/>
                <a:gd name="T77" fmla="*/ 453 h 580"/>
                <a:gd name="T78" fmla="*/ 139 w 556"/>
                <a:gd name="T79" fmla="*/ 496 h 580"/>
                <a:gd name="T80" fmla="*/ 193 w 556"/>
                <a:gd name="T81" fmla="*/ 544 h 580"/>
                <a:gd name="T82" fmla="*/ 229 w 556"/>
                <a:gd name="T83" fmla="*/ 556 h 580"/>
                <a:gd name="T84" fmla="*/ 266 w 556"/>
                <a:gd name="T85" fmla="*/ 580 h 580"/>
                <a:gd name="T86" fmla="*/ 290 w 556"/>
                <a:gd name="T87" fmla="*/ 550 h 580"/>
                <a:gd name="T88" fmla="*/ 332 w 556"/>
                <a:gd name="T89" fmla="*/ 562 h 580"/>
                <a:gd name="T90" fmla="*/ 399 w 556"/>
                <a:gd name="T91" fmla="*/ 580 h 5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6"/>
                <a:gd name="T139" fmla="*/ 0 h 580"/>
                <a:gd name="T140" fmla="*/ 556 w 556"/>
                <a:gd name="T141" fmla="*/ 580 h 5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6" h="580">
                  <a:moveTo>
                    <a:pt x="399" y="580"/>
                  </a:moveTo>
                  <a:lnTo>
                    <a:pt x="399" y="556"/>
                  </a:lnTo>
                  <a:lnTo>
                    <a:pt x="374" y="550"/>
                  </a:lnTo>
                  <a:lnTo>
                    <a:pt x="381" y="538"/>
                  </a:lnTo>
                  <a:lnTo>
                    <a:pt x="399" y="538"/>
                  </a:lnTo>
                  <a:lnTo>
                    <a:pt x="411" y="532"/>
                  </a:lnTo>
                  <a:lnTo>
                    <a:pt x="423" y="526"/>
                  </a:lnTo>
                  <a:lnTo>
                    <a:pt x="405" y="508"/>
                  </a:lnTo>
                  <a:lnTo>
                    <a:pt x="423" y="502"/>
                  </a:lnTo>
                  <a:lnTo>
                    <a:pt x="441" y="502"/>
                  </a:lnTo>
                  <a:lnTo>
                    <a:pt x="435" y="490"/>
                  </a:lnTo>
                  <a:lnTo>
                    <a:pt x="435" y="478"/>
                  </a:lnTo>
                  <a:lnTo>
                    <a:pt x="441" y="459"/>
                  </a:lnTo>
                  <a:lnTo>
                    <a:pt x="453" y="472"/>
                  </a:lnTo>
                  <a:lnTo>
                    <a:pt x="459" y="472"/>
                  </a:lnTo>
                  <a:lnTo>
                    <a:pt x="465" y="459"/>
                  </a:lnTo>
                  <a:lnTo>
                    <a:pt x="477" y="466"/>
                  </a:lnTo>
                  <a:lnTo>
                    <a:pt x="483" y="478"/>
                  </a:lnTo>
                  <a:lnTo>
                    <a:pt x="507" y="478"/>
                  </a:lnTo>
                  <a:lnTo>
                    <a:pt x="513" y="466"/>
                  </a:lnTo>
                  <a:lnTo>
                    <a:pt x="538" y="466"/>
                  </a:lnTo>
                  <a:lnTo>
                    <a:pt x="556" y="459"/>
                  </a:lnTo>
                  <a:lnTo>
                    <a:pt x="544" y="411"/>
                  </a:lnTo>
                  <a:lnTo>
                    <a:pt x="513" y="387"/>
                  </a:lnTo>
                  <a:lnTo>
                    <a:pt x="525" y="363"/>
                  </a:lnTo>
                  <a:lnTo>
                    <a:pt x="544" y="345"/>
                  </a:lnTo>
                  <a:lnTo>
                    <a:pt x="532" y="333"/>
                  </a:lnTo>
                  <a:lnTo>
                    <a:pt x="538" y="321"/>
                  </a:lnTo>
                  <a:lnTo>
                    <a:pt x="519" y="296"/>
                  </a:lnTo>
                  <a:lnTo>
                    <a:pt x="501" y="278"/>
                  </a:lnTo>
                  <a:lnTo>
                    <a:pt x="501" y="254"/>
                  </a:lnTo>
                  <a:lnTo>
                    <a:pt x="507" y="248"/>
                  </a:lnTo>
                  <a:lnTo>
                    <a:pt x="501" y="230"/>
                  </a:lnTo>
                  <a:lnTo>
                    <a:pt x="483" y="230"/>
                  </a:lnTo>
                  <a:lnTo>
                    <a:pt x="483" y="218"/>
                  </a:lnTo>
                  <a:lnTo>
                    <a:pt x="495" y="212"/>
                  </a:lnTo>
                  <a:lnTo>
                    <a:pt x="483" y="175"/>
                  </a:lnTo>
                  <a:lnTo>
                    <a:pt x="483" y="157"/>
                  </a:lnTo>
                  <a:lnTo>
                    <a:pt x="465" y="133"/>
                  </a:lnTo>
                  <a:lnTo>
                    <a:pt x="453" y="133"/>
                  </a:lnTo>
                  <a:lnTo>
                    <a:pt x="453" y="121"/>
                  </a:lnTo>
                  <a:lnTo>
                    <a:pt x="417" y="97"/>
                  </a:lnTo>
                  <a:lnTo>
                    <a:pt x="405" y="91"/>
                  </a:lnTo>
                  <a:lnTo>
                    <a:pt x="381" y="91"/>
                  </a:lnTo>
                  <a:lnTo>
                    <a:pt x="368" y="79"/>
                  </a:lnTo>
                  <a:lnTo>
                    <a:pt x="338" y="55"/>
                  </a:lnTo>
                  <a:lnTo>
                    <a:pt x="320" y="36"/>
                  </a:lnTo>
                  <a:lnTo>
                    <a:pt x="320" y="24"/>
                  </a:lnTo>
                  <a:lnTo>
                    <a:pt x="296" y="0"/>
                  </a:lnTo>
                  <a:lnTo>
                    <a:pt x="266" y="18"/>
                  </a:lnTo>
                  <a:lnTo>
                    <a:pt x="284" y="36"/>
                  </a:lnTo>
                  <a:lnTo>
                    <a:pt x="272" y="79"/>
                  </a:lnTo>
                  <a:lnTo>
                    <a:pt x="278" y="85"/>
                  </a:lnTo>
                  <a:lnTo>
                    <a:pt x="260" y="109"/>
                  </a:lnTo>
                  <a:lnTo>
                    <a:pt x="229" y="97"/>
                  </a:lnTo>
                  <a:lnTo>
                    <a:pt x="211" y="91"/>
                  </a:lnTo>
                  <a:lnTo>
                    <a:pt x="187" y="97"/>
                  </a:lnTo>
                  <a:lnTo>
                    <a:pt x="181" y="91"/>
                  </a:lnTo>
                  <a:lnTo>
                    <a:pt x="157" y="91"/>
                  </a:lnTo>
                  <a:lnTo>
                    <a:pt x="163" y="139"/>
                  </a:lnTo>
                  <a:lnTo>
                    <a:pt x="157" y="157"/>
                  </a:lnTo>
                  <a:lnTo>
                    <a:pt x="139" y="169"/>
                  </a:lnTo>
                  <a:lnTo>
                    <a:pt x="115" y="163"/>
                  </a:lnTo>
                  <a:lnTo>
                    <a:pt x="91" y="182"/>
                  </a:lnTo>
                  <a:lnTo>
                    <a:pt x="72" y="200"/>
                  </a:lnTo>
                  <a:lnTo>
                    <a:pt x="72" y="236"/>
                  </a:lnTo>
                  <a:lnTo>
                    <a:pt x="54" y="236"/>
                  </a:lnTo>
                  <a:lnTo>
                    <a:pt x="48" y="254"/>
                  </a:lnTo>
                  <a:lnTo>
                    <a:pt x="60" y="284"/>
                  </a:lnTo>
                  <a:lnTo>
                    <a:pt x="66" y="302"/>
                  </a:lnTo>
                  <a:lnTo>
                    <a:pt x="60" y="314"/>
                  </a:lnTo>
                  <a:lnTo>
                    <a:pt x="42" y="327"/>
                  </a:lnTo>
                  <a:lnTo>
                    <a:pt x="24" y="351"/>
                  </a:lnTo>
                  <a:lnTo>
                    <a:pt x="24" y="369"/>
                  </a:lnTo>
                  <a:lnTo>
                    <a:pt x="0" y="375"/>
                  </a:lnTo>
                  <a:lnTo>
                    <a:pt x="0" y="399"/>
                  </a:lnTo>
                  <a:lnTo>
                    <a:pt x="24" y="423"/>
                  </a:lnTo>
                  <a:lnTo>
                    <a:pt x="72" y="453"/>
                  </a:lnTo>
                  <a:lnTo>
                    <a:pt x="97" y="459"/>
                  </a:lnTo>
                  <a:lnTo>
                    <a:pt x="139" y="496"/>
                  </a:lnTo>
                  <a:lnTo>
                    <a:pt x="181" y="520"/>
                  </a:lnTo>
                  <a:lnTo>
                    <a:pt x="193" y="544"/>
                  </a:lnTo>
                  <a:lnTo>
                    <a:pt x="217" y="544"/>
                  </a:lnTo>
                  <a:lnTo>
                    <a:pt x="229" y="556"/>
                  </a:lnTo>
                  <a:lnTo>
                    <a:pt x="248" y="562"/>
                  </a:lnTo>
                  <a:lnTo>
                    <a:pt x="266" y="580"/>
                  </a:lnTo>
                  <a:lnTo>
                    <a:pt x="278" y="574"/>
                  </a:lnTo>
                  <a:lnTo>
                    <a:pt x="290" y="550"/>
                  </a:lnTo>
                  <a:lnTo>
                    <a:pt x="308" y="544"/>
                  </a:lnTo>
                  <a:lnTo>
                    <a:pt x="332" y="562"/>
                  </a:lnTo>
                  <a:lnTo>
                    <a:pt x="362" y="568"/>
                  </a:lnTo>
                  <a:lnTo>
                    <a:pt x="399" y="580"/>
                  </a:lnTo>
                  <a:close/>
                </a:path>
              </a:pathLst>
            </a:custGeom>
            <a:solidFill>
              <a:srgbClr val="FFDD80"/>
            </a:solidFill>
            <a:ln w="9525">
              <a:solidFill>
                <a:srgbClr val="80A7FF"/>
              </a:solidFill>
              <a:round/>
              <a:headEnd/>
              <a:tailEnd/>
            </a:ln>
          </p:spPr>
          <p:txBody>
            <a:bodyPr/>
            <a:lstStyle/>
            <a:p>
              <a:endParaRPr lang="sv-SE"/>
            </a:p>
          </p:txBody>
        </p:sp>
        <p:sp>
          <p:nvSpPr>
            <p:cNvPr id="19485" name="Freeform 9"/>
            <p:cNvSpPr>
              <a:spLocks/>
            </p:cNvSpPr>
            <p:nvPr/>
          </p:nvSpPr>
          <p:spPr bwMode="auto">
            <a:xfrm>
              <a:off x="884" y="1833"/>
              <a:ext cx="478" cy="417"/>
            </a:xfrm>
            <a:custGeom>
              <a:avLst/>
              <a:gdLst>
                <a:gd name="T0" fmla="*/ 25 w 478"/>
                <a:gd name="T1" fmla="*/ 194 h 417"/>
                <a:gd name="T2" fmla="*/ 73 w 478"/>
                <a:gd name="T3" fmla="*/ 242 h 417"/>
                <a:gd name="T4" fmla="*/ 73 w 478"/>
                <a:gd name="T5" fmla="*/ 260 h 417"/>
                <a:gd name="T6" fmla="*/ 109 w 478"/>
                <a:gd name="T7" fmla="*/ 272 h 417"/>
                <a:gd name="T8" fmla="*/ 139 w 478"/>
                <a:gd name="T9" fmla="*/ 314 h 417"/>
                <a:gd name="T10" fmla="*/ 188 w 478"/>
                <a:gd name="T11" fmla="*/ 351 h 417"/>
                <a:gd name="T12" fmla="*/ 248 w 478"/>
                <a:gd name="T13" fmla="*/ 339 h 417"/>
                <a:gd name="T14" fmla="*/ 278 w 478"/>
                <a:gd name="T15" fmla="*/ 357 h 417"/>
                <a:gd name="T16" fmla="*/ 315 w 478"/>
                <a:gd name="T17" fmla="*/ 393 h 417"/>
                <a:gd name="T18" fmla="*/ 339 w 478"/>
                <a:gd name="T19" fmla="*/ 411 h 417"/>
                <a:gd name="T20" fmla="*/ 363 w 478"/>
                <a:gd name="T21" fmla="*/ 417 h 417"/>
                <a:gd name="T22" fmla="*/ 393 w 478"/>
                <a:gd name="T23" fmla="*/ 375 h 417"/>
                <a:gd name="T24" fmla="*/ 411 w 478"/>
                <a:gd name="T25" fmla="*/ 363 h 417"/>
                <a:gd name="T26" fmla="*/ 441 w 478"/>
                <a:gd name="T27" fmla="*/ 326 h 417"/>
                <a:gd name="T28" fmla="*/ 478 w 478"/>
                <a:gd name="T29" fmla="*/ 272 h 417"/>
                <a:gd name="T30" fmla="*/ 441 w 478"/>
                <a:gd name="T31" fmla="*/ 242 h 417"/>
                <a:gd name="T32" fmla="*/ 435 w 478"/>
                <a:gd name="T33" fmla="*/ 206 h 417"/>
                <a:gd name="T34" fmla="*/ 472 w 478"/>
                <a:gd name="T35" fmla="*/ 181 h 417"/>
                <a:gd name="T36" fmla="*/ 429 w 478"/>
                <a:gd name="T37" fmla="*/ 151 h 417"/>
                <a:gd name="T38" fmla="*/ 381 w 478"/>
                <a:gd name="T39" fmla="*/ 133 h 417"/>
                <a:gd name="T40" fmla="*/ 351 w 478"/>
                <a:gd name="T41" fmla="*/ 151 h 417"/>
                <a:gd name="T42" fmla="*/ 339 w 478"/>
                <a:gd name="T43" fmla="*/ 163 h 417"/>
                <a:gd name="T44" fmla="*/ 309 w 478"/>
                <a:gd name="T45" fmla="*/ 145 h 417"/>
                <a:gd name="T46" fmla="*/ 266 w 478"/>
                <a:gd name="T47" fmla="*/ 127 h 417"/>
                <a:gd name="T48" fmla="*/ 218 w 478"/>
                <a:gd name="T49" fmla="*/ 91 h 417"/>
                <a:gd name="T50" fmla="*/ 164 w 478"/>
                <a:gd name="T51" fmla="*/ 42 h 417"/>
                <a:gd name="T52" fmla="*/ 115 w 478"/>
                <a:gd name="T53" fmla="*/ 24 h 417"/>
                <a:gd name="T54" fmla="*/ 73 w 478"/>
                <a:gd name="T55" fmla="*/ 18 h 417"/>
                <a:gd name="T56" fmla="*/ 43 w 478"/>
                <a:gd name="T57" fmla="*/ 36 h 417"/>
                <a:gd name="T58" fmla="*/ 13 w 478"/>
                <a:gd name="T59" fmla="*/ 42 h 417"/>
                <a:gd name="T60" fmla="*/ 13 w 478"/>
                <a:gd name="T61" fmla="*/ 109 h 417"/>
                <a:gd name="T62" fmla="*/ 0 w 478"/>
                <a:gd name="T63" fmla="*/ 145 h 417"/>
                <a:gd name="T64" fmla="*/ 13 w 478"/>
                <a:gd name="T65" fmla="*/ 175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417"/>
                <a:gd name="T101" fmla="*/ 478 w 478"/>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417">
                  <a:moveTo>
                    <a:pt x="0" y="187"/>
                  </a:moveTo>
                  <a:lnTo>
                    <a:pt x="25" y="194"/>
                  </a:lnTo>
                  <a:lnTo>
                    <a:pt x="55" y="224"/>
                  </a:lnTo>
                  <a:lnTo>
                    <a:pt x="73" y="242"/>
                  </a:lnTo>
                  <a:lnTo>
                    <a:pt x="61" y="248"/>
                  </a:lnTo>
                  <a:lnTo>
                    <a:pt x="73" y="260"/>
                  </a:lnTo>
                  <a:lnTo>
                    <a:pt x="97" y="260"/>
                  </a:lnTo>
                  <a:lnTo>
                    <a:pt x="109" y="272"/>
                  </a:lnTo>
                  <a:lnTo>
                    <a:pt x="115" y="296"/>
                  </a:lnTo>
                  <a:lnTo>
                    <a:pt x="139" y="314"/>
                  </a:lnTo>
                  <a:lnTo>
                    <a:pt x="151" y="333"/>
                  </a:lnTo>
                  <a:lnTo>
                    <a:pt x="188" y="351"/>
                  </a:lnTo>
                  <a:lnTo>
                    <a:pt x="230" y="357"/>
                  </a:lnTo>
                  <a:lnTo>
                    <a:pt x="248" y="339"/>
                  </a:lnTo>
                  <a:lnTo>
                    <a:pt x="272" y="339"/>
                  </a:lnTo>
                  <a:lnTo>
                    <a:pt x="278" y="357"/>
                  </a:lnTo>
                  <a:lnTo>
                    <a:pt x="309" y="369"/>
                  </a:lnTo>
                  <a:lnTo>
                    <a:pt x="315" y="393"/>
                  </a:lnTo>
                  <a:lnTo>
                    <a:pt x="333" y="399"/>
                  </a:lnTo>
                  <a:lnTo>
                    <a:pt x="339" y="411"/>
                  </a:lnTo>
                  <a:lnTo>
                    <a:pt x="351" y="405"/>
                  </a:lnTo>
                  <a:lnTo>
                    <a:pt x="363" y="417"/>
                  </a:lnTo>
                  <a:lnTo>
                    <a:pt x="381" y="393"/>
                  </a:lnTo>
                  <a:lnTo>
                    <a:pt x="393" y="375"/>
                  </a:lnTo>
                  <a:lnTo>
                    <a:pt x="411" y="375"/>
                  </a:lnTo>
                  <a:lnTo>
                    <a:pt x="411" y="363"/>
                  </a:lnTo>
                  <a:lnTo>
                    <a:pt x="435" y="351"/>
                  </a:lnTo>
                  <a:lnTo>
                    <a:pt x="441" y="326"/>
                  </a:lnTo>
                  <a:lnTo>
                    <a:pt x="441" y="296"/>
                  </a:lnTo>
                  <a:lnTo>
                    <a:pt x="478" y="272"/>
                  </a:lnTo>
                  <a:lnTo>
                    <a:pt x="466" y="248"/>
                  </a:lnTo>
                  <a:lnTo>
                    <a:pt x="441" y="242"/>
                  </a:lnTo>
                  <a:lnTo>
                    <a:pt x="460" y="230"/>
                  </a:lnTo>
                  <a:lnTo>
                    <a:pt x="435" y="206"/>
                  </a:lnTo>
                  <a:lnTo>
                    <a:pt x="460" y="194"/>
                  </a:lnTo>
                  <a:lnTo>
                    <a:pt x="472" y="181"/>
                  </a:lnTo>
                  <a:lnTo>
                    <a:pt x="466" y="163"/>
                  </a:lnTo>
                  <a:lnTo>
                    <a:pt x="429" y="151"/>
                  </a:lnTo>
                  <a:lnTo>
                    <a:pt x="411" y="151"/>
                  </a:lnTo>
                  <a:lnTo>
                    <a:pt x="381" y="133"/>
                  </a:lnTo>
                  <a:lnTo>
                    <a:pt x="363" y="133"/>
                  </a:lnTo>
                  <a:lnTo>
                    <a:pt x="351" y="151"/>
                  </a:lnTo>
                  <a:lnTo>
                    <a:pt x="351" y="157"/>
                  </a:lnTo>
                  <a:lnTo>
                    <a:pt x="339" y="163"/>
                  </a:lnTo>
                  <a:lnTo>
                    <a:pt x="321" y="151"/>
                  </a:lnTo>
                  <a:lnTo>
                    <a:pt x="309" y="145"/>
                  </a:lnTo>
                  <a:lnTo>
                    <a:pt x="290" y="127"/>
                  </a:lnTo>
                  <a:lnTo>
                    <a:pt x="266" y="127"/>
                  </a:lnTo>
                  <a:lnTo>
                    <a:pt x="254" y="115"/>
                  </a:lnTo>
                  <a:lnTo>
                    <a:pt x="218" y="91"/>
                  </a:lnTo>
                  <a:lnTo>
                    <a:pt x="182" y="55"/>
                  </a:lnTo>
                  <a:lnTo>
                    <a:pt x="164" y="42"/>
                  </a:lnTo>
                  <a:lnTo>
                    <a:pt x="145" y="42"/>
                  </a:lnTo>
                  <a:lnTo>
                    <a:pt x="115" y="24"/>
                  </a:lnTo>
                  <a:lnTo>
                    <a:pt x="91" y="0"/>
                  </a:lnTo>
                  <a:lnTo>
                    <a:pt x="73" y="18"/>
                  </a:lnTo>
                  <a:lnTo>
                    <a:pt x="55" y="30"/>
                  </a:lnTo>
                  <a:lnTo>
                    <a:pt x="43" y="36"/>
                  </a:lnTo>
                  <a:lnTo>
                    <a:pt x="13" y="24"/>
                  </a:lnTo>
                  <a:lnTo>
                    <a:pt x="13" y="42"/>
                  </a:lnTo>
                  <a:lnTo>
                    <a:pt x="31" y="79"/>
                  </a:lnTo>
                  <a:lnTo>
                    <a:pt x="13" y="109"/>
                  </a:lnTo>
                  <a:lnTo>
                    <a:pt x="13" y="121"/>
                  </a:lnTo>
                  <a:lnTo>
                    <a:pt x="0" y="145"/>
                  </a:lnTo>
                  <a:lnTo>
                    <a:pt x="0" y="163"/>
                  </a:lnTo>
                  <a:lnTo>
                    <a:pt x="13" y="175"/>
                  </a:lnTo>
                  <a:lnTo>
                    <a:pt x="0" y="187"/>
                  </a:lnTo>
                  <a:close/>
                </a:path>
              </a:pathLst>
            </a:custGeom>
            <a:solidFill>
              <a:srgbClr val="FFDD80"/>
            </a:solidFill>
            <a:ln w="9525">
              <a:solidFill>
                <a:srgbClr val="80A7FF"/>
              </a:solidFill>
              <a:round/>
              <a:headEnd/>
              <a:tailEnd/>
            </a:ln>
          </p:spPr>
          <p:txBody>
            <a:bodyPr/>
            <a:lstStyle/>
            <a:p>
              <a:endParaRPr lang="sv-SE"/>
            </a:p>
          </p:txBody>
        </p:sp>
        <p:sp>
          <p:nvSpPr>
            <p:cNvPr id="19486" name="Freeform 10"/>
            <p:cNvSpPr>
              <a:spLocks/>
            </p:cNvSpPr>
            <p:nvPr/>
          </p:nvSpPr>
          <p:spPr bwMode="auto">
            <a:xfrm>
              <a:off x="884" y="2413"/>
              <a:ext cx="230" cy="290"/>
            </a:xfrm>
            <a:custGeom>
              <a:avLst/>
              <a:gdLst>
                <a:gd name="T0" fmla="*/ 164 w 230"/>
                <a:gd name="T1" fmla="*/ 290 h 290"/>
                <a:gd name="T2" fmla="*/ 188 w 230"/>
                <a:gd name="T3" fmla="*/ 278 h 290"/>
                <a:gd name="T4" fmla="*/ 206 w 230"/>
                <a:gd name="T5" fmla="*/ 266 h 290"/>
                <a:gd name="T6" fmla="*/ 230 w 230"/>
                <a:gd name="T7" fmla="*/ 260 h 290"/>
                <a:gd name="T8" fmla="*/ 230 w 230"/>
                <a:gd name="T9" fmla="*/ 242 h 290"/>
                <a:gd name="T10" fmla="*/ 206 w 230"/>
                <a:gd name="T11" fmla="*/ 242 h 290"/>
                <a:gd name="T12" fmla="*/ 200 w 230"/>
                <a:gd name="T13" fmla="*/ 224 h 290"/>
                <a:gd name="T14" fmla="*/ 206 w 230"/>
                <a:gd name="T15" fmla="*/ 212 h 290"/>
                <a:gd name="T16" fmla="*/ 194 w 230"/>
                <a:gd name="T17" fmla="*/ 206 h 290"/>
                <a:gd name="T18" fmla="*/ 188 w 230"/>
                <a:gd name="T19" fmla="*/ 194 h 290"/>
                <a:gd name="T20" fmla="*/ 200 w 230"/>
                <a:gd name="T21" fmla="*/ 182 h 290"/>
                <a:gd name="T22" fmla="*/ 188 w 230"/>
                <a:gd name="T23" fmla="*/ 176 h 290"/>
                <a:gd name="T24" fmla="*/ 200 w 230"/>
                <a:gd name="T25" fmla="*/ 163 h 290"/>
                <a:gd name="T26" fmla="*/ 188 w 230"/>
                <a:gd name="T27" fmla="*/ 133 h 290"/>
                <a:gd name="T28" fmla="*/ 194 w 230"/>
                <a:gd name="T29" fmla="*/ 121 h 290"/>
                <a:gd name="T30" fmla="*/ 206 w 230"/>
                <a:gd name="T31" fmla="*/ 115 h 290"/>
                <a:gd name="T32" fmla="*/ 188 w 230"/>
                <a:gd name="T33" fmla="*/ 109 h 290"/>
                <a:gd name="T34" fmla="*/ 188 w 230"/>
                <a:gd name="T35" fmla="*/ 91 h 290"/>
                <a:gd name="T36" fmla="*/ 194 w 230"/>
                <a:gd name="T37" fmla="*/ 85 h 290"/>
                <a:gd name="T38" fmla="*/ 212 w 230"/>
                <a:gd name="T39" fmla="*/ 103 h 290"/>
                <a:gd name="T40" fmla="*/ 218 w 230"/>
                <a:gd name="T41" fmla="*/ 97 h 290"/>
                <a:gd name="T42" fmla="*/ 218 w 230"/>
                <a:gd name="T43" fmla="*/ 79 h 290"/>
                <a:gd name="T44" fmla="*/ 200 w 230"/>
                <a:gd name="T45" fmla="*/ 67 h 290"/>
                <a:gd name="T46" fmla="*/ 212 w 230"/>
                <a:gd name="T47" fmla="*/ 43 h 290"/>
                <a:gd name="T48" fmla="*/ 218 w 230"/>
                <a:gd name="T49" fmla="*/ 24 h 290"/>
                <a:gd name="T50" fmla="*/ 200 w 230"/>
                <a:gd name="T51" fmla="*/ 24 h 290"/>
                <a:gd name="T52" fmla="*/ 176 w 230"/>
                <a:gd name="T53" fmla="*/ 18 h 290"/>
                <a:gd name="T54" fmla="*/ 115 w 230"/>
                <a:gd name="T55" fmla="*/ 18 h 290"/>
                <a:gd name="T56" fmla="*/ 91 w 230"/>
                <a:gd name="T57" fmla="*/ 0 h 290"/>
                <a:gd name="T58" fmla="*/ 61 w 230"/>
                <a:gd name="T59" fmla="*/ 6 h 290"/>
                <a:gd name="T60" fmla="*/ 73 w 230"/>
                <a:gd name="T61" fmla="*/ 31 h 290"/>
                <a:gd name="T62" fmla="*/ 49 w 230"/>
                <a:gd name="T63" fmla="*/ 37 h 290"/>
                <a:gd name="T64" fmla="*/ 43 w 230"/>
                <a:gd name="T65" fmla="*/ 43 h 290"/>
                <a:gd name="T66" fmla="*/ 43 w 230"/>
                <a:gd name="T67" fmla="*/ 55 h 290"/>
                <a:gd name="T68" fmla="*/ 37 w 230"/>
                <a:gd name="T69" fmla="*/ 67 h 290"/>
                <a:gd name="T70" fmla="*/ 19 w 230"/>
                <a:gd name="T71" fmla="*/ 61 h 290"/>
                <a:gd name="T72" fmla="*/ 0 w 230"/>
                <a:gd name="T73" fmla="*/ 73 h 290"/>
                <a:gd name="T74" fmla="*/ 6 w 230"/>
                <a:gd name="T75" fmla="*/ 97 h 290"/>
                <a:gd name="T76" fmla="*/ 25 w 230"/>
                <a:gd name="T77" fmla="*/ 109 h 290"/>
                <a:gd name="T78" fmla="*/ 43 w 230"/>
                <a:gd name="T79" fmla="*/ 121 h 290"/>
                <a:gd name="T80" fmla="*/ 55 w 230"/>
                <a:gd name="T81" fmla="*/ 109 h 290"/>
                <a:gd name="T82" fmla="*/ 67 w 230"/>
                <a:gd name="T83" fmla="*/ 121 h 290"/>
                <a:gd name="T84" fmla="*/ 73 w 230"/>
                <a:gd name="T85" fmla="*/ 133 h 290"/>
                <a:gd name="T86" fmla="*/ 85 w 230"/>
                <a:gd name="T87" fmla="*/ 151 h 290"/>
                <a:gd name="T88" fmla="*/ 91 w 230"/>
                <a:gd name="T89" fmla="*/ 176 h 290"/>
                <a:gd name="T90" fmla="*/ 97 w 230"/>
                <a:gd name="T91" fmla="*/ 194 h 290"/>
                <a:gd name="T92" fmla="*/ 121 w 230"/>
                <a:gd name="T93" fmla="*/ 194 h 290"/>
                <a:gd name="T94" fmla="*/ 145 w 230"/>
                <a:gd name="T95" fmla="*/ 218 h 290"/>
                <a:gd name="T96" fmla="*/ 139 w 230"/>
                <a:gd name="T97" fmla="*/ 236 h 290"/>
                <a:gd name="T98" fmla="*/ 133 w 230"/>
                <a:gd name="T99" fmla="*/ 254 h 290"/>
                <a:gd name="T100" fmla="*/ 133 w 230"/>
                <a:gd name="T101" fmla="*/ 272 h 290"/>
                <a:gd name="T102" fmla="*/ 151 w 230"/>
                <a:gd name="T103" fmla="*/ 290 h 290"/>
                <a:gd name="T104" fmla="*/ 164 w 230"/>
                <a:gd name="T105" fmla="*/ 290 h 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0"/>
                <a:gd name="T160" fmla="*/ 0 h 290"/>
                <a:gd name="T161" fmla="*/ 230 w 230"/>
                <a:gd name="T162" fmla="*/ 290 h 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0" h="290">
                  <a:moveTo>
                    <a:pt x="164" y="290"/>
                  </a:moveTo>
                  <a:lnTo>
                    <a:pt x="188" y="278"/>
                  </a:lnTo>
                  <a:lnTo>
                    <a:pt x="206" y="266"/>
                  </a:lnTo>
                  <a:lnTo>
                    <a:pt x="230" y="260"/>
                  </a:lnTo>
                  <a:lnTo>
                    <a:pt x="230" y="242"/>
                  </a:lnTo>
                  <a:lnTo>
                    <a:pt x="206" y="242"/>
                  </a:lnTo>
                  <a:lnTo>
                    <a:pt x="200" y="224"/>
                  </a:lnTo>
                  <a:lnTo>
                    <a:pt x="206" y="212"/>
                  </a:lnTo>
                  <a:lnTo>
                    <a:pt x="194" y="206"/>
                  </a:lnTo>
                  <a:lnTo>
                    <a:pt x="188" y="194"/>
                  </a:lnTo>
                  <a:lnTo>
                    <a:pt x="200" y="182"/>
                  </a:lnTo>
                  <a:lnTo>
                    <a:pt x="188" y="176"/>
                  </a:lnTo>
                  <a:lnTo>
                    <a:pt x="200" y="163"/>
                  </a:lnTo>
                  <a:lnTo>
                    <a:pt x="188" y="133"/>
                  </a:lnTo>
                  <a:lnTo>
                    <a:pt x="194" y="121"/>
                  </a:lnTo>
                  <a:lnTo>
                    <a:pt x="206" y="115"/>
                  </a:lnTo>
                  <a:lnTo>
                    <a:pt x="188" y="109"/>
                  </a:lnTo>
                  <a:lnTo>
                    <a:pt x="188" y="91"/>
                  </a:lnTo>
                  <a:lnTo>
                    <a:pt x="194" y="85"/>
                  </a:lnTo>
                  <a:lnTo>
                    <a:pt x="212" y="103"/>
                  </a:lnTo>
                  <a:lnTo>
                    <a:pt x="218" y="97"/>
                  </a:lnTo>
                  <a:lnTo>
                    <a:pt x="218" y="79"/>
                  </a:lnTo>
                  <a:lnTo>
                    <a:pt x="200" y="67"/>
                  </a:lnTo>
                  <a:lnTo>
                    <a:pt x="212" y="43"/>
                  </a:lnTo>
                  <a:lnTo>
                    <a:pt x="218" y="24"/>
                  </a:lnTo>
                  <a:lnTo>
                    <a:pt x="200" y="24"/>
                  </a:lnTo>
                  <a:lnTo>
                    <a:pt x="176" y="18"/>
                  </a:lnTo>
                  <a:lnTo>
                    <a:pt x="115" y="18"/>
                  </a:lnTo>
                  <a:lnTo>
                    <a:pt x="91" y="0"/>
                  </a:lnTo>
                  <a:lnTo>
                    <a:pt x="61" y="6"/>
                  </a:lnTo>
                  <a:lnTo>
                    <a:pt x="73" y="31"/>
                  </a:lnTo>
                  <a:lnTo>
                    <a:pt x="49" y="37"/>
                  </a:lnTo>
                  <a:lnTo>
                    <a:pt x="43" y="43"/>
                  </a:lnTo>
                  <a:lnTo>
                    <a:pt x="43" y="55"/>
                  </a:lnTo>
                  <a:lnTo>
                    <a:pt x="37" y="67"/>
                  </a:lnTo>
                  <a:lnTo>
                    <a:pt x="19" y="61"/>
                  </a:lnTo>
                  <a:lnTo>
                    <a:pt x="0" y="73"/>
                  </a:lnTo>
                  <a:lnTo>
                    <a:pt x="6" y="97"/>
                  </a:lnTo>
                  <a:lnTo>
                    <a:pt x="25" y="109"/>
                  </a:lnTo>
                  <a:lnTo>
                    <a:pt x="43" y="121"/>
                  </a:lnTo>
                  <a:lnTo>
                    <a:pt x="55" y="109"/>
                  </a:lnTo>
                  <a:lnTo>
                    <a:pt x="67" y="121"/>
                  </a:lnTo>
                  <a:lnTo>
                    <a:pt x="73" y="133"/>
                  </a:lnTo>
                  <a:lnTo>
                    <a:pt x="85" y="151"/>
                  </a:lnTo>
                  <a:lnTo>
                    <a:pt x="91" y="176"/>
                  </a:lnTo>
                  <a:lnTo>
                    <a:pt x="97" y="194"/>
                  </a:lnTo>
                  <a:lnTo>
                    <a:pt x="121" y="194"/>
                  </a:lnTo>
                  <a:lnTo>
                    <a:pt x="145" y="218"/>
                  </a:lnTo>
                  <a:lnTo>
                    <a:pt x="139" y="236"/>
                  </a:lnTo>
                  <a:lnTo>
                    <a:pt x="133" y="254"/>
                  </a:lnTo>
                  <a:lnTo>
                    <a:pt x="133" y="272"/>
                  </a:lnTo>
                  <a:lnTo>
                    <a:pt x="151" y="290"/>
                  </a:lnTo>
                  <a:lnTo>
                    <a:pt x="164" y="290"/>
                  </a:lnTo>
                  <a:close/>
                </a:path>
              </a:pathLst>
            </a:custGeom>
            <a:solidFill>
              <a:srgbClr val="FFDD80"/>
            </a:solidFill>
            <a:ln w="9525">
              <a:solidFill>
                <a:srgbClr val="80A7FF"/>
              </a:solidFill>
              <a:round/>
              <a:headEnd/>
              <a:tailEnd/>
            </a:ln>
          </p:spPr>
          <p:txBody>
            <a:bodyPr/>
            <a:lstStyle/>
            <a:p>
              <a:endParaRPr lang="sv-SE"/>
            </a:p>
          </p:txBody>
        </p:sp>
        <p:sp>
          <p:nvSpPr>
            <p:cNvPr id="19487" name="Freeform 11"/>
            <p:cNvSpPr>
              <a:spLocks/>
            </p:cNvSpPr>
            <p:nvPr/>
          </p:nvSpPr>
          <p:spPr bwMode="auto">
            <a:xfrm>
              <a:off x="715" y="2413"/>
              <a:ext cx="333" cy="357"/>
            </a:xfrm>
            <a:custGeom>
              <a:avLst/>
              <a:gdLst>
                <a:gd name="T0" fmla="*/ 151 w 333"/>
                <a:gd name="T1" fmla="*/ 327 h 357"/>
                <a:gd name="T2" fmla="*/ 163 w 333"/>
                <a:gd name="T3" fmla="*/ 333 h 357"/>
                <a:gd name="T4" fmla="*/ 194 w 333"/>
                <a:gd name="T5" fmla="*/ 327 h 357"/>
                <a:gd name="T6" fmla="*/ 224 w 333"/>
                <a:gd name="T7" fmla="*/ 339 h 357"/>
                <a:gd name="T8" fmla="*/ 224 w 333"/>
                <a:gd name="T9" fmla="*/ 351 h 357"/>
                <a:gd name="T10" fmla="*/ 236 w 333"/>
                <a:gd name="T11" fmla="*/ 357 h 357"/>
                <a:gd name="T12" fmla="*/ 248 w 333"/>
                <a:gd name="T13" fmla="*/ 339 h 357"/>
                <a:gd name="T14" fmla="*/ 266 w 333"/>
                <a:gd name="T15" fmla="*/ 345 h 357"/>
                <a:gd name="T16" fmla="*/ 254 w 333"/>
                <a:gd name="T17" fmla="*/ 327 h 357"/>
                <a:gd name="T18" fmla="*/ 278 w 333"/>
                <a:gd name="T19" fmla="*/ 308 h 357"/>
                <a:gd name="T20" fmla="*/ 290 w 333"/>
                <a:gd name="T21" fmla="*/ 321 h 357"/>
                <a:gd name="T22" fmla="*/ 302 w 333"/>
                <a:gd name="T23" fmla="*/ 315 h 357"/>
                <a:gd name="T24" fmla="*/ 308 w 333"/>
                <a:gd name="T25" fmla="*/ 308 h 357"/>
                <a:gd name="T26" fmla="*/ 333 w 333"/>
                <a:gd name="T27" fmla="*/ 315 h 357"/>
                <a:gd name="T28" fmla="*/ 333 w 333"/>
                <a:gd name="T29" fmla="*/ 290 h 357"/>
                <a:gd name="T30" fmla="*/ 308 w 333"/>
                <a:gd name="T31" fmla="*/ 278 h 357"/>
                <a:gd name="T32" fmla="*/ 302 w 333"/>
                <a:gd name="T33" fmla="*/ 248 h 357"/>
                <a:gd name="T34" fmla="*/ 308 w 333"/>
                <a:gd name="T35" fmla="*/ 230 h 357"/>
                <a:gd name="T36" fmla="*/ 314 w 333"/>
                <a:gd name="T37" fmla="*/ 218 h 357"/>
                <a:gd name="T38" fmla="*/ 290 w 333"/>
                <a:gd name="T39" fmla="*/ 188 h 357"/>
                <a:gd name="T40" fmla="*/ 266 w 333"/>
                <a:gd name="T41" fmla="*/ 188 h 357"/>
                <a:gd name="T42" fmla="*/ 260 w 333"/>
                <a:gd name="T43" fmla="*/ 163 h 357"/>
                <a:gd name="T44" fmla="*/ 242 w 333"/>
                <a:gd name="T45" fmla="*/ 133 h 357"/>
                <a:gd name="T46" fmla="*/ 224 w 333"/>
                <a:gd name="T47" fmla="*/ 109 h 357"/>
                <a:gd name="T48" fmla="*/ 206 w 333"/>
                <a:gd name="T49" fmla="*/ 115 h 357"/>
                <a:gd name="T50" fmla="*/ 182 w 333"/>
                <a:gd name="T51" fmla="*/ 97 h 357"/>
                <a:gd name="T52" fmla="*/ 151 w 333"/>
                <a:gd name="T53" fmla="*/ 103 h 357"/>
                <a:gd name="T54" fmla="*/ 133 w 333"/>
                <a:gd name="T55" fmla="*/ 91 h 357"/>
                <a:gd name="T56" fmla="*/ 115 w 333"/>
                <a:gd name="T57" fmla="*/ 97 h 357"/>
                <a:gd name="T58" fmla="*/ 103 w 333"/>
                <a:gd name="T59" fmla="*/ 73 h 357"/>
                <a:gd name="T60" fmla="*/ 79 w 333"/>
                <a:gd name="T61" fmla="*/ 37 h 357"/>
                <a:gd name="T62" fmla="*/ 73 w 333"/>
                <a:gd name="T63" fmla="*/ 24 h 357"/>
                <a:gd name="T64" fmla="*/ 73 w 333"/>
                <a:gd name="T65" fmla="*/ 12 h 357"/>
                <a:gd name="T66" fmla="*/ 43 w 333"/>
                <a:gd name="T67" fmla="*/ 6 h 357"/>
                <a:gd name="T68" fmla="*/ 12 w 333"/>
                <a:gd name="T69" fmla="*/ 0 h 357"/>
                <a:gd name="T70" fmla="*/ 0 w 333"/>
                <a:gd name="T71" fmla="*/ 12 h 357"/>
                <a:gd name="T72" fmla="*/ 0 w 333"/>
                <a:gd name="T73" fmla="*/ 79 h 357"/>
                <a:gd name="T74" fmla="*/ 18 w 333"/>
                <a:gd name="T75" fmla="*/ 97 h 357"/>
                <a:gd name="T76" fmla="*/ 30 w 333"/>
                <a:gd name="T77" fmla="*/ 97 h 357"/>
                <a:gd name="T78" fmla="*/ 55 w 333"/>
                <a:gd name="T79" fmla="*/ 139 h 357"/>
                <a:gd name="T80" fmla="*/ 43 w 333"/>
                <a:gd name="T81" fmla="*/ 151 h 357"/>
                <a:gd name="T82" fmla="*/ 37 w 333"/>
                <a:gd name="T83" fmla="*/ 176 h 357"/>
                <a:gd name="T84" fmla="*/ 49 w 333"/>
                <a:gd name="T85" fmla="*/ 200 h 357"/>
                <a:gd name="T86" fmla="*/ 73 w 333"/>
                <a:gd name="T87" fmla="*/ 212 h 357"/>
                <a:gd name="T88" fmla="*/ 79 w 333"/>
                <a:gd name="T89" fmla="*/ 230 h 357"/>
                <a:gd name="T90" fmla="*/ 103 w 333"/>
                <a:gd name="T91" fmla="*/ 260 h 357"/>
                <a:gd name="T92" fmla="*/ 97 w 333"/>
                <a:gd name="T93" fmla="*/ 272 h 357"/>
                <a:gd name="T94" fmla="*/ 115 w 333"/>
                <a:gd name="T95" fmla="*/ 278 h 357"/>
                <a:gd name="T96" fmla="*/ 121 w 333"/>
                <a:gd name="T97" fmla="*/ 302 h 357"/>
                <a:gd name="T98" fmla="*/ 139 w 333"/>
                <a:gd name="T99" fmla="*/ 308 h 357"/>
                <a:gd name="T100" fmla="*/ 151 w 333"/>
                <a:gd name="T101" fmla="*/ 327 h 3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3"/>
                <a:gd name="T154" fmla="*/ 0 h 357"/>
                <a:gd name="T155" fmla="*/ 333 w 333"/>
                <a:gd name="T156" fmla="*/ 357 h 3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3" h="357">
                  <a:moveTo>
                    <a:pt x="151" y="327"/>
                  </a:moveTo>
                  <a:lnTo>
                    <a:pt x="163" y="333"/>
                  </a:lnTo>
                  <a:lnTo>
                    <a:pt x="194" y="327"/>
                  </a:lnTo>
                  <a:lnTo>
                    <a:pt x="224" y="339"/>
                  </a:lnTo>
                  <a:lnTo>
                    <a:pt x="224" y="351"/>
                  </a:lnTo>
                  <a:lnTo>
                    <a:pt x="236" y="357"/>
                  </a:lnTo>
                  <a:lnTo>
                    <a:pt x="248" y="339"/>
                  </a:lnTo>
                  <a:lnTo>
                    <a:pt x="266" y="345"/>
                  </a:lnTo>
                  <a:lnTo>
                    <a:pt x="254" y="327"/>
                  </a:lnTo>
                  <a:lnTo>
                    <a:pt x="278" y="308"/>
                  </a:lnTo>
                  <a:lnTo>
                    <a:pt x="290" y="321"/>
                  </a:lnTo>
                  <a:lnTo>
                    <a:pt x="302" y="315"/>
                  </a:lnTo>
                  <a:lnTo>
                    <a:pt x="308" y="308"/>
                  </a:lnTo>
                  <a:lnTo>
                    <a:pt x="333" y="315"/>
                  </a:lnTo>
                  <a:lnTo>
                    <a:pt x="333" y="290"/>
                  </a:lnTo>
                  <a:lnTo>
                    <a:pt x="308" y="278"/>
                  </a:lnTo>
                  <a:lnTo>
                    <a:pt x="302" y="248"/>
                  </a:lnTo>
                  <a:lnTo>
                    <a:pt x="308" y="230"/>
                  </a:lnTo>
                  <a:lnTo>
                    <a:pt x="314" y="218"/>
                  </a:lnTo>
                  <a:lnTo>
                    <a:pt x="290" y="188"/>
                  </a:lnTo>
                  <a:lnTo>
                    <a:pt x="266" y="188"/>
                  </a:lnTo>
                  <a:lnTo>
                    <a:pt x="260" y="163"/>
                  </a:lnTo>
                  <a:lnTo>
                    <a:pt x="242" y="133"/>
                  </a:lnTo>
                  <a:lnTo>
                    <a:pt x="224" y="109"/>
                  </a:lnTo>
                  <a:lnTo>
                    <a:pt x="206" y="115"/>
                  </a:lnTo>
                  <a:lnTo>
                    <a:pt x="182" y="97"/>
                  </a:lnTo>
                  <a:lnTo>
                    <a:pt x="151" y="103"/>
                  </a:lnTo>
                  <a:lnTo>
                    <a:pt x="133" y="91"/>
                  </a:lnTo>
                  <a:lnTo>
                    <a:pt x="115" y="97"/>
                  </a:lnTo>
                  <a:lnTo>
                    <a:pt x="103" y="73"/>
                  </a:lnTo>
                  <a:lnTo>
                    <a:pt x="79" y="37"/>
                  </a:lnTo>
                  <a:lnTo>
                    <a:pt x="73" y="24"/>
                  </a:lnTo>
                  <a:lnTo>
                    <a:pt x="73" y="12"/>
                  </a:lnTo>
                  <a:lnTo>
                    <a:pt x="43" y="6"/>
                  </a:lnTo>
                  <a:lnTo>
                    <a:pt x="12" y="0"/>
                  </a:lnTo>
                  <a:lnTo>
                    <a:pt x="0" y="12"/>
                  </a:lnTo>
                  <a:lnTo>
                    <a:pt x="0" y="79"/>
                  </a:lnTo>
                  <a:lnTo>
                    <a:pt x="18" y="97"/>
                  </a:lnTo>
                  <a:lnTo>
                    <a:pt x="30" y="97"/>
                  </a:lnTo>
                  <a:lnTo>
                    <a:pt x="55" y="139"/>
                  </a:lnTo>
                  <a:lnTo>
                    <a:pt x="43" y="151"/>
                  </a:lnTo>
                  <a:lnTo>
                    <a:pt x="37" y="176"/>
                  </a:lnTo>
                  <a:lnTo>
                    <a:pt x="49" y="200"/>
                  </a:lnTo>
                  <a:lnTo>
                    <a:pt x="73" y="212"/>
                  </a:lnTo>
                  <a:lnTo>
                    <a:pt x="79" y="230"/>
                  </a:lnTo>
                  <a:lnTo>
                    <a:pt x="103" y="260"/>
                  </a:lnTo>
                  <a:lnTo>
                    <a:pt x="97" y="272"/>
                  </a:lnTo>
                  <a:lnTo>
                    <a:pt x="115" y="278"/>
                  </a:lnTo>
                  <a:lnTo>
                    <a:pt x="121" y="302"/>
                  </a:lnTo>
                  <a:lnTo>
                    <a:pt x="139" y="308"/>
                  </a:lnTo>
                  <a:lnTo>
                    <a:pt x="151" y="327"/>
                  </a:lnTo>
                  <a:close/>
                </a:path>
              </a:pathLst>
            </a:custGeom>
            <a:solidFill>
              <a:srgbClr val="FFDD80"/>
            </a:solidFill>
            <a:ln w="9525">
              <a:solidFill>
                <a:srgbClr val="80A7FF"/>
              </a:solidFill>
              <a:round/>
              <a:headEnd/>
              <a:tailEnd/>
            </a:ln>
          </p:spPr>
          <p:txBody>
            <a:bodyPr/>
            <a:lstStyle/>
            <a:p>
              <a:endParaRPr lang="sv-SE"/>
            </a:p>
          </p:txBody>
        </p:sp>
        <p:sp>
          <p:nvSpPr>
            <p:cNvPr id="19488" name="Freeform 12"/>
            <p:cNvSpPr>
              <a:spLocks/>
            </p:cNvSpPr>
            <p:nvPr/>
          </p:nvSpPr>
          <p:spPr bwMode="auto">
            <a:xfrm>
              <a:off x="673" y="2582"/>
              <a:ext cx="217" cy="345"/>
            </a:xfrm>
            <a:custGeom>
              <a:avLst/>
              <a:gdLst>
                <a:gd name="T0" fmla="*/ 79 w 217"/>
                <a:gd name="T1" fmla="*/ 345 h 345"/>
                <a:gd name="T2" fmla="*/ 97 w 217"/>
                <a:gd name="T3" fmla="*/ 333 h 345"/>
                <a:gd name="T4" fmla="*/ 121 w 217"/>
                <a:gd name="T5" fmla="*/ 333 h 345"/>
                <a:gd name="T6" fmla="*/ 133 w 217"/>
                <a:gd name="T7" fmla="*/ 315 h 345"/>
                <a:gd name="T8" fmla="*/ 163 w 217"/>
                <a:gd name="T9" fmla="*/ 309 h 345"/>
                <a:gd name="T10" fmla="*/ 187 w 217"/>
                <a:gd name="T11" fmla="*/ 303 h 345"/>
                <a:gd name="T12" fmla="*/ 205 w 217"/>
                <a:gd name="T13" fmla="*/ 291 h 345"/>
                <a:gd name="T14" fmla="*/ 181 w 217"/>
                <a:gd name="T15" fmla="*/ 260 h 345"/>
                <a:gd name="T16" fmla="*/ 193 w 217"/>
                <a:gd name="T17" fmla="*/ 248 h 345"/>
                <a:gd name="T18" fmla="*/ 205 w 217"/>
                <a:gd name="T19" fmla="*/ 236 h 345"/>
                <a:gd name="T20" fmla="*/ 205 w 217"/>
                <a:gd name="T21" fmla="*/ 212 h 345"/>
                <a:gd name="T22" fmla="*/ 217 w 217"/>
                <a:gd name="T23" fmla="*/ 200 h 345"/>
                <a:gd name="T24" fmla="*/ 193 w 217"/>
                <a:gd name="T25" fmla="*/ 158 h 345"/>
                <a:gd name="T26" fmla="*/ 181 w 217"/>
                <a:gd name="T27" fmla="*/ 133 h 345"/>
                <a:gd name="T28" fmla="*/ 163 w 217"/>
                <a:gd name="T29" fmla="*/ 133 h 345"/>
                <a:gd name="T30" fmla="*/ 157 w 217"/>
                <a:gd name="T31" fmla="*/ 103 h 345"/>
                <a:gd name="T32" fmla="*/ 145 w 217"/>
                <a:gd name="T33" fmla="*/ 103 h 345"/>
                <a:gd name="T34" fmla="*/ 145 w 217"/>
                <a:gd name="T35" fmla="*/ 91 h 345"/>
                <a:gd name="T36" fmla="*/ 121 w 217"/>
                <a:gd name="T37" fmla="*/ 55 h 345"/>
                <a:gd name="T38" fmla="*/ 121 w 217"/>
                <a:gd name="T39" fmla="*/ 43 h 345"/>
                <a:gd name="T40" fmla="*/ 97 w 217"/>
                <a:gd name="T41" fmla="*/ 25 h 345"/>
                <a:gd name="T42" fmla="*/ 72 w 217"/>
                <a:gd name="T43" fmla="*/ 0 h 345"/>
                <a:gd name="T44" fmla="*/ 42 w 217"/>
                <a:gd name="T45" fmla="*/ 7 h 345"/>
                <a:gd name="T46" fmla="*/ 60 w 217"/>
                <a:gd name="T47" fmla="*/ 49 h 345"/>
                <a:gd name="T48" fmla="*/ 79 w 217"/>
                <a:gd name="T49" fmla="*/ 85 h 345"/>
                <a:gd name="T50" fmla="*/ 60 w 217"/>
                <a:gd name="T51" fmla="*/ 109 h 345"/>
                <a:gd name="T52" fmla="*/ 60 w 217"/>
                <a:gd name="T53" fmla="*/ 139 h 345"/>
                <a:gd name="T54" fmla="*/ 12 w 217"/>
                <a:gd name="T55" fmla="*/ 182 h 345"/>
                <a:gd name="T56" fmla="*/ 12 w 217"/>
                <a:gd name="T57" fmla="*/ 194 h 345"/>
                <a:gd name="T58" fmla="*/ 0 w 217"/>
                <a:gd name="T59" fmla="*/ 212 h 345"/>
                <a:gd name="T60" fmla="*/ 6 w 217"/>
                <a:gd name="T61" fmla="*/ 236 h 345"/>
                <a:gd name="T62" fmla="*/ 18 w 217"/>
                <a:gd name="T63" fmla="*/ 272 h 345"/>
                <a:gd name="T64" fmla="*/ 24 w 217"/>
                <a:gd name="T65" fmla="*/ 278 h 345"/>
                <a:gd name="T66" fmla="*/ 36 w 217"/>
                <a:gd name="T67" fmla="*/ 272 h 345"/>
                <a:gd name="T68" fmla="*/ 42 w 217"/>
                <a:gd name="T69" fmla="*/ 278 h 345"/>
                <a:gd name="T70" fmla="*/ 72 w 217"/>
                <a:gd name="T71" fmla="*/ 285 h 345"/>
                <a:gd name="T72" fmla="*/ 72 w 217"/>
                <a:gd name="T73" fmla="*/ 309 h 345"/>
                <a:gd name="T74" fmla="*/ 79 w 217"/>
                <a:gd name="T75" fmla="*/ 345 h 3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7"/>
                <a:gd name="T115" fmla="*/ 0 h 345"/>
                <a:gd name="T116" fmla="*/ 217 w 217"/>
                <a:gd name="T117" fmla="*/ 345 h 3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7" h="345">
                  <a:moveTo>
                    <a:pt x="79" y="345"/>
                  </a:moveTo>
                  <a:lnTo>
                    <a:pt x="97" y="333"/>
                  </a:lnTo>
                  <a:lnTo>
                    <a:pt x="121" y="333"/>
                  </a:lnTo>
                  <a:lnTo>
                    <a:pt x="133" y="315"/>
                  </a:lnTo>
                  <a:lnTo>
                    <a:pt x="163" y="309"/>
                  </a:lnTo>
                  <a:lnTo>
                    <a:pt x="187" y="303"/>
                  </a:lnTo>
                  <a:lnTo>
                    <a:pt x="205" y="291"/>
                  </a:lnTo>
                  <a:lnTo>
                    <a:pt x="181" y="260"/>
                  </a:lnTo>
                  <a:lnTo>
                    <a:pt x="193" y="248"/>
                  </a:lnTo>
                  <a:lnTo>
                    <a:pt x="205" y="236"/>
                  </a:lnTo>
                  <a:lnTo>
                    <a:pt x="205" y="212"/>
                  </a:lnTo>
                  <a:lnTo>
                    <a:pt x="217" y="200"/>
                  </a:lnTo>
                  <a:lnTo>
                    <a:pt x="193" y="158"/>
                  </a:lnTo>
                  <a:lnTo>
                    <a:pt x="181" y="133"/>
                  </a:lnTo>
                  <a:lnTo>
                    <a:pt x="163" y="133"/>
                  </a:lnTo>
                  <a:lnTo>
                    <a:pt x="157" y="103"/>
                  </a:lnTo>
                  <a:lnTo>
                    <a:pt x="145" y="103"/>
                  </a:lnTo>
                  <a:lnTo>
                    <a:pt x="145" y="91"/>
                  </a:lnTo>
                  <a:lnTo>
                    <a:pt x="121" y="55"/>
                  </a:lnTo>
                  <a:lnTo>
                    <a:pt x="121" y="43"/>
                  </a:lnTo>
                  <a:lnTo>
                    <a:pt x="97" y="25"/>
                  </a:lnTo>
                  <a:lnTo>
                    <a:pt x="72" y="0"/>
                  </a:lnTo>
                  <a:lnTo>
                    <a:pt x="42" y="7"/>
                  </a:lnTo>
                  <a:lnTo>
                    <a:pt x="60" y="49"/>
                  </a:lnTo>
                  <a:lnTo>
                    <a:pt x="79" y="85"/>
                  </a:lnTo>
                  <a:lnTo>
                    <a:pt x="60" y="109"/>
                  </a:lnTo>
                  <a:lnTo>
                    <a:pt x="60" y="139"/>
                  </a:lnTo>
                  <a:lnTo>
                    <a:pt x="12" y="182"/>
                  </a:lnTo>
                  <a:lnTo>
                    <a:pt x="12" y="194"/>
                  </a:lnTo>
                  <a:lnTo>
                    <a:pt x="0" y="212"/>
                  </a:lnTo>
                  <a:lnTo>
                    <a:pt x="6" y="236"/>
                  </a:lnTo>
                  <a:lnTo>
                    <a:pt x="18" y="272"/>
                  </a:lnTo>
                  <a:lnTo>
                    <a:pt x="24" y="278"/>
                  </a:lnTo>
                  <a:lnTo>
                    <a:pt x="36" y="272"/>
                  </a:lnTo>
                  <a:lnTo>
                    <a:pt x="42" y="278"/>
                  </a:lnTo>
                  <a:lnTo>
                    <a:pt x="72" y="285"/>
                  </a:lnTo>
                  <a:lnTo>
                    <a:pt x="72" y="309"/>
                  </a:lnTo>
                  <a:lnTo>
                    <a:pt x="79" y="345"/>
                  </a:lnTo>
                  <a:close/>
                </a:path>
              </a:pathLst>
            </a:custGeom>
            <a:solidFill>
              <a:srgbClr val="FFDD80"/>
            </a:solidFill>
            <a:ln w="9525">
              <a:solidFill>
                <a:srgbClr val="80A7FF"/>
              </a:solidFill>
              <a:round/>
              <a:headEnd/>
              <a:tailEnd/>
            </a:ln>
          </p:spPr>
          <p:txBody>
            <a:bodyPr/>
            <a:lstStyle/>
            <a:p>
              <a:endParaRPr lang="sv-SE"/>
            </a:p>
          </p:txBody>
        </p:sp>
        <p:sp>
          <p:nvSpPr>
            <p:cNvPr id="19489" name="Freeform 13"/>
            <p:cNvSpPr>
              <a:spLocks/>
            </p:cNvSpPr>
            <p:nvPr/>
          </p:nvSpPr>
          <p:spPr bwMode="auto">
            <a:xfrm>
              <a:off x="709" y="3283"/>
              <a:ext cx="139" cy="139"/>
            </a:xfrm>
            <a:custGeom>
              <a:avLst/>
              <a:gdLst>
                <a:gd name="T0" fmla="*/ 30 w 139"/>
                <a:gd name="T1" fmla="*/ 133 h 139"/>
                <a:gd name="T2" fmla="*/ 49 w 139"/>
                <a:gd name="T3" fmla="*/ 127 h 139"/>
                <a:gd name="T4" fmla="*/ 61 w 139"/>
                <a:gd name="T5" fmla="*/ 139 h 139"/>
                <a:gd name="T6" fmla="*/ 85 w 139"/>
                <a:gd name="T7" fmla="*/ 133 h 139"/>
                <a:gd name="T8" fmla="*/ 91 w 139"/>
                <a:gd name="T9" fmla="*/ 121 h 139"/>
                <a:gd name="T10" fmla="*/ 115 w 139"/>
                <a:gd name="T11" fmla="*/ 127 h 139"/>
                <a:gd name="T12" fmla="*/ 139 w 139"/>
                <a:gd name="T13" fmla="*/ 133 h 139"/>
                <a:gd name="T14" fmla="*/ 139 w 139"/>
                <a:gd name="T15" fmla="*/ 127 h 139"/>
                <a:gd name="T16" fmla="*/ 127 w 139"/>
                <a:gd name="T17" fmla="*/ 115 h 139"/>
                <a:gd name="T18" fmla="*/ 115 w 139"/>
                <a:gd name="T19" fmla="*/ 73 h 139"/>
                <a:gd name="T20" fmla="*/ 127 w 139"/>
                <a:gd name="T21" fmla="*/ 55 h 139"/>
                <a:gd name="T22" fmla="*/ 115 w 139"/>
                <a:gd name="T23" fmla="*/ 43 h 139"/>
                <a:gd name="T24" fmla="*/ 91 w 139"/>
                <a:gd name="T25" fmla="*/ 43 h 139"/>
                <a:gd name="T26" fmla="*/ 85 w 139"/>
                <a:gd name="T27" fmla="*/ 31 h 139"/>
                <a:gd name="T28" fmla="*/ 67 w 139"/>
                <a:gd name="T29" fmla="*/ 43 h 139"/>
                <a:gd name="T30" fmla="*/ 49 w 139"/>
                <a:gd name="T31" fmla="*/ 31 h 139"/>
                <a:gd name="T32" fmla="*/ 36 w 139"/>
                <a:gd name="T33" fmla="*/ 31 h 139"/>
                <a:gd name="T34" fmla="*/ 24 w 139"/>
                <a:gd name="T35" fmla="*/ 19 h 139"/>
                <a:gd name="T36" fmla="*/ 24 w 139"/>
                <a:gd name="T37" fmla="*/ 0 h 139"/>
                <a:gd name="T38" fmla="*/ 0 w 139"/>
                <a:gd name="T39" fmla="*/ 0 h 139"/>
                <a:gd name="T40" fmla="*/ 12 w 139"/>
                <a:gd name="T41" fmla="*/ 25 h 139"/>
                <a:gd name="T42" fmla="*/ 24 w 139"/>
                <a:gd name="T43" fmla="*/ 49 h 139"/>
                <a:gd name="T44" fmla="*/ 49 w 139"/>
                <a:gd name="T45" fmla="*/ 85 h 139"/>
                <a:gd name="T46" fmla="*/ 30 w 139"/>
                <a:gd name="T47" fmla="*/ 103 h 139"/>
                <a:gd name="T48" fmla="*/ 36 w 139"/>
                <a:gd name="T49" fmla="*/ 115 h 139"/>
                <a:gd name="T50" fmla="*/ 30 w 139"/>
                <a:gd name="T51" fmla="*/ 133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39"/>
                <a:gd name="T80" fmla="*/ 139 w 139"/>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39">
                  <a:moveTo>
                    <a:pt x="30" y="133"/>
                  </a:moveTo>
                  <a:lnTo>
                    <a:pt x="49" y="127"/>
                  </a:lnTo>
                  <a:lnTo>
                    <a:pt x="61" y="139"/>
                  </a:lnTo>
                  <a:lnTo>
                    <a:pt x="85" y="133"/>
                  </a:lnTo>
                  <a:lnTo>
                    <a:pt x="91" y="121"/>
                  </a:lnTo>
                  <a:lnTo>
                    <a:pt x="115" y="127"/>
                  </a:lnTo>
                  <a:lnTo>
                    <a:pt x="139" y="133"/>
                  </a:lnTo>
                  <a:lnTo>
                    <a:pt x="139" y="127"/>
                  </a:lnTo>
                  <a:lnTo>
                    <a:pt x="127" y="115"/>
                  </a:lnTo>
                  <a:lnTo>
                    <a:pt x="115" y="73"/>
                  </a:lnTo>
                  <a:lnTo>
                    <a:pt x="127" y="55"/>
                  </a:lnTo>
                  <a:lnTo>
                    <a:pt x="115" y="43"/>
                  </a:lnTo>
                  <a:lnTo>
                    <a:pt x="91" y="43"/>
                  </a:lnTo>
                  <a:lnTo>
                    <a:pt x="85" y="31"/>
                  </a:lnTo>
                  <a:lnTo>
                    <a:pt x="67" y="43"/>
                  </a:lnTo>
                  <a:lnTo>
                    <a:pt x="49" y="31"/>
                  </a:lnTo>
                  <a:lnTo>
                    <a:pt x="36" y="31"/>
                  </a:lnTo>
                  <a:lnTo>
                    <a:pt x="24" y="19"/>
                  </a:lnTo>
                  <a:lnTo>
                    <a:pt x="24" y="0"/>
                  </a:lnTo>
                  <a:lnTo>
                    <a:pt x="0" y="0"/>
                  </a:lnTo>
                  <a:lnTo>
                    <a:pt x="12" y="25"/>
                  </a:lnTo>
                  <a:lnTo>
                    <a:pt x="24" y="49"/>
                  </a:lnTo>
                  <a:lnTo>
                    <a:pt x="49" y="85"/>
                  </a:lnTo>
                  <a:lnTo>
                    <a:pt x="30" y="103"/>
                  </a:lnTo>
                  <a:lnTo>
                    <a:pt x="36" y="115"/>
                  </a:lnTo>
                  <a:lnTo>
                    <a:pt x="30" y="133"/>
                  </a:lnTo>
                  <a:close/>
                </a:path>
              </a:pathLst>
            </a:custGeom>
            <a:solidFill>
              <a:srgbClr val="FFDD80"/>
            </a:solidFill>
            <a:ln w="9525">
              <a:solidFill>
                <a:srgbClr val="80A7FF"/>
              </a:solidFill>
              <a:round/>
              <a:headEnd/>
              <a:tailEnd/>
            </a:ln>
          </p:spPr>
          <p:txBody>
            <a:bodyPr/>
            <a:lstStyle/>
            <a:p>
              <a:endParaRPr lang="sv-SE"/>
            </a:p>
          </p:txBody>
        </p:sp>
        <p:sp>
          <p:nvSpPr>
            <p:cNvPr id="19490" name="Freeform 14"/>
            <p:cNvSpPr>
              <a:spLocks/>
            </p:cNvSpPr>
            <p:nvPr/>
          </p:nvSpPr>
          <p:spPr bwMode="auto">
            <a:xfrm>
              <a:off x="721" y="3253"/>
              <a:ext cx="157" cy="163"/>
            </a:xfrm>
            <a:custGeom>
              <a:avLst/>
              <a:gdLst>
                <a:gd name="T0" fmla="*/ 127 w 157"/>
                <a:gd name="T1" fmla="*/ 163 h 163"/>
                <a:gd name="T2" fmla="*/ 145 w 157"/>
                <a:gd name="T3" fmla="*/ 139 h 163"/>
                <a:gd name="T4" fmla="*/ 127 w 157"/>
                <a:gd name="T5" fmla="*/ 115 h 163"/>
                <a:gd name="T6" fmla="*/ 133 w 157"/>
                <a:gd name="T7" fmla="*/ 91 h 163"/>
                <a:gd name="T8" fmla="*/ 157 w 157"/>
                <a:gd name="T9" fmla="*/ 67 h 163"/>
                <a:gd name="T10" fmla="*/ 157 w 157"/>
                <a:gd name="T11" fmla="*/ 49 h 163"/>
                <a:gd name="T12" fmla="*/ 151 w 157"/>
                <a:gd name="T13" fmla="*/ 12 h 163"/>
                <a:gd name="T14" fmla="*/ 145 w 157"/>
                <a:gd name="T15" fmla="*/ 0 h 163"/>
                <a:gd name="T16" fmla="*/ 109 w 157"/>
                <a:gd name="T17" fmla="*/ 6 h 163"/>
                <a:gd name="T18" fmla="*/ 91 w 157"/>
                <a:gd name="T19" fmla="*/ 18 h 163"/>
                <a:gd name="T20" fmla="*/ 67 w 157"/>
                <a:gd name="T21" fmla="*/ 12 h 163"/>
                <a:gd name="T22" fmla="*/ 49 w 157"/>
                <a:gd name="T23" fmla="*/ 24 h 163"/>
                <a:gd name="T24" fmla="*/ 24 w 157"/>
                <a:gd name="T25" fmla="*/ 18 h 163"/>
                <a:gd name="T26" fmla="*/ 18 w 157"/>
                <a:gd name="T27" fmla="*/ 0 h 163"/>
                <a:gd name="T28" fmla="*/ 0 w 157"/>
                <a:gd name="T29" fmla="*/ 6 h 163"/>
                <a:gd name="T30" fmla="*/ 0 w 157"/>
                <a:gd name="T31" fmla="*/ 12 h 163"/>
                <a:gd name="T32" fmla="*/ 18 w 157"/>
                <a:gd name="T33" fmla="*/ 24 h 163"/>
                <a:gd name="T34" fmla="*/ 6 w 157"/>
                <a:gd name="T35" fmla="*/ 30 h 163"/>
                <a:gd name="T36" fmla="*/ 12 w 157"/>
                <a:gd name="T37" fmla="*/ 43 h 163"/>
                <a:gd name="T38" fmla="*/ 31 w 157"/>
                <a:gd name="T39" fmla="*/ 61 h 163"/>
                <a:gd name="T40" fmla="*/ 37 w 157"/>
                <a:gd name="T41" fmla="*/ 61 h 163"/>
                <a:gd name="T42" fmla="*/ 55 w 157"/>
                <a:gd name="T43" fmla="*/ 79 h 163"/>
                <a:gd name="T44" fmla="*/ 73 w 157"/>
                <a:gd name="T45" fmla="*/ 61 h 163"/>
                <a:gd name="T46" fmla="*/ 85 w 157"/>
                <a:gd name="T47" fmla="*/ 73 h 163"/>
                <a:gd name="T48" fmla="*/ 103 w 157"/>
                <a:gd name="T49" fmla="*/ 73 h 163"/>
                <a:gd name="T50" fmla="*/ 115 w 157"/>
                <a:gd name="T51" fmla="*/ 79 h 163"/>
                <a:gd name="T52" fmla="*/ 109 w 157"/>
                <a:gd name="T53" fmla="*/ 91 h 163"/>
                <a:gd name="T54" fmla="*/ 103 w 157"/>
                <a:gd name="T55" fmla="*/ 103 h 163"/>
                <a:gd name="T56" fmla="*/ 109 w 157"/>
                <a:gd name="T57" fmla="*/ 121 h 163"/>
                <a:gd name="T58" fmla="*/ 109 w 157"/>
                <a:gd name="T59" fmla="*/ 133 h 163"/>
                <a:gd name="T60" fmla="*/ 127 w 157"/>
                <a:gd name="T61" fmla="*/ 163 h 1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7"/>
                <a:gd name="T94" fmla="*/ 0 h 163"/>
                <a:gd name="T95" fmla="*/ 157 w 157"/>
                <a:gd name="T96" fmla="*/ 163 h 1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7" h="163">
                  <a:moveTo>
                    <a:pt x="127" y="163"/>
                  </a:moveTo>
                  <a:lnTo>
                    <a:pt x="145" y="139"/>
                  </a:lnTo>
                  <a:lnTo>
                    <a:pt x="127" y="115"/>
                  </a:lnTo>
                  <a:lnTo>
                    <a:pt x="133" y="91"/>
                  </a:lnTo>
                  <a:lnTo>
                    <a:pt x="157" y="67"/>
                  </a:lnTo>
                  <a:lnTo>
                    <a:pt x="157" y="49"/>
                  </a:lnTo>
                  <a:lnTo>
                    <a:pt x="151" y="12"/>
                  </a:lnTo>
                  <a:lnTo>
                    <a:pt x="145" y="0"/>
                  </a:lnTo>
                  <a:lnTo>
                    <a:pt x="109" y="6"/>
                  </a:lnTo>
                  <a:lnTo>
                    <a:pt x="91" y="18"/>
                  </a:lnTo>
                  <a:lnTo>
                    <a:pt x="67" y="12"/>
                  </a:lnTo>
                  <a:lnTo>
                    <a:pt x="49" y="24"/>
                  </a:lnTo>
                  <a:lnTo>
                    <a:pt x="24" y="18"/>
                  </a:lnTo>
                  <a:lnTo>
                    <a:pt x="18" y="0"/>
                  </a:lnTo>
                  <a:lnTo>
                    <a:pt x="0" y="6"/>
                  </a:lnTo>
                  <a:lnTo>
                    <a:pt x="0" y="12"/>
                  </a:lnTo>
                  <a:lnTo>
                    <a:pt x="18" y="24"/>
                  </a:lnTo>
                  <a:lnTo>
                    <a:pt x="6" y="30"/>
                  </a:lnTo>
                  <a:lnTo>
                    <a:pt x="12" y="43"/>
                  </a:lnTo>
                  <a:lnTo>
                    <a:pt x="31" y="61"/>
                  </a:lnTo>
                  <a:lnTo>
                    <a:pt x="37" y="61"/>
                  </a:lnTo>
                  <a:lnTo>
                    <a:pt x="55" y="79"/>
                  </a:lnTo>
                  <a:lnTo>
                    <a:pt x="73" y="61"/>
                  </a:lnTo>
                  <a:lnTo>
                    <a:pt x="85" y="73"/>
                  </a:lnTo>
                  <a:lnTo>
                    <a:pt x="103" y="73"/>
                  </a:lnTo>
                  <a:lnTo>
                    <a:pt x="115" y="79"/>
                  </a:lnTo>
                  <a:lnTo>
                    <a:pt x="109" y="91"/>
                  </a:lnTo>
                  <a:lnTo>
                    <a:pt x="103" y="103"/>
                  </a:lnTo>
                  <a:lnTo>
                    <a:pt x="109" y="121"/>
                  </a:lnTo>
                  <a:lnTo>
                    <a:pt x="109" y="133"/>
                  </a:lnTo>
                  <a:lnTo>
                    <a:pt x="127" y="163"/>
                  </a:lnTo>
                  <a:close/>
                </a:path>
              </a:pathLst>
            </a:custGeom>
            <a:solidFill>
              <a:srgbClr val="FFDD80"/>
            </a:solidFill>
            <a:ln w="9525">
              <a:solidFill>
                <a:srgbClr val="80A7FF"/>
              </a:solidFill>
              <a:round/>
              <a:headEnd/>
              <a:tailEnd/>
            </a:ln>
          </p:spPr>
          <p:txBody>
            <a:bodyPr/>
            <a:lstStyle/>
            <a:p>
              <a:endParaRPr lang="sv-SE"/>
            </a:p>
          </p:txBody>
        </p:sp>
        <p:sp>
          <p:nvSpPr>
            <p:cNvPr id="19491" name="Freeform 15"/>
            <p:cNvSpPr>
              <a:spLocks/>
            </p:cNvSpPr>
            <p:nvPr/>
          </p:nvSpPr>
          <p:spPr bwMode="auto">
            <a:xfrm>
              <a:off x="667" y="3084"/>
              <a:ext cx="133" cy="193"/>
            </a:xfrm>
            <a:custGeom>
              <a:avLst/>
              <a:gdLst>
                <a:gd name="T0" fmla="*/ 72 w 133"/>
                <a:gd name="T1" fmla="*/ 175 h 193"/>
                <a:gd name="T2" fmla="*/ 91 w 133"/>
                <a:gd name="T3" fmla="*/ 193 h 193"/>
                <a:gd name="T4" fmla="*/ 109 w 133"/>
                <a:gd name="T5" fmla="*/ 193 h 193"/>
                <a:gd name="T6" fmla="*/ 121 w 133"/>
                <a:gd name="T7" fmla="*/ 181 h 193"/>
                <a:gd name="T8" fmla="*/ 133 w 133"/>
                <a:gd name="T9" fmla="*/ 187 h 193"/>
                <a:gd name="T10" fmla="*/ 127 w 133"/>
                <a:gd name="T11" fmla="*/ 163 h 193"/>
                <a:gd name="T12" fmla="*/ 109 w 133"/>
                <a:gd name="T13" fmla="*/ 151 h 193"/>
                <a:gd name="T14" fmla="*/ 109 w 133"/>
                <a:gd name="T15" fmla="*/ 139 h 193"/>
                <a:gd name="T16" fmla="*/ 109 w 133"/>
                <a:gd name="T17" fmla="*/ 109 h 193"/>
                <a:gd name="T18" fmla="*/ 97 w 133"/>
                <a:gd name="T19" fmla="*/ 73 h 193"/>
                <a:gd name="T20" fmla="*/ 72 w 133"/>
                <a:gd name="T21" fmla="*/ 61 h 193"/>
                <a:gd name="T22" fmla="*/ 54 w 133"/>
                <a:gd name="T23" fmla="*/ 54 h 193"/>
                <a:gd name="T24" fmla="*/ 48 w 133"/>
                <a:gd name="T25" fmla="*/ 54 h 193"/>
                <a:gd name="T26" fmla="*/ 48 w 133"/>
                <a:gd name="T27" fmla="*/ 36 h 193"/>
                <a:gd name="T28" fmla="*/ 36 w 133"/>
                <a:gd name="T29" fmla="*/ 18 h 193"/>
                <a:gd name="T30" fmla="*/ 36 w 133"/>
                <a:gd name="T31" fmla="*/ 6 h 193"/>
                <a:gd name="T32" fmla="*/ 24 w 133"/>
                <a:gd name="T33" fmla="*/ 0 h 193"/>
                <a:gd name="T34" fmla="*/ 0 w 133"/>
                <a:gd name="T35" fmla="*/ 12 h 193"/>
                <a:gd name="T36" fmla="*/ 6 w 133"/>
                <a:gd name="T37" fmla="*/ 30 h 193"/>
                <a:gd name="T38" fmla="*/ 18 w 133"/>
                <a:gd name="T39" fmla="*/ 24 h 193"/>
                <a:gd name="T40" fmla="*/ 24 w 133"/>
                <a:gd name="T41" fmla="*/ 36 h 193"/>
                <a:gd name="T42" fmla="*/ 18 w 133"/>
                <a:gd name="T43" fmla="*/ 54 h 193"/>
                <a:gd name="T44" fmla="*/ 24 w 133"/>
                <a:gd name="T45" fmla="*/ 73 h 193"/>
                <a:gd name="T46" fmla="*/ 36 w 133"/>
                <a:gd name="T47" fmla="*/ 97 h 193"/>
                <a:gd name="T48" fmla="*/ 48 w 133"/>
                <a:gd name="T49" fmla="*/ 121 h 193"/>
                <a:gd name="T50" fmla="*/ 60 w 133"/>
                <a:gd name="T51" fmla="*/ 139 h 193"/>
                <a:gd name="T52" fmla="*/ 78 w 133"/>
                <a:gd name="T53" fmla="*/ 151 h 193"/>
                <a:gd name="T54" fmla="*/ 85 w 133"/>
                <a:gd name="T55" fmla="*/ 163 h 193"/>
                <a:gd name="T56" fmla="*/ 72 w 133"/>
                <a:gd name="T57" fmla="*/ 175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193"/>
                <a:gd name="T89" fmla="*/ 133 w 133"/>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193">
                  <a:moveTo>
                    <a:pt x="72" y="175"/>
                  </a:moveTo>
                  <a:lnTo>
                    <a:pt x="91" y="193"/>
                  </a:lnTo>
                  <a:lnTo>
                    <a:pt x="109" y="193"/>
                  </a:lnTo>
                  <a:lnTo>
                    <a:pt x="121" y="181"/>
                  </a:lnTo>
                  <a:lnTo>
                    <a:pt x="133" y="187"/>
                  </a:lnTo>
                  <a:lnTo>
                    <a:pt x="127" y="163"/>
                  </a:lnTo>
                  <a:lnTo>
                    <a:pt x="109" y="151"/>
                  </a:lnTo>
                  <a:lnTo>
                    <a:pt x="109" y="139"/>
                  </a:lnTo>
                  <a:lnTo>
                    <a:pt x="109" y="109"/>
                  </a:lnTo>
                  <a:lnTo>
                    <a:pt x="97" y="73"/>
                  </a:lnTo>
                  <a:lnTo>
                    <a:pt x="72" y="61"/>
                  </a:lnTo>
                  <a:lnTo>
                    <a:pt x="54" y="54"/>
                  </a:lnTo>
                  <a:lnTo>
                    <a:pt x="48" y="54"/>
                  </a:lnTo>
                  <a:lnTo>
                    <a:pt x="48" y="36"/>
                  </a:lnTo>
                  <a:lnTo>
                    <a:pt x="36" y="18"/>
                  </a:lnTo>
                  <a:lnTo>
                    <a:pt x="36" y="6"/>
                  </a:lnTo>
                  <a:lnTo>
                    <a:pt x="24" y="0"/>
                  </a:lnTo>
                  <a:lnTo>
                    <a:pt x="0" y="12"/>
                  </a:lnTo>
                  <a:lnTo>
                    <a:pt x="6" y="30"/>
                  </a:lnTo>
                  <a:lnTo>
                    <a:pt x="18" y="24"/>
                  </a:lnTo>
                  <a:lnTo>
                    <a:pt x="24" y="36"/>
                  </a:lnTo>
                  <a:lnTo>
                    <a:pt x="18" y="54"/>
                  </a:lnTo>
                  <a:lnTo>
                    <a:pt x="24" y="73"/>
                  </a:lnTo>
                  <a:lnTo>
                    <a:pt x="36" y="97"/>
                  </a:lnTo>
                  <a:lnTo>
                    <a:pt x="48" y="121"/>
                  </a:lnTo>
                  <a:lnTo>
                    <a:pt x="60" y="139"/>
                  </a:lnTo>
                  <a:lnTo>
                    <a:pt x="78" y="151"/>
                  </a:lnTo>
                  <a:lnTo>
                    <a:pt x="85" y="163"/>
                  </a:lnTo>
                  <a:lnTo>
                    <a:pt x="72" y="175"/>
                  </a:lnTo>
                  <a:close/>
                </a:path>
              </a:pathLst>
            </a:custGeom>
            <a:solidFill>
              <a:srgbClr val="FFDD80"/>
            </a:solidFill>
            <a:ln w="9525">
              <a:solidFill>
                <a:srgbClr val="80A7FF"/>
              </a:solidFill>
              <a:round/>
              <a:headEnd/>
              <a:tailEnd/>
            </a:ln>
          </p:spPr>
          <p:txBody>
            <a:bodyPr/>
            <a:lstStyle/>
            <a:p>
              <a:endParaRPr lang="sv-SE"/>
            </a:p>
          </p:txBody>
        </p:sp>
        <p:sp>
          <p:nvSpPr>
            <p:cNvPr id="19492" name="Freeform 16"/>
            <p:cNvSpPr>
              <a:spLocks/>
            </p:cNvSpPr>
            <p:nvPr/>
          </p:nvSpPr>
          <p:spPr bwMode="auto">
            <a:xfrm>
              <a:off x="872" y="3259"/>
              <a:ext cx="133" cy="67"/>
            </a:xfrm>
            <a:custGeom>
              <a:avLst/>
              <a:gdLst>
                <a:gd name="T0" fmla="*/ 6 w 133"/>
                <a:gd name="T1" fmla="*/ 61 h 67"/>
                <a:gd name="T2" fmla="*/ 18 w 133"/>
                <a:gd name="T3" fmla="*/ 67 h 67"/>
                <a:gd name="T4" fmla="*/ 25 w 133"/>
                <a:gd name="T5" fmla="*/ 43 h 67"/>
                <a:gd name="T6" fmla="*/ 55 w 133"/>
                <a:gd name="T7" fmla="*/ 43 h 67"/>
                <a:gd name="T8" fmla="*/ 67 w 133"/>
                <a:gd name="T9" fmla="*/ 49 h 67"/>
                <a:gd name="T10" fmla="*/ 85 w 133"/>
                <a:gd name="T11" fmla="*/ 55 h 67"/>
                <a:gd name="T12" fmla="*/ 97 w 133"/>
                <a:gd name="T13" fmla="*/ 43 h 67"/>
                <a:gd name="T14" fmla="*/ 109 w 133"/>
                <a:gd name="T15" fmla="*/ 43 h 67"/>
                <a:gd name="T16" fmla="*/ 115 w 133"/>
                <a:gd name="T17" fmla="*/ 55 h 67"/>
                <a:gd name="T18" fmla="*/ 133 w 133"/>
                <a:gd name="T19" fmla="*/ 31 h 67"/>
                <a:gd name="T20" fmla="*/ 115 w 133"/>
                <a:gd name="T21" fmla="*/ 18 h 67"/>
                <a:gd name="T22" fmla="*/ 97 w 133"/>
                <a:gd name="T23" fmla="*/ 12 h 67"/>
                <a:gd name="T24" fmla="*/ 79 w 133"/>
                <a:gd name="T25" fmla="*/ 0 h 67"/>
                <a:gd name="T26" fmla="*/ 61 w 133"/>
                <a:gd name="T27" fmla="*/ 6 h 67"/>
                <a:gd name="T28" fmla="*/ 49 w 133"/>
                <a:gd name="T29" fmla="*/ 0 h 67"/>
                <a:gd name="T30" fmla="*/ 37 w 133"/>
                <a:gd name="T31" fmla="*/ 18 h 67"/>
                <a:gd name="T32" fmla="*/ 18 w 133"/>
                <a:gd name="T33" fmla="*/ 18 h 67"/>
                <a:gd name="T34" fmla="*/ 12 w 133"/>
                <a:gd name="T35" fmla="*/ 0 h 67"/>
                <a:gd name="T36" fmla="*/ 0 w 133"/>
                <a:gd name="T37" fmla="*/ 0 h 67"/>
                <a:gd name="T38" fmla="*/ 6 w 133"/>
                <a:gd name="T39" fmla="*/ 18 h 67"/>
                <a:gd name="T40" fmla="*/ 6 w 133"/>
                <a:gd name="T41" fmla="*/ 6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67"/>
                <a:gd name="T65" fmla="*/ 133 w 133"/>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67">
                  <a:moveTo>
                    <a:pt x="6" y="61"/>
                  </a:moveTo>
                  <a:lnTo>
                    <a:pt x="18" y="67"/>
                  </a:lnTo>
                  <a:lnTo>
                    <a:pt x="25" y="43"/>
                  </a:lnTo>
                  <a:lnTo>
                    <a:pt x="55" y="43"/>
                  </a:lnTo>
                  <a:lnTo>
                    <a:pt x="67" y="49"/>
                  </a:lnTo>
                  <a:lnTo>
                    <a:pt x="85" y="55"/>
                  </a:lnTo>
                  <a:lnTo>
                    <a:pt x="97" y="43"/>
                  </a:lnTo>
                  <a:lnTo>
                    <a:pt x="109" y="43"/>
                  </a:lnTo>
                  <a:lnTo>
                    <a:pt x="115" y="55"/>
                  </a:lnTo>
                  <a:lnTo>
                    <a:pt x="133" y="31"/>
                  </a:lnTo>
                  <a:lnTo>
                    <a:pt x="115" y="18"/>
                  </a:lnTo>
                  <a:lnTo>
                    <a:pt x="97" y="12"/>
                  </a:lnTo>
                  <a:lnTo>
                    <a:pt x="79" y="0"/>
                  </a:lnTo>
                  <a:lnTo>
                    <a:pt x="61" y="6"/>
                  </a:lnTo>
                  <a:lnTo>
                    <a:pt x="49" y="0"/>
                  </a:lnTo>
                  <a:lnTo>
                    <a:pt x="37" y="18"/>
                  </a:lnTo>
                  <a:lnTo>
                    <a:pt x="18" y="18"/>
                  </a:lnTo>
                  <a:lnTo>
                    <a:pt x="12" y="0"/>
                  </a:lnTo>
                  <a:lnTo>
                    <a:pt x="0" y="0"/>
                  </a:lnTo>
                  <a:lnTo>
                    <a:pt x="6" y="18"/>
                  </a:lnTo>
                  <a:lnTo>
                    <a:pt x="6" y="61"/>
                  </a:lnTo>
                  <a:close/>
                </a:path>
              </a:pathLst>
            </a:custGeom>
            <a:solidFill>
              <a:srgbClr val="FFDD80"/>
            </a:solidFill>
            <a:ln w="9525">
              <a:solidFill>
                <a:srgbClr val="80A7FF"/>
              </a:solidFill>
              <a:round/>
              <a:headEnd/>
              <a:tailEnd/>
            </a:ln>
          </p:spPr>
          <p:txBody>
            <a:bodyPr/>
            <a:lstStyle/>
            <a:p>
              <a:endParaRPr lang="sv-SE"/>
            </a:p>
          </p:txBody>
        </p:sp>
        <p:sp>
          <p:nvSpPr>
            <p:cNvPr id="19493" name="Freeform 17"/>
            <p:cNvSpPr>
              <a:spLocks/>
            </p:cNvSpPr>
            <p:nvPr/>
          </p:nvSpPr>
          <p:spPr bwMode="auto">
            <a:xfrm>
              <a:off x="776" y="3151"/>
              <a:ext cx="205" cy="126"/>
            </a:xfrm>
            <a:custGeom>
              <a:avLst/>
              <a:gdLst>
                <a:gd name="T0" fmla="*/ 175 w 205"/>
                <a:gd name="T1" fmla="*/ 108 h 126"/>
                <a:gd name="T2" fmla="*/ 193 w 205"/>
                <a:gd name="T3" fmla="*/ 90 h 126"/>
                <a:gd name="T4" fmla="*/ 187 w 205"/>
                <a:gd name="T5" fmla="*/ 78 h 126"/>
                <a:gd name="T6" fmla="*/ 205 w 205"/>
                <a:gd name="T7" fmla="*/ 60 h 126"/>
                <a:gd name="T8" fmla="*/ 205 w 205"/>
                <a:gd name="T9" fmla="*/ 42 h 126"/>
                <a:gd name="T10" fmla="*/ 181 w 205"/>
                <a:gd name="T11" fmla="*/ 6 h 126"/>
                <a:gd name="T12" fmla="*/ 151 w 205"/>
                <a:gd name="T13" fmla="*/ 6 h 126"/>
                <a:gd name="T14" fmla="*/ 139 w 205"/>
                <a:gd name="T15" fmla="*/ 18 h 126"/>
                <a:gd name="T16" fmla="*/ 121 w 205"/>
                <a:gd name="T17" fmla="*/ 0 h 126"/>
                <a:gd name="T18" fmla="*/ 90 w 205"/>
                <a:gd name="T19" fmla="*/ 18 h 126"/>
                <a:gd name="T20" fmla="*/ 78 w 205"/>
                <a:gd name="T21" fmla="*/ 30 h 126"/>
                <a:gd name="T22" fmla="*/ 66 w 205"/>
                <a:gd name="T23" fmla="*/ 24 h 126"/>
                <a:gd name="T24" fmla="*/ 54 w 205"/>
                <a:gd name="T25" fmla="*/ 42 h 126"/>
                <a:gd name="T26" fmla="*/ 36 w 205"/>
                <a:gd name="T27" fmla="*/ 54 h 126"/>
                <a:gd name="T28" fmla="*/ 18 w 205"/>
                <a:gd name="T29" fmla="*/ 48 h 126"/>
                <a:gd name="T30" fmla="*/ 0 w 205"/>
                <a:gd name="T31" fmla="*/ 54 h 126"/>
                <a:gd name="T32" fmla="*/ 0 w 205"/>
                <a:gd name="T33" fmla="*/ 78 h 126"/>
                <a:gd name="T34" fmla="*/ 18 w 205"/>
                <a:gd name="T35" fmla="*/ 102 h 126"/>
                <a:gd name="T36" fmla="*/ 18 w 205"/>
                <a:gd name="T37" fmla="*/ 114 h 126"/>
                <a:gd name="T38" fmla="*/ 42 w 205"/>
                <a:gd name="T39" fmla="*/ 120 h 126"/>
                <a:gd name="T40" fmla="*/ 72 w 205"/>
                <a:gd name="T41" fmla="*/ 102 h 126"/>
                <a:gd name="T42" fmla="*/ 90 w 205"/>
                <a:gd name="T43" fmla="*/ 102 h 126"/>
                <a:gd name="T44" fmla="*/ 114 w 205"/>
                <a:gd name="T45" fmla="*/ 126 h 126"/>
                <a:gd name="T46" fmla="*/ 127 w 205"/>
                <a:gd name="T47" fmla="*/ 126 h 126"/>
                <a:gd name="T48" fmla="*/ 145 w 205"/>
                <a:gd name="T49" fmla="*/ 108 h 126"/>
                <a:gd name="T50" fmla="*/ 163 w 205"/>
                <a:gd name="T51" fmla="*/ 114 h 126"/>
                <a:gd name="T52" fmla="*/ 175 w 205"/>
                <a:gd name="T53" fmla="*/ 108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5"/>
                <a:gd name="T82" fmla="*/ 0 h 126"/>
                <a:gd name="T83" fmla="*/ 205 w 205"/>
                <a:gd name="T84" fmla="*/ 126 h 1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5" h="126">
                  <a:moveTo>
                    <a:pt x="175" y="108"/>
                  </a:moveTo>
                  <a:lnTo>
                    <a:pt x="193" y="90"/>
                  </a:lnTo>
                  <a:lnTo>
                    <a:pt x="187" y="78"/>
                  </a:lnTo>
                  <a:lnTo>
                    <a:pt x="205" y="60"/>
                  </a:lnTo>
                  <a:lnTo>
                    <a:pt x="205" y="42"/>
                  </a:lnTo>
                  <a:lnTo>
                    <a:pt x="181" y="6"/>
                  </a:lnTo>
                  <a:lnTo>
                    <a:pt x="151" y="6"/>
                  </a:lnTo>
                  <a:lnTo>
                    <a:pt x="139" y="18"/>
                  </a:lnTo>
                  <a:lnTo>
                    <a:pt x="121" y="0"/>
                  </a:lnTo>
                  <a:lnTo>
                    <a:pt x="90" y="18"/>
                  </a:lnTo>
                  <a:lnTo>
                    <a:pt x="78" y="30"/>
                  </a:lnTo>
                  <a:lnTo>
                    <a:pt x="66" y="24"/>
                  </a:lnTo>
                  <a:lnTo>
                    <a:pt x="54" y="42"/>
                  </a:lnTo>
                  <a:lnTo>
                    <a:pt x="36" y="54"/>
                  </a:lnTo>
                  <a:lnTo>
                    <a:pt x="18" y="48"/>
                  </a:lnTo>
                  <a:lnTo>
                    <a:pt x="0" y="54"/>
                  </a:lnTo>
                  <a:lnTo>
                    <a:pt x="0" y="78"/>
                  </a:lnTo>
                  <a:lnTo>
                    <a:pt x="18" y="102"/>
                  </a:lnTo>
                  <a:lnTo>
                    <a:pt x="18" y="114"/>
                  </a:lnTo>
                  <a:lnTo>
                    <a:pt x="42" y="120"/>
                  </a:lnTo>
                  <a:lnTo>
                    <a:pt x="72" y="102"/>
                  </a:lnTo>
                  <a:lnTo>
                    <a:pt x="90" y="102"/>
                  </a:lnTo>
                  <a:lnTo>
                    <a:pt x="114" y="126"/>
                  </a:lnTo>
                  <a:lnTo>
                    <a:pt x="127" y="126"/>
                  </a:lnTo>
                  <a:lnTo>
                    <a:pt x="145" y="108"/>
                  </a:lnTo>
                  <a:lnTo>
                    <a:pt x="163" y="114"/>
                  </a:lnTo>
                  <a:lnTo>
                    <a:pt x="175" y="108"/>
                  </a:lnTo>
                  <a:close/>
                </a:path>
              </a:pathLst>
            </a:custGeom>
            <a:solidFill>
              <a:srgbClr val="FFDD80"/>
            </a:solidFill>
            <a:ln w="9525">
              <a:solidFill>
                <a:srgbClr val="80A7FF"/>
              </a:solidFill>
              <a:round/>
              <a:headEnd/>
              <a:tailEnd/>
            </a:ln>
          </p:spPr>
          <p:txBody>
            <a:bodyPr/>
            <a:lstStyle/>
            <a:p>
              <a:endParaRPr lang="sv-SE"/>
            </a:p>
          </p:txBody>
        </p:sp>
        <p:sp>
          <p:nvSpPr>
            <p:cNvPr id="19494" name="Freeform 18"/>
            <p:cNvSpPr>
              <a:spLocks/>
            </p:cNvSpPr>
            <p:nvPr/>
          </p:nvSpPr>
          <p:spPr bwMode="auto">
            <a:xfrm>
              <a:off x="945" y="2987"/>
              <a:ext cx="127" cy="303"/>
            </a:xfrm>
            <a:custGeom>
              <a:avLst/>
              <a:gdLst>
                <a:gd name="T0" fmla="*/ 54 w 127"/>
                <a:gd name="T1" fmla="*/ 303 h 303"/>
                <a:gd name="T2" fmla="*/ 72 w 127"/>
                <a:gd name="T3" fmla="*/ 254 h 303"/>
                <a:gd name="T4" fmla="*/ 84 w 127"/>
                <a:gd name="T5" fmla="*/ 236 h 303"/>
                <a:gd name="T6" fmla="*/ 84 w 127"/>
                <a:gd name="T7" fmla="*/ 218 h 303"/>
                <a:gd name="T8" fmla="*/ 90 w 127"/>
                <a:gd name="T9" fmla="*/ 194 h 303"/>
                <a:gd name="T10" fmla="*/ 103 w 127"/>
                <a:gd name="T11" fmla="*/ 188 h 303"/>
                <a:gd name="T12" fmla="*/ 90 w 127"/>
                <a:gd name="T13" fmla="*/ 170 h 303"/>
                <a:gd name="T14" fmla="*/ 84 w 127"/>
                <a:gd name="T15" fmla="*/ 151 h 303"/>
                <a:gd name="T16" fmla="*/ 96 w 127"/>
                <a:gd name="T17" fmla="*/ 139 h 303"/>
                <a:gd name="T18" fmla="*/ 109 w 127"/>
                <a:gd name="T19" fmla="*/ 127 h 303"/>
                <a:gd name="T20" fmla="*/ 90 w 127"/>
                <a:gd name="T21" fmla="*/ 109 h 303"/>
                <a:gd name="T22" fmla="*/ 96 w 127"/>
                <a:gd name="T23" fmla="*/ 103 h 303"/>
                <a:gd name="T24" fmla="*/ 109 w 127"/>
                <a:gd name="T25" fmla="*/ 103 h 303"/>
                <a:gd name="T26" fmla="*/ 103 w 127"/>
                <a:gd name="T27" fmla="*/ 73 h 303"/>
                <a:gd name="T28" fmla="*/ 90 w 127"/>
                <a:gd name="T29" fmla="*/ 61 h 303"/>
                <a:gd name="T30" fmla="*/ 103 w 127"/>
                <a:gd name="T31" fmla="*/ 61 h 303"/>
                <a:gd name="T32" fmla="*/ 115 w 127"/>
                <a:gd name="T33" fmla="*/ 67 h 303"/>
                <a:gd name="T34" fmla="*/ 115 w 127"/>
                <a:gd name="T35" fmla="*/ 43 h 303"/>
                <a:gd name="T36" fmla="*/ 109 w 127"/>
                <a:gd name="T37" fmla="*/ 25 h 303"/>
                <a:gd name="T38" fmla="*/ 127 w 127"/>
                <a:gd name="T39" fmla="*/ 6 h 303"/>
                <a:gd name="T40" fmla="*/ 115 w 127"/>
                <a:gd name="T41" fmla="*/ 0 h 303"/>
                <a:gd name="T42" fmla="*/ 90 w 127"/>
                <a:gd name="T43" fmla="*/ 19 h 303"/>
                <a:gd name="T44" fmla="*/ 54 w 127"/>
                <a:gd name="T45" fmla="*/ 19 h 303"/>
                <a:gd name="T46" fmla="*/ 60 w 127"/>
                <a:gd name="T47" fmla="*/ 43 h 303"/>
                <a:gd name="T48" fmla="*/ 54 w 127"/>
                <a:gd name="T49" fmla="*/ 49 h 303"/>
                <a:gd name="T50" fmla="*/ 60 w 127"/>
                <a:gd name="T51" fmla="*/ 73 h 303"/>
                <a:gd name="T52" fmla="*/ 36 w 127"/>
                <a:gd name="T53" fmla="*/ 85 h 303"/>
                <a:gd name="T54" fmla="*/ 12 w 127"/>
                <a:gd name="T55" fmla="*/ 79 h 303"/>
                <a:gd name="T56" fmla="*/ 6 w 127"/>
                <a:gd name="T57" fmla="*/ 103 h 303"/>
                <a:gd name="T58" fmla="*/ 24 w 127"/>
                <a:gd name="T59" fmla="*/ 115 h 303"/>
                <a:gd name="T60" fmla="*/ 24 w 127"/>
                <a:gd name="T61" fmla="*/ 121 h 303"/>
                <a:gd name="T62" fmla="*/ 6 w 127"/>
                <a:gd name="T63" fmla="*/ 133 h 303"/>
                <a:gd name="T64" fmla="*/ 6 w 127"/>
                <a:gd name="T65" fmla="*/ 145 h 303"/>
                <a:gd name="T66" fmla="*/ 0 w 127"/>
                <a:gd name="T67" fmla="*/ 170 h 303"/>
                <a:gd name="T68" fmla="*/ 18 w 127"/>
                <a:gd name="T69" fmla="*/ 176 h 303"/>
                <a:gd name="T70" fmla="*/ 42 w 127"/>
                <a:gd name="T71" fmla="*/ 206 h 303"/>
                <a:gd name="T72" fmla="*/ 30 w 127"/>
                <a:gd name="T73" fmla="*/ 224 h 303"/>
                <a:gd name="T74" fmla="*/ 18 w 127"/>
                <a:gd name="T75" fmla="*/ 242 h 303"/>
                <a:gd name="T76" fmla="*/ 18 w 127"/>
                <a:gd name="T77" fmla="*/ 260 h 303"/>
                <a:gd name="T78" fmla="*/ 6 w 127"/>
                <a:gd name="T79" fmla="*/ 272 h 303"/>
                <a:gd name="T80" fmla="*/ 30 w 127"/>
                <a:gd name="T81" fmla="*/ 284 h 303"/>
                <a:gd name="T82" fmla="*/ 54 w 127"/>
                <a:gd name="T83" fmla="*/ 303 h 3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
                <a:gd name="T127" fmla="*/ 0 h 303"/>
                <a:gd name="T128" fmla="*/ 127 w 127"/>
                <a:gd name="T129" fmla="*/ 303 h 3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 h="303">
                  <a:moveTo>
                    <a:pt x="54" y="303"/>
                  </a:moveTo>
                  <a:lnTo>
                    <a:pt x="72" y="254"/>
                  </a:lnTo>
                  <a:lnTo>
                    <a:pt x="84" y="236"/>
                  </a:lnTo>
                  <a:lnTo>
                    <a:pt x="84" y="218"/>
                  </a:lnTo>
                  <a:lnTo>
                    <a:pt x="90" y="194"/>
                  </a:lnTo>
                  <a:lnTo>
                    <a:pt x="103" y="188"/>
                  </a:lnTo>
                  <a:lnTo>
                    <a:pt x="90" y="170"/>
                  </a:lnTo>
                  <a:lnTo>
                    <a:pt x="84" y="151"/>
                  </a:lnTo>
                  <a:lnTo>
                    <a:pt x="96" y="139"/>
                  </a:lnTo>
                  <a:lnTo>
                    <a:pt x="109" y="127"/>
                  </a:lnTo>
                  <a:lnTo>
                    <a:pt x="90" y="109"/>
                  </a:lnTo>
                  <a:lnTo>
                    <a:pt x="96" y="103"/>
                  </a:lnTo>
                  <a:lnTo>
                    <a:pt x="109" y="103"/>
                  </a:lnTo>
                  <a:lnTo>
                    <a:pt x="103" y="73"/>
                  </a:lnTo>
                  <a:lnTo>
                    <a:pt x="90" y="61"/>
                  </a:lnTo>
                  <a:lnTo>
                    <a:pt x="103" y="61"/>
                  </a:lnTo>
                  <a:lnTo>
                    <a:pt x="115" y="67"/>
                  </a:lnTo>
                  <a:lnTo>
                    <a:pt x="115" y="43"/>
                  </a:lnTo>
                  <a:lnTo>
                    <a:pt x="109" y="25"/>
                  </a:lnTo>
                  <a:lnTo>
                    <a:pt x="127" y="6"/>
                  </a:lnTo>
                  <a:lnTo>
                    <a:pt x="115" y="0"/>
                  </a:lnTo>
                  <a:lnTo>
                    <a:pt x="90" y="19"/>
                  </a:lnTo>
                  <a:lnTo>
                    <a:pt x="54" y="19"/>
                  </a:lnTo>
                  <a:lnTo>
                    <a:pt x="60" y="43"/>
                  </a:lnTo>
                  <a:lnTo>
                    <a:pt x="54" y="49"/>
                  </a:lnTo>
                  <a:lnTo>
                    <a:pt x="60" y="73"/>
                  </a:lnTo>
                  <a:lnTo>
                    <a:pt x="36" y="85"/>
                  </a:lnTo>
                  <a:lnTo>
                    <a:pt x="12" y="79"/>
                  </a:lnTo>
                  <a:lnTo>
                    <a:pt x="6" y="103"/>
                  </a:lnTo>
                  <a:lnTo>
                    <a:pt x="24" y="115"/>
                  </a:lnTo>
                  <a:lnTo>
                    <a:pt x="24" y="121"/>
                  </a:lnTo>
                  <a:lnTo>
                    <a:pt x="6" y="133"/>
                  </a:lnTo>
                  <a:lnTo>
                    <a:pt x="6" y="145"/>
                  </a:lnTo>
                  <a:lnTo>
                    <a:pt x="0" y="170"/>
                  </a:lnTo>
                  <a:lnTo>
                    <a:pt x="18" y="176"/>
                  </a:lnTo>
                  <a:lnTo>
                    <a:pt x="42" y="206"/>
                  </a:lnTo>
                  <a:lnTo>
                    <a:pt x="30" y="224"/>
                  </a:lnTo>
                  <a:lnTo>
                    <a:pt x="18" y="242"/>
                  </a:lnTo>
                  <a:lnTo>
                    <a:pt x="18" y="260"/>
                  </a:lnTo>
                  <a:lnTo>
                    <a:pt x="6" y="272"/>
                  </a:lnTo>
                  <a:lnTo>
                    <a:pt x="30" y="284"/>
                  </a:lnTo>
                  <a:lnTo>
                    <a:pt x="54" y="303"/>
                  </a:lnTo>
                  <a:close/>
                </a:path>
              </a:pathLst>
            </a:custGeom>
            <a:solidFill>
              <a:srgbClr val="FFDD80"/>
            </a:solidFill>
            <a:ln w="9525">
              <a:solidFill>
                <a:srgbClr val="80A7FF"/>
              </a:solidFill>
              <a:round/>
              <a:headEnd/>
              <a:tailEnd/>
            </a:ln>
          </p:spPr>
          <p:txBody>
            <a:bodyPr/>
            <a:lstStyle/>
            <a:p>
              <a:endParaRPr lang="sv-SE"/>
            </a:p>
          </p:txBody>
        </p:sp>
        <p:sp>
          <p:nvSpPr>
            <p:cNvPr id="19495" name="Freeform 19"/>
            <p:cNvSpPr>
              <a:spLocks/>
            </p:cNvSpPr>
            <p:nvPr/>
          </p:nvSpPr>
          <p:spPr bwMode="auto">
            <a:xfrm>
              <a:off x="1029" y="3132"/>
              <a:ext cx="55" cy="170"/>
            </a:xfrm>
            <a:custGeom>
              <a:avLst/>
              <a:gdLst>
                <a:gd name="T0" fmla="*/ 0 w 55"/>
                <a:gd name="T1" fmla="*/ 170 h 170"/>
                <a:gd name="T2" fmla="*/ 12 w 55"/>
                <a:gd name="T3" fmla="*/ 158 h 170"/>
                <a:gd name="T4" fmla="*/ 19 w 55"/>
                <a:gd name="T5" fmla="*/ 121 h 170"/>
                <a:gd name="T6" fmla="*/ 31 w 55"/>
                <a:gd name="T7" fmla="*/ 79 h 170"/>
                <a:gd name="T8" fmla="*/ 43 w 55"/>
                <a:gd name="T9" fmla="*/ 43 h 170"/>
                <a:gd name="T10" fmla="*/ 55 w 55"/>
                <a:gd name="T11" fmla="*/ 37 h 170"/>
                <a:gd name="T12" fmla="*/ 49 w 55"/>
                <a:gd name="T13" fmla="*/ 0 h 170"/>
                <a:gd name="T14" fmla="*/ 43 w 55"/>
                <a:gd name="T15" fmla="*/ 0 h 170"/>
                <a:gd name="T16" fmla="*/ 37 w 55"/>
                <a:gd name="T17" fmla="*/ 31 h 170"/>
                <a:gd name="T18" fmla="*/ 25 w 55"/>
                <a:gd name="T19" fmla="*/ 55 h 170"/>
                <a:gd name="T20" fmla="*/ 12 w 55"/>
                <a:gd name="T21" fmla="*/ 79 h 170"/>
                <a:gd name="T22" fmla="*/ 0 w 55"/>
                <a:gd name="T23" fmla="*/ 103 h 170"/>
                <a:gd name="T24" fmla="*/ 6 w 55"/>
                <a:gd name="T25" fmla="*/ 115 h 170"/>
                <a:gd name="T26" fmla="*/ 0 w 55"/>
                <a:gd name="T27" fmla="*/ 133 h 170"/>
                <a:gd name="T28" fmla="*/ 0 w 55"/>
                <a:gd name="T29" fmla="*/ 17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170"/>
                <a:gd name="T47" fmla="*/ 55 w 55"/>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170">
                  <a:moveTo>
                    <a:pt x="0" y="170"/>
                  </a:moveTo>
                  <a:lnTo>
                    <a:pt x="12" y="158"/>
                  </a:lnTo>
                  <a:lnTo>
                    <a:pt x="19" y="121"/>
                  </a:lnTo>
                  <a:lnTo>
                    <a:pt x="31" y="79"/>
                  </a:lnTo>
                  <a:lnTo>
                    <a:pt x="43" y="43"/>
                  </a:lnTo>
                  <a:lnTo>
                    <a:pt x="55" y="37"/>
                  </a:lnTo>
                  <a:lnTo>
                    <a:pt x="49" y="0"/>
                  </a:lnTo>
                  <a:lnTo>
                    <a:pt x="43" y="0"/>
                  </a:lnTo>
                  <a:lnTo>
                    <a:pt x="37" y="31"/>
                  </a:lnTo>
                  <a:lnTo>
                    <a:pt x="25" y="55"/>
                  </a:lnTo>
                  <a:lnTo>
                    <a:pt x="12" y="79"/>
                  </a:lnTo>
                  <a:lnTo>
                    <a:pt x="0" y="103"/>
                  </a:lnTo>
                  <a:lnTo>
                    <a:pt x="6" y="115"/>
                  </a:lnTo>
                  <a:lnTo>
                    <a:pt x="0" y="133"/>
                  </a:lnTo>
                  <a:lnTo>
                    <a:pt x="0" y="170"/>
                  </a:lnTo>
                  <a:close/>
                </a:path>
              </a:pathLst>
            </a:custGeom>
            <a:solidFill>
              <a:srgbClr val="FFDD80"/>
            </a:solidFill>
            <a:ln w="9525">
              <a:solidFill>
                <a:srgbClr val="80A7FF"/>
              </a:solidFill>
              <a:round/>
              <a:headEnd/>
              <a:tailEnd/>
            </a:ln>
          </p:spPr>
          <p:txBody>
            <a:bodyPr/>
            <a:lstStyle/>
            <a:p>
              <a:endParaRPr lang="sv-SE"/>
            </a:p>
          </p:txBody>
        </p:sp>
        <p:sp>
          <p:nvSpPr>
            <p:cNvPr id="19496" name="Freeform 20"/>
            <p:cNvSpPr>
              <a:spLocks/>
            </p:cNvSpPr>
            <p:nvPr/>
          </p:nvSpPr>
          <p:spPr bwMode="auto">
            <a:xfrm>
              <a:off x="1168" y="3175"/>
              <a:ext cx="25" cy="18"/>
            </a:xfrm>
            <a:custGeom>
              <a:avLst/>
              <a:gdLst>
                <a:gd name="T0" fmla="*/ 0 w 25"/>
                <a:gd name="T1" fmla="*/ 6 h 18"/>
                <a:gd name="T2" fmla="*/ 6 w 25"/>
                <a:gd name="T3" fmla="*/ 18 h 18"/>
                <a:gd name="T4" fmla="*/ 25 w 25"/>
                <a:gd name="T5" fmla="*/ 6 h 18"/>
                <a:gd name="T6" fmla="*/ 12 w 25"/>
                <a:gd name="T7" fmla="*/ 0 h 18"/>
                <a:gd name="T8" fmla="*/ 0 w 25"/>
                <a:gd name="T9" fmla="*/ 6 h 18"/>
                <a:gd name="T10" fmla="*/ 0 60000 65536"/>
                <a:gd name="T11" fmla="*/ 0 60000 65536"/>
                <a:gd name="T12" fmla="*/ 0 60000 65536"/>
                <a:gd name="T13" fmla="*/ 0 60000 65536"/>
                <a:gd name="T14" fmla="*/ 0 60000 65536"/>
                <a:gd name="T15" fmla="*/ 0 w 25"/>
                <a:gd name="T16" fmla="*/ 0 h 18"/>
                <a:gd name="T17" fmla="*/ 25 w 25"/>
                <a:gd name="T18" fmla="*/ 18 h 18"/>
              </a:gdLst>
              <a:ahLst/>
              <a:cxnLst>
                <a:cxn ang="T10">
                  <a:pos x="T0" y="T1"/>
                </a:cxn>
                <a:cxn ang="T11">
                  <a:pos x="T2" y="T3"/>
                </a:cxn>
                <a:cxn ang="T12">
                  <a:pos x="T4" y="T5"/>
                </a:cxn>
                <a:cxn ang="T13">
                  <a:pos x="T6" y="T7"/>
                </a:cxn>
                <a:cxn ang="T14">
                  <a:pos x="T8" y="T9"/>
                </a:cxn>
              </a:cxnLst>
              <a:rect l="T15" t="T16" r="T17" b="T18"/>
              <a:pathLst>
                <a:path w="25" h="18">
                  <a:moveTo>
                    <a:pt x="0" y="6"/>
                  </a:moveTo>
                  <a:lnTo>
                    <a:pt x="6" y="18"/>
                  </a:lnTo>
                  <a:lnTo>
                    <a:pt x="25" y="6"/>
                  </a:lnTo>
                  <a:lnTo>
                    <a:pt x="12" y="0"/>
                  </a:lnTo>
                  <a:lnTo>
                    <a:pt x="0" y="6"/>
                  </a:lnTo>
                  <a:close/>
                </a:path>
              </a:pathLst>
            </a:custGeom>
            <a:solidFill>
              <a:srgbClr val="FFDD80"/>
            </a:solidFill>
            <a:ln w="9525">
              <a:solidFill>
                <a:srgbClr val="80A7FF"/>
              </a:solidFill>
              <a:round/>
              <a:headEnd/>
              <a:tailEnd/>
            </a:ln>
          </p:spPr>
          <p:txBody>
            <a:bodyPr/>
            <a:lstStyle/>
            <a:p>
              <a:endParaRPr lang="sv-SE"/>
            </a:p>
          </p:txBody>
        </p:sp>
        <p:sp>
          <p:nvSpPr>
            <p:cNvPr id="19497" name="Freeform 21"/>
            <p:cNvSpPr>
              <a:spLocks/>
            </p:cNvSpPr>
            <p:nvPr/>
          </p:nvSpPr>
          <p:spPr bwMode="auto">
            <a:xfrm>
              <a:off x="1162" y="3042"/>
              <a:ext cx="79" cy="127"/>
            </a:xfrm>
            <a:custGeom>
              <a:avLst/>
              <a:gdLst>
                <a:gd name="T0" fmla="*/ 12 w 79"/>
                <a:gd name="T1" fmla="*/ 121 h 127"/>
                <a:gd name="T2" fmla="*/ 31 w 79"/>
                <a:gd name="T3" fmla="*/ 127 h 127"/>
                <a:gd name="T4" fmla="*/ 43 w 79"/>
                <a:gd name="T5" fmla="*/ 115 h 127"/>
                <a:gd name="T6" fmla="*/ 61 w 79"/>
                <a:gd name="T7" fmla="*/ 96 h 127"/>
                <a:gd name="T8" fmla="*/ 73 w 79"/>
                <a:gd name="T9" fmla="*/ 78 h 127"/>
                <a:gd name="T10" fmla="*/ 61 w 79"/>
                <a:gd name="T11" fmla="*/ 66 h 127"/>
                <a:gd name="T12" fmla="*/ 73 w 79"/>
                <a:gd name="T13" fmla="*/ 54 h 127"/>
                <a:gd name="T14" fmla="*/ 55 w 79"/>
                <a:gd name="T15" fmla="*/ 48 h 127"/>
                <a:gd name="T16" fmla="*/ 55 w 79"/>
                <a:gd name="T17" fmla="*/ 30 h 127"/>
                <a:gd name="T18" fmla="*/ 73 w 79"/>
                <a:gd name="T19" fmla="*/ 30 h 127"/>
                <a:gd name="T20" fmla="*/ 79 w 79"/>
                <a:gd name="T21" fmla="*/ 18 h 127"/>
                <a:gd name="T22" fmla="*/ 73 w 79"/>
                <a:gd name="T23" fmla="*/ 0 h 127"/>
                <a:gd name="T24" fmla="*/ 61 w 79"/>
                <a:gd name="T25" fmla="*/ 18 h 127"/>
                <a:gd name="T26" fmla="*/ 49 w 79"/>
                <a:gd name="T27" fmla="*/ 6 h 127"/>
                <a:gd name="T28" fmla="*/ 31 w 79"/>
                <a:gd name="T29" fmla="*/ 18 h 127"/>
                <a:gd name="T30" fmla="*/ 37 w 79"/>
                <a:gd name="T31" fmla="*/ 30 h 127"/>
                <a:gd name="T32" fmla="*/ 31 w 79"/>
                <a:gd name="T33" fmla="*/ 48 h 127"/>
                <a:gd name="T34" fmla="*/ 12 w 79"/>
                <a:gd name="T35" fmla="*/ 48 h 127"/>
                <a:gd name="T36" fmla="*/ 0 w 79"/>
                <a:gd name="T37" fmla="*/ 60 h 127"/>
                <a:gd name="T38" fmla="*/ 0 w 79"/>
                <a:gd name="T39" fmla="*/ 72 h 127"/>
                <a:gd name="T40" fmla="*/ 18 w 79"/>
                <a:gd name="T41" fmla="*/ 78 h 127"/>
                <a:gd name="T42" fmla="*/ 12 w 79"/>
                <a:gd name="T43" fmla="*/ 84 h 127"/>
                <a:gd name="T44" fmla="*/ 0 w 79"/>
                <a:gd name="T45" fmla="*/ 96 h 127"/>
                <a:gd name="T46" fmla="*/ 6 w 79"/>
                <a:gd name="T47" fmla="*/ 109 h 127"/>
                <a:gd name="T48" fmla="*/ 18 w 79"/>
                <a:gd name="T49" fmla="*/ 109 h 127"/>
                <a:gd name="T50" fmla="*/ 12 w 79"/>
                <a:gd name="T51" fmla="*/ 121 h 1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127"/>
                <a:gd name="T80" fmla="*/ 79 w 79"/>
                <a:gd name="T81" fmla="*/ 127 h 1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127">
                  <a:moveTo>
                    <a:pt x="12" y="121"/>
                  </a:moveTo>
                  <a:lnTo>
                    <a:pt x="31" y="127"/>
                  </a:lnTo>
                  <a:lnTo>
                    <a:pt x="43" y="115"/>
                  </a:lnTo>
                  <a:lnTo>
                    <a:pt x="61" y="96"/>
                  </a:lnTo>
                  <a:lnTo>
                    <a:pt x="73" y="78"/>
                  </a:lnTo>
                  <a:lnTo>
                    <a:pt x="61" y="66"/>
                  </a:lnTo>
                  <a:lnTo>
                    <a:pt x="73" y="54"/>
                  </a:lnTo>
                  <a:lnTo>
                    <a:pt x="55" y="48"/>
                  </a:lnTo>
                  <a:lnTo>
                    <a:pt x="55" y="30"/>
                  </a:lnTo>
                  <a:lnTo>
                    <a:pt x="73" y="30"/>
                  </a:lnTo>
                  <a:lnTo>
                    <a:pt x="79" y="18"/>
                  </a:lnTo>
                  <a:lnTo>
                    <a:pt x="73" y="0"/>
                  </a:lnTo>
                  <a:lnTo>
                    <a:pt x="61" y="18"/>
                  </a:lnTo>
                  <a:lnTo>
                    <a:pt x="49" y="6"/>
                  </a:lnTo>
                  <a:lnTo>
                    <a:pt x="31" y="18"/>
                  </a:lnTo>
                  <a:lnTo>
                    <a:pt x="37" y="30"/>
                  </a:lnTo>
                  <a:lnTo>
                    <a:pt x="31" y="48"/>
                  </a:lnTo>
                  <a:lnTo>
                    <a:pt x="12" y="48"/>
                  </a:lnTo>
                  <a:lnTo>
                    <a:pt x="0" y="60"/>
                  </a:lnTo>
                  <a:lnTo>
                    <a:pt x="0" y="72"/>
                  </a:lnTo>
                  <a:lnTo>
                    <a:pt x="18" y="78"/>
                  </a:lnTo>
                  <a:lnTo>
                    <a:pt x="12" y="84"/>
                  </a:lnTo>
                  <a:lnTo>
                    <a:pt x="0" y="96"/>
                  </a:lnTo>
                  <a:lnTo>
                    <a:pt x="6" y="109"/>
                  </a:lnTo>
                  <a:lnTo>
                    <a:pt x="18" y="109"/>
                  </a:lnTo>
                  <a:lnTo>
                    <a:pt x="12" y="121"/>
                  </a:lnTo>
                  <a:close/>
                </a:path>
              </a:pathLst>
            </a:custGeom>
            <a:solidFill>
              <a:srgbClr val="FFDD80"/>
            </a:solidFill>
            <a:ln w="9525">
              <a:solidFill>
                <a:srgbClr val="80A7FF"/>
              </a:solidFill>
              <a:round/>
              <a:headEnd/>
              <a:tailEnd/>
            </a:ln>
          </p:spPr>
          <p:txBody>
            <a:bodyPr/>
            <a:lstStyle/>
            <a:p>
              <a:endParaRPr lang="sv-SE"/>
            </a:p>
          </p:txBody>
        </p:sp>
        <p:sp>
          <p:nvSpPr>
            <p:cNvPr id="19498" name="Freeform 22"/>
            <p:cNvSpPr>
              <a:spLocks/>
            </p:cNvSpPr>
            <p:nvPr/>
          </p:nvSpPr>
          <p:spPr bwMode="auto">
            <a:xfrm>
              <a:off x="764" y="3024"/>
              <a:ext cx="205" cy="181"/>
            </a:xfrm>
            <a:custGeom>
              <a:avLst/>
              <a:gdLst>
                <a:gd name="T0" fmla="*/ 193 w 205"/>
                <a:gd name="T1" fmla="*/ 60 h 181"/>
                <a:gd name="T2" fmla="*/ 151 w 205"/>
                <a:gd name="T3" fmla="*/ 54 h 181"/>
                <a:gd name="T4" fmla="*/ 151 w 205"/>
                <a:gd name="T5" fmla="*/ 30 h 181"/>
                <a:gd name="T6" fmla="*/ 151 w 205"/>
                <a:gd name="T7" fmla="*/ 12 h 181"/>
                <a:gd name="T8" fmla="*/ 139 w 205"/>
                <a:gd name="T9" fmla="*/ 0 h 181"/>
                <a:gd name="T10" fmla="*/ 114 w 205"/>
                <a:gd name="T11" fmla="*/ 0 h 181"/>
                <a:gd name="T12" fmla="*/ 102 w 205"/>
                <a:gd name="T13" fmla="*/ 12 h 181"/>
                <a:gd name="T14" fmla="*/ 96 w 205"/>
                <a:gd name="T15" fmla="*/ 42 h 181"/>
                <a:gd name="T16" fmla="*/ 78 w 205"/>
                <a:gd name="T17" fmla="*/ 30 h 181"/>
                <a:gd name="T18" fmla="*/ 60 w 205"/>
                <a:gd name="T19" fmla="*/ 30 h 181"/>
                <a:gd name="T20" fmla="*/ 54 w 205"/>
                <a:gd name="T21" fmla="*/ 66 h 181"/>
                <a:gd name="T22" fmla="*/ 36 w 205"/>
                <a:gd name="T23" fmla="*/ 90 h 181"/>
                <a:gd name="T24" fmla="*/ 30 w 205"/>
                <a:gd name="T25" fmla="*/ 96 h 181"/>
                <a:gd name="T26" fmla="*/ 42 w 205"/>
                <a:gd name="T27" fmla="*/ 114 h 181"/>
                <a:gd name="T28" fmla="*/ 18 w 205"/>
                <a:gd name="T29" fmla="*/ 114 h 181"/>
                <a:gd name="T30" fmla="*/ 0 w 205"/>
                <a:gd name="T31" fmla="*/ 133 h 181"/>
                <a:gd name="T32" fmla="*/ 12 w 205"/>
                <a:gd name="T33" fmla="*/ 181 h 181"/>
                <a:gd name="T34" fmla="*/ 54 w 205"/>
                <a:gd name="T35" fmla="*/ 175 h 181"/>
                <a:gd name="T36" fmla="*/ 78 w 205"/>
                <a:gd name="T37" fmla="*/ 151 h 181"/>
                <a:gd name="T38" fmla="*/ 90 w 205"/>
                <a:gd name="T39" fmla="*/ 157 h 181"/>
                <a:gd name="T40" fmla="*/ 102 w 205"/>
                <a:gd name="T41" fmla="*/ 145 h 181"/>
                <a:gd name="T42" fmla="*/ 133 w 205"/>
                <a:gd name="T43" fmla="*/ 127 h 181"/>
                <a:gd name="T44" fmla="*/ 151 w 205"/>
                <a:gd name="T45" fmla="*/ 145 h 181"/>
                <a:gd name="T46" fmla="*/ 163 w 205"/>
                <a:gd name="T47" fmla="*/ 133 h 181"/>
                <a:gd name="T48" fmla="*/ 181 w 205"/>
                <a:gd name="T49" fmla="*/ 133 h 181"/>
                <a:gd name="T50" fmla="*/ 187 w 205"/>
                <a:gd name="T51" fmla="*/ 108 h 181"/>
                <a:gd name="T52" fmla="*/ 187 w 205"/>
                <a:gd name="T53" fmla="*/ 96 h 181"/>
                <a:gd name="T54" fmla="*/ 205 w 205"/>
                <a:gd name="T55" fmla="*/ 84 h 181"/>
                <a:gd name="T56" fmla="*/ 193 w 205"/>
                <a:gd name="T57" fmla="*/ 60 h 1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5"/>
                <a:gd name="T88" fmla="*/ 0 h 181"/>
                <a:gd name="T89" fmla="*/ 205 w 205"/>
                <a:gd name="T90" fmla="*/ 181 h 1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5" h="181">
                  <a:moveTo>
                    <a:pt x="193" y="60"/>
                  </a:moveTo>
                  <a:lnTo>
                    <a:pt x="151" y="54"/>
                  </a:lnTo>
                  <a:lnTo>
                    <a:pt x="151" y="30"/>
                  </a:lnTo>
                  <a:lnTo>
                    <a:pt x="151" y="12"/>
                  </a:lnTo>
                  <a:lnTo>
                    <a:pt x="139" y="0"/>
                  </a:lnTo>
                  <a:lnTo>
                    <a:pt x="114" y="0"/>
                  </a:lnTo>
                  <a:lnTo>
                    <a:pt x="102" y="12"/>
                  </a:lnTo>
                  <a:lnTo>
                    <a:pt x="96" y="42"/>
                  </a:lnTo>
                  <a:lnTo>
                    <a:pt x="78" y="30"/>
                  </a:lnTo>
                  <a:lnTo>
                    <a:pt x="60" y="30"/>
                  </a:lnTo>
                  <a:lnTo>
                    <a:pt x="54" y="66"/>
                  </a:lnTo>
                  <a:lnTo>
                    <a:pt x="36" y="90"/>
                  </a:lnTo>
                  <a:lnTo>
                    <a:pt x="30" y="96"/>
                  </a:lnTo>
                  <a:lnTo>
                    <a:pt x="42" y="114"/>
                  </a:lnTo>
                  <a:lnTo>
                    <a:pt x="18" y="114"/>
                  </a:lnTo>
                  <a:lnTo>
                    <a:pt x="0" y="133"/>
                  </a:lnTo>
                  <a:lnTo>
                    <a:pt x="12" y="181"/>
                  </a:lnTo>
                  <a:lnTo>
                    <a:pt x="54" y="175"/>
                  </a:lnTo>
                  <a:lnTo>
                    <a:pt x="78" y="151"/>
                  </a:lnTo>
                  <a:lnTo>
                    <a:pt x="90" y="157"/>
                  </a:lnTo>
                  <a:lnTo>
                    <a:pt x="102" y="145"/>
                  </a:lnTo>
                  <a:lnTo>
                    <a:pt x="133" y="127"/>
                  </a:lnTo>
                  <a:lnTo>
                    <a:pt x="151" y="145"/>
                  </a:lnTo>
                  <a:lnTo>
                    <a:pt x="163" y="133"/>
                  </a:lnTo>
                  <a:lnTo>
                    <a:pt x="181" y="133"/>
                  </a:lnTo>
                  <a:lnTo>
                    <a:pt x="187" y="108"/>
                  </a:lnTo>
                  <a:lnTo>
                    <a:pt x="187" y="96"/>
                  </a:lnTo>
                  <a:lnTo>
                    <a:pt x="205" y="84"/>
                  </a:lnTo>
                  <a:lnTo>
                    <a:pt x="193" y="60"/>
                  </a:lnTo>
                  <a:close/>
                </a:path>
              </a:pathLst>
            </a:custGeom>
            <a:solidFill>
              <a:srgbClr val="FFDD80"/>
            </a:solidFill>
            <a:ln w="9525">
              <a:solidFill>
                <a:srgbClr val="80A7FF"/>
              </a:solidFill>
              <a:round/>
              <a:headEnd/>
              <a:tailEnd/>
            </a:ln>
          </p:spPr>
          <p:txBody>
            <a:bodyPr/>
            <a:lstStyle/>
            <a:p>
              <a:endParaRPr lang="sv-SE"/>
            </a:p>
          </p:txBody>
        </p:sp>
        <p:sp>
          <p:nvSpPr>
            <p:cNvPr id="19499" name="Freeform 23"/>
            <p:cNvSpPr>
              <a:spLocks/>
            </p:cNvSpPr>
            <p:nvPr/>
          </p:nvSpPr>
          <p:spPr bwMode="auto">
            <a:xfrm>
              <a:off x="631" y="2993"/>
              <a:ext cx="36" cy="19"/>
            </a:xfrm>
            <a:custGeom>
              <a:avLst/>
              <a:gdLst>
                <a:gd name="T0" fmla="*/ 0 w 36"/>
                <a:gd name="T1" fmla="*/ 13 h 19"/>
                <a:gd name="T2" fmla="*/ 6 w 36"/>
                <a:gd name="T3" fmla="*/ 19 h 19"/>
                <a:gd name="T4" fmla="*/ 36 w 36"/>
                <a:gd name="T5" fmla="*/ 13 h 19"/>
                <a:gd name="T6" fmla="*/ 36 w 36"/>
                <a:gd name="T7" fmla="*/ 0 h 19"/>
                <a:gd name="T8" fmla="*/ 0 w 36"/>
                <a:gd name="T9" fmla="*/ 13 h 19"/>
                <a:gd name="T10" fmla="*/ 0 60000 65536"/>
                <a:gd name="T11" fmla="*/ 0 60000 65536"/>
                <a:gd name="T12" fmla="*/ 0 60000 65536"/>
                <a:gd name="T13" fmla="*/ 0 60000 65536"/>
                <a:gd name="T14" fmla="*/ 0 60000 65536"/>
                <a:gd name="T15" fmla="*/ 0 w 36"/>
                <a:gd name="T16" fmla="*/ 0 h 19"/>
                <a:gd name="T17" fmla="*/ 36 w 36"/>
                <a:gd name="T18" fmla="*/ 19 h 19"/>
              </a:gdLst>
              <a:ahLst/>
              <a:cxnLst>
                <a:cxn ang="T10">
                  <a:pos x="T0" y="T1"/>
                </a:cxn>
                <a:cxn ang="T11">
                  <a:pos x="T2" y="T3"/>
                </a:cxn>
                <a:cxn ang="T12">
                  <a:pos x="T4" y="T5"/>
                </a:cxn>
                <a:cxn ang="T13">
                  <a:pos x="T6" y="T7"/>
                </a:cxn>
                <a:cxn ang="T14">
                  <a:pos x="T8" y="T9"/>
                </a:cxn>
              </a:cxnLst>
              <a:rect l="T15" t="T16" r="T17" b="T18"/>
              <a:pathLst>
                <a:path w="36" h="19">
                  <a:moveTo>
                    <a:pt x="0" y="13"/>
                  </a:moveTo>
                  <a:lnTo>
                    <a:pt x="6" y="19"/>
                  </a:lnTo>
                  <a:lnTo>
                    <a:pt x="36" y="13"/>
                  </a:lnTo>
                  <a:lnTo>
                    <a:pt x="36" y="0"/>
                  </a:lnTo>
                  <a:lnTo>
                    <a:pt x="0" y="13"/>
                  </a:lnTo>
                  <a:close/>
                </a:path>
              </a:pathLst>
            </a:custGeom>
            <a:solidFill>
              <a:srgbClr val="FFDD80"/>
            </a:solidFill>
            <a:ln w="9525">
              <a:solidFill>
                <a:srgbClr val="80A7FF"/>
              </a:solidFill>
              <a:round/>
              <a:headEnd/>
              <a:tailEnd/>
            </a:ln>
          </p:spPr>
          <p:txBody>
            <a:bodyPr/>
            <a:lstStyle/>
            <a:p>
              <a:endParaRPr lang="sv-SE"/>
            </a:p>
          </p:txBody>
        </p:sp>
        <p:sp>
          <p:nvSpPr>
            <p:cNvPr id="19500" name="Freeform 24"/>
            <p:cNvSpPr>
              <a:spLocks/>
            </p:cNvSpPr>
            <p:nvPr/>
          </p:nvSpPr>
          <p:spPr bwMode="auto">
            <a:xfrm>
              <a:off x="643" y="3018"/>
              <a:ext cx="18" cy="12"/>
            </a:xfrm>
            <a:custGeom>
              <a:avLst/>
              <a:gdLst>
                <a:gd name="T0" fmla="*/ 0 w 18"/>
                <a:gd name="T1" fmla="*/ 6 h 12"/>
                <a:gd name="T2" fmla="*/ 6 w 18"/>
                <a:gd name="T3" fmla="*/ 12 h 12"/>
                <a:gd name="T4" fmla="*/ 18 w 18"/>
                <a:gd name="T5" fmla="*/ 12 h 12"/>
                <a:gd name="T6" fmla="*/ 18 w 18"/>
                <a:gd name="T7" fmla="*/ 0 h 12"/>
                <a:gd name="T8" fmla="*/ 12 w 18"/>
                <a:gd name="T9" fmla="*/ 0 h 12"/>
                <a:gd name="T10" fmla="*/ 0 w 18"/>
                <a:gd name="T11" fmla="*/ 6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6"/>
                  </a:moveTo>
                  <a:lnTo>
                    <a:pt x="6" y="12"/>
                  </a:lnTo>
                  <a:lnTo>
                    <a:pt x="18" y="12"/>
                  </a:lnTo>
                  <a:lnTo>
                    <a:pt x="18" y="0"/>
                  </a:lnTo>
                  <a:lnTo>
                    <a:pt x="12" y="0"/>
                  </a:lnTo>
                  <a:lnTo>
                    <a:pt x="0" y="6"/>
                  </a:lnTo>
                  <a:close/>
                </a:path>
              </a:pathLst>
            </a:custGeom>
            <a:solidFill>
              <a:srgbClr val="FFDD80"/>
            </a:solidFill>
            <a:ln w="9525">
              <a:solidFill>
                <a:srgbClr val="80A7FF"/>
              </a:solidFill>
              <a:round/>
              <a:headEnd/>
              <a:tailEnd/>
            </a:ln>
          </p:spPr>
          <p:txBody>
            <a:bodyPr/>
            <a:lstStyle/>
            <a:p>
              <a:endParaRPr lang="sv-SE"/>
            </a:p>
          </p:txBody>
        </p:sp>
        <p:sp>
          <p:nvSpPr>
            <p:cNvPr id="19501" name="Freeform 25"/>
            <p:cNvSpPr>
              <a:spLocks/>
            </p:cNvSpPr>
            <p:nvPr/>
          </p:nvSpPr>
          <p:spPr bwMode="auto">
            <a:xfrm>
              <a:off x="619" y="2867"/>
              <a:ext cx="96" cy="223"/>
            </a:xfrm>
            <a:custGeom>
              <a:avLst/>
              <a:gdLst>
                <a:gd name="T0" fmla="*/ 84 w 96"/>
                <a:gd name="T1" fmla="*/ 223 h 223"/>
                <a:gd name="T2" fmla="*/ 96 w 96"/>
                <a:gd name="T3" fmla="*/ 205 h 223"/>
                <a:gd name="T4" fmla="*/ 90 w 96"/>
                <a:gd name="T5" fmla="*/ 199 h 223"/>
                <a:gd name="T6" fmla="*/ 72 w 96"/>
                <a:gd name="T7" fmla="*/ 199 h 223"/>
                <a:gd name="T8" fmla="*/ 66 w 96"/>
                <a:gd name="T9" fmla="*/ 175 h 223"/>
                <a:gd name="T10" fmla="*/ 84 w 96"/>
                <a:gd name="T11" fmla="*/ 157 h 223"/>
                <a:gd name="T12" fmla="*/ 72 w 96"/>
                <a:gd name="T13" fmla="*/ 139 h 223"/>
                <a:gd name="T14" fmla="*/ 84 w 96"/>
                <a:gd name="T15" fmla="*/ 126 h 223"/>
                <a:gd name="T16" fmla="*/ 72 w 96"/>
                <a:gd name="T17" fmla="*/ 114 h 223"/>
                <a:gd name="T18" fmla="*/ 78 w 96"/>
                <a:gd name="T19" fmla="*/ 96 h 223"/>
                <a:gd name="T20" fmla="*/ 54 w 96"/>
                <a:gd name="T21" fmla="*/ 96 h 223"/>
                <a:gd name="T22" fmla="*/ 54 w 96"/>
                <a:gd name="T23" fmla="*/ 78 h 223"/>
                <a:gd name="T24" fmla="*/ 66 w 96"/>
                <a:gd name="T25" fmla="*/ 66 h 223"/>
                <a:gd name="T26" fmla="*/ 54 w 96"/>
                <a:gd name="T27" fmla="*/ 48 h 223"/>
                <a:gd name="T28" fmla="*/ 42 w 96"/>
                <a:gd name="T29" fmla="*/ 24 h 223"/>
                <a:gd name="T30" fmla="*/ 30 w 96"/>
                <a:gd name="T31" fmla="*/ 18 h 223"/>
                <a:gd name="T32" fmla="*/ 24 w 96"/>
                <a:gd name="T33" fmla="*/ 0 h 223"/>
                <a:gd name="T34" fmla="*/ 18 w 96"/>
                <a:gd name="T35" fmla="*/ 0 h 223"/>
                <a:gd name="T36" fmla="*/ 0 w 96"/>
                <a:gd name="T37" fmla="*/ 6 h 223"/>
                <a:gd name="T38" fmla="*/ 12 w 96"/>
                <a:gd name="T39" fmla="*/ 42 h 223"/>
                <a:gd name="T40" fmla="*/ 18 w 96"/>
                <a:gd name="T41" fmla="*/ 48 h 223"/>
                <a:gd name="T42" fmla="*/ 6 w 96"/>
                <a:gd name="T43" fmla="*/ 84 h 223"/>
                <a:gd name="T44" fmla="*/ 12 w 96"/>
                <a:gd name="T45" fmla="*/ 96 h 223"/>
                <a:gd name="T46" fmla="*/ 36 w 96"/>
                <a:gd name="T47" fmla="*/ 96 h 223"/>
                <a:gd name="T48" fmla="*/ 24 w 96"/>
                <a:gd name="T49" fmla="*/ 114 h 223"/>
                <a:gd name="T50" fmla="*/ 42 w 96"/>
                <a:gd name="T51" fmla="*/ 120 h 223"/>
                <a:gd name="T52" fmla="*/ 54 w 96"/>
                <a:gd name="T53" fmla="*/ 108 h 223"/>
                <a:gd name="T54" fmla="*/ 54 w 96"/>
                <a:gd name="T55" fmla="*/ 163 h 223"/>
                <a:gd name="T56" fmla="*/ 42 w 96"/>
                <a:gd name="T57" fmla="*/ 181 h 223"/>
                <a:gd name="T58" fmla="*/ 48 w 96"/>
                <a:gd name="T59" fmla="*/ 193 h 223"/>
                <a:gd name="T60" fmla="*/ 42 w 96"/>
                <a:gd name="T61" fmla="*/ 205 h 223"/>
                <a:gd name="T62" fmla="*/ 42 w 96"/>
                <a:gd name="T63" fmla="*/ 211 h 223"/>
                <a:gd name="T64" fmla="*/ 54 w 96"/>
                <a:gd name="T65" fmla="*/ 223 h 223"/>
                <a:gd name="T66" fmla="*/ 72 w 96"/>
                <a:gd name="T67" fmla="*/ 211 h 223"/>
                <a:gd name="T68" fmla="*/ 84 w 96"/>
                <a:gd name="T69" fmla="*/ 223 h 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223"/>
                <a:gd name="T107" fmla="*/ 96 w 96"/>
                <a:gd name="T108" fmla="*/ 223 h 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223">
                  <a:moveTo>
                    <a:pt x="84" y="223"/>
                  </a:moveTo>
                  <a:lnTo>
                    <a:pt x="96" y="205"/>
                  </a:lnTo>
                  <a:lnTo>
                    <a:pt x="90" y="199"/>
                  </a:lnTo>
                  <a:lnTo>
                    <a:pt x="72" y="199"/>
                  </a:lnTo>
                  <a:lnTo>
                    <a:pt x="66" y="175"/>
                  </a:lnTo>
                  <a:lnTo>
                    <a:pt x="84" y="157"/>
                  </a:lnTo>
                  <a:lnTo>
                    <a:pt x="72" y="139"/>
                  </a:lnTo>
                  <a:lnTo>
                    <a:pt x="84" y="126"/>
                  </a:lnTo>
                  <a:lnTo>
                    <a:pt x="72" y="114"/>
                  </a:lnTo>
                  <a:lnTo>
                    <a:pt x="78" y="96"/>
                  </a:lnTo>
                  <a:lnTo>
                    <a:pt x="54" y="96"/>
                  </a:lnTo>
                  <a:lnTo>
                    <a:pt x="54" y="78"/>
                  </a:lnTo>
                  <a:lnTo>
                    <a:pt x="66" y="66"/>
                  </a:lnTo>
                  <a:lnTo>
                    <a:pt x="54" y="48"/>
                  </a:lnTo>
                  <a:lnTo>
                    <a:pt x="42" y="24"/>
                  </a:lnTo>
                  <a:lnTo>
                    <a:pt x="30" y="18"/>
                  </a:lnTo>
                  <a:lnTo>
                    <a:pt x="24" y="0"/>
                  </a:lnTo>
                  <a:lnTo>
                    <a:pt x="18" y="0"/>
                  </a:lnTo>
                  <a:lnTo>
                    <a:pt x="0" y="6"/>
                  </a:lnTo>
                  <a:lnTo>
                    <a:pt x="12" y="42"/>
                  </a:lnTo>
                  <a:lnTo>
                    <a:pt x="18" y="48"/>
                  </a:lnTo>
                  <a:lnTo>
                    <a:pt x="6" y="84"/>
                  </a:lnTo>
                  <a:lnTo>
                    <a:pt x="12" y="96"/>
                  </a:lnTo>
                  <a:lnTo>
                    <a:pt x="36" y="96"/>
                  </a:lnTo>
                  <a:lnTo>
                    <a:pt x="24" y="114"/>
                  </a:lnTo>
                  <a:lnTo>
                    <a:pt x="42" y="120"/>
                  </a:lnTo>
                  <a:lnTo>
                    <a:pt x="54" y="108"/>
                  </a:lnTo>
                  <a:lnTo>
                    <a:pt x="54" y="163"/>
                  </a:lnTo>
                  <a:lnTo>
                    <a:pt x="42" y="181"/>
                  </a:lnTo>
                  <a:lnTo>
                    <a:pt x="48" y="193"/>
                  </a:lnTo>
                  <a:lnTo>
                    <a:pt x="42" y="205"/>
                  </a:lnTo>
                  <a:lnTo>
                    <a:pt x="42" y="211"/>
                  </a:lnTo>
                  <a:lnTo>
                    <a:pt x="54" y="223"/>
                  </a:lnTo>
                  <a:lnTo>
                    <a:pt x="72" y="211"/>
                  </a:lnTo>
                  <a:lnTo>
                    <a:pt x="84" y="223"/>
                  </a:lnTo>
                  <a:close/>
                </a:path>
              </a:pathLst>
            </a:custGeom>
            <a:solidFill>
              <a:srgbClr val="FFDD80"/>
            </a:solidFill>
            <a:ln w="9525">
              <a:solidFill>
                <a:srgbClr val="80A7FF"/>
              </a:solidFill>
              <a:round/>
              <a:headEnd/>
              <a:tailEnd/>
            </a:ln>
          </p:spPr>
          <p:txBody>
            <a:bodyPr/>
            <a:lstStyle/>
            <a:p>
              <a:endParaRPr lang="sv-SE"/>
            </a:p>
          </p:txBody>
        </p:sp>
        <p:sp>
          <p:nvSpPr>
            <p:cNvPr id="19502" name="Freeform 26"/>
            <p:cNvSpPr>
              <a:spLocks/>
            </p:cNvSpPr>
            <p:nvPr/>
          </p:nvSpPr>
          <p:spPr bwMode="auto">
            <a:xfrm>
              <a:off x="842" y="2891"/>
              <a:ext cx="224" cy="193"/>
            </a:xfrm>
            <a:custGeom>
              <a:avLst/>
              <a:gdLst>
                <a:gd name="T0" fmla="*/ 6 w 224"/>
                <a:gd name="T1" fmla="*/ 169 h 193"/>
                <a:gd name="T2" fmla="*/ 12 w 224"/>
                <a:gd name="T3" fmla="*/ 175 h 193"/>
                <a:gd name="T4" fmla="*/ 24 w 224"/>
                <a:gd name="T5" fmla="*/ 145 h 193"/>
                <a:gd name="T6" fmla="*/ 36 w 224"/>
                <a:gd name="T7" fmla="*/ 133 h 193"/>
                <a:gd name="T8" fmla="*/ 61 w 224"/>
                <a:gd name="T9" fmla="*/ 133 h 193"/>
                <a:gd name="T10" fmla="*/ 73 w 224"/>
                <a:gd name="T11" fmla="*/ 145 h 193"/>
                <a:gd name="T12" fmla="*/ 73 w 224"/>
                <a:gd name="T13" fmla="*/ 157 h 193"/>
                <a:gd name="T14" fmla="*/ 73 w 224"/>
                <a:gd name="T15" fmla="*/ 187 h 193"/>
                <a:gd name="T16" fmla="*/ 109 w 224"/>
                <a:gd name="T17" fmla="*/ 193 h 193"/>
                <a:gd name="T18" fmla="*/ 115 w 224"/>
                <a:gd name="T19" fmla="*/ 175 h 193"/>
                <a:gd name="T20" fmla="*/ 133 w 224"/>
                <a:gd name="T21" fmla="*/ 181 h 193"/>
                <a:gd name="T22" fmla="*/ 145 w 224"/>
                <a:gd name="T23" fmla="*/ 181 h 193"/>
                <a:gd name="T24" fmla="*/ 163 w 224"/>
                <a:gd name="T25" fmla="*/ 169 h 193"/>
                <a:gd name="T26" fmla="*/ 157 w 224"/>
                <a:gd name="T27" fmla="*/ 145 h 193"/>
                <a:gd name="T28" fmla="*/ 163 w 224"/>
                <a:gd name="T29" fmla="*/ 139 h 193"/>
                <a:gd name="T30" fmla="*/ 157 w 224"/>
                <a:gd name="T31" fmla="*/ 121 h 193"/>
                <a:gd name="T32" fmla="*/ 175 w 224"/>
                <a:gd name="T33" fmla="*/ 115 h 193"/>
                <a:gd name="T34" fmla="*/ 199 w 224"/>
                <a:gd name="T35" fmla="*/ 115 h 193"/>
                <a:gd name="T36" fmla="*/ 212 w 224"/>
                <a:gd name="T37" fmla="*/ 96 h 193"/>
                <a:gd name="T38" fmla="*/ 212 w 224"/>
                <a:gd name="T39" fmla="*/ 84 h 193"/>
                <a:gd name="T40" fmla="*/ 224 w 224"/>
                <a:gd name="T41" fmla="*/ 72 h 193"/>
                <a:gd name="T42" fmla="*/ 218 w 224"/>
                <a:gd name="T43" fmla="*/ 60 h 193"/>
                <a:gd name="T44" fmla="*/ 187 w 224"/>
                <a:gd name="T45" fmla="*/ 60 h 193"/>
                <a:gd name="T46" fmla="*/ 169 w 224"/>
                <a:gd name="T47" fmla="*/ 66 h 193"/>
                <a:gd name="T48" fmla="*/ 169 w 224"/>
                <a:gd name="T49" fmla="*/ 48 h 193"/>
                <a:gd name="T50" fmla="*/ 181 w 224"/>
                <a:gd name="T51" fmla="*/ 48 h 193"/>
                <a:gd name="T52" fmla="*/ 181 w 224"/>
                <a:gd name="T53" fmla="*/ 30 h 193"/>
                <a:gd name="T54" fmla="*/ 157 w 224"/>
                <a:gd name="T55" fmla="*/ 24 h 193"/>
                <a:gd name="T56" fmla="*/ 151 w 224"/>
                <a:gd name="T57" fmla="*/ 12 h 193"/>
                <a:gd name="T58" fmla="*/ 139 w 224"/>
                <a:gd name="T59" fmla="*/ 0 h 193"/>
                <a:gd name="T60" fmla="*/ 127 w 224"/>
                <a:gd name="T61" fmla="*/ 12 h 193"/>
                <a:gd name="T62" fmla="*/ 115 w 224"/>
                <a:gd name="T63" fmla="*/ 6 h 193"/>
                <a:gd name="T64" fmla="*/ 115 w 224"/>
                <a:gd name="T65" fmla="*/ 24 h 193"/>
                <a:gd name="T66" fmla="*/ 109 w 224"/>
                <a:gd name="T67" fmla="*/ 30 h 193"/>
                <a:gd name="T68" fmla="*/ 97 w 224"/>
                <a:gd name="T69" fmla="*/ 24 h 193"/>
                <a:gd name="T70" fmla="*/ 91 w 224"/>
                <a:gd name="T71" fmla="*/ 36 h 193"/>
                <a:gd name="T72" fmla="*/ 79 w 224"/>
                <a:gd name="T73" fmla="*/ 36 h 193"/>
                <a:gd name="T74" fmla="*/ 67 w 224"/>
                <a:gd name="T75" fmla="*/ 54 h 193"/>
                <a:gd name="T76" fmla="*/ 55 w 224"/>
                <a:gd name="T77" fmla="*/ 48 h 193"/>
                <a:gd name="T78" fmla="*/ 42 w 224"/>
                <a:gd name="T79" fmla="*/ 72 h 193"/>
                <a:gd name="T80" fmla="*/ 42 w 224"/>
                <a:gd name="T81" fmla="*/ 84 h 193"/>
                <a:gd name="T82" fmla="*/ 24 w 224"/>
                <a:gd name="T83" fmla="*/ 102 h 193"/>
                <a:gd name="T84" fmla="*/ 18 w 224"/>
                <a:gd name="T85" fmla="*/ 115 h 193"/>
                <a:gd name="T86" fmla="*/ 6 w 224"/>
                <a:gd name="T87" fmla="*/ 139 h 193"/>
                <a:gd name="T88" fmla="*/ 0 w 224"/>
                <a:gd name="T89" fmla="*/ 151 h 193"/>
                <a:gd name="T90" fmla="*/ 0 w 224"/>
                <a:gd name="T91" fmla="*/ 163 h 193"/>
                <a:gd name="T92" fmla="*/ 6 w 224"/>
                <a:gd name="T93" fmla="*/ 169 h 1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93"/>
                <a:gd name="T143" fmla="*/ 224 w 224"/>
                <a:gd name="T144" fmla="*/ 193 h 1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93">
                  <a:moveTo>
                    <a:pt x="6" y="169"/>
                  </a:moveTo>
                  <a:lnTo>
                    <a:pt x="12" y="175"/>
                  </a:lnTo>
                  <a:lnTo>
                    <a:pt x="24" y="145"/>
                  </a:lnTo>
                  <a:lnTo>
                    <a:pt x="36" y="133"/>
                  </a:lnTo>
                  <a:lnTo>
                    <a:pt x="61" y="133"/>
                  </a:lnTo>
                  <a:lnTo>
                    <a:pt x="73" y="145"/>
                  </a:lnTo>
                  <a:lnTo>
                    <a:pt x="73" y="157"/>
                  </a:lnTo>
                  <a:lnTo>
                    <a:pt x="73" y="187"/>
                  </a:lnTo>
                  <a:lnTo>
                    <a:pt x="109" y="193"/>
                  </a:lnTo>
                  <a:lnTo>
                    <a:pt x="115" y="175"/>
                  </a:lnTo>
                  <a:lnTo>
                    <a:pt x="133" y="181"/>
                  </a:lnTo>
                  <a:lnTo>
                    <a:pt x="145" y="181"/>
                  </a:lnTo>
                  <a:lnTo>
                    <a:pt x="163" y="169"/>
                  </a:lnTo>
                  <a:lnTo>
                    <a:pt x="157" y="145"/>
                  </a:lnTo>
                  <a:lnTo>
                    <a:pt x="163" y="139"/>
                  </a:lnTo>
                  <a:lnTo>
                    <a:pt x="157" y="121"/>
                  </a:lnTo>
                  <a:lnTo>
                    <a:pt x="175" y="115"/>
                  </a:lnTo>
                  <a:lnTo>
                    <a:pt x="199" y="115"/>
                  </a:lnTo>
                  <a:lnTo>
                    <a:pt x="212" y="96"/>
                  </a:lnTo>
                  <a:lnTo>
                    <a:pt x="212" y="84"/>
                  </a:lnTo>
                  <a:lnTo>
                    <a:pt x="224" y="72"/>
                  </a:lnTo>
                  <a:lnTo>
                    <a:pt x="218" y="60"/>
                  </a:lnTo>
                  <a:lnTo>
                    <a:pt x="187" y="60"/>
                  </a:lnTo>
                  <a:lnTo>
                    <a:pt x="169" y="66"/>
                  </a:lnTo>
                  <a:lnTo>
                    <a:pt x="169" y="48"/>
                  </a:lnTo>
                  <a:lnTo>
                    <a:pt x="181" y="48"/>
                  </a:lnTo>
                  <a:lnTo>
                    <a:pt x="181" y="30"/>
                  </a:lnTo>
                  <a:lnTo>
                    <a:pt x="157" y="24"/>
                  </a:lnTo>
                  <a:lnTo>
                    <a:pt x="151" y="12"/>
                  </a:lnTo>
                  <a:lnTo>
                    <a:pt x="139" y="0"/>
                  </a:lnTo>
                  <a:lnTo>
                    <a:pt x="127" y="12"/>
                  </a:lnTo>
                  <a:lnTo>
                    <a:pt x="115" y="6"/>
                  </a:lnTo>
                  <a:lnTo>
                    <a:pt x="115" y="24"/>
                  </a:lnTo>
                  <a:lnTo>
                    <a:pt x="109" y="30"/>
                  </a:lnTo>
                  <a:lnTo>
                    <a:pt x="97" y="24"/>
                  </a:lnTo>
                  <a:lnTo>
                    <a:pt x="91" y="36"/>
                  </a:lnTo>
                  <a:lnTo>
                    <a:pt x="79" y="36"/>
                  </a:lnTo>
                  <a:lnTo>
                    <a:pt x="67" y="54"/>
                  </a:lnTo>
                  <a:lnTo>
                    <a:pt x="55" y="48"/>
                  </a:lnTo>
                  <a:lnTo>
                    <a:pt x="42" y="72"/>
                  </a:lnTo>
                  <a:lnTo>
                    <a:pt x="42" y="84"/>
                  </a:lnTo>
                  <a:lnTo>
                    <a:pt x="24" y="102"/>
                  </a:lnTo>
                  <a:lnTo>
                    <a:pt x="18" y="115"/>
                  </a:lnTo>
                  <a:lnTo>
                    <a:pt x="6" y="139"/>
                  </a:lnTo>
                  <a:lnTo>
                    <a:pt x="0" y="151"/>
                  </a:lnTo>
                  <a:lnTo>
                    <a:pt x="0" y="163"/>
                  </a:lnTo>
                  <a:lnTo>
                    <a:pt x="6" y="169"/>
                  </a:lnTo>
                  <a:close/>
                </a:path>
              </a:pathLst>
            </a:custGeom>
            <a:solidFill>
              <a:srgbClr val="FFDD80"/>
            </a:solidFill>
            <a:ln w="9525">
              <a:solidFill>
                <a:srgbClr val="80A7FF"/>
              </a:solidFill>
              <a:round/>
              <a:headEnd/>
              <a:tailEnd/>
            </a:ln>
          </p:spPr>
          <p:txBody>
            <a:bodyPr/>
            <a:lstStyle/>
            <a:p>
              <a:endParaRPr lang="sv-SE"/>
            </a:p>
          </p:txBody>
        </p:sp>
        <p:sp>
          <p:nvSpPr>
            <p:cNvPr id="19503" name="Freeform 27"/>
            <p:cNvSpPr>
              <a:spLocks/>
            </p:cNvSpPr>
            <p:nvPr/>
          </p:nvSpPr>
          <p:spPr bwMode="auto">
            <a:xfrm>
              <a:off x="691" y="2879"/>
              <a:ext cx="206" cy="181"/>
            </a:xfrm>
            <a:custGeom>
              <a:avLst/>
              <a:gdLst>
                <a:gd name="T0" fmla="*/ 133 w 206"/>
                <a:gd name="T1" fmla="*/ 175 h 181"/>
                <a:gd name="T2" fmla="*/ 151 w 206"/>
                <a:gd name="T3" fmla="*/ 181 h 181"/>
                <a:gd name="T4" fmla="*/ 151 w 206"/>
                <a:gd name="T5" fmla="*/ 163 h 181"/>
                <a:gd name="T6" fmla="*/ 157 w 206"/>
                <a:gd name="T7" fmla="*/ 151 h 181"/>
                <a:gd name="T8" fmla="*/ 175 w 206"/>
                <a:gd name="T9" fmla="*/ 114 h 181"/>
                <a:gd name="T10" fmla="*/ 193 w 206"/>
                <a:gd name="T11" fmla="*/ 90 h 181"/>
                <a:gd name="T12" fmla="*/ 206 w 206"/>
                <a:gd name="T13" fmla="*/ 60 h 181"/>
                <a:gd name="T14" fmla="*/ 187 w 206"/>
                <a:gd name="T15" fmla="*/ 36 h 181"/>
                <a:gd name="T16" fmla="*/ 193 w 206"/>
                <a:gd name="T17" fmla="*/ 18 h 181"/>
                <a:gd name="T18" fmla="*/ 181 w 206"/>
                <a:gd name="T19" fmla="*/ 18 h 181"/>
                <a:gd name="T20" fmla="*/ 187 w 206"/>
                <a:gd name="T21" fmla="*/ 6 h 181"/>
                <a:gd name="T22" fmla="*/ 181 w 206"/>
                <a:gd name="T23" fmla="*/ 0 h 181"/>
                <a:gd name="T24" fmla="*/ 163 w 206"/>
                <a:gd name="T25" fmla="*/ 6 h 181"/>
                <a:gd name="T26" fmla="*/ 157 w 206"/>
                <a:gd name="T27" fmla="*/ 6 h 181"/>
                <a:gd name="T28" fmla="*/ 133 w 206"/>
                <a:gd name="T29" fmla="*/ 12 h 181"/>
                <a:gd name="T30" fmla="*/ 115 w 206"/>
                <a:gd name="T31" fmla="*/ 12 h 181"/>
                <a:gd name="T32" fmla="*/ 103 w 206"/>
                <a:gd name="T33" fmla="*/ 36 h 181"/>
                <a:gd name="T34" fmla="*/ 79 w 206"/>
                <a:gd name="T35" fmla="*/ 30 h 181"/>
                <a:gd name="T36" fmla="*/ 61 w 206"/>
                <a:gd name="T37" fmla="*/ 42 h 181"/>
                <a:gd name="T38" fmla="*/ 48 w 206"/>
                <a:gd name="T39" fmla="*/ 48 h 181"/>
                <a:gd name="T40" fmla="*/ 36 w 206"/>
                <a:gd name="T41" fmla="*/ 48 h 181"/>
                <a:gd name="T42" fmla="*/ 24 w 206"/>
                <a:gd name="T43" fmla="*/ 72 h 181"/>
                <a:gd name="T44" fmla="*/ 6 w 206"/>
                <a:gd name="T45" fmla="*/ 78 h 181"/>
                <a:gd name="T46" fmla="*/ 0 w 206"/>
                <a:gd name="T47" fmla="*/ 84 h 181"/>
                <a:gd name="T48" fmla="*/ 0 w 206"/>
                <a:gd name="T49" fmla="*/ 102 h 181"/>
                <a:gd name="T50" fmla="*/ 30 w 206"/>
                <a:gd name="T51" fmla="*/ 102 h 181"/>
                <a:gd name="T52" fmla="*/ 42 w 206"/>
                <a:gd name="T53" fmla="*/ 133 h 181"/>
                <a:gd name="T54" fmla="*/ 42 w 206"/>
                <a:gd name="T55" fmla="*/ 139 h 181"/>
                <a:gd name="T56" fmla="*/ 73 w 206"/>
                <a:gd name="T57" fmla="*/ 151 h 181"/>
                <a:gd name="T58" fmla="*/ 85 w 206"/>
                <a:gd name="T59" fmla="*/ 145 h 181"/>
                <a:gd name="T60" fmla="*/ 109 w 206"/>
                <a:gd name="T61" fmla="*/ 145 h 181"/>
                <a:gd name="T62" fmla="*/ 121 w 206"/>
                <a:gd name="T63" fmla="*/ 163 h 181"/>
                <a:gd name="T64" fmla="*/ 133 w 206"/>
                <a:gd name="T65" fmla="*/ 175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181"/>
                <a:gd name="T101" fmla="*/ 206 w 206"/>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181">
                  <a:moveTo>
                    <a:pt x="133" y="175"/>
                  </a:moveTo>
                  <a:lnTo>
                    <a:pt x="151" y="181"/>
                  </a:lnTo>
                  <a:lnTo>
                    <a:pt x="151" y="163"/>
                  </a:lnTo>
                  <a:lnTo>
                    <a:pt x="157" y="151"/>
                  </a:lnTo>
                  <a:lnTo>
                    <a:pt x="175" y="114"/>
                  </a:lnTo>
                  <a:lnTo>
                    <a:pt x="193" y="90"/>
                  </a:lnTo>
                  <a:lnTo>
                    <a:pt x="206" y="60"/>
                  </a:lnTo>
                  <a:lnTo>
                    <a:pt x="187" y="36"/>
                  </a:lnTo>
                  <a:lnTo>
                    <a:pt x="193" y="18"/>
                  </a:lnTo>
                  <a:lnTo>
                    <a:pt x="181" y="18"/>
                  </a:lnTo>
                  <a:lnTo>
                    <a:pt x="187" y="6"/>
                  </a:lnTo>
                  <a:lnTo>
                    <a:pt x="181" y="0"/>
                  </a:lnTo>
                  <a:lnTo>
                    <a:pt x="163" y="6"/>
                  </a:lnTo>
                  <a:lnTo>
                    <a:pt x="157" y="6"/>
                  </a:lnTo>
                  <a:lnTo>
                    <a:pt x="133" y="12"/>
                  </a:lnTo>
                  <a:lnTo>
                    <a:pt x="115" y="12"/>
                  </a:lnTo>
                  <a:lnTo>
                    <a:pt x="103" y="36"/>
                  </a:lnTo>
                  <a:lnTo>
                    <a:pt x="79" y="30"/>
                  </a:lnTo>
                  <a:lnTo>
                    <a:pt x="61" y="42"/>
                  </a:lnTo>
                  <a:lnTo>
                    <a:pt x="48" y="48"/>
                  </a:lnTo>
                  <a:lnTo>
                    <a:pt x="36" y="48"/>
                  </a:lnTo>
                  <a:lnTo>
                    <a:pt x="24" y="72"/>
                  </a:lnTo>
                  <a:lnTo>
                    <a:pt x="6" y="78"/>
                  </a:lnTo>
                  <a:lnTo>
                    <a:pt x="0" y="84"/>
                  </a:lnTo>
                  <a:lnTo>
                    <a:pt x="0" y="102"/>
                  </a:lnTo>
                  <a:lnTo>
                    <a:pt x="30" y="102"/>
                  </a:lnTo>
                  <a:lnTo>
                    <a:pt x="42" y="133"/>
                  </a:lnTo>
                  <a:lnTo>
                    <a:pt x="42" y="139"/>
                  </a:lnTo>
                  <a:lnTo>
                    <a:pt x="73" y="151"/>
                  </a:lnTo>
                  <a:lnTo>
                    <a:pt x="85" y="145"/>
                  </a:lnTo>
                  <a:lnTo>
                    <a:pt x="109" y="145"/>
                  </a:lnTo>
                  <a:lnTo>
                    <a:pt x="121" y="163"/>
                  </a:lnTo>
                  <a:lnTo>
                    <a:pt x="133" y="175"/>
                  </a:lnTo>
                  <a:close/>
                </a:path>
              </a:pathLst>
            </a:custGeom>
            <a:solidFill>
              <a:srgbClr val="FFDD80"/>
            </a:solidFill>
            <a:ln w="9525">
              <a:solidFill>
                <a:srgbClr val="80A7FF"/>
              </a:solidFill>
              <a:round/>
              <a:headEnd/>
              <a:tailEnd/>
            </a:ln>
          </p:spPr>
          <p:txBody>
            <a:bodyPr/>
            <a:lstStyle/>
            <a:p>
              <a:endParaRPr lang="sv-SE"/>
            </a:p>
          </p:txBody>
        </p:sp>
        <p:sp>
          <p:nvSpPr>
            <p:cNvPr id="19504" name="Freeform 28"/>
            <p:cNvSpPr>
              <a:spLocks/>
            </p:cNvSpPr>
            <p:nvPr/>
          </p:nvSpPr>
          <p:spPr bwMode="auto">
            <a:xfrm>
              <a:off x="685" y="2975"/>
              <a:ext cx="139" cy="182"/>
            </a:xfrm>
            <a:custGeom>
              <a:avLst/>
              <a:gdLst>
                <a:gd name="T0" fmla="*/ 0 w 139"/>
                <a:gd name="T1" fmla="*/ 67 h 182"/>
                <a:gd name="T2" fmla="*/ 6 w 139"/>
                <a:gd name="T3" fmla="*/ 91 h 182"/>
                <a:gd name="T4" fmla="*/ 18 w 139"/>
                <a:gd name="T5" fmla="*/ 91 h 182"/>
                <a:gd name="T6" fmla="*/ 30 w 139"/>
                <a:gd name="T7" fmla="*/ 97 h 182"/>
                <a:gd name="T8" fmla="*/ 18 w 139"/>
                <a:gd name="T9" fmla="*/ 109 h 182"/>
                <a:gd name="T10" fmla="*/ 18 w 139"/>
                <a:gd name="T11" fmla="*/ 115 h 182"/>
                <a:gd name="T12" fmla="*/ 18 w 139"/>
                <a:gd name="T13" fmla="*/ 121 h 182"/>
                <a:gd name="T14" fmla="*/ 30 w 139"/>
                <a:gd name="T15" fmla="*/ 151 h 182"/>
                <a:gd name="T16" fmla="*/ 30 w 139"/>
                <a:gd name="T17" fmla="*/ 163 h 182"/>
                <a:gd name="T18" fmla="*/ 54 w 139"/>
                <a:gd name="T19" fmla="*/ 170 h 182"/>
                <a:gd name="T20" fmla="*/ 79 w 139"/>
                <a:gd name="T21" fmla="*/ 182 h 182"/>
                <a:gd name="T22" fmla="*/ 97 w 139"/>
                <a:gd name="T23" fmla="*/ 163 h 182"/>
                <a:gd name="T24" fmla="*/ 115 w 139"/>
                <a:gd name="T25" fmla="*/ 163 h 182"/>
                <a:gd name="T26" fmla="*/ 109 w 139"/>
                <a:gd name="T27" fmla="*/ 139 h 182"/>
                <a:gd name="T28" fmla="*/ 133 w 139"/>
                <a:gd name="T29" fmla="*/ 115 h 182"/>
                <a:gd name="T30" fmla="*/ 139 w 139"/>
                <a:gd name="T31" fmla="*/ 79 h 182"/>
                <a:gd name="T32" fmla="*/ 115 w 139"/>
                <a:gd name="T33" fmla="*/ 43 h 182"/>
                <a:gd name="T34" fmla="*/ 79 w 139"/>
                <a:gd name="T35" fmla="*/ 49 h 182"/>
                <a:gd name="T36" fmla="*/ 48 w 139"/>
                <a:gd name="T37" fmla="*/ 43 h 182"/>
                <a:gd name="T38" fmla="*/ 48 w 139"/>
                <a:gd name="T39" fmla="*/ 31 h 182"/>
                <a:gd name="T40" fmla="*/ 36 w 139"/>
                <a:gd name="T41" fmla="*/ 0 h 182"/>
                <a:gd name="T42" fmla="*/ 6 w 139"/>
                <a:gd name="T43" fmla="*/ 6 h 182"/>
                <a:gd name="T44" fmla="*/ 18 w 139"/>
                <a:gd name="T45" fmla="*/ 18 h 182"/>
                <a:gd name="T46" fmla="*/ 6 w 139"/>
                <a:gd name="T47" fmla="*/ 24 h 182"/>
                <a:gd name="T48" fmla="*/ 6 w 139"/>
                <a:gd name="T49" fmla="*/ 37 h 182"/>
                <a:gd name="T50" fmla="*/ 18 w 139"/>
                <a:gd name="T51" fmla="*/ 49 h 182"/>
                <a:gd name="T52" fmla="*/ 0 w 139"/>
                <a:gd name="T53" fmla="*/ 67 h 1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9"/>
                <a:gd name="T82" fmla="*/ 0 h 182"/>
                <a:gd name="T83" fmla="*/ 139 w 139"/>
                <a:gd name="T84" fmla="*/ 182 h 1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9" h="182">
                  <a:moveTo>
                    <a:pt x="0" y="67"/>
                  </a:moveTo>
                  <a:lnTo>
                    <a:pt x="6" y="91"/>
                  </a:lnTo>
                  <a:lnTo>
                    <a:pt x="18" y="91"/>
                  </a:lnTo>
                  <a:lnTo>
                    <a:pt x="30" y="97"/>
                  </a:lnTo>
                  <a:lnTo>
                    <a:pt x="18" y="109"/>
                  </a:lnTo>
                  <a:lnTo>
                    <a:pt x="18" y="115"/>
                  </a:lnTo>
                  <a:lnTo>
                    <a:pt x="18" y="121"/>
                  </a:lnTo>
                  <a:lnTo>
                    <a:pt x="30" y="151"/>
                  </a:lnTo>
                  <a:lnTo>
                    <a:pt x="30" y="163"/>
                  </a:lnTo>
                  <a:lnTo>
                    <a:pt x="54" y="170"/>
                  </a:lnTo>
                  <a:lnTo>
                    <a:pt x="79" y="182"/>
                  </a:lnTo>
                  <a:lnTo>
                    <a:pt x="97" y="163"/>
                  </a:lnTo>
                  <a:lnTo>
                    <a:pt x="115" y="163"/>
                  </a:lnTo>
                  <a:lnTo>
                    <a:pt x="109" y="139"/>
                  </a:lnTo>
                  <a:lnTo>
                    <a:pt x="133" y="115"/>
                  </a:lnTo>
                  <a:lnTo>
                    <a:pt x="139" y="79"/>
                  </a:lnTo>
                  <a:lnTo>
                    <a:pt x="115" y="43"/>
                  </a:lnTo>
                  <a:lnTo>
                    <a:pt x="79" y="49"/>
                  </a:lnTo>
                  <a:lnTo>
                    <a:pt x="48" y="43"/>
                  </a:lnTo>
                  <a:lnTo>
                    <a:pt x="48" y="31"/>
                  </a:lnTo>
                  <a:lnTo>
                    <a:pt x="36" y="0"/>
                  </a:lnTo>
                  <a:lnTo>
                    <a:pt x="6" y="6"/>
                  </a:lnTo>
                  <a:lnTo>
                    <a:pt x="18" y="18"/>
                  </a:lnTo>
                  <a:lnTo>
                    <a:pt x="6" y="24"/>
                  </a:lnTo>
                  <a:lnTo>
                    <a:pt x="6" y="37"/>
                  </a:lnTo>
                  <a:lnTo>
                    <a:pt x="18" y="49"/>
                  </a:lnTo>
                  <a:lnTo>
                    <a:pt x="0" y="67"/>
                  </a:lnTo>
                  <a:close/>
                </a:path>
              </a:pathLst>
            </a:custGeom>
            <a:solidFill>
              <a:srgbClr val="FFDD80"/>
            </a:solidFill>
            <a:ln w="9525">
              <a:solidFill>
                <a:srgbClr val="80A7FF"/>
              </a:solidFill>
              <a:round/>
              <a:headEnd/>
              <a:tailEnd/>
            </a:ln>
          </p:spPr>
          <p:txBody>
            <a:bodyPr/>
            <a:lstStyle/>
            <a:p>
              <a:endParaRPr lang="sv-SE"/>
            </a:p>
          </p:txBody>
        </p:sp>
        <p:sp>
          <p:nvSpPr>
            <p:cNvPr id="19505" name="Freeform 29"/>
            <p:cNvSpPr>
              <a:spLocks/>
            </p:cNvSpPr>
            <p:nvPr/>
          </p:nvSpPr>
          <p:spPr bwMode="auto">
            <a:xfrm>
              <a:off x="661" y="2848"/>
              <a:ext cx="91" cy="115"/>
            </a:xfrm>
            <a:custGeom>
              <a:avLst/>
              <a:gdLst>
                <a:gd name="T0" fmla="*/ 12 w 91"/>
                <a:gd name="T1" fmla="*/ 115 h 115"/>
                <a:gd name="T2" fmla="*/ 30 w 91"/>
                <a:gd name="T3" fmla="*/ 115 h 115"/>
                <a:gd name="T4" fmla="*/ 36 w 91"/>
                <a:gd name="T5" fmla="*/ 109 h 115"/>
                <a:gd name="T6" fmla="*/ 54 w 91"/>
                <a:gd name="T7" fmla="*/ 103 h 115"/>
                <a:gd name="T8" fmla="*/ 66 w 91"/>
                <a:gd name="T9" fmla="*/ 79 h 115"/>
                <a:gd name="T10" fmla="*/ 78 w 91"/>
                <a:gd name="T11" fmla="*/ 79 h 115"/>
                <a:gd name="T12" fmla="*/ 91 w 91"/>
                <a:gd name="T13" fmla="*/ 73 h 115"/>
                <a:gd name="T14" fmla="*/ 84 w 91"/>
                <a:gd name="T15" fmla="*/ 43 h 115"/>
                <a:gd name="T16" fmla="*/ 84 w 91"/>
                <a:gd name="T17" fmla="*/ 19 h 115"/>
                <a:gd name="T18" fmla="*/ 54 w 91"/>
                <a:gd name="T19" fmla="*/ 12 h 115"/>
                <a:gd name="T20" fmla="*/ 48 w 91"/>
                <a:gd name="T21" fmla="*/ 6 h 115"/>
                <a:gd name="T22" fmla="*/ 30 w 91"/>
                <a:gd name="T23" fmla="*/ 12 h 115"/>
                <a:gd name="T24" fmla="*/ 30 w 91"/>
                <a:gd name="T25" fmla="*/ 0 h 115"/>
                <a:gd name="T26" fmla="*/ 6 w 91"/>
                <a:gd name="T27" fmla="*/ 19 h 115"/>
                <a:gd name="T28" fmla="*/ 6 w 91"/>
                <a:gd name="T29" fmla="*/ 31 h 115"/>
                <a:gd name="T30" fmla="*/ 0 w 91"/>
                <a:gd name="T31" fmla="*/ 43 h 115"/>
                <a:gd name="T32" fmla="*/ 12 w 91"/>
                <a:gd name="T33" fmla="*/ 67 h 115"/>
                <a:gd name="T34" fmla="*/ 18 w 91"/>
                <a:gd name="T35" fmla="*/ 85 h 115"/>
                <a:gd name="T36" fmla="*/ 12 w 91"/>
                <a:gd name="T37" fmla="*/ 97 h 115"/>
                <a:gd name="T38" fmla="*/ 12 w 91"/>
                <a:gd name="T39" fmla="*/ 115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115"/>
                <a:gd name="T62" fmla="*/ 91 w 91"/>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115">
                  <a:moveTo>
                    <a:pt x="12" y="115"/>
                  </a:moveTo>
                  <a:lnTo>
                    <a:pt x="30" y="115"/>
                  </a:lnTo>
                  <a:lnTo>
                    <a:pt x="36" y="109"/>
                  </a:lnTo>
                  <a:lnTo>
                    <a:pt x="54" y="103"/>
                  </a:lnTo>
                  <a:lnTo>
                    <a:pt x="66" y="79"/>
                  </a:lnTo>
                  <a:lnTo>
                    <a:pt x="78" y="79"/>
                  </a:lnTo>
                  <a:lnTo>
                    <a:pt x="91" y="73"/>
                  </a:lnTo>
                  <a:lnTo>
                    <a:pt x="84" y="43"/>
                  </a:lnTo>
                  <a:lnTo>
                    <a:pt x="84" y="19"/>
                  </a:lnTo>
                  <a:lnTo>
                    <a:pt x="54" y="12"/>
                  </a:lnTo>
                  <a:lnTo>
                    <a:pt x="48" y="6"/>
                  </a:lnTo>
                  <a:lnTo>
                    <a:pt x="30" y="12"/>
                  </a:lnTo>
                  <a:lnTo>
                    <a:pt x="30" y="0"/>
                  </a:lnTo>
                  <a:lnTo>
                    <a:pt x="6" y="19"/>
                  </a:lnTo>
                  <a:lnTo>
                    <a:pt x="6" y="31"/>
                  </a:lnTo>
                  <a:lnTo>
                    <a:pt x="0" y="43"/>
                  </a:lnTo>
                  <a:lnTo>
                    <a:pt x="12" y="67"/>
                  </a:lnTo>
                  <a:lnTo>
                    <a:pt x="18" y="85"/>
                  </a:lnTo>
                  <a:lnTo>
                    <a:pt x="12" y="97"/>
                  </a:lnTo>
                  <a:lnTo>
                    <a:pt x="12" y="115"/>
                  </a:lnTo>
                  <a:close/>
                </a:path>
              </a:pathLst>
            </a:custGeom>
            <a:solidFill>
              <a:srgbClr val="FFDD80"/>
            </a:solidFill>
            <a:ln w="9525">
              <a:solidFill>
                <a:srgbClr val="80A7FF"/>
              </a:solidFill>
              <a:round/>
              <a:headEnd/>
              <a:tailEnd/>
            </a:ln>
          </p:spPr>
          <p:txBody>
            <a:bodyPr/>
            <a:lstStyle/>
            <a:p>
              <a:endParaRPr lang="sv-SE"/>
            </a:p>
          </p:txBody>
        </p:sp>
        <p:sp>
          <p:nvSpPr>
            <p:cNvPr id="19506" name="Freeform 30"/>
            <p:cNvSpPr>
              <a:spLocks/>
            </p:cNvSpPr>
            <p:nvPr/>
          </p:nvSpPr>
          <p:spPr bwMode="auto">
            <a:xfrm>
              <a:off x="854" y="2734"/>
              <a:ext cx="145" cy="211"/>
            </a:xfrm>
            <a:custGeom>
              <a:avLst/>
              <a:gdLst>
                <a:gd name="T0" fmla="*/ 127 w 145"/>
                <a:gd name="T1" fmla="*/ 163 h 211"/>
                <a:gd name="T2" fmla="*/ 115 w 145"/>
                <a:gd name="T3" fmla="*/ 139 h 211"/>
                <a:gd name="T4" fmla="*/ 139 w 145"/>
                <a:gd name="T5" fmla="*/ 126 h 211"/>
                <a:gd name="T6" fmla="*/ 145 w 145"/>
                <a:gd name="T7" fmla="*/ 114 h 211"/>
                <a:gd name="T8" fmla="*/ 127 w 145"/>
                <a:gd name="T9" fmla="*/ 96 h 211"/>
                <a:gd name="T10" fmla="*/ 115 w 145"/>
                <a:gd name="T11" fmla="*/ 102 h 211"/>
                <a:gd name="T12" fmla="*/ 109 w 145"/>
                <a:gd name="T13" fmla="*/ 72 h 211"/>
                <a:gd name="T14" fmla="*/ 97 w 145"/>
                <a:gd name="T15" fmla="*/ 72 h 211"/>
                <a:gd name="T16" fmla="*/ 109 w 145"/>
                <a:gd name="T17" fmla="*/ 48 h 211"/>
                <a:gd name="T18" fmla="*/ 97 w 145"/>
                <a:gd name="T19" fmla="*/ 30 h 211"/>
                <a:gd name="T20" fmla="*/ 85 w 145"/>
                <a:gd name="T21" fmla="*/ 30 h 211"/>
                <a:gd name="T22" fmla="*/ 85 w 145"/>
                <a:gd name="T23" fmla="*/ 18 h 211"/>
                <a:gd name="T24" fmla="*/ 49 w 145"/>
                <a:gd name="T25" fmla="*/ 0 h 211"/>
                <a:gd name="T26" fmla="*/ 24 w 145"/>
                <a:gd name="T27" fmla="*/ 12 h 211"/>
                <a:gd name="T28" fmla="*/ 12 w 145"/>
                <a:gd name="T29" fmla="*/ 6 h 211"/>
                <a:gd name="T30" fmla="*/ 18 w 145"/>
                <a:gd name="T31" fmla="*/ 24 h 211"/>
                <a:gd name="T32" fmla="*/ 30 w 145"/>
                <a:gd name="T33" fmla="*/ 54 h 211"/>
                <a:gd name="T34" fmla="*/ 24 w 145"/>
                <a:gd name="T35" fmla="*/ 60 h 211"/>
                <a:gd name="T36" fmla="*/ 24 w 145"/>
                <a:gd name="T37" fmla="*/ 84 h 211"/>
                <a:gd name="T38" fmla="*/ 0 w 145"/>
                <a:gd name="T39" fmla="*/ 102 h 211"/>
                <a:gd name="T40" fmla="*/ 18 w 145"/>
                <a:gd name="T41" fmla="*/ 139 h 211"/>
                <a:gd name="T42" fmla="*/ 18 w 145"/>
                <a:gd name="T43" fmla="*/ 145 h 211"/>
                <a:gd name="T44" fmla="*/ 18 w 145"/>
                <a:gd name="T45" fmla="*/ 157 h 211"/>
                <a:gd name="T46" fmla="*/ 24 w 145"/>
                <a:gd name="T47" fmla="*/ 163 h 211"/>
                <a:gd name="T48" fmla="*/ 24 w 145"/>
                <a:gd name="T49" fmla="*/ 181 h 211"/>
                <a:gd name="T50" fmla="*/ 43 w 145"/>
                <a:gd name="T51" fmla="*/ 211 h 211"/>
                <a:gd name="T52" fmla="*/ 55 w 145"/>
                <a:gd name="T53" fmla="*/ 211 h 211"/>
                <a:gd name="T54" fmla="*/ 67 w 145"/>
                <a:gd name="T55" fmla="*/ 193 h 211"/>
                <a:gd name="T56" fmla="*/ 79 w 145"/>
                <a:gd name="T57" fmla="*/ 193 h 211"/>
                <a:gd name="T58" fmla="*/ 85 w 145"/>
                <a:gd name="T59" fmla="*/ 181 h 211"/>
                <a:gd name="T60" fmla="*/ 97 w 145"/>
                <a:gd name="T61" fmla="*/ 187 h 211"/>
                <a:gd name="T62" fmla="*/ 109 w 145"/>
                <a:gd name="T63" fmla="*/ 169 h 211"/>
                <a:gd name="T64" fmla="*/ 115 w 145"/>
                <a:gd name="T65" fmla="*/ 169 h 211"/>
                <a:gd name="T66" fmla="*/ 127 w 145"/>
                <a:gd name="T67" fmla="*/ 163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11"/>
                <a:gd name="T104" fmla="*/ 145 w 145"/>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11">
                  <a:moveTo>
                    <a:pt x="127" y="163"/>
                  </a:moveTo>
                  <a:lnTo>
                    <a:pt x="115" y="139"/>
                  </a:lnTo>
                  <a:lnTo>
                    <a:pt x="139" y="126"/>
                  </a:lnTo>
                  <a:lnTo>
                    <a:pt x="145" y="114"/>
                  </a:lnTo>
                  <a:lnTo>
                    <a:pt x="127" y="96"/>
                  </a:lnTo>
                  <a:lnTo>
                    <a:pt x="115" y="102"/>
                  </a:lnTo>
                  <a:lnTo>
                    <a:pt x="109" y="72"/>
                  </a:lnTo>
                  <a:lnTo>
                    <a:pt x="97" y="72"/>
                  </a:lnTo>
                  <a:lnTo>
                    <a:pt x="109" y="48"/>
                  </a:lnTo>
                  <a:lnTo>
                    <a:pt x="97" y="30"/>
                  </a:lnTo>
                  <a:lnTo>
                    <a:pt x="85" y="30"/>
                  </a:lnTo>
                  <a:lnTo>
                    <a:pt x="85" y="18"/>
                  </a:lnTo>
                  <a:lnTo>
                    <a:pt x="49" y="0"/>
                  </a:lnTo>
                  <a:lnTo>
                    <a:pt x="24" y="12"/>
                  </a:lnTo>
                  <a:lnTo>
                    <a:pt x="12" y="6"/>
                  </a:lnTo>
                  <a:lnTo>
                    <a:pt x="18" y="24"/>
                  </a:lnTo>
                  <a:lnTo>
                    <a:pt x="30" y="54"/>
                  </a:lnTo>
                  <a:lnTo>
                    <a:pt x="24" y="60"/>
                  </a:lnTo>
                  <a:lnTo>
                    <a:pt x="24" y="84"/>
                  </a:lnTo>
                  <a:lnTo>
                    <a:pt x="0" y="102"/>
                  </a:lnTo>
                  <a:lnTo>
                    <a:pt x="18" y="139"/>
                  </a:lnTo>
                  <a:lnTo>
                    <a:pt x="18" y="145"/>
                  </a:lnTo>
                  <a:lnTo>
                    <a:pt x="18" y="157"/>
                  </a:lnTo>
                  <a:lnTo>
                    <a:pt x="24" y="163"/>
                  </a:lnTo>
                  <a:lnTo>
                    <a:pt x="24" y="181"/>
                  </a:lnTo>
                  <a:lnTo>
                    <a:pt x="43" y="211"/>
                  </a:lnTo>
                  <a:lnTo>
                    <a:pt x="55" y="211"/>
                  </a:lnTo>
                  <a:lnTo>
                    <a:pt x="67" y="193"/>
                  </a:lnTo>
                  <a:lnTo>
                    <a:pt x="79" y="193"/>
                  </a:lnTo>
                  <a:lnTo>
                    <a:pt x="85" y="181"/>
                  </a:lnTo>
                  <a:lnTo>
                    <a:pt x="97" y="187"/>
                  </a:lnTo>
                  <a:lnTo>
                    <a:pt x="109" y="169"/>
                  </a:lnTo>
                  <a:lnTo>
                    <a:pt x="115" y="169"/>
                  </a:lnTo>
                  <a:lnTo>
                    <a:pt x="127" y="163"/>
                  </a:lnTo>
                  <a:close/>
                </a:path>
              </a:pathLst>
            </a:custGeom>
            <a:solidFill>
              <a:srgbClr val="FFDD80"/>
            </a:solidFill>
            <a:ln w="9525">
              <a:solidFill>
                <a:srgbClr val="80A7FF"/>
              </a:solidFill>
              <a:round/>
              <a:headEnd/>
              <a:tailEnd/>
            </a:ln>
          </p:spPr>
          <p:txBody>
            <a:bodyPr/>
            <a:lstStyle/>
            <a:p>
              <a:endParaRPr lang="sv-SE"/>
            </a:p>
          </p:txBody>
        </p:sp>
        <p:sp>
          <p:nvSpPr>
            <p:cNvPr id="19507" name="Freeform 31"/>
            <p:cNvSpPr>
              <a:spLocks/>
            </p:cNvSpPr>
            <p:nvPr/>
          </p:nvSpPr>
          <p:spPr bwMode="auto">
            <a:xfrm>
              <a:off x="969" y="2824"/>
              <a:ext cx="205" cy="121"/>
            </a:xfrm>
            <a:custGeom>
              <a:avLst/>
              <a:gdLst>
                <a:gd name="T0" fmla="*/ 54 w 205"/>
                <a:gd name="T1" fmla="*/ 115 h 121"/>
                <a:gd name="T2" fmla="*/ 66 w 205"/>
                <a:gd name="T3" fmla="*/ 115 h 121"/>
                <a:gd name="T4" fmla="*/ 79 w 205"/>
                <a:gd name="T5" fmla="*/ 115 h 121"/>
                <a:gd name="T6" fmla="*/ 103 w 205"/>
                <a:gd name="T7" fmla="*/ 121 h 121"/>
                <a:gd name="T8" fmla="*/ 109 w 205"/>
                <a:gd name="T9" fmla="*/ 103 h 121"/>
                <a:gd name="T10" fmla="*/ 127 w 205"/>
                <a:gd name="T11" fmla="*/ 109 h 121"/>
                <a:gd name="T12" fmla="*/ 133 w 205"/>
                <a:gd name="T13" fmla="*/ 103 h 121"/>
                <a:gd name="T14" fmla="*/ 145 w 205"/>
                <a:gd name="T15" fmla="*/ 103 h 121"/>
                <a:gd name="T16" fmla="*/ 145 w 205"/>
                <a:gd name="T17" fmla="*/ 85 h 121"/>
                <a:gd name="T18" fmla="*/ 139 w 205"/>
                <a:gd name="T19" fmla="*/ 73 h 121"/>
                <a:gd name="T20" fmla="*/ 151 w 205"/>
                <a:gd name="T21" fmla="*/ 73 h 121"/>
                <a:gd name="T22" fmla="*/ 145 w 205"/>
                <a:gd name="T23" fmla="*/ 49 h 121"/>
                <a:gd name="T24" fmla="*/ 157 w 205"/>
                <a:gd name="T25" fmla="*/ 49 h 121"/>
                <a:gd name="T26" fmla="*/ 169 w 205"/>
                <a:gd name="T27" fmla="*/ 85 h 121"/>
                <a:gd name="T28" fmla="*/ 175 w 205"/>
                <a:gd name="T29" fmla="*/ 91 h 121"/>
                <a:gd name="T30" fmla="*/ 181 w 205"/>
                <a:gd name="T31" fmla="*/ 67 h 121"/>
                <a:gd name="T32" fmla="*/ 205 w 205"/>
                <a:gd name="T33" fmla="*/ 43 h 121"/>
                <a:gd name="T34" fmla="*/ 205 w 205"/>
                <a:gd name="T35" fmla="*/ 36 h 121"/>
                <a:gd name="T36" fmla="*/ 193 w 205"/>
                <a:gd name="T37" fmla="*/ 49 h 121"/>
                <a:gd name="T38" fmla="*/ 181 w 205"/>
                <a:gd name="T39" fmla="*/ 30 h 121"/>
                <a:gd name="T40" fmla="*/ 169 w 205"/>
                <a:gd name="T41" fmla="*/ 24 h 121"/>
                <a:gd name="T42" fmla="*/ 157 w 205"/>
                <a:gd name="T43" fmla="*/ 36 h 121"/>
                <a:gd name="T44" fmla="*/ 145 w 205"/>
                <a:gd name="T45" fmla="*/ 24 h 121"/>
                <a:gd name="T46" fmla="*/ 133 w 205"/>
                <a:gd name="T47" fmla="*/ 30 h 121"/>
                <a:gd name="T48" fmla="*/ 139 w 205"/>
                <a:gd name="T49" fmla="*/ 36 h 121"/>
                <a:gd name="T50" fmla="*/ 121 w 205"/>
                <a:gd name="T51" fmla="*/ 43 h 121"/>
                <a:gd name="T52" fmla="*/ 121 w 205"/>
                <a:gd name="T53" fmla="*/ 30 h 121"/>
                <a:gd name="T54" fmla="*/ 127 w 205"/>
                <a:gd name="T55" fmla="*/ 18 h 121"/>
                <a:gd name="T56" fmla="*/ 121 w 205"/>
                <a:gd name="T57" fmla="*/ 12 h 121"/>
                <a:gd name="T58" fmla="*/ 91 w 205"/>
                <a:gd name="T59" fmla="*/ 0 h 121"/>
                <a:gd name="T60" fmla="*/ 72 w 205"/>
                <a:gd name="T61" fmla="*/ 6 h 121"/>
                <a:gd name="T62" fmla="*/ 54 w 205"/>
                <a:gd name="T63" fmla="*/ 12 h 121"/>
                <a:gd name="T64" fmla="*/ 42 w 205"/>
                <a:gd name="T65" fmla="*/ 24 h 121"/>
                <a:gd name="T66" fmla="*/ 30 w 205"/>
                <a:gd name="T67" fmla="*/ 24 h 121"/>
                <a:gd name="T68" fmla="*/ 18 w 205"/>
                <a:gd name="T69" fmla="*/ 36 h 121"/>
                <a:gd name="T70" fmla="*/ 0 w 205"/>
                <a:gd name="T71" fmla="*/ 43 h 121"/>
                <a:gd name="T72" fmla="*/ 6 w 205"/>
                <a:gd name="T73" fmla="*/ 61 h 121"/>
                <a:gd name="T74" fmla="*/ 18 w 205"/>
                <a:gd name="T75" fmla="*/ 79 h 121"/>
                <a:gd name="T76" fmla="*/ 30 w 205"/>
                <a:gd name="T77" fmla="*/ 91 h 121"/>
                <a:gd name="T78" fmla="*/ 54 w 205"/>
                <a:gd name="T79" fmla="*/ 97 h 121"/>
                <a:gd name="T80" fmla="*/ 54 w 205"/>
                <a:gd name="T81" fmla="*/ 115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21"/>
                <a:gd name="T125" fmla="*/ 205 w 205"/>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21">
                  <a:moveTo>
                    <a:pt x="54" y="115"/>
                  </a:moveTo>
                  <a:lnTo>
                    <a:pt x="66" y="115"/>
                  </a:lnTo>
                  <a:lnTo>
                    <a:pt x="79" y="115"/>
                  </a:lnTo>
                  <a:lnTo>
                    <a:pt x="103" y="121"/>
                  </a:lnTo>
                  <a:lnTo>
                    <a:pt x="109" y="103"/>
                  </a:lnTo>
                  <a:lnTo>
                    <a:pt x="127" y="109"/>
                  </a:lnTo>
                  <a:lnTo>
                    <a:pt x="133" y="103"/>
                  </a:lnTo>
                  <a:lnTo>
                    <a:pt x="145" y="103"/>
                  </a:lnTo>
                  <a:lnTo>
                    <a:pt x="145" y="85"/>
                  </a:lnTo>
                  <a:lnTo>
                    <a:pt x="139" y="73"/>
                  </a:lnTo>
                  <a:lnTo>
                    <a:pt x="151" y="73"/>
                  </a:lnTo>
                  <a:lnTo>
                    <a:pt x="145" y="49"/>
                  </a:lnTo>
                  <a:lnTo>
                    <a:pt x="157" y="49"/>
                  </a:lnTo>
                  <a:lnTo>
                    <a:pt x="169" y="85"/>
                  </a:lnTo>
                  <a:lnTo>
                    <a:pt x="175" y="91"/>
                  </a:lnTo>
                  <a:lnTo>
                    <a:pt x="181" y="67"/>
                  </a:lnTo>
                  <a:lnTo>
                    <a:pt x="205" y="43"/>
                  </a:lnTo>
                  <a:lnTo>
                    <a:pt x="205" y="36"/>
                  </a:lnTo>
                  <a:lnTo>
                    <a:pt x="193" y="49"/>
                  </a:lnTo>
                  <a:lnTo>
                    <a:pt x="181" y="30"/>
                  </a:lnTo>
                  <a:lnTo>
                    <a:pt x="169" y="24"/>
                  </a:lnTo>
                  <a:lnTo>
                    <a:pt x="157" y="36"/>
                  </a:lnTo>
                  <a:lnTo>
                    <a:pt x="145" y="24"/>
                  </a:lnTo>
                  <a:lnTo>
                    <a:pt x="133" y="30"/>
                  </a:lnTo>
                  <a:lnTo>
                    <a:pt x="139" y="36"/>
                  </a:lnTo>
                  <a:lnTo>
                    <a:pt x="121" y="43"/>
                  </a:lnTo>
                  <a:lnTo>
                    <a:pt x="121" y="30"/>
                  </a:lnTo>
                  <a:lnTo>
                    <a:pt x="127" y="18"/>
                  </a:lnTo>
                  <a:lnTo>
                    <a:pt x="121" y="12"/>
                  </a:lnTo>
                  <a:lnTo>
                    <a:pt x="91" y="0"/>
                  </a:lnTo>
                  <a:lnTo>
                    <a:pt x="72" y="6"/>
                  </a:lnTo>
                  <a:lnTo>
                    <a:pt x="54" y="12"/>
                  </a:lnTo>
                  <a:lnTo>
                    <a:pt x="42" y="24"/>
                  </a:lnTo>
                  <a:lnTo>
                    <a:pt x="30" y="24"/>
                  </a:lnTo>
                  <a:lnTo>
                    <a:pt x="18" y="36"/>
                  </a:lnTo>
                  <a:lnTo>
                    <a:pt x="0" y="43"/>
                  </a:lnTo>
                  <a:lnTo>
                    <a:pt x="6" y="61"/>
                  </a:lnTo>
                  <a:lnTo>
                    <a:pt x="18" y="79"/>
                  </a:lnTo>
                  <a:lnTo>
                    <a:pt x="30" y="91"/>
                  </a:lnTo>
                  <a:lnTo>
                    <a:pt x="54" y="97"/>
                  </a:lnTo>
                  <a:lnTo>
                    <a:pt x="54" y="115"/>
                  </a:lnTo>
                  <a:close/>
                </a:path>
              </a:pathLst>
            </a:custGeom>
            <a:solidFill>
              <a:srgbClr val="FFDD80"/>
            </a:solidFill>
            <a:ln w="9525">
              <a:solidFill>
                <a:srgbClr val="80A7FF"/>
              </a:solidFill>
              <a:round/>
              <a:headEnd/>
              <a:tailEnd/>
            </a:ln>
          </p:spPr>
          <p:txBody>
            <a:bodyPr/>
            <a:lstStyle/>
            <a:p>
              <a:endParaRPr lang="sv-SE"/>
            </a:p>
          </p:txBody>
        </p:sp>
        <p:sp>
          <p:nvSpPr>
            <p:cNvPr id="19508" name="Freeform 32"/>
            <p:cNvSpPr>
              <a:spLocks/>
            </p:cNvSpPr>
            <p:nvPr/>
          </p:nvSpPr>
          <p:spPr bwMode="auto">
            <a:xfrm>
              <a:off x="945" y="2673"/>
              <a:ext cx="151" cy="181"/>
            </a:xfrm>
            <a:custGeom>
              <a:avLst/>
              <a:gdLst>
                <a:gd name="T0" fmla="*/ 84 w 151"/>
                <a:gd name="T1" fmla="*/ 163 h 181"/>
                <a:gd name="T2" fmla="*/ 54 w 151"/>
                <a:gd name="T3" fmla="*/ 157 h 181"/>
                <a:gd name="T4" fmla="*/ 54 w 151"/>
                <a:gd name="T5" fmla="*/ 145 h 181"/>
                <a:gd name="T6" fmla="*/ 84 w 151"/>
                <a:gd name="T7" fmla="*/ 151 h 181"/>
                <a:gd name="T8" fmla="*/ 109 w 151"/>
                <a:gd name="T9" fmla="*/ 145 h 181"/>
                <a:gd name="T10" fmla="*/ 121 w 151"/>
                <a:gd name="T11" fmla="*/ 133 h 181"/>
                <a:gd name="T12" fmla="*/ 115 w 151"/>
                <a:gd name="T13" fmla="*/ 127 h 181"/>
                <a:gd name="T14" fmla="*/ 115 w 151"/>
                <a:gd name="T15" fmla="*/ 109 h 181"/>
                <a:gd name="T16" fmla="*/ 133 w 151"/>
                <a:gd name="T17" fmla="*/ 103 h 181"/>
                <a:gd name="T18" fmla="*/ 133 w 151"/>
                <a:gd name="T19" fmla="*/ 91 h 181"/>
                <a:gd name="T20" fmla="*/ 127 w 151"/>
                <a:gd name="T21" fmla="*/ 73 h 181"/>
                <a:gd name="T22" fmla="*/ 145 w 151"/>
                <a:gd name="T23" fmla="*/ 48 h 181"/>
                <a:gd name="T24" fmla="*/ 145 w 151"/>
                <a:gd name="T25" fmla="*/ 36 h 181"/>
                <a:gd name="T26" fmla="*/ 139 w 151"/>
                <a:gd name="T27" fmla="*/ 24 h 181"/>
                <a:gd name="T28" fmla="*/ 151 w 151"/>
                <a:gd name="T29" fmla="*/ 0 h 181"/>
                <a:gd name="T30" fmla="*/ 127 w 151"/>
                <a:gd name="T31" fmla="*/ 18 h 181"/>
                <a:gd name="T32" fmla="*/ 103 w 151"/>
                <a:gd name="T33" fmla="*/ 30 h 181"/>
                <a:gd name="T34" fmla="*/ 103 w 151"/>
                <a:gd name="T35" fmla="*/ 48 h 181"/>
                <a:gd name="T36" fmla="*/ 78 w 151"/>
                <a:gd name="T37" fmla="*/ 42 h 181"/>
                <a:gd name="T38" fmla="*/ 60 w 151"/>
                <a:gd name="T39" fmla="*/ 55 h 181"/>
                <a:gd name="T40" fmla="*/ 48 w 151"/>
                <a:gd name="T41" fmla="*/ 48 h 181"/>
                <a:gd name="T42" fmla="*/ 24 w 151"/>
                <a:gd name="T43" fmla="*/ 67 h 181"/>
                <a:gd name="T44" fmla="*/ 36 w 151"/>
                <a:gd name="T45" fmla="*/ 79 h 181"/>
                <a:gd name="T46" fmla="*/ 24 w 151"/>
                <a:gd name="T47" fmla="*/ 79 h 181"/>
                <a:gd name="T48" fmla="*/ 6 w 151"/>
                <a:gd name="T49" fmla="*/ 91 h 181"/>
                <a:gd name="T50" fmla="*/ 18 w 151"/>
                <a:gd name="T51" fmla="*/ 115 h 181"/>
                <a:gd name="T52" fmla="*/ 0 w 151"/>
                <a:gd name="T53" fmla="*/ 127 h 181"/>
                <a:gd name="T54" fmla="*/ 24 w 151"/>
                <a:gd name="T55" fmla="*/ 139 h 181"/>
                <a:gd name="T56" fmla="*/ 18 w 151"/>
                <a:gd name="T57" fmla="*/ 169 h 181"/>
                <a:gd name="T58" fmla="*/ 36 w 151"/>
                <a:gd name="T59" fmla="*/ 157 h 181"/>
                <a:gd name="T60" fmla="*/ 54 w 151"/>
                <a:gd name="T61" fmla="*/ 181 h 181"/>
                <a:gd name="T62" fmla="*/ 84 w 151"/>
                <a:gd name="T63" fmla="*/ 163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81"/>
                <a:gd name="T98" fmla="*/ 151 w 151"/>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81">
                  <a:moveTo>
                    <a:pt x="84" y="163"/>
                  </a:moveTo>
                  <a:lnTo>
                    <a:pt x="54" y="157"/>
                  </a:lnTo>
                  <a:lnTo>
                    <a:pt x="54" y="145"/>
                  </a:lnTo>
                  <a:lnTo>
                    <a:pt x="84" y="151"/>
                  </a:lnTo>
                  <a:lnTo>
                    <a:pt x="109" y="145"/>
                  </a:lnTo>
                  <a:lnTo>
                    <a:pt x="121" y="133"/>
                  </a:lnTo>
                  <a:lnTo>
                    <a:pt x="115" y="127"/>
                  </a:lnTo>
                  <a:lnTo>
                    <a:pt x="115" y="109"/>
                  </a:lnTo>
                  <a:lnTo>
                    <a:pt x="133" y="103"/>
                  </a:lnTo>
                  <a:lnTo>
                    <a:pt x="133" y="91"/>
                  </a:lnTo>
                  <a:lnTo>
                    <a:pt x="127" y="73"/>
                  </a:lnTo>
                  <a:lnTo>
                    <a:pt x="145" y="48"/>
                  </a:lnTo>
                  <a:lnTo>
                    <a:pt x="145" y="36"/>
                  </a:lnTo>
                  <a:lnTo>
                    <a:pt x="139" y="24"/>
                  </a:lnTo>
                  <a:lnTo>
                    <a:pt x="151" y="0"/>
                  </a:lnTo>
                  <a:lnTo>
                    <a:pt x="127" y="18"/>
                  </a:lnTo>
                  <a:lnTo>
                    <a:pt x="103" y="30"/>
                  </a:lnTo>
                  <a:lnTo>
                    <a:pt x="103" y="48"/>
                  </a:lnTo>
                  <a:lnTo>
                    <a:pt x="78" y="42"/>
                  </a:lnTo>
                  <a:lnTo>
                    <a:pt x="60" y="55"/>
                  </a:lnTo>
                  <a:lnTo>
                    <a:pt x="48" y="48"/>
                  </a:lnTo>
                  <a:lnTo>
                    <a:pt x="24" y="67"/>
                  </a:lnTo>
                  <a:lnTo>
                    <a:pt x="36" y="79"/>
                  </a:lnTo>
                  <a:lnTo>
                    <a:pt x="24" y="79"/>
                  </a:lnTo>
                  <a:lnTo>
                    <a:pt x="6" y="91"/>
                  </a:lnTo>
                  <a:lnTo>
                    <a:pt x="18" y="115"/>
                  </a:lnTo>
                  <a:lnTo>
                    <a:pt x="0" y="127"/>
                  </a:lnTo>
                  <a:lnTo>
                    <a:pt x="24" y="139"/>
                  </a:lnTo>
                  <a:lnTo>
                    <a:pt x="18" y="169"/>
                  </a:lnTo>
                  <a:lnTo>
                    <a:pt x="36" y="157"/>
                  </a:lnTo>
                  <a:lnTo>
                    <a:pt x="54" y="181"/>
                  </a:lnTo>
                  <a:lnTo>
                    <a:pt x="84" y="163"/>
                  </a:lnTo>
                  <a:close/>
                </a:path>
              </a:pathLst>
            </a:custGeom>
            <a:solidFill>
              <a:srgbClr val="FFDD80"/>
            </a:solidFill>
            <a:ln w="9525">
              <a:solidFill>
                <a:srgbClr val="80A7FF"/>
              </a:solidFill>
              <a:round/>
              <a:headEnd/>
              <a:tailEnd/>
            </a:ln>
          </p:spPr>
          <p:txBody>
            <a:bodyPr/>
            <a:lstStyle/>
            <a:p>
              <a:endParaRPr lang="sv-SE"/>
            </a:p>
          </p:txBody>
        </p:sp>
        <p:sp>
          <p:nvSpPr>
            <p:cNvPr id="19509" name="Freeform 33"/>
            <p:cNvSpPr>
              <a:spLocks/>
            </p:cNvSpPr>
            <p:nvPr/>
          </p:nvSpPr>
          <p:spPr bwMode="auto">
            <a:xfrm>
              <a:off x="1060" y="2655"/>
              <a:ext cx="126" cy="163"/>
            </a:xfrm>
            <a:custGeom>
              <a:avLst/>
              <a:gdLst>
                <a:gd name="T0" fmla="*/ 66 w 126"/>
                <a:gd name="T1" fmla="*/ 163 h 163"/>
                <a:gd name="T2" fmla="*/ 60 w 126"/>
                <a:gd name="T3" fmla="*/ 151 h 163"/>
                <a:gd name="T4" fmla="*/ 72 w 126"/>
                <a:gd name="T5" fmla="*/ 139 h 163"/>
                <a:gd name="T6" fmla="*/ 60 w 126"/>
                <a:gd name="T7" fmla="*/ 127 h 163"/>
                <a:gd name="T8" fmla="*/ 66 w 126"/>
                <a:gd name="T9" fmla="*/ 115 h 163"/>
                <a:gd name="T10" fmla="*/ 84 w 126"/>
                <a:gd name="T11" fmla="*/ 103 h 163"/>
                <a:gd name="T12" fmla="*/ 84 w 126"/>
                <a:gd name="T13" fmla="*/ 91 h 163"/>
                <a:gd name="T14" fmla="*/ 108 w 126"/>
                <a:gd name="T15" fmla="*/ 91 h 163"/>
                <a:gd name="T16" fmla="*/ 126 w 126"/>
                <a:gd name="T17" fmla="*/ 66 h 163"/>
                <a:gd name="T18" fmla="*/ 114 w 126"/>
                <a:gd name="T19" fmla="*/ 60 h 163"/>
                <a:gd name="T20" fmla="*/ 114 w 126"/>
                <a:gd name="T21" fmla="*/ 48 h 163"/>
                <a:gd name="T22" fmla="*/ 120 w 126"/>
                <a:gd name="T23" fmla="*/ 42 h 163"/>
                <a:gd name="T24" fmla="*/ 114 w 126"/>
                <a:gd name="T25" fmla="*/ 18 h 163"/>
                <a:gd name="T26" fmla="*/ 102 w 126"/>
                <a:gd name="T27" fmla="*/ 18 h 163"/>
                <a:gd name="T28" fmla="*/ 102 w 126"/>
                <a:gd name="T29" fmla="*/ 36 h 163"/>
                <a:gd name="T30" fmla="*/ 78 w 126"/>
                <a:gd name="T31" fmla="*/ 18 h 163"/>
                <a:gd name="T32" fmla="*/ 90 w 126"/>
                <a:gd name="T33" fmla="*/ 12 h 163"/>
                <a:gd name="T34" fmla="*/ 78 w 126"/>
                <a:gd name="T35" fmla="*/ 0 h 163"/>
                <a:gd name="T36" fmla="*/ 66 w 126"/>
                <a:gd name="T37" fmla="*/ 6 h 163"/>
                <a:gd name="T38" fmla="*/ 60 w 126"/>
                <a:gd name="T39" fmla="*/ 18 h 163"/>
                <a:gd name="T40" fmla="*/ 48 w 126"/>
                <a:gd name="T41" fmla="*/ 18 h 163"/>
                <a:gd name="T42" fmla="*/ 30 w 126"/>
                <a:gd name="T43" fmla="*/ 18 h 163"/>
                <a:gd name="T44" fmla="*/ 18 w 126"/>
                <a:gd name="T45" fmla="*/ 42 h 163"/>
                <a:gd name="T46" fmla="*/ 30 w 126"/>
                <a:gd name="T47" fmla="*/ 54 h 163"/>
                <a:gd name="T48" fmla="*/ 30 w 126"/>
                <a:gd name="T49" fmla="*/ 66 h 163"/>
                <a:gd name="T50" fmla="*/ 6 w 126"/>
                <a:gd name="T51" fmla="*/ 91 h 163"/>
                <a:gd name="T52" fmla="*/ 18 w 126"/>
                <a:gd name="T53" fmla="*/ 109 h 163"/>
                <a:gd name="T54" fmla="*/ 0 w 126"/>
                <a:gd name="T55" fmla="*/ 127 h 163"/>
                <a:gd name="T56" fmla="*/ 0 w 126"/>
                <a:gd name="T57" fmla="*/ 145 h 163"/>
                <a:gd name="T58" fmla="*/ 6 w 126"/>
                <a:gd name="T59" fmla="*/ 151 h 163"/>
                <a:gd name="T60" fmla="*/ 42 w 126"/>
                <a:gd name="T61" fmla="*/ 157 h 163"/>
                <a:gd name="T62" fmla="*/ 54 w 126"/>
                <a:gd name="T63" fmla="*/ 163 h 163"/>
                <a:gd name="T64" fmla="*/ 66 w 126"/>
                <a:gd name="T65" fmla="*/ 163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63"/>
                <a:gd name="T101" fmla="*/ 126 w 126"/>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63">
                  <a:moveTo>
                    <a:pt x="66" y="163"/>
                  </a:moveTo>
                  <a:lnTo>
                    <a:pt x="60" y="151"/>
                  </a:lnTo>
                  <a:lnTo>
                    <a:pt x="72" y="139"/>
                  </a:lnTo>
                  <a:lnTo>
                    <a:pt x="60" y="127"/>
                  </a:lnTo>
                  <a:lnTo>
                    <a:pt x="66" y="115"/>
                  </a:lnTo>
                  <a:lnTo>
                    <a:pt x="84" y="103"/>
                  </a:lnTo>
                  <a:lnTo>
                    <a:pt x="84" y="91"/>
                  </a:lnTo>
                  <a:lnTo>
                    <a:pt x="108" y="91"/>
                  </a:lnTo>
                  <a:lnTo>
                    <a:pt x="126" y="66"/>
                  </a:lnTo>
                  <a:lnTo>
                    <a:pt x="114" y="60"/>
                  </a:lnTo>
                  <a:lnTo>
                    <a:pt x="114" y="48"/>
                  </a:lnTo>
                  <a:lnTo>
                    <a:pt x="120" y="42"/>
                  </a:lnTo>
                  <a:lnTo>
                    <a:pt x="114" y="18"/>
                  </a:lnTo>
                  <a:lnTo>
                    <a:pt x="102" y="18"/>
                  </a:lnTo>
                  <a:lnTo>
                    <a:pt x="102" y="36"/>
                  </a:lnTo>
                  <a:lnTo>
                    <a:pt x="78" y="18"/>
                  </a:lnTo>
                  <a:lnTo>
                    <a:pt x="90" y="12"/>
                  </a:lnTo>
                  <a:lnTo>
                    <a:pt x="78" y="0"/>
                  </a:lnTo>
                  <a:lnTo>
                    <a:pt x="66" y="6"/>
                  </a:lnTo>
                  <a:lnTo>
                    <a:pt x="60" y="18"/>
                  </a:lnTo>
                  <a:lnTo>
                    <a:pt x="48" y="18"/>
                  </a:lnTo>
                  <a:lnTo>
                    <a:pt x="30" y="18"/>
                  </a:lnTo>
                  <a:lnTo>
                    <a:pt x="18" y="42"/>
                  </a:lnTo>
                  <a:lnTo>
                    <a:pt x="30" y="54"/>
                  </a:lnTo>
                  <a:lnTo>
                    <a:pt x="30" y="66"/>
                  </a:lnTo>
                  <a:lnTo>
                    <a:pt x="6" y="91"/>
                  </a:lnTo>
                  <a:lnTo>
                    <a:pt x="18" y="109"/>
                  </a:lnTo>
                  <a:lnTo>
                    <a:pt x="0" y="127"/>
                  </a:lnTo>
                  <a:lnTo>
                    <a:pt x="0" y="145"/>
                  </a:lnTo>
                  <a:lnTo>
                    <a:pt x="6" y="151"/>
                  </a:lnTo>
                  <a:lnTo>
                    <a:pt x="42" y="157"/>
                  </a:lnTo>
                  <a:lnTo>
                    <a:pt x="54" y="163"/>
                  </a:lnTo>
                  <a:lnTo>
                    <a:pt x="66" y="163"/>
                  </a:lnTo>
                  <a:close/>
                </a:path>
              </a:pathLst>
            </a:custGeom>
            <a:solidFill>
              <a:srgbClr val="FFDD80"/>
            </a:solidFill>
            <a:ln w="9525">
              <a:solidFill>
                <a:srgbClr val="80A7FF"/>
              </a:solidFill>
              <a:round/>
              <a:headEnd/>
              <a:tailEnd/>
            </a:ln>
          </p:spPr>
          <p:txBody>
            <a:bodyPr/>
            <a:lstStyle/>
            <a:p>
              <a:endParaRPr lang="sv-SE"/>
            </a:p>
          </p:txBody>
        </p:sp>
        <p:sp>
          <p:nvSpPr>
            <p:cNvPr id="19510" name="Freeform 34"/>
            <p:cNvSpPr>
              <a:spLocks/>
            </p:cNvSpPr>
            <p:nvPr/>
          </p:nvSpPr>
          <p:spPr bwMode="auto">
            <a:xfrm>
              <a:off x="1108" y="2830"/>
              <a:ext cx="24" cy="18"/>
            </a:xfrm>
            <a:custGeom>
              <a:avLst/>
              <a:gdLst>
                <a:gd name="T0" fmla="*/ 0 w 24"/>
                <a:gd name="T1" fmla="*/ 6 h 18"/>
                <a:gd name="T2" fmla="*/ 12 w 24"/>
                <a:gd name="T3" fmla="*/ 18 h 18"/>
                <a:gd name="T4" fmla="*/ 24 w 24"/>
                <a:gd name="T5" fmla="*/ 12 h 18"/>
                <a:gd name="T6" fmla="*/ 18 w 24"/>
                <a:gd name="T7" fmla="*/ 0 h 18"/>
                <a:gd name="T8" fmla="*/ 6 w 24"/>
                <a:gd name="T9" fmla="*/ 0 h 18"/>
                <a:gd name="T10" fmla="*/ 0 w 24"/>
                <a:gd name="T11" fmla="*/ 6 h 18"/>
                <a:gd name="T12" fmla="*/ 0 60000 65536"/>
                <a:gd name="T13" fmla="*/ 0 60000 65536"/>
                <a:gd name="T14" fmla="*/ 0 60000 65536"/>
                <a:gd name="T15" fmla="*/ 0 60000 65536"/>
                <a:gd name="T16" fmla="*/ 0 60000 65536"/>
                <a:gd name="T17" fmla="*/ 0 60000 65536"/>
                <a:gd name="T18" fmla="*/ 0 w 24"/>
                <a:gd name="T19" fmla="*/ 0 h 18"/>
                <a:gd name="T20" fmla="*/ 24 w 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4" h="18">
                  <a:moveTo>
                    <a:pt x="0" y="6"/>
                  </a:moveTo>
                  <a:lnTo>
                    <a:pt x="12" y="18"/>
                  </a:lnTo>
                  <a:lnTo>
                    <a:pt x="24" y="12"/>
                  </a:lnTo>
                  <a:lnTo>
                    <a:pt x="18" y="0"/>
                  </a:lnTo>
                  <a:lnTo>
                    <a:pt x="6" y="0"/>
                  </a:lnTo>
                  <a:lnTo>
                    <a:pt x="0" y="6"/>
                  </a:lnTo>
                  <a:close/>
                </a:path>
              </a:pathLst>
            </a:custGeom>
            <a:solidFill>
              <a:srgbClr val="FFDD80"/>
            </a:solidFill>
            <a:ln w="9525">
              <a:solidFill>
                <a:srgbClr val="80A7FF"/>
              </a:solidFill>
              <a:round/>
              <a:headEnd/>
              <a:tailEnd/>
            </a:ln>
          </p:spPr>
          <p:txBody>
            <a:bodyPr/>
            <a:lstStyle/>
            <a:p>
              <a:endParaRPr lang="sv-SE"/>
            </a:p>
          </p:txBody>
        </p:sp>
        <p:sp>
          <p:nvSpPr>
            <p:cNvPr id="19511" name="Freeform 35"/>
            <p:cNvSpPr>
              <a:spLocks/>
            </p:cNvSpPr>
            <p:nvPr/>
          </p:nvSpPr>
          <p:spPr bwMode="auto">
            <a:xfrm>
              <a:off x="1120" y="2721"/>
              <a:ext cx="109" cy="115"/>
            </a:xfrm>
            <a:custGeom>
              <a:avLst/>
              <a:gdLst>
                <a:gd name="T0" fmla="*/ 6 w 109"/>
                <a:gd name="T1" fmla="*/ 91 h 115"/>
                <a:gd name="T2" fmla="*/ 12 w 109"/>
                <a:gd name="T3" fmla="*/ 91 h 115"/>
                <a:gd name="T4" fmla="*/ 12 w 109"/>
                <a:gd name="T5" fmla="*/ 109 h 115"/>
                <a:gd name="T6" fmla="*/ 24 w 109"/>
                <a:gd name="T7" fmla="*/ 115 h 115"/>
                <a:gd name="T8" fmla="*/ 36 w 109"/>
                <a:gd name="T9" fmla="*/ 103 h 115"/>
                <a:gd name="T10" fmla="*/ 42 w 109"/>
                <a:gd name="T11" fmla="*/ 103 h 115"/>
                <a:gd name="T12" fmla="*/ 42 w 109"/>
                <a:gd name="T13" fmla="*/ 115 h 115"/>
                <a:gd name="T14" fmla="*/ 48 w 109"/>
                <a:gd name="T15" fmla="*/ 115 h 115"/>
                <a:gd name="T16" fmla="*/ 54 w 109"/>
                <a:gd name="T17" fmla="*/ 97 h 115"/>
                <a:gd name="T18" fmla="*/ 73 w 109"/>
                <a:gd name="T19" fmla="*/ 97 h 115"/>
                <a:gd name="T20" fmla="*/ 85 w 109"/>
                <a:gd name="T21" fmla="*/ 79 h 115"/>
                <a:gd name="T22" fmla="*/ 73 w 109"/>
                <a:gd name="T23" fmla="*/ 73 h 115"/>
                <a:gd name="T24" fmla="*/ 73 w 109"/>
                <a:gd name="T25" fmla="*/ 61 h 115"/>
                <a:gd name="T26" fmla="*/ 97 w 109"/>
                <a:gd name="T27" fmla="*/ 73 h 115"/>
                <a:gd name="T28" fmla="*/ 109 w 109"/>
                <a:gd name="T29" fmla="*/ 67 h 115"/>
                <a:gd name="T30" fmla="*/ 103 w 109"/>
                <a:gd name="T31" fmla="*/ 37 h 115"/>
                <a:gd name="T32" fmla="*/ 79 w 109"/>
                <a:gd name="T33" fmla="*/ 31 h 115"/>
                <a:gd name="T34" fmla="*/ 85 w 109"/>
                <a:gd name="T35" fmla="*/ 25 h 115"/>
                <a:gd name="T36" fmla="*/ 60 w 109"/>
                <a:gd name="T37" fmla="*/ 0 h 115"/>
                <a:gd name="T38" fmla="*/ 48 w 109"/>
                <a:gd name="T39" fmla="*/ 19 h 115"/>
                <a:gd name="T40" fmla="*/ 30 w 109"/>
                <a:gd name="T41" fmla="*/ 25 h 115"/>
                <a:gd name="T42" fmla="*/ 24 w 109"/>
                <a:gd name="T43" fmla="*/ 37 h 115"/>
                <a:gd name="T44" fmla="*/ 0 w 109"/>
                <a:gd name="T45" fmla="*/ 49 h 115"/>
                <a:gd name="T46" fmla="*/ 0 w 109"/>
                <a:gd name="T47" fmla="*/ 55 h 115"/>
                <a:gd name="T48" fmla="*/ 12 w 109"/>
                <a:gd name="T49" fmla="*/ 73 h 115"/>
                <a:gd name="T50" fmla="*/ 6 w 109"/>
                <a:gd name="T51" fmla="*/ 91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115"/>
                <a:gd name="T80" fmla="*/ 109 w 109"/>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115">
                  <a:moveTo>
                    <a:pt x="6" y="91"/>
                  </a:moveTo>
                  <a:lnTo>
                    <a:pt x="12" y="91"/>
                  </a:lnTo>
                  <a:lnTo>
                    <a:pt x="12" y="109"/>
                  </a:lnTo>
                  <a:lnTo>
                    <a:pt x="24" y="115"/>
                  </a:lnTo>
                  <a:lnTo>
                    <a:pt x="36" y="103"/>
                  </a:lnTo>
                  <a:lnTo>
                    <a:pt x="42" y="103"/>
                  </a:lnTo>
                  <a:lnTo>
                    <a:pt x="42" y="115"/>
                  </a:lnTo>
                  <a:lnTo>
                    <a:pt x="48" y="115"/>
                  </a:lnTo>
                  <a:lnTo>
                    <a:pt x="54" y="97"/>
                  </a:lnTo>
                  <a:lnTo>
                    <a:pt x="73" y="97"/>
                  </a:lnTo>
                  <a:lnTo>
                    <a:pt x="85" y="79"/>
                  </a:lnTo>
                  <a:lnTo>
                    <a:pt x="73" y="73"/>
                  </a:lnTo>
                  <a:lnTo>
                    <a:pt x="73" y="61"/>
                  </a:lnTo>
                  <a:lnTo>
                    <a:pt x="97" y="73"/>
                  </a:lnTo>
                  <a:lnTo>
                    <a:pt x="109" y="67"/>
                  </a:lnTo>
                  <a:lnTo>
                    <a:pt x="103" y="37"/>
                  </a:lnTo>
                  <a:lnTo>
                    <a:pt x="79" y="31"/>
                  </a:lnTo>
                  <a:lnTo>
                    <a:pt x="85" y="25"/>
                  </a:lnTo>
                  <a:lnTo>
                    <a:pt x="60" y="0"/>
                  </a:lnTo>
                  <a:lnTo>
                    <a:pt x="48" y="19"/>
                  </a:lnTo>
                  <a:lnTo>
                    <a:pt x="30" y="25"/>
                  </a:lnTo>
                  <a:lnTo>
                    <a:pt x="24" y="37"/>
                  </a:lnTo>
                  <a:lnTo>
                    <a:pt x="0" y="49"/>
                  </a:lnTo>
                  <a:lnTo>
                    <a:pt x="0" y="55"/>
                  </a:lnTo>
                  <a:lnTo>
                    <a:pt x="12" y="73"/>
                  </a:lnTo>
                  <a:lnTo>
                    <a:pt x="6" y="91"/>
                  </a:lnTo>
                  <a:close/>
                </a:path>
              </a:pathLst>
            </a:custGeom>
            <a:solidFill>
              <a:srgbClr val="FFDD80"/>
            </a:solidFill>
            <a:ln w="9525">
              <a:solidFill>
                <a:srgbClr val="80A7FF"/>
              </a:solidFill>
              <a:round/>
              <a:headEnd/>
              <a:tailEnd/>
            </a:ln>
          </p:spPr>
          <p:txBody>
            <a:bodyPr/>
            <a:lstStyle/>
            <a:p>
              <a:endParaRPr lang="sv-SE"/>
            </a:p>
          </p:txBody>
        </p:sp>
        <p:sp>
          <p:nvSpPr>
            <p:cNvPr id="19512" name="Freeform 36"/>
            <p:cNvSpPr>
              <a:spLocks/>
            </p:cNvSpPr>
            <p:nvPr/>
          </p:nvSpPr>
          <p:spPr bwMode="auto">
            <a:xfrm>
              <a:off x="1168" y="2830"/>
              <a:ext cx="25" cy="30"/>
            </a:xfrm>
            <a:custGeom>
              <a:avLst/>
              <a:gdLst>
                <a:gd name="T0" fmla="*/ 0 w 25"/>
                <a:gd name="T1" fmla="*/ 18 h 30"/>
                <a:gd name="T2" fmla="*/ 25 w 25"/>
                <a:gd name="T3" fmla="*/ 30 h 30"/>
                <a:gd name="T4" fmla="*/ 25 w 25"/>
                <a:gd name="T5" fmla="*/ 18 h 30"/>
                <a:gd name="T6" fmla="*/ 18 w 25"/>
                <a:gd name="T7" fmla="*/ 0 h 30"/>
                <a:gd name="T8" fmla="*/ 12 w 25"/>
                <a:gd name="T9" fmla="*/ 12 h 30"/>
                <a:gd name="T10" fmla="*/ 0 w 25"/>
                <a:gd name="T11" fmla="*/ 18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0" y="18"/>
                  </a:moveTo>
                  <a:lnTo>
                    <a:pt x="25" y="30"/>
                  </a:lnTo>
                  <a:lnTo>
                    <a:pt x="25" y="18"/>
                  </a:lnTo>
                  <a:lnTo>
                    <a:pt x="18" y="0"/>
                  </a:lnTo>
                  <a:lnTo>
                    <a:pt x="12" y="12"/>
                  </a:lnTo>
                  <a:lnTo>
                    <a:pt x="0" y="18"/>
                  </a:lnTo>
                  <a:close/>
                </a:path>
              </a:pathLst>
            </a:custGeom>
            <a:solidFill>
              <a:srgbClr val="FFDD80"/>
            </a:solidFill>
            <a:ln w="9525">
              <a:solidFill>
                <a:srgbClr val="80A7FF"/>
              </a:solidFill>
              <a:round/>
              <a:headEnd/>
              <a:tailEnd/>
            </a:ln>
          </p:spPr>
          <p:txBody>
            <a:bodyPr/>
            <a:lstStyle/>
            <a:p>
              <a:endParaRPr lang="sv-SE"/>
            </a:p>
          </p:txBody>
        </p:sp>
        <p:sp>
          <p:nvSpPr>
            <p:cNvPr id="19513" name="Freeform 37"/>
            <p:cNvSpPr>
              <a:spLocks/>
            </p:cNvSpPr>
            <p:nvPr/>
          </p:nvSpPr>
          <p:spPr bwMode="auto">
            <a:xfrm>
              <a:off x="1174" y="2879"/>
              <a:ext cx="12" cy="18"/>
            </a:xfrm>
            <a:custGeom>
              <a:avLst/>
              <a:gdLst>
                <a:gd name="T0" fmla="*/ 0 w 12"/>
                <a:gd name="T1" fmla="*/ 18 h 18"/>
                <a:gd name="T2" fmla="*/ 12 w 12"/>
                <a:gd name="T3" fmla="*/ 12 h 18"/>
                <a:gd name="T4" fmla="*/ 12 w 12"/>
                <a:gd name="T5" fmla="*/ 6 h 18"/>
                <a:gd name="T6" fmla="*/ 6 w 12"/>
                <a:gd name="T7" fmla="*/ 0 h 18"/>
                <a:gd name="T8" fmla="*/ 0 w 12"/>
                <a:gd name="T9" fmla="*/ 6 h 18"/>
                <a:gd name="T10" fmla="*/ 0 w 12"/>
                <a:gd name="T11" fmla="*/ 18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0" y="18"/>
                  </a:moveTo>
                  <a:lnTo>
                    <a:pt x="12" y="12"/>
                  </a:lnTo>
                  <a:lnTo>
                    <a:pt x="12" y="6"/>
                  </a:lnTo>
                  <a:lnTo>
                    <a:pt x="6" y="0"/>
                  </a:lnTo>
                  <a:lnTo>
                    <a:pt x="0" y="6"/>
                  </a:lnTo>
                  <a:lnTo>
                    <a:pt x="0" y="18"/>
                  </a:lnTo>
                  <a:close/>
                </a:path>
              </a:pathLst>
            </a:custGeom>
            <a:solidFill>
              <a:srgbClr val="FFDD80"/>
            </a:solidFill>
            <a:ln w="9525">
              <a:solidFill>
                <a:srgbClr val="80A7FF"/>
              </a:solidFill>
              <a:round/>
              <a:headEnd/>
              <a:tailEnd/>
            </a:ln>
          </p:spPr>
          <p:txBody>
            <a:bodyPr/>
            <a:lstStyle/>
            <a:p>
              <a:endParaRPr lang="sv-SE"/>
            </a:p>
          </p:txBody>
        </p:sp>
        <p:sp>
          <p:nvSpPr>
            <p:cNvPr id="19514" name="Freeform 38"/>
            <p:cNvSpPr>
              <a:spLocks/>
            </p:cNvSpPr>
            <p:nvPr/>
          </p:nvSpPr>
          <p:spPr bwMode="auto">
            <a:xfrm>
              <a:off x="631" y="3036"/>
              <a:ext cx="24" cy="12"/>
            </a:xfrm>
            <a:custGeom>
              <a:avLst/>
              <a:gdLst>
                <a:gd name="T0" fmla="*/ 0 w 24"/>
                <a:gd name="T1" fmla="*/ 0 h 12"/>
                <a:gd name="T2" fmla="*/ 18 w 24"/>
                <a:gd name="T3" fmla="*/ 12 h 12"/>
                <a:gd name="T4" fmla="*/ 24 w 24"/>
                <a:gd name="T5" fmla="*/ 6 h 12"/>
                <a:gd name="T6" fmla="*/ 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0"/>
                  </a:moveTo>
                  <a:lnTo>
                    <a:pt x="18" y="12"/>
                  </a:lnTo>
                  <a:lnTo>
                    <a:pt x="24" y="6"/>
                  </a:lnTo>
                  <a:lnTo>
                    <a:pt x="0" y="0"/>
                  </a:lnTo>
                  <a:close/>
                </a:path>
              </a:pathLst>
            </a:custGeom>
            <a:solidFill>
              <a:srgbClr val="FFDD80"/>
            </a:solidFill>
            <a:ln w="9525">
              <a:solidFill>
                <a:srgbClr val="80A7FF"/>
              </a:solidFill>
              <a:round/>
              <a:headEnd/>
              <a:tailEnd/>
            </a:ln>
          </p:spPr>
          <p:txBody>
            <a:bodyPr/>
            <a:lstStyle/>
            <a:p>
              <a:endParaRPr lang="sv-SE"/>
            </a:p>
          </p:txBody>
        </p:sp>
      </p:grpSp>
      <p:grpSp>
        <p:nvGrpSpPr>
          <p:cNvPr id="19464" name="Group 39"/>
          <p:cNvGrpSpPr>
            <a:grpSpLocks/>
          </p:cNvGrpSpPr>
          <p:nvPr/>
        </p:nvGrpSpPr>
        <p:grpSpPr bwMode="auto">
          <a:xfrm>
            <a:off x="7165731" y="2854325"/>
            <a:ext cx="744415" cy="787400"/>
            <a:chOff x="709" y="2020"/>
            <a:chExt cx="508" cy="496"/>
          </a:xfrm>
        </p:grpSpPr>
        <p:sp>
          <p:nvSpPr>
            <p:cNvPr id="19480" name="Freeform 40"/>
            <p:cNvSpPr>
              <a:spLocks/>
            </p:cNvSpPr>
            <p:nvPr/>
          </p:nvSpPr>
          <p:spPr bwMode="auto">
            <a:xfrm>
              <a:off x="709" y="2020"/>
              <a:ext cx="345" cy="496"/>
            </a:xfrm>
            <a:custGeom>
              <a:avLst/>
              <a:gdLst>
                <a:gd name="T0" fmla="*/ 175 w 345"/>
                <a:gd name="T1" fmla="*/ 490 h 496"/>
                <a:gd name="T2" fmla="*/ 169 w 345"/>
                <a:gd name="T3" fmla="*/ 472 h 496"/>
                <a:gd name="T4" fmla="*/ 188 w 345"/>
                <a:gd name="T5" fmla="*/ 454 h 496"/>
                <a:gd name="T6" fmla="*/ 200 w 345"/>
                <a:gd name="T7" fmla="*/ 466 h 496"/>
                <a:gd name="T8" fmla="*/ 218 w 345"/>
                <a:gd name="T9" fmla="*/ 454 h 496"/>
                <a:gd name="T10" fmla="*/ 218 w 345"/>
                <a:gd name="T11" fmla="*/ 436 h 496"/>
                <a:gd name="T12" fmla="*/ 242 w 345"/>
                <a:gd name="T13" fmla="*/ 424 h 496"/>
                <a:gd name="T14" fmla="*/ 230 w 345"/>
                <a:gd name="T15" fmla="*/ 405 h 496"/>
                <a:gd name="T16" fmla="*/ 194 w 345"/>
                <a:gd name="T17" fmla="*/ 393 h 496"/>
                <a:gd name="T18" fmla="*/ 194 w 345"/>
                <a:gd name="T19" fmla="*/ 351 h 496"/>
                <a:gd name="T20" fmla="*/ 212 w 345"/>
                <a:gd name="T21" fmla="*/ 351 h 496"/>
                <a:gd name="T22" fmla="*/ 224 w 345"/>
                <a:gd name="T23" fmla="*/ 357 h 496"/>
                <a:gd name="T24" fmla="*/ 242 w 345"/>
                <a:gd name="T25" fmla="*/ 345 h 496"/>
                <a:gd name="T26" fmla="*/ 260 w 345"/>
                <a:gd name="T27" fmla="*/ 345 h 496"/>
                <a:gd name="T28" fmla="*/ 278 w 345"/>
                <a:gd name="T29" fmla="*/ 333 h 496"/>
                <a:gd name="T30" fmla="*/ 302 w 345"/>
                <a:gd name="T31" fmla="*/ 345 h 496"/>
                <a:gd name="T32" fmla="*/ 314 w 345"/>
                <a:gd name="T33" fmla="*/ 315 h 496"/>
                <a:gd name="T34" fmla="*/ 332 w 345"/>
                <a:gd name="T35" fmla="*/ 315 h 496"/>
                <a:gd name="T36" fmla="*/ 345 w 345"/>
                <a:gd name="T37" fmla="*/ 303 h 496"/>
                <a:gd name="T38" fmla="*/ 314 w 345"/>
                <a:gd name="T39" fmla="*/ 266 h 496"/>
                <a:gd name="T40" fmla="*/ 284 w 345"/>
                <a:gd name="T41" fmla="*/ 260 h 496"/>
                <a:gd name="T42" fmla="*/ 290 w 345"/>
                <a:gd name="T43" fmla="*/ 242 h 496"/>
                <a:gd name="T44" fmla="*/ 266 w 345"/>
                <a:gd name="T45" fmla="*/ 218 h 496"/>
                <a:gd name="T46" fmla="*/ 260 w 345"/>
                <a:gd name="T47" fmla="*/ 200 h 496"/>
                <a:gd name="T48" fmla="*/ 278 w 345"/>
                <a:gd name="T49" fmla="*/ 176 h 496"/>
                <a:gd name="T50" fmla="*/ 284 w 345"/>
                <a:gd name="T51" fmla="*/ 146 h 496"/>
                <a:gd name="T52" fmla="*/ 278 w 345"/>
                <a:gd name="T53" fmla="*/ 127 h 496"/>
                <a:gd name="T54" fmla="*/ 260 w 345"/>
                <a:gd name="T55" fmla="*/ 115 h 496"/>
                <a:gd name="T56" fmla="*/ 260 w 345"/>
                <a:gd name="T57" fmla="*/ 97 h 496"/>
                <a:gd name="T58" fmla="*/ 242 w 345"/>
                <a:gd name="T59" fmla="*/ 97 h 496"/>
                <a:gd name="T60" fmla="*/ 248 w 345"/>
                <a:gd name="T61" fmla="*/ 67 h 496"/>
                <a:gd name="T62" fmla="*/ 236 w 345"/>
                <a:gd name="T63" fmla="*/ 55 h 496"/>
                <a:gd name="T64" fmla="*/ 236 w 345"/>
                <a:gd name="T65" fmla="*/ 43 h 496"/>
                <a:gd name="T66" fmla="*/ 194 w 345"/>
                <a:gd name="T67" fmla="*/ 7 h 496"/>
                <a:gd name="T68" fmla="*/ 175 w 345"/>
                <a:gd name="T69" fmla="*/ 0 h 496"/>
                <a:gd name="T70" fmla="*/ 151 w 345"/>
                <a:gd name="T71" fmla="*/ 19 h 496"/>
                <a:gd name="T72" fmla="*/ 133 w 345"/>
                <a:gd name="T73" fmla="*/ 49 h 496"/>
                <a:gd name="T74" fmla="*/ 121 w 345"/>
                <a:gd name="T75" fmla="*/ 61 h 496"/>
                <a:gd name="T76" fmla="*/ 157 w 345"/>
                <a:gd name="T77" fmla="*/ 103 h 496"/>
                <a:gd name="T78" fmla="*/ 139 w 345"/>
                <a:gd name="T79" fmla="*/ 146 h 496"/>
                <a:gd name="T80" fmla="*/ 121 w 345"/>
                <a:gd name="T81" fmla="*/ 133 h 496"/>
                <a:gd name="T82" fmla="*/ 91 w 345"/>
                <a:gd name="T83" fmla="*/ 127 h 496"/>
                <a:gd name="T84" fmla="*/ 67 w 345"/>
                <a:gd name="T85" fmla="*/ 139 h 496"/>
                <a:gd name="T86" fmla="*/ 12 w 345"/>
                <a:gd name="T87" fmla="*/ 200 h 496"/>
                <a:gd name="T88" fmla="*/ 18 w 345"/>
                <a:gd name="T89" fmla="*/ 218 h 496"/>
                <a:gd name="T90" fmla="*/ 6 w 345"/>
                <a:gd name="T91" fmla="*/ 248 h 496"/>
                <a:gd name="T92" fmla="*/ 0 w 345"/>
                <a:gd name="T93" fmla="*/ 260 h 496"/>
                <a:gd name="T94" fmla="*/ 12 w 345"/>
                <a:gd name="T95" fmla="*/ 285 h 496"/>
                <a:gd name="T96" fmla="*/ 0 w 345"/>
                <a:gd name="T97" fmla="*/ 303 h 496"/>
                <a:gd name="T98" fmla="*/ 12 w 345"/>
                <a:gd name="T99" fmla="*/ 333 h 496"/>
                <a:gd name="T100" fmla="*/ 0 w 345"/>
                <a:gd name="T101" fmla="*/ 351 h 496"/>
                <a:gd name="T102" fmla="*/ 12 w 345"/>
                <a:gd name="T103" fmla="*/ 381 h 496"/>
                <a:gd name="T104" fmla="*/ 12 w 345"/>
                <a:gd name="T105" fmla="*/ 393 h 496"/>
                <a:gd name="T106" fmla="*/ 30 w 345"/>
                <a:gd name="T107" fmla="*/ 405 h 496"/>
                <a:gd name="T108" fmla="*/ 73 w 345"/>
                <a:gd name="T109" fmla="*/ 405 h 496"/>
                <a:gd name="T110" fmla="*/ 73 w 345"/>
                <a:gd name="T111" fmla="*/ 430 h 496"/>
                <a:gd name="T112" fmla="*/ 97 w 345"/>
                <a:gd name="T113" fmla="*/ 460 h 496"/>
                <a:gd name="T114" fmla="*/ 109 w 345"/>
                <a:gd name="T115" fmla="*/ 490 h 496"/>
                <a:gd name="T116" fmla="*/ 121 w 345"/>
                <a:gd name="T117" fmla="*/ 490 h 496"/>
                <a:gd name="T118" fmla="*/ 127 w 345"/>
                <a:gd name="T119" fmla="*/ 484 h 496"/>
                <a:gd name="T120" fmla="*/ 151 w 345"/>
                <a:gd name="T121" fmla="*/ 496 h 496"/>
                <a:gd name="T122" fmla="*/ 175 w 345"/>
                <a:gd name="T123" fmla="*/ 490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5"/>
                <a:gd name="T187" fmla="*/ 0 h 496"/>
                <a:gd name="T188" fmla="*/ 345 w 345"/>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5" h="496">
                  <a:moveTo>
                    <a:pt x="175" y="490"/>
                  </a:moveTo>
                  <a:lnTo>
                    <a:pt x="169" y="472"/>
                  </a:lnTo>
                  <a:lnTo>
                    <a:pt x="188" y="454"/>
                  </a:lnTo>
                  <a:lnTo>
                    <a:pt x="200" y="466"/>
                  </a:lnTo>
                  <a:lnTo>
                    <a:pt x="218" y="454"/>
                  </a:lnTo>
                  <a:lnTo>
                    <a:pt x="218" y="436"/>
                  </a:lnTo>
                  <a:lnTo>
                    <a:pt x="242" y="424"/>
                  </a:lnTo>
                  <a:lnTo>
                    <a:pt x="230" y="405"/>
                  </a:lnTo>
                  <a:lnTo>
                    <a:pt x="194" y="393"/>
                  </a:lnTo>
                  <a:lnTo>
                    <a:pt x="194" y="351"/>
                  </a:lnTo>
                  <a:lnTo>
                    <a:pt x="212" y="351"/>
                  </a:lnTo>
                  <a:lnTo>
                    <a:pt x="224" y="357"/>
                  </a:lnTo>
                  <a:lnTo>
                    <a:pt x="242" y="345"/>
                  </a:lnTo>
                  <a:lnTo>
                    <a:pt x="260" y="345"/>
                  </a:lnTo>
                  <a:lnTo>
                    <a:pt x="278" y="333"/>
                  </a:lnTo>
                  <a:lnTo>
                    <a:pt x="302" y="345"/>
                  </a:lnTo>
                  <a:lnTo>
                    <a:pt x="314" y="315"/>
                  </a:lnTo>
                  <a:lnTo>
                    <a:pt x="332" y="315"/>
                  </a:lnTo>
                  <a:lnTo>
                    <a:pt x="345" y="303"/>
                  </a:lnTo>
                  <a:lnTo>
                    <a:pt x="314" y="266"/>
                  </a:lnTo>
                  <a:lnTo>
                    <a:pt x="284" y="260"/>
                  </a:lnTo>
                  <a:lnTo>
                    <a:pt x="290" y="242"/>
                  </a:lnTo>
                  <a:lnTo>
                    <a:pt x="266" y="218"/>
                  </a:lnTo>
                  <a:lnTo>
                    <a:pt x="260" y="200"/>
                  </a:lnTo>
                  <a:lnTo>
                    <a:pt x="278" y="176"/>
                  </a:lnTo>
                  <a:lnTo>
                    <a:pt x="284" y="146"/>
                  </a:lnTo>
                  <a:lnTo>
                    <a:pt x="278" y="127"/>
                  </a:lnTo>
                  <a:lnTo>
                    <a:pt x="260" y="115"/>
                  </a:lnTo>
                  <a:lnTo>
                    <a:pt x="260" y="97"/>
                  </a:lnTo>
                  <a:lnTo>
                    <a:pt x="242" y="97"/>
                  </a:lnTo>
                  <a:lnTo>
                    <a:pt x="248" y="67"/>
                  </a:lnTo>
                  <a:lnTo>
                    <a:pt x="236" y="55"/>
                  </a:lnTo>
                  <a:lnTo>
                    <a:pt x="236" y="43"/>
                  </a:lnTo>
                  <a:lnTo>
                    <a:pt x="194" y="7"/>
                  </a:lnTo>
                  <a:lnTo>
                    <a:pt x="175" y="0"/>
                  </a:lnTo>
                  <a:lnTo>
                    <a:pt x="151" y="19"/>
                  </a:lnTo>
                  <a:lnTo>
                    <a:pt x="133" y="49"/>
                  </a:lnTo>
                  <a:lnTo>
                    <a:pt x="121" y="61"/>
                  </a:lnTo>
                  <a:lnTo>
                    <a:pt x="157" y="103"/>
                  </a:lnTo>
                  <a:lnTo>
                    <a:pt x="139" y="146"/>
                  </a:lnTo>
                  <a:lnTo>
                    <a:pt x="121" y="133"/>
                  </a:lnTo>
                  <a:lnTo>
                    <a:pt x="91" y="127"/>
                  </a:lnTo>
                  <a:lnTo>
                    <a:pt x="67" y="139"/>
                  </a:lnTo>
                  <a:lnTo>
                    <a:pt x="12" y="200"/>
                  </a:lnTo>
                  <a:lnTo>
                    <a:pt x="18" y="218"/>
                  </a:lnTo>
                  <a:lnTo>
                    <a:pt x="6" y="248"/>
                  </a:lnTo>
                  <a:lnTo>
                    <a:pt x="0" y="260"/>
                  </a:lnTo>
                  <a:lnTo>
                    <a:pt x="12" y="285"/>
                  </a:lnTo>
                  <a:lnTo>
                    <a:pt x="0" y="303"/>
                  </a:lnTo>
                  <a:lnTo>
                    <a:pt x="12" y="333"/>
                  </a:lnTo>
                  <a:lnTo>
                    <a:pt x="0" y="351"/>
                  </a:lnTo>
                  <a:lnTo>
                    <a:pt x="12" y="381"/>
                  </a:lnTo>
                  <a:lnTo>
                    <a:pt x="12" y="393"/>
                  </a:lnTo>
                  <a:lnTo>
                    <a:pt x="30" y="405"/>
                  </a:lnTo>
                  <a:lnTo>
                    <a:pt x="73" y="405"/>
                  </a:lnTo>
                  <a:lnTo>
                    <a:pt x="73" y="430"/>
                  </a:lnTo>
                  <a:lnTo>
                    <a:pt x="97" y="460"/>
                  </a:lnTo>
                  <a:lnTo>
                    <a:pt x="109" y="490"/>
                  </a:lnTo>
                  <a:lnTo>
                    <a:pt x="121" y="490"/>
                  </a:lnTo>
                  <a:lnTo>
                    <a:pt x="127" y="484"/>
                  </a:lnTo>
                  <a:lnTo>
                    <a:pt x="151" y="496"/>
                  </a:lnTo>
                  <a:lnTo>
                    <a:pt x="175" y="490"/>
                  </a:lnTo>
                  <a:close/>
                </a:path>
              </a:pathLst>
            </a:custGeom>
            <a:solidFill>
              <a:srgbClr val="FF9933"/>
            </a:solidFill>
            <a:ln w="9525">
              <a:solidFill>
                <a:srgbClr val="80A7FF"/>
              </a:solidFill>
              <a:round/>
              <a:headEnd/>
              <a:tailEnd/>
            </a:ln>
          </p:spPr>
          <p:txBody>
            <a:bodyPr/>
            <a:lstStyle/>
            <a:p>
              <a:endParaRPr lang="sv-SE"/>
            </a:p>
          </p:txBody>
        </p:sp>
        <p:sp>
          <p:nvSpPr>
            <p:cNvPr id="19481" name="Freeform 41"/>
            <p:cNvSpPr>
              <a:spLocks/>
            </p:cNvSpPr>
            <p:nvPr/>
          </p:nvSpPr>
          <p:spPr bwMode="auto">
            <a:xfrm>
              <a:off x="903" y="2087"/>
              <a:ext cx="314" cy="357"/>
            </a:xfrm>
            <a:custGeom>
              <a:avLst/>
              <a:gdLst>
                <a:gd name="T0" fmla="*/ 199 w 314"/>
                <a:gd name="T1" fmla="*/ 338 h 357"/>
                <a:gd name="T2" fmla="*/ 181 w 314"/>
                <a:gd name="T3" fmla="*/ 320 h 357"/>
                <a:gd name="T4" fmla="*/ 187 w 314"/>
                <a:gd name="T5" fmla="*/ 296 h 357"/>
                <a:gd name="T6" fmla="*/ 211 w 314"/>
                <a:gd name="T7" fmla="*/ 296 h 357"/>
                <a:gd name="T8" fmla="*/ 211 w 314"/>
                <a:gd name="T9" fmla="*/ 278 h 357"/>
                <a:gd name="T10" fmla="*/ 205 w 314"/>
                <a:gd name="T11" fmla="*/ 242 h 357"/>
                <a:gd name="T12" fmla="*/ 211 w 314"/>
                <a:gd name="T13" fmla="*/ 218 h 357"/>
                <a:gd name="T14" fmla="*/ 241 w 314"/>
                <a:gd name="T15" fmla="*/ 260 h 357"/>
                <a:gd name="T16" fmla="*/ 259 w 314"/>
                <a:gd name="T17" fmla="*/ 236 h 357"/>
                <a:gd name="T18" fmla="*/ 241 w 314"/>
                <a:gd name="T19" fmla="*/ 218 h 357"/>
                <a:gd name="T20" fmla="*/ 265 w 314"/>
                <a:gd name="T21" fmla="*/ 211 h 357"/>
                <a:gd name="T22" fmla="*/ 283 w 314"/>
                <a:gd name="T23" fmla="*/ 187 h 357"/>
                <a:gd name="T24" fmla="*/ 308 w 314"/>
                <a:gd name="T25" fmla="*/ 181 h 357"/>
                <a:gd name="T26" fmla="*/ 314 w 314"/>
                <a:gd name="T27" fmla="*/ 151 h 357"/>
                <a:gd name="T28" fmla="*/ 283 w 314"/>
                <a:gd name="T29" fmla="*/ 133 h 357"/>
                <a:gd name="T30" fmla="*/ 271 w 314"/>
                <a:gd name="T31" fmla="*/ 109 h 357"/>
                <a:gd name="T32" fmla="*/ 253 w 314"/>
                <a:gd name="T33" fmla="*/ 97 h 357"/>
                <a:gd name="T34" fmla="*/ 229 w 314"/>
                <a:gd name="T35" fmla="*/ 85 h 357"/>
                <a:gd name="T36" fmla="*/ 169 w 314"/>
                <a:gd name="T37" fmla="*/ 97 h 357"/>
                <a:gd name="T38" fmla="*/ 120 w 314"/>
                <a:gd name="T39" fmla="*/ 66 h 357"/>
                <a:gd name="T40" fmla="*/ 90 w 314"/>
                <a:gd name="T41" fmla="*/ 36 h 357"/>
                <a:gd name="T42" fmla="*/ 72 w 314"/>
                <a:gd name="T43" fmla="*/ 6 h 357"/>
                <a:gd name="T44" fmla="*/ 48 w 314"/>
                <a:gd name="T45" fmla="*/ 24 h 357"/>
                <a:gd name="T46" fmla="*/ 60 w 314"/>
                <a:gd name="T47" fmla="*/ 36 h 357"/>
                <a:gd name="T48" fmla="*/ 84 w 314"/>
                <a:gd name="T49" fmla="*/ 60 h 357"/>
                <a:gd name="T50" fmla="*/ 78 w 314"/>
                <a:gd name="T51" fmla="*/ 103 h 357"/>
                <a:gd name="T52" fmla="*/ 84 w 314"/>
                <a:gd name="T53" fmla="*/ 163 h 357"/>
                <a:gd name="T54" fmla="*/ 84 w 314"/>
                <a:gd name="T55" fmla="*/ 187 h 357"/>
                <a:gd name="T56" fmla="*/ 120 w 314"/>
                <a:gd name="T57" fmla="*/ 205 h 357"/>
                <a:gd name="T58" fmla="*/ 138 w 314"/>
                <a:gd name="T59" fmla="*/ 242 h 357"/>
                <a:gd name="T60" fmla="*/ 108 w 314"/>
                <a:gd name="T61" fmla="*/ 272 h 357"/>
                <a:gd name="T62" fmla="*/ 72 w 314"/>
                <a:gd name="T63" fmla="*/ 284 h 357"/>
                <a:gd name="T64" fmla="*/ 30 w 314"/>
                <a:gd name="T65" fmla="*/ 284 h 357"/>
                <a:gd name="T66" fmla="*/ 0 w 314"/>
                <a:gd name="T67" fmla="*/ 320 h 357"/>
                <a:gd name="T68" fmla="*/ 60 w 314"/>
                <a:gd name="T69" fmla="*/ 326 h 357"/>
                <a:gd name="T70" fmla="*/ 145 w 314"/>
                <a:gd name="T71" fmla="*/ 344 h 357"/>
                <a:gd name="T72" fmla="*/ 193 w 314"/>
                <a:gd name="T73" fmla="*/ 357 h 3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357"/>
                <a:gd name="T113" fmla="*/ 314 w 314"/>
                <a:gd name="T114" fmla="*/ 357 h 3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357">
                  <a:moveTo>
                    <a:pt x="193" y="357"/>
                  </a:moveTo>
                  <a:lnTo>
                    <a:pt x="199" y="338"/>
                  </a:lnTo>
                  <a:lnTo>
                    <a:pt x="193" y="326"/>
                  </a:lnTo>
                  <a:lnTo>
                    <a:pt x="181" y="320"/>
                  </a:lnTo>
                  <a:lnTo>
                    <a:pt x="181" y="296"/>
                  </a:lnTo>
                  <a:lnTo>
                    <a:pt x="187" y="296"/>
                  </a:lnTo>
                  <a:lnTo>
                    <a:pt x="199" y="308"/>
                  </a:lnTo>
                  <a:lnTo>
                    <a:pt x="211" y="296"/>
                  </a:lnTo>
                  <a:lnTo>
                    <a:pt x="223" y="284"/>
                  </a:lnTo>
                  <a:lnTo>
                    <a:pt x="211" y="278"/>
                  </a:lnTo>
                  <a:lnTo>
                    <a:pt x="223" y="272"/>
                  </a:lnTo>
                  <a:lnTo>
                    <a:pt x="205" y="242"/>
                  </a:lnTo>
                  <a:lnTo>
                    <a:pt x="205" y="218"/>
                  </a:lnTo>
                  <a:lnTo>
                    <a:pt x="211" y="218"/>
                  </a:lnTo>
                  <a:lnTo>
                    <a:pt x="223" y="248"/>
                  </a:lnTo>
                  <a:lnTo>
                    <a:pt x="241" y="260"/>
                  </a:lnTo>
                  <a:lnTo>
                    <a:pt x="247" y="248"/>
                  </a:lnTo>
                  <a:lnTo>
                    <a:pt x="259" y="236"/>
                  </a:lnTo>
                  <a:lnTo>
                    <a:pt x="241" y="230"/>
                  </a:lnTo>
                  <a:lnTo>
                    <a:pt x="241" y="218"/>
                  </a:lnTo>
                  <a:lnTo>
                    <a:pt x="247" y="218"/>
                  </a:lnTo>
                  <a:lnTo>
                    <a:pt x="265" y="211"/>
                  </a:lnTo>
                  <a:lnTo>
                    <a:pt x="271" y="199"/>
                  </a:lnTo>
                  <a:lnTo>
                    <a:pt x="283" y="187"/>
                  </a:lnTo>
                  <a:lnTo>
                    <a:pt x="296" y="199"/>
                  </a:lnTo>
                  <a:lnTo>
                    <a:pt x="308" y="181"/>
                  </a:lnTo>
                  <a:lnTo>
                    <a:pt x="302" y="163"/>
                  </a:lnTo>
                  <a:lnTo>
                    <a:pt x="314" y="151"/>
                  </a:lnTo>
                  <a:lnTo>
                    <a:pt x="296" y="139"/>
                  </a:lnTo>
                  <a:lnTo>
                    <a:pt x="283" y="133"/>
                  </a:lnTo>
                  <a:lnTo>
                    <a:pt x="290" y="121"/>
                  </a:lnTo>
                  <a:lnTo>
                    <a:pt x="271" y="109"/>
                  </a:lnTo>
                  <a:lnTo>
                    <a:pt x="247" y="103"/>
                  </a:lnTo>
                  <a:lnTo>
                    <a:pt x="253" y="97"/>
                  </a:lnTo>
                  <a:lnTo>
                    <a:pt x="235" y="85"/>
                  </a:lnTo>
                  <a:lnTo>
                    <a:pt x="229" y="85"/>
                  </a:lnTo>
                  <a:lnTo>
                    <a:pt x="205" y="103"/>
                  </a:lnTo>
                  <a:lnTo>
                    <a:pt x="169" y="97"/>
                  </a:lnTo>
                  <a:lnTo>
                    <a:pt x="138" y="85"/>
                  </a:lnTo>
                  <a:lnTo>
                    <a:pt x="120" y="66"/>
                  </a:lnTo>
                  <a:lnTo>
                    <a:pt x="108" y="48"/>
                  </a:lnTo>
                  <a:lnTo>
                    <a:pt x="90" y="36"/>
                  </a:lnTo>
                  <a:lnTo>
                    <a:pt x="84" y="18"/>
                  </a:lnTo>
                  <a:lnTo>
                    <a:pt x="72" y="6"/>
                  </a:lnTo>
                  <a:lnTo>
                    <a:pt x="48" y="0"/>
                  </a:lnTo>
                  <a:lnTo>
                    <a:pt x="48" y="24"/>
                  </a:lnTo>
                  <a:lnTo>
                    <a:pt x="48" y="30"/>
                  </a:lnTo>
                  <a:lnTo>
                    <a:pt x="60" y="36"/>
                  </a:lnTo>
                  <a:lnTo>
                    <a:pt x="72" y="54"/>
                  </a:lnTo>
                  <a:lnTo>
                    <a:pt x="84" y="60"/>
                  </a:lnTo>
                  <a:lnTo>
                    <a:pt x="84" y="85"/>
                  </a:lnTo>
                  <a:lnTo>
                    <a:pt x="78" y="103"/>
                  </a:lnTo>
                  <a:lnTo>
                    <a:pt x="60" y="133"/>
                  </a:lnTo>
                  <a:lnTo>
                    <a:pt x="84" y="163"/>
                  </a:lnTo>
                  <a:lnTo>
                    <a:pt x="90" y="169"/>
                  </a:lnTo>
                  <a:lnTo>
                    <a:pt x="84" y="187"/>
                  </a:lnTo>
                  <a:lnTo>
                    <a:pt x="102" y="193"/>
                  </a:lnTo>
                  <a:lnTo>
                    <a:pt x="120" y="205"/>
                  </a:lnTo>
                  <a:lnTo>
                    <a:pt x="145" y="230"/>
                  </a:lnTo>
                  <a:lnTo>
                    <a:pt x="138" y="242"/>
                  </a:lnTo>
                  <a:lnTo>
                    <a:pt x="120" y="248"/>
                  </a:lnTo>
                  <a:lnTo>
                    <a:pt x="108" y="272"/>
                  </a:lnTo>
                  <a:lnTo>
                    <a:pt x="84" y="260"/>
                  </a:lnTo>
                  <a:lnTo>
                    <a:pt x="72" y="284"/>
                  </a:lnTo>
                  <a:lnTo>
                    <a:pt x="36" y="272"/>
                  </a:lnTo>
                  <a:lnTo>
                    <a:pt x="30" y="284"/>
                  </a:lnTo>
                  <a:lnTo>
                    <a:pt x="6" y="284"/>
                  </a:lnTo>
                  <a:lnTo>
                    <a:pt x="0" y="320"/>
                  </a:lnTo>
                  <a:lnTo>
                    <a:pt x="42" y="338"/>
                  </a:lnTo>
                  <a:lnTo>
                    <a:pt x="60" y="326"/>
                  </a:lnTo>
                  <a:lnTo>
                    <a:pt x="90" y="344"/>
                  </a:lnTo>
                  <a:lnTo>
                    <a:pt x="145" y="344"/>
                  </a:lnTo>
                  <a:lnTo>
                    <a:pt x="175" y="357"/>
                  </a:lnTo>
                  <a:lnTo>
                    <a:pt x="193" y="357"/>
                  </a:lnTo>
                  <a:close/>
                </a:path>
              </a:pathLst>
            </a:custGeom>
            <a:solidFill>
              <a:srgbClr val="FF9933"/>
            </a:solidFill>
            <a:ln w="9525">
              <a:solidFill>
                <a:srgbClr val="80A7FF"/>
              </a:solidFill>
              <a:round/>
              <a:headEnd/>
              <a:tailEnd/>
            </a:ln>
          </p:spPr>
          <p:txBody>
            <a:bodyPr/>
            <a:lstStyle/>
            <a:p>
              <a:endParaRPr lang="sv-SE"/>
            </a:p>
          </p:txBody>
        </p:sp>
      </p:grpSp>
      <p:sp>
        <p:nvSpPr>
          <p:cNvPr id="19465" name="Oval 43"/>
          <p:cNvSpPr>
            <a:spLocks noChangeArrowheads="1"/>
          </p:cNvSpPr>
          <p:nvPr/>
        </p:nvSpPr>
        <p:spPr bwMode="auto">
          <a:xfrm>
            <a:off x="7385539" y="3203575"/>
            <a:ext cx="70338" cy="76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
        <p:nvSpPr>
          <p:cNvPr id="19466" name="Oval 44"/>
          <p:cNvSpPr>
            <a:spLocks noChangeArrowheads="1"/>
          </p:cNvSpPr>
          <p:nvPr/>
        </p:nvSpPr>
        <p:spPr bwMode="auto">
          <a:xfrm>
            <a:off x="7737231" y="3352800"/>
            <a:ext cx="70338" cy="76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
        <p:nvSpPr>
          <p:cNvPr id="19467" name="Line 45"/>
          <p:cNvSpPr>
            <a:spLocks noChangeShapeType="1"/>
          </p:cNvSpPr>
          <p:nvPr/>
        </p:nvSpPr>
        <p:spPr bwMode="auto">
          <a:xfrm>
            <a:off x="4712677" y="1981201"/>
            <a:ext cx="2706566" cy="862013"/>
          </a:xfrm>
          <a:prstGeom prst="line">
            <a:avLst/>
          </a:prstGeom>
          <a:noFill/>
          <a:ln w="9525">
            <a:solidFill>
              <a:schemeClr val="tx2">
                <a:lumMod val="20000"/>
                <a:lumOff val="80000"/>
              </a:schemeClr>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9468" name="Oval 46"/>
          <p:cNvSpPr>
            <a:spLocks noChangeArrowheads="1"/>
          </p:cNvSpPr>
          <p:nvPr/>
        </p:nvSpPr>
        <p:spPr bwMode="auto">
          <a:xfrm>
            <a:off x="7666893" y="3459163"/>
            <a:ext cx="70338" cy="76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v-SE"/>
          </a:p>
        </p:txBody>
      </p:sp>
      <p:sp>
        <p:nvSpPr>
          <p:cNvPr id="19469" name="Line 47"/>
          <p:cNvSpPr>
            <a:spLocks noChangeShapeType="1"/>
          </p:cNvSpPr>
          <p:nvPr/>
        </p:nvSpPr>
        <p:spPr bwMode="auto">
          <a:xfrm flipV="1">
            <a:off x="4642339" y="3641726"/>
            <a:ext cx="2779835" cy="1006475"/>
          </a:xfrm>
          <a:prstGeom prst="line">
            <a:avLst/>
          </a:prstGeom>
          <a:noFill/>
          <a:ln w="9525">
            <a:solidFill>
              <a:schemeClr val="tx2">
                <a:lumMod val="20000"/>
                <a:lumOff val="80000"/>
              </a:schemeClr>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grpSp>
        <p:nvGrpSpPr>
          <p:cNvPr id="19470" name="Group 48"/>
          <p:cNvGrpSpPr>
            <a:grpSpLocks/>
          </p:cNvGrpSpPr>
          <p:nvPr/>
        </p:nvGrpSpPr>
        <p:grpSpPr bwMode="auto">
          <a:xfrm>
            <a:off x="3798277" y="1981201"/>
            <a:ext cx="2621574" cy="2682875"/>
            <a:chOff x="2688" y="1440"/>
            <a:chExt cx="1789" cy="1690"/>
          </a:xfrm>
        </p:grpSpPr>
        <p:sp>
          <p:nvSpPr>
            <p:cNvPr id="19478" name="Freeform 49"/>
            <p:cNvSpPr>
              <a:spLocks/>
            </p:cNvSpPr>
            <p:nvPr/>
          </p:nvSpPr>
          <p:spPr bwMode="auto">
            <a:xfrm>
              <a:off x="2688" y="1440"/>
              <a:ext cx="1225" cy="1690"/>
            </a:xfrm>
            <a:custGeom>
              <a:avLst/>
              <a:gdLst>
                <a:gd name="T0" fmla="*/ 616 w 1225"/>
                <a:gd name="T1" fmla="*/ 1671 h 1690"/>
                <a:gd name="T2" fmla="*/ 616 w 1225"/>
                <a:gd name="T3" fmla="*/ 1605 h 1690"/>
                <a:gd name="T4" fmla="*/ 668 w 1225"/>
                <a:gd name="T5" fmla="*/ 1540 h 1690"/>
                <a:gd name="T6" fmla="*/ 688 w 1225"/>
                <a:gd name="T7" fmla="*/ 1605 h 1690"/>
                <a:gd name="T8" fmla="*/ 767 w 1225"/>
                <a:gd name="T9" fmla="*/ 1540 h 1690"/>
                <a:gd name="T10" fmla="*/ 767 w 1225"/>
                <a:gd name="T11" fmla="*/ 1494 h 1690"/>
                <a:gd name="T12" fmla="*/ 872 w 1225"/>
                <a:gd name="T13" fmla="*/ 1455 h 1690"/>
                <a:gd name="T14" fmla="*/ 819 w 1225"/>
                <a:gd name="T15" fmla="*/ 1369 h 1690"/>
                <a:gd name="T16" fmla="*/ 688 w 1225"/>
                <a:gd name="T17" fmla="*/ 1324 h 1690"/>
                <a:gd name="T18" fmla="*/ 714 w 1225"/>
                <a:gd name="T19" fmla="*/ 1225 h 1690"/>
                <a:gd name="T20" fmla="*/ 740 w 1225"/>
                <a:gd name="T21" fmla="*/ 1199 h 1690"/>
                <a:gd name="T22" fmla="*/ 786 w 1225"/>
                <a:gd name="T23" fmla="*/ 1225 h 1690"/>
                <a:gd name="T24" fmla="*/ 872 w 1225"/>
                <a:gd name="T25" fmla="*/ 1173 h 1690"/>
                <a:gd name="T26" fmla="*/ 950 w 1225"/>
                <a:gd name="T27" fmla="*/ 1225 h 1690"/>
                <a:gd name="T28" fmla="*/ 989 w 1225"/>
                <a:gd name="T29" fmla="*/ 1147 h 1690"/>
                <a:gd name="T30" fmla="*/ 1068 w 1225"/>
                <a:gd name="T31" fmla="*/ 1173 h 1690"/>
                <a:gd name="T32" fmla="*/ 1127 w 1225"/>
                <a:gd name="T33" fmla="*/ 1075 h 1690"/>
                <a:gd name="T34" fmla="*/ 1173 w 1225"/>
                <a:gd name="T35" fmla="*/ 1075 h 1690"/>
                <a:gd name="T36" fmla="*/ 1225 w 1225"/>
                <a:gd name="T37" fmla="*/ 1048 h 1690"/>
                <a:gd name="T38" fmla="*/ 1127 w 1225"/>
                <a:gd name="T39" fmla="*/ 898 h 1690"/>
                <a:gd name="T40" fmla="*/ 1022 w 1225"/>
                <a:gd name="T41" fmla="*/ 898 h 1690"/>
                <a:gd name="T42" fmla="*/ 1022 w 1225"/>
                <a:gd name="T43" fmla="*/ 832 h 1690"/>
                <a:gd name="T44" fmla="*/ 950 w 1225"/>
                <a:gd name="T45" fmla="*/ 753 h 1690"/>
                <a:gd name="T46" fmla="*/ 917 w 1225"/>
                <a:gd name="T47" fmla="*/ 675 h 1690"/>
                <a:gd name="T48" fmla="*/ 989 w 1225"/>
                <a:gd name="T49" fmla="*/ 596 h 1690"/>
                <a:gd name="T50" fmla="*/ 1022 w 1225"/>
                <a:gd name="T51" fmla="*/ 491 h 1690"/>
                <a:gd name="T52" fmla="*/ 989 w 1225"/>
                <a:gd name="T53" fmla="*/ 419 h 1690"/>
                <a:gd name="T54" fmla="*/ 917 w 1225"/>
                <a:gd name="T55" fmla="*/ 400 h 1690"/>
                <a:gd name="T56" fmla="*/ 917 w 1225"/>
                <a:gd name="T57" fmla="*/ 328 h 1690"/>
                <a:gd name="T58" fmla="*/ 872 w 1225"/>
                <a:gd name="T59" fmla="*/ 328 h 1690"/>
                <a:gd name="T60" fmla="*/ 872 w 1225"/>
                <a:gd name="T61" fmla="*/ 229 h 1690"/>
                <a:gd name="T62" fmla="*/ 839 w 1225"/>
                <a:gd name="T63" fmla="*/ 203 h 1690"/>
                <a:gd name="T64" fmla="*/ 839 w 1225"/>
                <a:gd name="T65" fmla="*/ 131 h 1690"/>
                <a:gd name="T66" fmla="*/ 688 w 1225"/>
                <a:gd name="T67" fmla="*/ 26 h 1690"/>
                <a:gd name="T68" fmla="*/ 616 w 1225"/>
                <a:gd name="T69" fmla="*/ 0 h 1690"/>
                <a:gd name="T70" fmla="*/ 537 w 1225"/>
                <a:gd name="T71" fmla="*/ 72 h 1690"/>
                <a:gd name="T72" fmla="*/ 459 w 1225"/>
                <a:gd name="T73" fmla="*/ 183 h 1690"/>
                <a:gd name="T74" fmla="*/ 439 w 1225"/>
                <a:gd name="T75" fmla="*/ 203 h 1690"/>
                <a:gd name="T76" fmla="*/ 557 w 1225"/>
                <a:gd name="T77" fmla="*/ 354 h 1690"/>
                <a:gd name="T78" fmla="*/ 511 w 1225"/>
                <a:gd name="T79" fmla="*/ 491 h 1690"/>
                <a:gd name="T80" fmla="*/ 439 w 1225"/>
                <a:gd name="T81" fmla="*/ 452 h 1690"/>
                <a:gd name="T82" fmla="*/ 334 w 1225"/>
                <a:gd name="T83" fmla="*/ 419 h 1690"/>
                <a:gd name="T84" fmla="*/ 262 w 1225"/>
                <a:gd name="T85" fmla="*/ 472 h 1690"/>
                <a:gd name="T86" fmla="*/ 59 w 1225"/>
                <a:gd name="T87" fmla="*/ 675 h 1690"/>
                <a:gd name="T88" fmla="*/ 79 w 1225"/>
                <a:gd name="T89" fmla="*/ 753 h 1690"/>
                <a:gd name="T90" fmla="*/ 20 w 1225"/>
                <a:gd name="T91" fmla="*/ 852 h 1690"/>
                <a:gd name="T92" fmla="*/ 0 w 1225"/>
                <a:gd name="T93" fmla="*/ 898 h 1690"/>
                <a:gd name="T94" fmla="*/ 59 w 1225"/>
                <a:gd name="T95" fmla="*/ 983 h 1690"/>
                <a:gd name="T96" fmla="*/ 0 w 1225"/>
                <a:gd name="T97" fmla="*/ 1048 h 1690"/>
                <a:gd name="T98" fmla="*/ 59 w 1225"/>
                <a:gd name="T99" fmla="*/ 1147 h 1690"/>
                <a:gd name="T100" fmla="*/ 0 w 1225"/>
                <a:gd name="T101" fmla="*/ 1199 h 1690"/>
                <a:gd name="T102" fmla="*/ 59 w 1225"/>
                <a:gd name="T103" fmla="*/ 1297 h 1690"/>
                <a:gd name="T104" fmla="*/ 59 w 1225"/>
                <a:gd name="T105" fmla="*/ 1343 h 1690"/>
                <a:gd name="T106" fmla="*/ 131 w 1225"/>
                <a:gd name="T107" fmla="*/ 1369 h 1690"/>
                <a:gd name="T108" fmla="*/ 262 w 1225"/>
                <a:gd name="T109" fmla="*/ 1369 h 1690"/>
                <a:gd name="T110" fmla="*/ 262 w 1225"/>
                <a:gd name="T111" fmla="*/ 1474 h 1690"/>
                <a:gd name="T112" fmla="*/ 354 w 1225"/>
                <a:gd name="T113" fmla="*/ 1566 h 1690"/>
                <a:gd name="T114" fmla="*/ 387 w 1225"/>
                <a:gd name="T115" fmla="*/ 1671 h 1690"/>
                <a:gd name="T116" fmla="*/ 439 w 1225"/>
                <a:gd name="T117" fmla="*/ 1671 h 1690"/>
                <a:gd name="T118" fmla="*/ 459 w 1225"/>
                <a:gd name="T119" fmla="*/ 1638 h 1690"/>
                <a:gd name="T120" fmla="*/ 537 w 1225"/>
                <a:gd name="T121" fmla="*/ 1690 h 1690"/>
                <a:gd name="T122" fmla="*/ 616 w 1225"/>
                <a:gd name="T123" fmla="*/ 1671 h 1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5"/>
                <a:gd name="T187" fmla="*/ 0 h 1690"/>
                <a:gd name="T188" fmla="*/ 1225 w 1225"/>
                <a:gd name="T189" fmla="*/ 1690 h 1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5" h="1690">
                  <a:moveTo>
                    <a:pt x="616" y="1671"/>
                  </a:moveTo>
                  <a:lnTo>
                    <a:pt x="616" y="1605"/>
                  </a:lnTo>
                  <a:lnTo>
                    <a:pt x="668" y="1540"/>
                  </a:lnTo>
                  <a:lnTo>
                    <a:pt x="688" y="1605"/>
                  </a:lnTo>
                  <a:lnTo>
                    <a:pt x="767" y="1540"/>
                  </a:lnTo>
                  <a:lnTo>
                    <a:pt x="767" y="1494"/>
                  </a:lnTo>
                  <a:lnTo>
                    <a:pt x="872" y="1455"/>
                  </a:lnTo>
                  <a:lnTo>
                    <a:pt x="819" y="1369"/>
                  </a:lnTo>
                  <a:lnTo>
                    <a:pt x="688" y="1324"/>
                  </a:lnTo>
                  <a:lnTo>
                    <a:pt x="714" y="1225"/>
                  </a:lnTo>
                  <a:lnTo>
                    <a:pt x="740" y="1199"/>
                  </a:lnTo>
                  <a:lnTo>
                    <a:pt x="786" y="1225"/>
                  </a:lnTo>
                  <a:lnTo>
                    <a:pt x="872" y="1173"/>
                  </a:lnTo>
                  <a:lnTo>
                    <a:pt x="950" y="1225"/>
                  </a:lnTo>
                  <a:lnTo>
                    <a:pt x="989" y="1147"/>
                  </a:lnTo>
                  <a:lnTo>
                    <a:pt x="1068" y="1173"/>
                  </a:lnTo>
                  <a:lnTo>
                    <a:pt x="1127" y="1075"/>
                  </a:lnTo>
                  <a:lnTo>
                    <a:pt x="1173" y="1075"/>
                  </a:lnTo>
                  <a:lnTo>
                    <a:pt x="1225" y="1048"/>
                  </a:lnTo>
                  <a:lnTo>
                    <a:pt x="1127" y="898"/>
                  </a:lnTo>
                  <a:lnTo>
                    <a:pt x="1022" y="898"/>
                  </a:lnTo>
                  <a:lnTo>
                    <a:pt x="1022" y="832"/>
                  </a:lnTo>
                  <a:lnTo>
                    <a:pt x="950" y="753"/>
                  </a:lnTo>
                  <a:lnTo>
                    <a:pt x="917" y="675"/>
                  </a:lnTo>
                  <a:lnTo>
                    <a:pt x="989" y="596"/>
                  </a:lnTo>
                  <a:lnTo>
                    <a:pt x="1022" y="491"/>
                  </a:lnTo>
                  <a:lnTo>
                    <a:pt x="989" y="419"/>
                  </a:lnTo>
                  <a:lnTo>
                    <a:pt x="917" y="400"/>
                  </a:lnTo>
                  <a:lnTo>
                    <a:pt x="917" y="328"/>
                  </a:lnTo>
                  <a:lnTo>
                    <a:pt x="872" y="328"/>
                  </a:lnTo>
                  <a:lnTo>
                    <a:pt x="872" y="229"/>
                  </a:lnTo>
                  <a:lnTo>
                    <a:pt x="839" y="203"/>
                  </a:lnTo>
                  <a:lnTo>
                    <a:pt x="839" y="131"/>
                  </a:lnTo>
                  <a:lnTo>
                    <a:pt x="688" y="26"/>
                  </a:lnTo>
                  <a:lnTo>
                    <a:pt x="616" y="0"/>
                  </a:lnTo>
                  <a:lnTo>
                    <a:pt x="537" y="72"/>
                  </a:lnTo>
                  <a:lnTo>
                    <a:pt x="459" y="183"/>
                  </a:lnTo>
                  <a:lnTo>
                    <a:pt x="439" y="203"/>
                  </a:lnTo>
                  <a:lnTo>
                    <a:pt x="557" y="354"/>
                  </a:lnTo>
                  <a:lnTo>
                    <a:pt x="511" y="491"/>
                  </a:lnTo>
                  <a:lnTo>
                    <a:pt x="439" y="452"/>
                  </a:lnTo>
                  <a:lnTo>
                    <a:pt x="334" y="419"/>
                  </a:lnTo>
                  <a:lnTo>
                    <a:pt x="262" y="472"/>
                  </a:lnTo>
                  <a:lnTo>
                    <a:pt x="59" y="675"/>
                  </a:lnTo>
                  <a:lnTo>
                    <a:pt x="79" y="753"/>
                  </a:lnTo>
                  <a:lnTo>
                    <a:pt x="20" y="852"/>
                  </a:lnTo>
                  <a:lnTo>
                    <a:pt x="0" y="898"/>
                  </a:lnTo>
                  <a:lnTo>
                    <a:pt x="59" y="983"/>
                  </a:lnTo>
                  <a:lnTo>
                    <a:pt x="0" y="1048"/>
                  </a:lnTo>
                  <a:lnTo>
                    <a:pt x="59" y="1147"/>
                  </a:lnTo>
                  <a:lnTo>
                    <a:pt x="0" y="1199"/>
                  </a:lnTo>
                  <a:lnTo>
                    <a:pt x="59" y="1297"/>
                  </a:lnTo>
                  <a:lnTo>
                    <a:pt x="59" y="1343"/>
                  </a:lnTo>
                  <a:lnTo>
                    <a:pt x="131" y="1369"/>
                  </a:lnTo>
                  <a:lnTo>
                    <a:pt x="262" y="1369"/>
                  </a:lnTo>
                  <a:lnTo>
                    <a:pt x="262" y="1474"/>
                  </a:lnTo>
                  <a:lnTo>
                    <a:pt x="354" y="1566"/>
                  </a:lnTo>
                  <a:lnTo>
                    <a:pt x="387" y="1671"/>
                  </a:lnTo>
                  <a:lnTo>
                    <a:pt x="439" y="1671"/>
                  </a:lnTo>
                  <a:lnTo>
                    <a:pt x="459" y="1638"/>
                  </a:lnTo>
                  <a:lnTo>
                    <a:pt x="537" y="1690"/>
                  </a:lnTo>
                  <a:lnTo>
                    <a:pt x="616" y="1671"/>
                  </a:lnTo>
                  <a:close/>
                </a:path>
              </a:pathLst>
            </a:custGeom>
            <a:solidFill>
              <a:srgbClr val="FFDD80"/>
            </a:solidFill>
            <a:ln w="11113">
              <a:solidFill>
                <a:srgbClr val="D59C00"/>
              </a:solidFill>
              <a:round/>
              <a:headEnd/>
              <a:tailEnd/>
            </a:ln>
          </p:spPr>
          <p:txBody>
            <a:bodyPr/>
            <a:lstStyle/>
            <a:p>
              <a:endParaRPr lang="sv-SE"/>
            </a:p>
          </p:txBody>
        </p:sp>
        <p:sp>
          <p:nvSpPr>
            <p:cNvPr id="19479" name="Freeform 50"/>
            <p:cNvSpPr>
              <a:spLocks/>
            </p:cNvSpPr>
            <p:nvPr/>
          </p:nvSpPr>
          <p:spPr bwMode="auto">
            <a:xfrm>
              <a:off x="3389" y="1669"/>
              <a:ext cx="1088" cy="1226"/>
            </a:xfrm>
            <a:custGeom>
              <a:avLst/>
              <a:gdLst>
                <a:gd name="T0" fmla="*/ 688 w 1088"/>
                <a:gd name="T1" fmla="*/ 1160 h 1226"/>
                <a:gd name="T2" fmla="*/ 616 w 1088"/>
                <a:gd name="T3" fmla="*/ 1095 h 1226"/>
                <a:gd name="T4" fmla="*/ 649 w 1088"/>
                <a:gd name="T5" fmla="*/ 1009 h 1226"/>
                <a:gd name="T6" fmla="*/ 734 w 1088"/>
                <a:gd name="T7" fmla="*/ 1009 h 1226"/>
                <a:gd name="T8" fmla="*/ 734 w 1088"/>
                <a:gd name="T9" fmla="*/ 944 h 1226"/>
                <a:gd name="T10" fmla="*/ 708 w 1088"/>
                <a:gd name="T11" fmla="*/ 832 h 1226"/>
                <a:gd name="T12" fmla="*/ 734 w 1088"/>
                <a:gd name="T13" fmla="*/ 754 h 1226"/>
                <a:gd name="T14" fmla="*/ 826 w 1088"/>
                <a:gd name="T15" fmla="*/ 878 h 1226"/>
                <a:gd name="T16" fmla="*/ 904 w 1088"/>
                <a:gd name="T17" fmla="*/ 819 h 1226"/>
                <a:gd name="T18" fmla="*/ 826 w 1088"/>
                <a:gd name="T19" fmla="*/ 754 h 1226"/>
                <a:gd name="T20" fmla="*/ 937 w 1088"/>
                <a:gd name="T21" fmla="*/ 728 h 1226"/>
                <a:gd name="T22" fmla="*/ 990 w 1088"/>
                <a:gd name="T23" fmla="*/ 642 h 1226"/>
                <a:gd name="T24" fmla="*/ 1075 w 1088"/>
                <a:gd name="T25" fmla="*/ 623 h 1226"/>
                <a:gd name="T26" fmla="*/ 1088 w 1088"/>
                <a:gd name="T27" fmla="*/ 518 h 1226"/>
                <a:gd name="T28" fmla="*/ 990 w 1088"/>
                <a:gd name="T29" fmla="*/ 452 h 1226"/>
                <a:gd name="T30" fmla="*/ 944 w 1088"/>
                <a:gd name="T31" fmla="*/ 380 h 1226"/>
                <a:gd name="T32" fmla="*/ 885 w 1088"/>
                <a:gd name="T33" fmla="*/ 334 h 1226"/>
                <a:gd name="T34" fmla="*/ 793 w 1088"/>
                <a:gd name="T35" fmla="*/ 289 h 1226"/>
                <a:gd name="T36" fmla="*/ 596 w 1088"/>
                <a:gd name="T37" fmla="*/ 334 h 1226"/>
                <a:gd name="T38" fmla="*/ 420 w 1088"/>
                <a:gd name="T39" fmla="*/ 236 h 1226"/>
                <a:gd name="T40" fmla="*/ 302 w 1088"/>
                <a:gd name="T41" fmla="*/ 125 h 1226"/>
                <a:gd name="T42" fmla="*/ 249 w 1088"/>
                <a:gd name="T43" fmla="*/ 20 h 1226"/>
                <a:gd name="T44" fmla="*/ 151 w 1088"/>
                <a:gd name="T45" fmla="*/ 79 h 1226"/>
                <a:gd name="T46" fmla="*/ 203 w 1088"/>
                <a:gd name="T47" fmla="*/ 125 h 1226"/>
                <a:gd name="T48" fmla="*/ 288 w 1088"/>
                <a:gd name="T49" fmla="*/ 217 h 1226"/>
                <a:gd name="T50" fmla="*/ 269 w 1088"/>
                <a:gd name="T51" fmla="*/ 354 h 1226"/>
                <a:gd name="T52" fmla="*/ 288 w 1088"/>
                <a:gd name="T53" fmla="*/ 557 h 1226"/>
                <a:gd name="T54" fmla="*/ 288 w 1088"/>
                <a:gd name="T55" fmla="*/ 642 h 1226"/>
                <a:gd name="T56" fmla="*/ 420 w 1088"/>
                <a:gd name="T57" fmla="*/ 708 h 1226"/>
                <a:gd name="T58" fmla="*/ 485 w 1088"/>
                <a:gd name="T59" fmla="*/ 832 h 1226"/>
                <a:gd name="T60" fmla="*/ 367 w 1088"/>
                <a:gd name="T61" fmla="*/ 931 h 1226"/>
                <a:gd name="T62" fmla="*/ 249 w 1088"/>
                <a:gd name="T63" fmla="*/ 977 h 1226"/>
                <a:gd name="T64" fmla="*/ 98 w 1088"/>
                <a:gd name="T65" fmla="*/ 977 h 1226"/>
                <a:gd name="T66" fmla="*/ 0 w 1088"/>
                <a:gd name="T67" fmla="*/ 1095 h 1226"/>
                <a:gd name="T68" fmla="*/ 203 w 1088"/>
                <a:gd name="T69" fmla="*/ 1108 h 1226"/>
                <a:gd name="T70" fmla="*/ 485 w 1088"/>
                <a:gd name="T71" fmla="*/ 1180 h 1226"/>
                <a:gd name="T72" fmla="*/ 669 w 1088"/>
                <a:gd name="T73" fmla="*/ 1226 h 12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8"/>
                <a:gd name="T112" fmla="*/ 0 h 1226"/>
                <a:gd name="T113" fmla="*/ 1088 w 1088"/>
                <a:gd name="T114" fmla="*/ 1226 h 12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8" h="1226">
                  <a:moveTo>
                    <a:pt x="669" y="1226"/>
                  </a:moveTo>
                  <a:lnTo>
                    <a:pt x="688" y="1160"/>
                  </a:lnTo>
                  <a:lnTo>
                    <a:pt x="669" y="1108"/>
                  </a:lnTo>
                  <a:lnTo>
                    <a:pt x="616" y="1095"/>
                  </a:lnTo>
                  <a:lnTo>
                    <a:pt x="616" y="1009"/>
                  </a:lnTo>
                  <a:lnTo>
                    <a:pt x="649" y="1009"/>
                  </a:lnTo>
                  <a:lnTo>
                    <a:pt x="688" y="1055"/>
                  </a:lnTo>
                  <a:lnTo>
                    <a:pt x="734" y="1009"/>
                  </a:lnTo>
                  <a:lnTo>
                    <a:pt x="780" y="977"/>
                  </a:lnTo>
                  <a:lnTo>
                    <a:pt x="734" y="944"/>
                  </a:lnTo>
                  <a:lnTo>
                    <a:pt x="780" y="931"/>
                  </a:lnTo>
                  <a:lnTo>
                    <a:pt x="708" y="832"/>
                  </a:lnTo>
                  <a:lnTo>
                    <a:pt x="708" y="754"/>
                  </a:lnTo>
                  <a:lnTo>
                    <a:pt x="734" y="754"/>
                  </a:lnTo>
                  <a:lnTo>
                    <a:pt x="780" y="839"/>
                  </a:lnTo>
                  <a:lnTo>
                    <a:pt x="826" y="878"/>
                  </a:lnTo>
                  <a:lnTo>
                    <a:pt x="865" y="839"/>
                  </a:lnTo>
                  <a:lnTo>
                    <a:pt x="904" y="819"/>
                  </a:lnTo>
                  <a:lnTo>
                    <a:pt x="826" y="773"/>
                  </a:lnTo>
                  <a:lnTo>
                    <a:pt x="826" y="754"/>
                  </a:lnTo>
                  <a:lnTo>
                    <a:pt x="865" y="754"/>
                  </a:lnTo>
                  <a:lnTo>
                    <a:pt x="937" y="728"/>
                  </a:lnTo>
                  <a:lnTo>
                    <a:pt x="944" y="675"/>
                  </a:lnTo>
                  <a:lnTo>
                    <a:pt x="990" y="642"/>
                  </a:lnTo>
                  <a:lnTo>
                    <a:pt x="1036" y="675"/>
                  </a:lnTo>
                  <a:lnTo>
                    <a:pt x="1075" y="623"/>
                  </a:lnTo>
                  <a:lnTo>
                    <a:pt x="1042" y="557"/>
                  </a:lnTo>
                  <a:lnTo>
                    <a:pt x="1088" y="518"/>
                  </a:lnTo>
                  <a:lnTo>
                    <a:pt x="1036" y="485"/>
                  </a:lnTo>
                  <a:lnTo>
                    <a:pt x="990" y="452"/>
                  </a:lnTo>
                  <a:lnTo>
                    <a:pt x="1009" y="407"/>
                  </a:lnTo>
                  <a:lnTo>
                    <a:pt x="944" y="380"/>
                  </a:lnTo>
                  <a:lnTo>
                    <a:pt x="865" y="354"/>
                  </a:lnTo>
                  <a:lnTo>
                    <a:pt x="885" y="334"/>
                  </a:lnTo>
                  <a:lnTo>
                    <a:pt x="819" y="289"/>
                  </a:lnTo>
                  <a:lnTo>
                    <a:pt x="793" y="289"/>
                  </a:lnTo>
                  <a:lnTo>
                    <a:pt x="708" y="354"/>
                  </a:lnTo>
                  <a:lnTo>
                    <a:pt x="596" y="334"/>
                  </a:lnTo>
                  <a:lnTo>
                    <a:pt x="485" y="289"/>
                  </a:lnTo>
                  <a:lnTo>
                    <a:pt x="420" y="236"/>
                  </a:lnTo>
                  <a:lnTo>
                    <a:pt x="367" y="164"/>
                  </a:lnTo>
                  <a:lnTo>
                    <a:pt x="302" y="125"/>
                  </a:lnTo>
                  <a:lnTo>
                    <a:pt x="288" y="66"/>
                  </a:lnTo>
                  <a:lnTo>
                    <a:pt x="249" y="20"/>
                  </a:lnTo>
                  <a:lnTo>
                    <a:pt x="151" y="0"/>
                  </a:lnTo>
                  <a:lnTo>
                    <a:pt x="151" y="79"/>
                  </a:lnTo>
                  <a:lnTo>
                    <a:pt x="151" y="105"/>
                  </a:lnTo>
                  <a:lnTo>
                    <a:pt x="203" y="125"/>
                  </a:lnTo>
                  <a:lnTo>
                    <a:pt x="249" y="184"/>
                  </a:lnTo>
                  <a:lnTo>
                    <a:pt x="288" y="217"/>
                  </a:lnTo>
                  <a:lnTo>
                    <a:pt x="288" y="289"/>
                  </a:lnTo>
                  <a:lnTo>
                    <a:pt x="269" y="354"/>
                  </a:lnTo>
                  <a:lnTo>
                    <a:pt x="203" y="452"/>
                  </a:lnTo>
                  <a:lnTo>
                    <a:pt x="288" y="557"/>
                  </a:lnTo>
                  <a:lnTo>
                    <a:pt x="302" y="597"/>
                  </a:lnTo>
                  <a:lnTo>
                    <a:pt x="288" y="642"/>
                  </a:lnTo>
                  <a:lnTo>
                    <a:pt x="347" y="669"/>
                  </a:lnTo>
                  <a:lnTo>
                    <a:pt x="420" y="708"/>
                  </a:lnTo>
                  <a:lnTo>
                    <a:pt x="485" y="773"/>
                  </a:lnTo>
                  <a:lnTo>
                    <a:pt x="485" y="832"/>
                  </a:lnTo>
                  <a:lnTo>
                    <a:pt x="420" y="839"/>
                  </a:lnTo>
                  <a:lnTo>
                    <a:pt x="367" y="931"/>
                  </a:lnTo>
                  <a:lnTo>
                    <a:pt x="288" y="878"/>
                  </a:lnTo>
                  <a:lnTo>
                    <a:pt x="249" y="977"/>
                  </a:lnTo>
                  <a:lnTo>
                    <a:pt x="118" y="931"/>
                  </a:lnTo>
                  <a:lnTo>
                    <a:pt x="98" y="977"/>
                  </a:lnTo>
                  <a:lnTo>
                    <a:pt x="0" y="977"/>
                  </a:lnTo>
                  <a:lnTo>
                    <a:pt x="0" y="1095"/>
                  </a:lnTo>
                  <a:lnTo>
                    <a:pt x="138" y="1160"/>
                  </a:lnTo>
                  <a:lnTo>
                    <a:pt x="203" y="1108"/>
                  </a:lnTo>
                  <a:lnTo>
                    <a:pt x="302" y="1180"/>
                  </a:lnTo>
                  <a:lnTo>
                    <a:pt x="485" y="1180"/>
                  </a:lnTo>
                  <a:lnTo>
                    <a:pt x="603" y="1226"/>
                  </a:lnTo>
                  <a:lnTo>
                    <a:pt x="669" y="1226"/>
                  </a:lnTo>
                  <a:close/>
                </a:path>
              </a:pathLst>
            </a:custGeom>
            <a:solidFill>
              <a:srgbClr val="FFDD80"/>
            </a:solidFill>
            <a:ln w="11113">
              <a:solidFill>
                <a:srgbClr val="D59C00"/>
              </a:solidFill>
              <a:round/>
              <a:headEnd/>
              <a:tailEnd/>
            </a:ln>
          </p:spPr>
          <p:txBody>
            <a:bodyPr/>
            <a:lstStyle/>
            <a:p>
              <a:endParaRPr lang="sv-SE"/>
            </a:p>
          </p:txBody>
        </p:sp>
      </p:grpSp>
      <p:sp>
        <p:nvSpPr>
          <p:cNvPr id="19471" name="Oval 52"/>
          <p:cNvSpPr>
            <a:spLocks noChangeArrowheads="1"/>
          </p:cNvSpPr>
          <p:nvPr/>
        </p:nvSpPr>
        <p:spPr bwMode="auto">
          <a:xfrm>
            <a:off x="5641731" y="4040188"/>
            <a:ext cx="191966" cy="207962"/>
          </a:xfrm>
          <a:prstGeom prst="ellipse">
            <a:avLst/>
          </a:prstGeom>
          <a:solidFill>
            <a:schemeClr val="tx1"/>
          </a:solidFill>
          <a:ln w="31750">
            <a:solidFill>
              <a:srgbClr val="000000"/>
            </a:solidFill>
            <a:round/>
            <a:headEnd/>
            <a:tailEnd/>
          </a:ln>
        </p:spPr>
        <p:txBody>
          <a:bodyPr/>
          <a:lstStyle/>
          <a:p>
            <a:endParaRPr lang="sv-SE"/>
          </a:p>
        </p:txBody>
      </p:sp>
      <p:sp>
        <p:nvSpPr>
          <p:cNvPr id="19472" name="Oval 53"/>
          <p:cNvSpPr>
            <a:spLocks noChangeArrowheads="1"/>
          </p:cNvSpPr>
          <p:nvPr/>
        </p:nvSpPr>
        <p:spPr bwMode="auto">
          <a:xfrm>
            <a:off x="4633547" y="3375025"/>
            <a:ext cx="191966" cy="207963"/>
          </a:xfrm>
          <a:prstGeom prst="ellipse">
            <a:avLst/>
          </a:prstGeom>
          <a:solidFill>
            <a:schemeClr val="tx1"/>
          </a:solidFill>
          <a:ln w="31750">
            <a:solidFill>
              <a:srgbClr val="000000"/>
            </a:solidFill>
            <a:round/>
            <a:headEnd/>
            <a:tailEnd/>
          </a:ln>
        </p:spPr>
        <p:txBody>
          <a:bodyPr/>
          <a:lstStyle/>
          <a:p>
            <a:endParaRPr lang="sv-SE"/>
          </a:p>
        </p:txBody>
      </p:sp>
      <p:sp>
        <p:nvSpPr>
          <p:cNvPr id="19473" name="Oval 54"/>
          <p:cNvSpPr>
            <a:spLocks noChangeArrowheads="1"/>
          </p:cNvSpPr>
          <p:nvPr/>
        </p:nvSpPr>
        <p:spPr bwMode="auto">
          <a:xfrm>
            <a:off x="5814647" y="3697288"/>
            <a:ext cx="191966" cy="207962"/>
          </a:xfrm>
          <a:prstGeom prst="ellipse">
            <a:avLst/>
          </a:prstGeom>
          <a:solidFill>
            <a:schemeClr val="tx1"/>
          </a:solidFill>
          <a:ln w="31750">
            <a:solidFill>
              <a:srgbClr val="000000"/>
            </a:solidFill>
            <a:round/>
            <a:headEnd/>
            <a:tailEnd/>
          </a:ln>
        </p:spPr>
        <p:txBody>
          <a:bodyPr/>
          <a:lstStyle/>
          <a:p>
            <a:endParaRPr lang="sv-SE"/>
          </a:p>
        </p:txBody>
      </p:sp>
      <p:sp>
        <p:nvSpPr>
          <p:cNvPr id="19474" name="Text Box 55"/>
          <p:cNvSpPr txBox="1">
            <a:spLocks noChangeArrowheads="1"/>
          </p:cNvSpPr>
          <p:nvPr/>
        </p:nvSpPr>
        <p:spPr bwMode="auto">
          <a:xfrm>
            <a:off x="5997820" y="3733800"/>
            <a:ext cx="119575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sv-SE" sz="1600">
                <a:latin typeface="Arial" charset="0"/>
              </a:rPr>
              <a:t>Härnösand</a:t>
            </a:r>
            <a:endParaRPr lang="sv-SE"/>
          </a:p>
        </p:txBody>
      </p:sp>
      <p:sp>
        <p:nvSpPr>
          <p:cNvPr id="19475" name="Text Box 57"/>
          <p:cNvSpPr txBox="1">
            <a:spLocks noChangeArrowheads="1"/>
          </p:cNvSpPr>
          <p:nvPr/>
        </p:nvSpPr>
        <p:spPr bwMode="auto">
          <a:xfrm>
            <a:off x="4038600" y="3048000"/>
            <a:ext cx="1185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sv-SE" sz="1600" dirty="0">
                <a:latin typeface="Arial" charset="0"/>
              </a:rPr>
              <a:t>Östersund</a:t>
            </a:r>
          </a:p>
        </p:txBody>
      </p:sp>
      <p:sp>
        <p:nvSpPr>
          <p:cNvPr id="19476" name="Text Box 58"/>
          <p:cNvSpPr txBox="1">
            <a:spLocks noChangeArrowheads="1"/>
          </p:cNvSpPr>
          <p:nvPr/>
        </p:nvSpPr>
        <p:spPr bwMode="auto">
          <a:xfrm>
            <a:off x="5857143" y="4038600"/>
            <a:ext cx="1110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sv-SE" sz="1600" dirty="0">
                <a:latin typeface="Arial" charset="0"/>
              </a:rPr>
              <a:t>Sundsvall</a:t>
            </a:r>
          </a:p>
        </p:txBody>
      </p:sp>
      <p:sp>
        <p:nvSpPr>
          <p:cNvPr id="19477" name="Line 59"/>
          <p:cNvSpPr>
            <a:spLocks noChangeShapeType="1"/>
          </p:cNvSpPr>
          <p:nvPr/>
        </p:nvSpPr>
        <p:spPr bwMode="auto">
          <a:xfrm>
            <a:off x="6400800" y="3352800"/>
            <a:ext cx="1406769" cy="0"/>
          </a:xfrm>
          <a:prstGeom prst="line">
            <a:avLst/>
          </a:prstGeom>
          <a:noFill/>
          <a:ln w="9525">
            <a:solidFill>
              <a:schemeClr val="tx2">
                <a:lumMod val="20000"/>
                <a:lumOff val="80000"/>
              </a:schemeClr>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Tree>
    <p:extLst>
      <p:ext uri="{BB962C8B-B14F-4D97-AF65-F5344CB8AC3E}">
        <p14:creationId xmlns:p14="http://schemas.microsoft.com/office/powerpoint/2010/main" val="1230645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12"/>
          <p:cNvSpPr>
            <a:spLocks noGrp="1" noChangeArrowheads="1"/>
          </p:cNvSpPr>
          <p:nvPr>
            <p:ph type="ctrTitle"/>
          </p:nvPr>
        </p:nvSpPr>
        <p:spPr>
          <a:xfrm>
            <a:off x="515815" y="422031"/>
            <a:ext cx="6893170" cy="1482897"/>
          </a:xfrm>
        </p:spPr>
        <p:txBody>
          <a:bodyPr>
            <a:normAutofit/>
          </a:bodyPr>
          <a:lstStyle/>
          <a:p>
            <a:pPr eaLnBrk="1" hangingPunct="1"/>
            <a:r>
              <a:rPr lang="sv-SE" dirty="0" smtClean="0">
                <a:ea typeface="ＭＳ Ｐゴシック" charset="-128"/>
              </a:rPr>
              <a:t>A multicampus University</a:t>
            </a:r>
          </a:p>
        </p:txBody>
      </p:sp>
      <p:sp>
        <p:nvSpPr>
          <p:cNvPr id="10" name="Platshållare för datum 9"/>
          <p:cNvSpPr>
            <a:spLocks noGrp="1"/>
          </p:cNvSpPr>
          <p:nvPr>
            <p:ph type="dt" sz="half" idx="10"/>
          </p:nvPr>
        </p:nvSpPr>
        <p:spPr/>
        <p:txBody>
          <a:bodyPr/>
          <a:lstStyle/>
          <a:p>
            <a:r>
              <a:rPr lang="sv-SE" smtClean="0"/>
              <a:t>2012-09-04</a:t>
            </a:r>
            <a:endParaRPr lang="sv-SE" dirty="0"/>
          </a:p>
        </p:txBody>
      </p:sp>
      <p:sp>
        <p:nvSpPr>
          <p:cNvPr id="19461" name="Rectangle 3"/>
          <p:cNvSpPr>
            <a:spLocks noChangeArrowheads="1"/>
          </p:cNvSpPr>
          <p:nvPr/>
        </p:nvSpPr>
        <p:spPr bwMode="auto">
          <a:xfrm>
            <a:off x="3330575" y="2387600"/>
            <a:ext cx="184150" cy="457200"/>
          </a:xfrm>
          <a:prstGeom prst="rect">
            <a:avLst/>
          </a:prstGeom>
          <a:noFill/>
          <a:ln w="9525">
            <a:noFill/>
            <a:miter lim="800000"/>
            <a:headEnd/>
            <a:tailEnd/>
          </a:ln>
        </p:spPr>
        <p:txBody>
          <a:bodyPr wrap="none">
            <a:spAutoFit/>
          </a:bodyPr>
          <a:lstStyle/>
          <a:p>
            <a:pPr eaLnBrk="1" hangingPunct="1"/>
            <a:endParaRPr lang="en-GB" sz="2400">
              <a:latin typeface="Helvetica" charset="0"/>
            </a:endParaRPr>
          </a:p>
        </p:txBody>
      </p:sp>
      <p:sp>
        <p:nvSpPr>
          <p:cNvPr id="19463" name="Text Box 6"/>
          <p:cNvSpPr txBox="1">
            <a:spLocks noChangeArrowheads="1"/>
          </p:cNvSpPr>
          <p:nvPr/>
        </p:nvSpPr>
        <p:spPr bwMode="auto">
          <a:xfrm>
            <a:off x="1629508" y="3149600"/>
            <a:ext cx="2989385" cy="461665"/>
          </a:xfrm>
          <a:prstGeom prst="rect">
            <a:avLst/>
          </a:prstGeom>
          <a:noFill/>
          <a:ln w="9525">
            <a:noFill/>
            <a:miter lim="800000"/>
            <a:headEnd/>
            <a:tailEnd/>
          </a:ln>
        </p:spPr>
        <p:txBody>
          <a:bodyPr wrap="square">
            <a:spAutoFit/>
          </a:bodyPr>
          <a:lstStyle/>
          <a:p>
            <a:pPr algn="ctr"/>
            <a:r>
              <a:rPr lang="sv-SE" sz="2400" dirty="0">
                <a:solidFill>
                  <a:schemeClr val="bg1"/>
                </a:solidFill>
                <a:latin typeface="Arial" charset="0"/>
              </a:rPr>
              <a:t>Härnösand</a:t>
            </a:r>
          </a:p>
        </p:txBody>
      </p:sp>
      <p:sp>
        <p:nvSpPr>
          <p:cNvPr id="19464" name="Text Box 7"/>
          <p:cNvSpPr txBox="1">
            <a:spLocks noChangeArrowheads="1"/>
          </p:cNvSpPr>
          <p:nvPr/>
        </p:nvSpPr>
        <p:spPr bwMode="auto">
          <a:xfrm>
            <a:off x="3270737" y="5537200"/>
            <a:ext cx="2813539" cy="461665"/>
          </a:xfrm>
          <a:prstGeom prst="rect">
            <a:avLst/>
          </a:prstGeom>
          <a:noFill/>
          <a:ln w="9525">
            <a:noFill/>
            <a:miter lim="800000"/>
            <a:headEnd/>
            <a:tailEnd/>
          </a:ln>
        </p:spPr>
        <p:txBody>
          <a:bodyPr wrap="square">
            <a:spAutoFit/>
          </a:bodyPr>
          <a:lstStyle/>
          <a:p>
            <a:pPr algn="ctr"/>
            <a:r>
              <a:rPr lang="sv-SE" sz="2400" dirty="0">
                <a:solidFill>
                  <a:schemeClr val="bg1"/>
                </a:solidFill>
                <a:latin typeface="Arial" charset="0"/>
              </a:rPr>
              <a:t>Östersund</a:t>
            </a:r>
          </a:p>
        </p:txBody>
      </p:sp>
      <p:sp>
        <p:nvSpPr>
          <p:cNvPr id="19465" name="Text Box 8"/>
          <p:cNvSpPr txBox="1">
            <a:spLocks noChangeArrowheads="1"/>
          </p:cNvSpPr>
          <p:nvPr/>
        </p:nvSpPr>
        <p:spPr bwMode="auto">
          <a:xfrm>
            <a:off x="4818186" y="3136900"/>
            <a:ext cx="2977660" cy="461665"/>
          </a:xfrm>
          <a:prstGeom prst="rect">
            <a:avLst/>
          </a:prstGeom>
          <a:noFill/>
          <a:ln w="9525">
            <a:noFill/>
            <a:miter lim="800000"/>
            <a:headEnd/>
            <a:tailEnd/>
          </a:ln>
        </p:spPr>
        <p:txBody>
          <a:bodyPr wrap="square">
            <a:spAutoFit/>
          </a:bodyPr>
          <a:lstStyle/>
          <a:p>
            <a:pPr algn="ctr"/>
            <a:r>
              <a:rPr lang="sv-SE" sz="2400" dirty="0">
                <a:solidFill>
                  <a:schemeClr val="bg1"/>
                </a:solidFill>
                <a:latin typeface="Arial" charset="0"/>
              </a:rPr>
              <a:t>Sundsvall</a:t>
            </a:r>
          </a:p>
        </p:txBody>
      </p:sp>
      <p:pic>
        <p:nvPicPr>
          <p:cNvPr id="19467" name="Picture 27" descr="Akroken2_svl_TS"/>
          <p:cNvPicPr>
            <a:picLocks noChangeAspect="1" noChangeArrowheads="1"/>
          </p:cNvPicPr>
          <p:nvPr/>
        </p:nvPicPr>
        <p:blipFill>
          <a:blip r:embed="rId3"/>
          <a:srcRect/>
          <a:stretch>
            <a:fillRect/>
          </a:stretch>
        </p:blipFill>
        <p:spPr bwMode="auto">
          <a:xfrm>
            <a:off x="4818184" y="1221154"/>
            <a:ext cx="2976563" cy="1984375"/>
          </a:xfrm>
          <a:prstGeom prst="rect">
            <a:avLst/>
          </a:prstGeom>
          <a:noFill/>
          <a:ln w="9525">
            <a:noFill/>
            <a:miter lim="800000"/>
            <a:headEnd/>
            <a:tailEnd/>
          </a:ln>
        </p:spPr>
      </p:pic>
      <p:pic>
        <p:nvPicPr>
          <p:cNvPr id="13" name="Bildobjekt 12" descr="CH_Östersund_exteriör_0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738" y="3610448"/>
            <a:ext cx="2827945" cy="1983600"/>
          </a:xfrm>
          <a:prstGeom prst="rect">
            <a:avLst/>
          </a:prstGeom>
        </p:spPr>
      </p:pic>
      <p:pic>
        <p:nvPicPr>
          <p:cNvPr id="15" name="Bildobjekt 14" descr="CH_Härnösand_exteriör_0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1232" y="1206541"/>
            <a:ext cx="2875888" cy="198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ctrTitle"/>
          </p:nvPr>
        </p:nvSpPr>
        <p:spPr>
          <a:xfrm>
            <a:off x="685800" y="626236"/>
            <a:ext cx="5835014" cy="686002"/>
          </a:xfrm>
        </p:spPr>
        <p:txBody>
          <a:bodyPr/>
          <a:lstStyle/>
          <a:p>
            <a:pPr eaLnBrk="1" hangingPunct="1"/>
            <a:r>
              <a:rPr lang="sv-SE" dirty="0">
                <a:latin typeface="+mj-lt"/>
                <a:ea typeface="ＭＳ Ｐゴシック" charset="0"/>
                <a:cs typeface="ＭＳ Ｐゴシック" charset="0"/>
              </a:rPr>
              <a:t>Härnösand</a:t>
            </a:r>
          </a:p>
        </p:txBody>
      </p:sp>
      <p:sp>
        <p:nvSpPr>
          <p:cNvPr id="24578"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24582" name="Rectangle 4"/>
          <p:cNvSpPr>
            <a:spLocks noChangeArrowheads="1"/>
          </p:cNvSpPr>
          <p:nvPr/>
        </p:nvSpPr>
        <p:spPr bwMode="auto">
          <a:xfrm>
            <a:off x="3330575" y="2463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sv-SE" sz="2400">
              <a:latin typeface="Helvetica" charset="0"/>
            </a:endParaRPr>
          </a:p>
        </p:txBody>
      </p:sp>
      <p:pic>
        <p:nvPicPr>
          <p:cNvPr id="24583" name="Picture 7" descr="Harnosand_TS_beskur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295400"/>
            <a:ext cx="39528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latshållare för bild 8" descr="residentet_hsd.jpg"/>
          <p:cNvPicPr>
            <a:picLocks noChangeAspect="1"/>
          </p:cNvPicPr>
          <p:nvPr/>
        </p:nvPicPr>
        <p:blipFill>
          <a:blip r:embed="rId4" cstate="screen">
            <a:extLst>
              <a:ext uri="{28A0092B-C50C-407E-A947-70E740481C1C}">
                <a14:useLocalDpi xmlns:a14="http://schemas.microsoft.com/office/drawing/2010/main"/>
              </a:ext>
            </a:extLst>
          </a:blip>
          <a:srcRect t="-4462" b="-4462"/>
          <a:stretch>
            <a:fillRect/>
          </a:stretch>
        </p:blipFill>
        <p:spPr bwMode="auto">
          <a:xfrm>
            <a:off x="5410200" y="355441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0200" y="1295400"/>
            <a:ext cx="2879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ctrTitle"/>
          </p:nvPr>
        </p:nvSpPr>
        <p:spPr>
          <a:xfrm>
            <a:off x="685800" y="592368"/>
            <a:ext cx="5835014" cy="686002"/>
          </a:xfrm>
        </p:spPr>
        <p:txBody>
          <a:bodyPr/>
          <a:lstStyle/>
          <a:p>
            <a:pPr eaLnBrk="1" hangingPunct="1"/>
            <a:r>
              <a:rPr lang="sv-SE" dirty="0">
                <a:latin typeface="+mj-lt"/>
                <a:ea typeface="ＭＳ Ｐゴシック" charset="0"/>
                <a:cs typeface="ＭＳ Ｐゴシック" charset="0"/>
              </a:rPr>
              <a:t>Sundsvall</a:t>
            </a:r>
          </a:p>
        </p:txBody>
      </p:sp>
      <p:sp>
        <p:nvSpPr>
          <p:cNvPr id="26626"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pic>
        <p:nvPicPr>
          <p:cNvPr id="26630" name="Platshållare för bild 7" descr="SP_0021.jpg"/>
          <p:cNvPicPr>
            <a:picLocks noChangeAspect="1"/>
          </p:cNvPicPr>
          <p:nvPr/>
        </p:nvPicPr>
        <p:blipFill>
          <a:blip r:embed="rId3" cstate="screen">
            <a:extLst>
              <a:ext uri="{28A0092B-C50C-407E-A947-70E740481C1C}">
                <a14:useLocalDpi xmlns:a14="http://schemas.microsoft.com/office/drawing/2010/main"/>
              </a:ext>
            </a:extLst>
          </a:blip>
          <a:srcRect t="-6252" b="-6252"/>
          <a:stretch>
            <a:fillRect/>
          </a:stretch>
        </p:blipFill>
        <p:spPr bwMode="auto">
          <a:xfrm>
            <a:off x="4876800" y="1190099"/>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3571875"/>
            <a:ext cx="28797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latshållare för bild 7" descr="SP_0021.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371600" y="1301750"/>
            <a:ext cx="28797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ctrTitle"/>
          </p:nvPr>
        </p:nvSpPr>
        <p:spPr>
          <a:xfrm>
            <a:off x="685800" y="575434"/>
            <a:ext cx="5835014" cy="686002"/>
          </a:xfrm>
        </p:spPr>
        <p:txBody>
          <a:bodyPr/>
          <a:lstStyle/>
          <a:p>
            <a:pPr eaLnBrk="1" hangingPunct="1"/>
            <a:r>
              <a:rPr lang="sv-SE" dirty="0">
                <a:latin typeface="+mj-lt"/>
                <a:ea typeface="ＭＳ Ｐゴシック" charset="0"/>
                <a:cs typeface="ＭＳ Ｐゴシック" charset="0"/>
              </a:rPr>
              <a:t>Östersund</a:t>
            </a:r>
          </a:p>
        </p:txBody>
      </p:sp>
      <p:sp>
        <p:nvSpPr>
          <p:cNvPr id="28674"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28678" name="Rectangle 3"/>
          <p:cNvSpPr>
            <a:spLocks noChangeArrowheads="1"/>
          </p:cNvSpPr>
          <p:nvPr/>
        </p:nvSpPr>
        <p:spPr bwMode="auto">
          <a:xfrm>
            <a:off x="2932113" y="2303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sv-SE" sz="2400"/>
          </a:p>
        </p:txBody>
      </p:sp>
      <p:pic>
        <p:nvPicPr>
          <p:cNvPr id="28679" name="Platshållare för bild 7" descr="TS_342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1219200"/>
            <a:ext cx="2160588"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3429000"/>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62400" y="1219200"/>
            <a:ext cx="430053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ctrTitle"/>
          </p:nvPr>
        </p:nvSpPr>
        <p:spPr/>
        <p:txBody>
          <a:bodyPr/>
          <a:lstStyle/>
          <a:p>
            <a:pPr eaLnBrk="1" hangingPunct="1"/>
            <a:r>
              <a:rPr lang="sv-SE" dirty="0">
                <a:latin typeface="+mj-lt"/>
                <a:ea typeface="ＭＳ Ｐゴシック" charset="0"/>
                <a:cs typeface="ＭＳ Ｐゴシック" charset="0"/>
              </a:rPr>
              <a:t>Communications</a:t>
            </a:r>
          </a:p>
        </p:txBody>
      </p:sp>
      <p:sp>
        <p:nvSpPr>
          <p:cNvPr id="30722"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30726" name="Rectangle 4"/>
          <p:cNvSpPr>
            <a:spLocks noChangeArrowheads="1"/>
          </p:cNvSpPr>
          <p:nvPr/>
        </p:nvSpPr>
        <p:spPr bwMode="auto">
          <a:xfrm>
            <a:off x="3330575"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en-GB" sz="2400">
              <a:latin typeface="Helvetica" charset="0"/>
            </a:endParaRPr>
          </a:p>
        </p:txBody>
      </p:sp>
      <p:pic>
        <p:nvPicPr>
          <p:cNvPr id="3072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0413" y="2057400"/>
            <a:ext cx="41163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013" y="2057400"/>
            <a:ext cx="37798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ctrTitle"/>
          </p:nvPr>
        </p:nvSpPr>
        <p:spPr>
          <a:xfrm>
            <a:off x="685800" y="1108855"/>
            <a:ext cx="5835014" cy="686002"/>
          </a:xfrm>
        </p:spPr>
        <p:txBody>
          <a:bodyPr>
            <a:normAutofit fontScale="90000"/>
          </a:bodyPr>
          <a:lstStyle/>
          <a:p>
            <a:pPr eaLnBrk="1" hangingPunct="1"/>
            <a:r>
              <a:rPr lang="sv-SE" dirty="0">
                <a:latin typeface="+mj-lt"/>
                <a:ea typeface="ＭＳ Ｐゴシック" charset="0"/>
                <a:cs typeface="ＭＳ Ｐゴシック" charset="0"/>
              </a:rPr>
              <a:t>Mid Sweden University</a:t>
            </a:r>
          </a:p>
        </p:txBody>
      </p:sp>
      <p:sp>
        <p:nvSpPr>
          <p:cNvPr id="32770" name="Platshållare för datum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charset="0"/>
                <a:ea typeface="ＭＳ Ｐゴシック" charset="0"/>
                <a:cs typeface="ＭＳ Ｐゴシック" charset="0"/>
              </a:defRPr>
            </a:lvl1pPr>
            <a:lvl2pPr marL="37931725" indent="-37474525">
              <a:defRPr sz="2000">
                <a:solidFill>
                  <a:schemeClr val="tx1"/>
                </a:solidFill>
                <a:latin typeface="Times" charset="0"/>
                <a:ea typeface="ＭＳ Ｐゴシック" charset="0"/>
              </a:defRPr>
            </a:lvl2pPr>
            <a:lvl3pPr>
              <a:defRPr sz="20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r>
              <a:rPr lang="sv-SE" sz="1400" dirty="0" smtClean="0">
                <a:latin typeface="+mj-lt"/>
              </a:rPr>
              <a:t>2012-09-04</a:t>
            </a:r>
            <a:endParaRPr lang="sv-SE" sz="1400" dirty="0">
              <a:latin typeface="+mj-lt"/>
            </a:endParaRPr>
          </a:p>
        </p:txBody>
      </p:sp>
      <p:sp>
        <p:nvSpPr>
          <p:cNvPr id="32774" name="Rectangle 5"/>
          <p:cNvSpPr>
            <a:spLocks noGrp="1" noChangeArrowheads="1"/>
          </p:cNvSpPr>
          <p:nvPr>
            <p:ph type="body" sz="quarter" idx="14"/>
          </p:nvPr>
        </p:nvSpPr>
        <p:spPr>
          <a:xfrm>
            <a:off x="447139" y="1919579"/>
            <a:ext cx="3532185" cy="2593154"/>
          </a:xfrm>
          <a:noFill/>
        </p:spPr>
        <p:txBody>
          <a:bodyPr>
            <a:normAutofit/>
          </a:bodyPr>
          <a:lstStyle/>
          <a:p>
            <a:pPr marL="0" indent="0" eaLnBrk="1" hangingPunct="1">
              <a:lnSpc>
                <a:spcPct val="90000"/>
              </a:lnSpc>
            </a:pPr>
            <a:endParaRPr lang="sv-SE" sz="1600" b="1" dirty="0">
              <a:solidFill>
                <a:schemeClr val="bg2"/>
              </a:solidFill>
              <a:latin typeface="Arial" charset="0"/>
              <a:ea typeface="ＭＳ Ｐゴシック" charset="0"/>
              <a:cs typeface="ＭＳ Ｐゴシック" charset="0"/>
            </a:endParaRPr>
          </a:p>
          <a:p>
            <a:pPr lvl="1">
              <a:buClr>
                <a:schemeClr val="tx2"/>
              </a:buClr>
              <a:buFont typeface="Arial"/>
              <a:buChar char="•"/>
            </a:pPr>
            <a:r>
              <a:rPr lang="sv-SE" dirty="0" smtClean="0">
                <a:solidFill>
                  <a:srgbClr val="000000"/>
                </a:solidFill>
                <a:latin typeface="Arial" charset="0"/>
                <a:ea typeface="MS PGothic" charset="0"/>
              </a:rPr>
              <a:t>20 </a:t>
            </a:r>
            <a:r>
              <a:rPr lang="sv-SE" dirty="0">
                <a:solidFill>
                  <a:srgbClr val="000000"/>
                </a:solidFill>
                <a:latin typeface="Arial" charset="0"/>
                <a:ea typeface="MS PGothic" charset="0"/>
              </a:rPr>
              <a:t>000 </a:t>
            </a:r>
            <a:r>
              <a:rPr lang="en-US" dirty="0">
                <a:solidFill>
                  <a:srgbClr val="000000"/>
                </a:solidFill>
                <a:latin typeface="Arial" charset="0"/>
                <a:ea typeface="MS PGothic" charset="0"/>
              </a:rPr>
              <a:t>Students</a:t>
            </a:r>
          </a:p>
          <a:p>
            <a:pPr lvl="1">
              <a:buClr>
                <a:schemeClr val="tx2"/>
              </a:buClr>
              <a:buFont typeface="Arial"/>
              <a:buChar char="•"/>
            </a:pPr>
            <a:r>
              <a:rPr lang="en-US" dirty="0">
                <a:solidFill>
                  <a:srgbClr val="000000"/>
                </a:solidFill>
                <a:latin typeface="Arial" charset="0"/>
                <a:ea typeface="MS PGothic" charset="0"/>
              </a:rPr>
              <a:t>6</a:t>
            </a:r>
            <a:r>
              <a:rPr lang="en-US" dirty="0" smtClean="0">
                <a:solidFill>
                  <a:srgbClr val="000000"/>
                </a:solidFill>
                <a:latin typeface="Arial" charset="0"/>
                <a:ea typeface="MS PGothic" charset="0"/>
              </a:rPr>
              <a:t>00 </a:t>
            </a:r>
            <a:r>
              <a:rPr lang="en-US" dirty="0">
                <a:solidFill>
                  <a:srgbClr val="000000"/>
                </a:solidFill>
                <a:latin typeface="Arial" charset="0"/>
                <a:ea typeface="MS PGothic" charset="0"/>
              </a:rPr>
              <a:t>Independent courses </a:t>
            </a:r>
          </a:p>
          <a:p>
            <a:pPr lvl="1">
              <a:buClr>
                <a:schemeClr val="tx2"/>
              </a:buClr>
              <a:buFont typeface="Arial"/>
              <a:buChar char="•"/>
            </a:pPr>
            <a:r>
              <a:rPr lang="en-US" dirty="0" smtClean="0">
                <a:solidFill>
                  <a:srgbClr val="000000"/>
                </a:solidFill>
                <a:latin typeface="Arial" charset="0"/>
                <a:ea typeface="MS PGothic" charset="0"/>
              </a:rPr>
              <a:t>50 </a:t>
            </a:r>
            <a:r>
              <a:rPr lang="en-US" dirty="0">
                <a:solidFill>
                  <a:srgbClr val="000000"/>
                </a:solidFill>
                <a:latin typeface="Arial" charset="0"/>
                <a:ea typeface="MS PGothic" charset="0"/>
              </a:rPr>
              <a:t>Educational programs </a:t>
            </a:r>
          </a:p>
          <a:p>
            <a:pPr lvl="1">
              <a:buClr>
                <a:schemeClr val="tx2"/>
              </a:buClr>
              <a:buFont typeface="Arial"/>
              <a:buChar char="•"/>
            </a:pPr>
            <a:r>
              <a:rPr lang="en-US" dirty="0">
                <a:solidFill>
                  <a:srgbClr val="000000"/>
                </a:solidFill>
                <a:latin typeface="Arial" charset="0"/>
                <a:ea typeface="MS PGothic" charset="0"/>
              </a:rPr>
              <a:t>30 Master programs </a:t>
            </a:r>
          </a:p>
          <a:p>
            <a:pPr lvl="1">
              <a:buClr>
                <a:schemeClr val="tx2"/>
              </a:buClr>
              <a:buFont typeface="Arial"/>
              <a:buChar char="•"/>
            </a:pPr>
            <a:r>
              <a:rPr lang="en-US" dirty="0" smtClean="0">
                <a:solidFill>
                  <a:srgbClr val="000000"/>
                </a:solidFill>
                <a:latin typeface="Arial" charset="0"/>
                <a:ea typeface="MS PGothic" charset="0"/>
              </a:rPr>
              <a:t>240 </a:t>
            </a:r>
            <a:r>
              <a:rPr lang="en-US" dirty="0">
                <a:solidFill>
                  <a:srgbClr val="000000"/>
                </a:solidFill>
                <a:latin typeface="Arial" charset="0"/>
                <a:ea typeface="MS PGothic" charset="0"/>
              </a:rPr>
              <a:t>Graduate students</a:t>
            </a:r>
          </a:p>
          <a:p>
            <a:pPr marL="0" indent="0" eaLnBrk="1" hangingPunct="1">
              <a:lnSpc>
                <a:spcPct val="90000"/>
              </a:lnSpc>
            </a:pPr>
            <a:endParaRPr lang="sv-SE" dirty="0">
              <a:latin typeface="Arial" charset="0"/>
              <a:ea typeface="ＭＳ Ｐゴシック" charset="0"/>
              <a:cs typeface="ＭＳ Ｐゴシック" charset="0"/>
            </a:endParaRPr>
          </a:p>
          <a:p>
            <a:pPr marL="0" indent="0" eaLnBrk="1" hangingPunct="1">
              <a:lnSpc>
                <a:spcPct val="90000"/>
              </a:lnSpc>
            </a:pPr>
            <a:endParaRPr lang="sv-SE" dirty="0">
              <a:latin typeface="Arial" charset="0"/>
              <a:ea typeface="ＭＳ Ｐゴシック" charset="0"/>
              <a:cs typeface="ＭＳ Ｐゴシック" charset="0"/>
            </a:endParaRPr>
          </a:p>
          <a:p>
            <a:pPr marL="0" indent="0" eaLnBrk="1" hangingPunct="1">
              <a:lnSpc>
                <a:spcPct val="90000"/>
              </a:lnSpc>
            </a:pPr>
            <a:endParaRPr lang="sv-SE" dirty="0">
              <a:latin typeface="Arial" charset="0"/>
              <a:ea typeface="ＭＳ Ｐゴシック" charset="0"/>
              <a:cs typeface="ＭＳ Ｐゴシック" charset="0"/>
            </a:endParaRPr>
          </a:p>
          <a:p>
            <a:pPr marL="0" indent="0" eaLnBrk="1" hangingPunct="1">
              <a:lnSpc>
                <a:spcPct val="90000"/>
              </a:lnSpc>
            </a:pPr>
            <a:endParaRPr lang="sv-SE" sz="1800" b="1" dirty="0">
              <a:solidFill>
                <a:schemeClr val="bg2"/>
              </a:solidFill>
              <a:latin typeface="Arial" charset="0"/>
              <a:ea typeface="ＭＳ Ｐゴシック" charset="0"/>
              <a:cs typeface="ＭＳ Ｐゴシック" charset="0"/>
            </a:endParaRPr>
          </a:p>
          <a:p>
            <a:pPr marL="0" indent="0" eaLnBrk="1" hangingPunct="1">
              <a:lnSpc>
                <a:spcPct val="90000"/>
              </a:lnSpc>
            </a:pPr>
            <a:endParaRPr lang="sv-SE" sz="1600" b="1" dirty="0">
              <a:solidFill>
                <a:schemeClr val="bg2"/>
              </a:solidFill>
              <a:latin typeface="Arial" charset="0"/>
              <a:ea typeface="ＭＳ Ｐゴシック" charset="0"/>
              <a:cs typeface="ＭＳ Ｐゴシック" charset="0"/>
            </a:endParaRPr>
          </a:p>
          <a:p>
            <a:pPr marL="0" indent="0" eaLnBrk="1" hangingPunct="1">
              <a:lnSpc>
                <a:spcPct val="90000"/>
              </a:lnSpc>
            </a:pPr>
            <a:endParaRPr lang="sv-SE" sz="1600" b="1" dirty="0">
              <a:solidFill>
                <a:schemeClr val="bg2"/>
              </a:solidFill>
              <a:latin typeface="Arial" charset="0"/>
              <a:ea typeface="ＭＳ Ｐゴシック" charset="0"/>
              <a:cs typeface="ＭＳ Ｐゴシック" charset="0"/>
            </a:endParaRPr>
          </a:p>
          <a:p>
            <a:pPr marL="0" indent="0" eaLnBrk="1" hangingPunct="1">
              <a:lnSpc>
                <a:spcPct val="90000"/>
              </a:lnSpc>
            </a:pPr>
            <a:endParaRPr lang="sv-SE" sz="1600" b="1" dirty="0">
              <a:latin typeface="Arial" charset="0"/>
              <a:ea typeface="ＭＳ Ｐゴシック" charset="0"/>
              <a:cs typeface="ＭＳ Ｐゴシック" charset="0"/>
            </a:endParaRPr>
          </a:p>
        </p:txBody>
      </p:sp>
      <p:pic>
        <p:nvPicPr>
          <p:cNvPr id="8" name="Bildobjekt 7" descr="CH_Östersund_student_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0381" y="2212874"/>
            <a:ext cx="4193309" cy="279553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UN_Presentation_mall_engelsk_2011">
  <a:themeElements>
    <a:clrScheme name="_MIUN">
      <a:dk1>
        <a:sysClr val="windowText" lastClr="000000"/>
      </a:dk1>
      <a:lt1>
        <a:sysClr val="window" lastClr="FFFFFF"/>
      </a:lt1>
      <a:dk2>
        <a:srgbClr val="0065A5"/>
      </a:dk2>
      <a:lt2>
        <a:srgbClr val="FFFFFF"/>
      </a:lt2>
      <a:accent1>
        <a:srgbClr val="DCDCDC"/>
      </a:accent1>
      <a:accent2>
        <a:srgbClr val="EA5906"/>
      </a:accent2>
      <a:accent3>
        <a:srgbClr val="E5310E"/>
      </a:accent3>
      <a:accent4>
        <a:srgbClr val="E7177B"/>
      </a:accent4>
      <a:accent5>
        <a:srgbClr val="3DA434"/>
      </a:accent5>
      <a:accent6>
        <a:srgbClr val="FFFFFF"/>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MIUN_Presentation_mall_engelsk_2011.potx</Template>
  <TotalTime>774</TotalTime>
  <Words>1023</Words>
  <Application>Microsoft Macintosh PowerPoint</Application>
  <PresentationFormat>Bildspel på skärmen (4:3)</PresentationFormat>
  <Paragraphs>180</Paragraphs>
  <Slides>19</Slides>
  <Notes>15</Notes>
  <HiddenSlides>0</HiddenSlides>
  <MMClips>0</MMClips>
  <ScaleCrop>false</ScaleCrop>
  <HeadingPairs>
    <vt:vector size="4" baseType="variant">
      <vt:variant>
        <vt:lpstr>Tema</vt:lpstr>
      </vt:variant>
      <vt:variant>
        <vt:i4>1</vt:i4>
      </vt:variant>
      <vt:variant>
        <vt:lpstr>Bildrubriker</vt:lpstr>
      </vt:variant>
      <vt:variant>
        <vt:i4>19</vt:i4>
      </vt:variant>
    </vt:vector>
  </HeadingPairs>
  <TitlesOfParts>
    <vt:vector size="20" baseType="lpstr">
      <vt:lpstr>MIUN_Presentation_mall_engelsk_2011</vt:lpstr>
      <vt:lpstr>Study at  Mid Sweden University  </vt:lpstr>
      <vt:lpstr>Realise your dreams  and ambitions  </vt:lpstr>
      <vt:lpstr>In the middle of sweden</vt:lpstr>
      <vt:lpstr>A multicampus University</vt:lpstr>
      <vt:lpstr>Härnösand</vt:lpstr>
      <vt:lpstr>Sundsvall</vt:lpstr>
      <vt:lpstr>Östersund</vt:lpstr>
      <vt:lpstr>Communications</vt:lpstr>
      <vt:lpstr>Mid Sweden University</vt:lpstr>
      <vt:lpstr>Number of students 2011</vt:lpstr>
      <vt:lpstr>Research Profile</vt:lpstr>
      <vt:lpstr>Mid Sweden University offers</vt:lpstr>
      <vt:lpstr>Commitment and availability</vt:lpstr>
      <vt:lpstr>Guaranteed housing</vt:lpstr>
      <vt:lpstr>Flexible learning</vt:lpstr>
      <vt:lpstr>Educational fields for International students</vt:lpstr>
      <vt:lpstr>Bachelor’s Program</vt:lpstr>
      <vt:lpstr>Master’s Programmes</vt:lpstr>
      <vt:lpstr>PowerPoint-presentation</vt:lpstr>
    </vt:vector>
  </TitlesOfParts>
  <Company>Syre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Pär-Magnus Kikajon</dc:creator>
  <cp:lastModifiedBy>Eva Wiktorsson</cp:lastModifiedBy>
  <cp:revision>86</cp:revision>
  <cp:lastPrinted>2012-09-04T13:12:10Z</cp:lastPrinted>
  <dcterms:created xsi:type="dcterms:W3CDTF">2011-09-13T08:32:27Z</dcterms:created>
  <dcterms:modified xsi:type="dcterms:W3CDTF">2012-09-04T13:12:14Z</dcterms:modified>
</cp:coreProperties>
</file>