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6967" autoAdjust="0"/>
  </p:normalViewPr>
  <p:slideViewPr>
    <p:cSldViewPr snapToGrid="0">
      <p:cViewPr varScale="1">
        <p:scale>
          <a:sx n="89" d="100"/>
          <a:sy n="89" d="100"/>
        </p:scale>
        <p:origin x="210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37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2015-12-18</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EQUAL OPPORTUNITIES AT MID SWEDEN UNIVERSITY</a:t>
            </a:r>
          </a:p>
          <a:p>
            <a:r>
              <a:rPr lang="sv-SE" dirty="0" smtClean="0"/>
              <a:t>A </a:t>
            </a:r>
            <a:r>
              <a:rPr lang="sv-SE" dirty="0" err="1" smtClean="0"/>
              <a:t>Brief</a:t>
            </a:r>
            <a:r>
              <a:rPr lang="sv-SE" dirty="0" smtClean="0"/>
              <a:t> </a:t>
            </a:r>
            <a:r>
              <a:rPr lang="sv-SE" dirty="0" err="1" smtClean="0"/>
              <a:t>Introduction</a:t>
            </a:r>
            <a:r>
              <a:rPr lang="sv-SE" dirty="0" smtClean="0"/>
              <a:t> for </a:t>
            </a:r>
            <a:r>
              <a:rPr lang="sv-SE" dirty="0" err="1" smtClean="0"/>
              <a:t>Employees</a:t>
            </a:r>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a:t>
            </a:fld>
            <a:endParaRPr lang="sv-SE"/>
          </a:p>
        </p:txBody>
      </p:sp>
    </p:spTree>
    <p:extLst>
      <p:ext uri="{BB962C8B-B14F-4D97-AF65-F5344CB8AC3E}">
        <p14:creationId xmlns:p14="http://schemas.microsoft.com/office/powerpoint/2010/main" val="343889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b="1" dirty="0" smtClean="0"/>
              <a:t>The Discrimination Act </a:t>
            </a:r>
            <a:r>
              <a:rPr lang="en-GB" dirty="0" smtClean="0"/>
              <a:t>describes different </a:t>
            </a:r>
            <a:r>
              <a:rPr lang="en-GB" b="1" dirty="0" smtClean="0"/>
              <a:t>forms</a:t>
            </a:r>
            <a:r>
              <a:rPr lang="en-GB" dirty="0" smtClean="0"/>
              <a:t> of discrimination. </a:t>
            </a:r>
          </a:p>
          <a:p>
            <a:endParaRPr lang="en-GB" u="sng" dirty="0" smtClean="0"/>
          </a:p>
          <a:p>
            <a:r>
              <a:rPr lang="en-GB" b="1" dirty="0" smtClean="0"/>
              <a:t>Direct discrimination: </a:t>
            </a:r>
            <a:r>
              <a:rPr lang="en-GB" dirty="0" smtClean="0"/>
              <a:t>Someone is </a:t>
            </a:r>
            <a:r>
              <a:rPr lang="en-GB" b="1" dirty="0" smtClean="0"/>
              <a:t>disadvantaged</a:t>
            </a:r>
            <a:r>
              <a:rPr lang="en-GB" dirty="0" smtClean="0"/>
              <a:t> by being treated less favourably than someone else is treated, has been treated or would have been treated in a comparable situation, if this disadvantaging is associated with one of the grounds of discrimination.</a:t>
            </a:r>
          </a:p>
          <a:p>
            <a:endParaRPr lang="en-GB" b="1" dirty="0" smtClean="0"/>
          </a:p>
          <a:p>
            <a:r>
              <a:rPr lang="en-GB" b="1" dirty="0" smtClean="0"/>
              <a:t>Indirect discrimination: </a:t>
            </a:r>
            <a:r>
              <a:rPr lang="en-GB" dirty="0" smtClean="0"/>
              <a:t>Someone is </a:t>
            </a:r>
            <a:r>
              <a:rPr lang="en-GB" b="1" dirty="0" smtClean="0"/>
              <a:t>disadvantaged</a:t>
            </a:r>
            <a:r>
              <a:rPr lang="en-GB" dirty="0" smtClean="0"/>
              <a:t> by the application of a provision, a criterion or a procedure that appears neutral but which in practice and in association with one of the grounds of discrimination may put certain people at a particular disadvantage. </a:t>
            </a:r>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10</a:t>
            </a:fld>
            <a:endParaRPr lang="sv-SE"/>
          </a:p>
        </p:txBody>
      </p:sp>
    </p:spTree>
    <p:extLst>
      <p:ext uri="{BB962C8B-B14F-4D97-AF65-F5344CB8AC3E}">
        <p14:creationId xmlns:p14="http://schemas.microsoft.com/office/powerpoint/2010/main" val="1248391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b="1" dirty="0" smtClean="0"/>
              <a:t>Inadequate </a:t>
            </a:r>
            <a:r>
              <a:rPr lang="en-US" b="1" dirty="0"/>
              <a:t>accessibility:</a:t>
            </a:r>
            <a:r>
              <a:rPr lang="en-US" dirty="0"/>
              <a:t> </a:t>
            </a:r>
            <a:r>
              <a:rPr lang="en-US" dirty="0" smtClean="0"/>
              <a:t>A </a:t>
            </a:r>
            <a:r>
              <a:rPr lang="en-US" dirty="0"/>
              <a:t>person with disability is </a:t>
            </a:r>
            <a:r>
              <a:rPr lang="en-US" b="1" dirty="0"/>
              <a:t>disadvantaged</a:t>
            </a:r>
            <a:r>
              <a:rPr lang="en-US" dirty="0"/>
              <a:t> through a failure to take measures for accessibility to enable the person to come into a situation comparable with that of persons without this disability where such measures are reasonable on the basis of accessibility requirements in laws and other statutes, and with consideration </a:t>
            </a:r>
            <a:r>
              <a:rPr lang="en-US" dirty="0" smtClean="0"/>
              <a:t>to the </a:t>
            </a:r>
            <a:r>
              <a:rPr lang="en-US" dirty="0"/>
              <a:t>financial and practical </a:t>
            </a:r>
            <a:r>
              <a:rPr lang="en-US" dirty="0" smtClean="0"/>
              <a:t>conditions</a:t>
            </a:r>
            <a:r>
              <a:rPr lang="en-US" dirty="0"/>
              <a:t>.</a:t>
            </a:r>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11</a:t>
            </a:fld>
            <a:endParaRPr lang="sv-SE"/>
          </a:p>
        </p:txBody>
      </p:sp>
    </p:spTree>
    <p:extLst>
      <p:ext uri="{BB962C8B-B14F-4D97-AF65-F5344CB8AC3E}">
        <p14:creationId xmlns:p14="http://schemas.microsoft.com/office/powerpoint/2010/main" val="274269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 </a:t>
            </a:r>
          </a:p>
          <a:p>
            <a:r>
              <a:rPr lang="en-US" b="1" dirty="0" smtClean="0"/>
              <a:t>Harassment</a:t>
            </a:r>
            <a:r>
              <a:rPr lang="en-US" dirty="0" smtClean="0"/>
              <a:t>: </a:t>
            </a:r>
            <a:r>
              <a:rPr lang="en-US" dirty="0"/>
              <a:t>Conduct that violates a </a:t>
            </a:r>
            <a:r>
              <a:rPr lang="en-US" dirty="0" smtClean="0"/>
              <a:t>person’s dignity </a:t>
            </a:r>
            <a:r>
              <a:rPr lang="en-US" dirty="0"/>
              <a:t>and that is associated with one of the grounds of discrimination, for example exclusion, isolation or offensive </a:t>
            </a:r>
            <a:r>
              <a:rPr lang="en-US" dirty="0" smtClean="0"/>
              <a:t>comments.</a:t>
            </a:r>
          </a:p>
          <a:p>
            <a:endParaRPr lang="en-US" dirty="0"/>
          </a:p>
          <a:p>
            <a:r>
              <a:rPr lang="en-US" b="1" dirty="0" smtClean="0"/>
              <a:t>Sexual </a:t>
            </a:r>
            <a:r>
              <a:rPr lang="en-US" b="1" dirty="0"/>
              <a:t>harassment:</a:t>
            </a:r>
            <a:r>
              <a:rPr lang="en-US" dirty="0"/>
              <a:t> Conduct of a sexual nature that violates a person’s dignity, for example unwanted deliberate touching, groping, jokes, suggestions, jargon, </a:t>
            </a:r>
            <a:r>
              <a:rPr lang="en-US" dirty="0" smtClean="0"/>
              <a:t>or looks </a:t>
            </a:r>
            <a:r>
              <a:rPr lang="en-US" dirty="0"/>
              <a:t>or images of a sexual nature.</a:t>
            </a:r>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12</a:t>
            </a:fld>
            <a:endParaRPr lang="sv-SE"/>
          </a:p>
        </p:txBody>
      </p:sp>
    </p:spTree>
    <p:extLst>
      <p:ext uri="{BB962C8B-B14F-4D97-AF65-F5344CB8AC3E}">
        <p14:creationId xmlns:p14="http://schemas.microsoft.com/office/powerpoint/2010/main" val="1834558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 </a:t>
            </a:r>
          </a:p>
          <a:p>
            <a:r>
              <a:rPr lang="en-GB" b="1" dirty="0" smtClean="0"/>
              <a:t>Victimisation: </a:t>
            </a:r>
            <a:r>
              <a:rPr lang="en-GB" dirty="0" smtClean="0"/>
              <a:t>The concept can be found in the Swedish work environment legislation, where it is defined as recurrent reprehensible or distinctly negative actions which are directed against individual employees in an offensive manner and can result in those employees being placed outside the workplace community.</a:t>
            </a:r>
            <a:endParaRPr lang="en-GB" b="1" dirty="0" smtClean="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13</a:t>
            </a:fld>
            <a:endParaRPr lang="sv-SE"/>
          </a:p>
        </p:txBody>
      </p:sp>
    </p:spTree>
    <p:extLst>
      <p:ext uri="{BB962C8B-B14F-4D97-AF65-F5344CB8AC3E}">
        <p14:creationId xmlns:p14="http://schemas.microsoft.com/office/powerpoint/2010/main" val="939525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We will also briefly mention how the Higher Education Act and the Higher Education Ordinance regulate the activities of higher education institutions.</a:t>
            </a:r>
          </a:p>
          <a:p>
            <a:endParaRPr lang="en-GB" dirty="0" smtClean="0"/>
          </a:p>
          <a:p>
            <a:r>
              <a:rPr lang="en-GB" b="1" dirty="0" smtClean="0"/>
              <a:t>HEA Chapter 1</a:t>
            </a:r>
            <a:r>
              <a:rPr lang="en-GB" dirty="0" smtClean="0"/>
              <a:t> </a:t>
            </a:r>
          </a:p>
          <a:p>
            <a:r>
              <a:rPr lang="en-GB" dirty="0" smtClean="0"/>
              <a:t>Section 5 Equality between women and men shall always be taken into account and promoted in the activities of higher education institutions. </a:t>
            </a:r>
          </a:p>
          <a:p>
            <a:endParaRPr lang="en-GB" dirty="0" smtClean="0"/>
          </a:p>
          <a:p>
            <a:r>
              <a:rPr lang="en-GB" b="1" dirty="0" smtClean="0"/>
              <a:t>HEO Chapter 4 </a:t>
            </a:r>
          </a:p>
          <a:p>
            <a:r>
              <a:rPr lang="en-GB" dirty="0" smtClean="0"/>
              <a:t>Appointment procedure for teachers</a:t>
            </a:r>
          </a:p>
          <a:p>
            <a:r>
              <a:rPr lang="en-GB" dirty="0" smtClean="0"/>
              <a:t>Section 5 </a:t>
            </a:r>
            <a:r>
              <a:rPr lang="en-GB" b="1" dirty="0" smtClean="0"/>
              <a:t>Equal representation of women and men </a:t>
            </a:r>
            <a:r>
              <a:rPr lang="en-GB" dirty="0" smtClean="0"/>
              <a:t>in any group of individuals who are to submit a proposal on the applicants to be considered for appointment to a teaching post.</a:t>
            </a:r>
          </a:p>
          <a:p>
            <a:endParaRPr lang="en-GB" dirty="0" smtClean="0"/>
          </a:p>
          <a:p>
            <a:r>
              <a:rPr lang="en-GB" dirty="0" smtClean="0"/>
              <a:t>Section 6 </a:t>
            </a:r>
            <a:r>
              <a:rPr lang="en-GB" b="1" dirty="0" smtClean="0"/>
              <a:t>Opinions on expertise</a:t>
            </a:r>
            <a:r>
              <a:rPr lang="en-GB" dirty="0" smtClean="0"/>
              <a:t>. When the opinions of two or more persons are obtained, both men and women should be represented equally.</a:t>
            </a:r>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14</a:t>
            </a:fld>
            <a:endParaRPr lang="sv-SE"/>
          </a:p>
        </p:txBody>
      </p:sp>
    </p:spTree>
    <p:extLst>
      <p:ext uri="{BB962C8B-B14F-4D97-AF65-F5344CB8AC3E}">
        <p14:creationId xmlns:p14="http://schemas.microsoft.com/office/powerpoint/2010/main" val="296436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Finally, there is a third form </a:t>
            </a:r>
            <a:r>
              <a:rPr lang="en-GB" dirty="0"/>
              <a:t>of </a:t>
            </a:r>
            <a:r>
              <a:rPr lang="en-GB" dirty="0" smtClean="0"/>
              <a:t>regulation for public authorities, namely what is known as gender mainstreaming. </a:t>
            </a:r>
          </a:p>
          <a:p>
            <a:endParaRPr lang="en-GB" dirty="0" smtClean="0"/>
          </a:p>
          <a:p>
            <a:r>
              <a:rPr lang="en-GB" dirty="0" smtClean="0"/>
              <a:t>Gender mainstreaming is the principal strategy for achieving the national gender equality policy objectives. </a:t>
            </a:r>
          </a:p>
          <a:p>
            <a:r>
              <a:rPr lang="en-GB" dirty="0" smtClean="0"/>
              <a:t>Gender mainstreaming means that decisions in all policy areas and at all levels are to be permeated by a gender equality perspective.</a:t>
            </a:r>
          </a:p>
          <a:p>
            <a:r>
              <a:rPr lang="en-GB" dirty="0" smtClean="0"/>
              <a:t>The strategy has been developed in order to counteract the tendency to neglect gender equality issues or consider them secondary to other political issues and activities.  </a:t>
            </a:r>
          </a:p>
          <a:p>
            <a:endParaRPr lang="en-GB" dirty="0" smtClean="0"/>
          </a:p>
          <a:p>
            <a:r>
              <a:rPr lang="en-GB" dirty="0" smtClean="0"/>
              <a:t>The gender equality policy objectives concern the following.</a:t>
            </a:r>
          </a:p>
          <a:p>
            <a:endParaRPr lang="en-GB" dirty="0" smtClean="0"/>
          </a:p>
          <a:p>
            <a:r>
              <a:rPr lang="en-GB" b="1" dirty="0" smtClean="0"/>
              <a:t>Women and men are to have the same power to shape society and their own lives.</a:t>
            </a:r>
            <a:endParaRPr lang="en-GB" dirty="0" smtClean="0"/>
          </a:p>
          <a:p>
            <a:pPr>
              <a:buFont typeface="Arial" pitchFamily="34" charset="0"/>
              <a:buChar char="•"/>
            </a:pPr>
            <a:r>
              <a:rPr lang="en-GB" dirty="0" smtClean="0"/>
              <a:t> Equal division of power and influence</a:t>
            </a:r>
          </a:p>
          <a:p>
            <a:pPr>
              <a:buFont typeface="Arial" pitchFamily="34" charset="0"/>
              <a:buChar char="•"/>
            </a:pPr>
            <a:r>
              <a:rPr lang="en-GB" dirty="0" smtClean="0"/>
              <a:t> Economic equality</a:t>
            </a:r>
          </a:p>
          <a:p>
            <a:pPr>
              <a:buFont typeface="Arial" pitchFamily="34" charset="0"/>
              <a:buChar char="•"/>
            </a:pPr>
            <a:r>
              <a:rPr lang="en-GB" dirty="0" smtClean="0"/>
              <a:t> Equal distribution of unpaid housework and provision of care</a:t>
            </a:r>
          </a:p>
          <a:p>
            <a:pPr>
              <a:buFont typeface="Arial" pitchFamily="34" charset="0"/>
              <a:buChar char="•"/>
            </a:pPr>
            <a:r>
              <a:rPr lang="en-GB" dirty="0" smtClean="0"/>
              <a:t> An end to men’s violence against women</a:t>
            </a:r>
          </a:p>
          <a:p>
            <a:endParaRPr lang="en-GB" dirty="0" smtClean="0"/>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15</a:t>
            </a:fld>
            <a:endParaRPr lang="sv-SE"/>
          </a:p>
        </p:txBody>
      </p:sp>
    </p:spTree>
    <p:extLst>
      <p:ext uri="{BB962C8B-B14F-4D97-AF65-F5344CB8AC3E}">
        <p14:creationId xmlns:p14="http://schemas.microsoft.com/office/powerpoint/2010/main" val="3507727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The equal value of all people is a self-evident and basic condition for the activities at Mid Sweden University.   </a:t>
            </a:r>
          </a:p>
          <a:p>
            <a:r>
              <a:rPr lang="en-GB" dirty="0" smtClean="0"/>
              <a:t>Regardless of whether you are an employee or a student, you should be met and treated with respect and dignity and the university should make full use of differences to support the individual’s possibilities to work or study.</a:t>
            </a:r>
          </a:p>
          <a:p>
            <a:endParaRPr lang="en-GB" dirty="0" smtClean="0"/>
          </a:p>
          <a:p>
            <a:r>
              <a:rPr lang="en-GB" dirty="0" smtClean="0"/>
              <a:t>We call the work on theses issues ”Equal Opportunities” and it is a part of the university’s quality and development work. Equal Opportunities comprises the work that we do to create a good work and study environment that is free from discrimination, harassment and victimisation.</a:t>
            </a:r>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16</a:t>
            </a:fld>
            <a:endParaRPr lang="sv-SE"/>
          </a:p>
        </p:txBody>
      </p:sp>
    </p:spTree>
    <p:extLst>
      <p:ext uri="{BB962C8B-B14F-4D97-AF65-F5344CB8AC3E}">
        <p14:creationId xmlns:p14="http://schemas.microsoft.com/office/powerpoint/2010/main" val="15930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512870" y="4715153"/>
            <a:ext cx="5623260" cy="4699803"/>
          </a:xfrm>
        </p:spPr>
        <p:txBody>
          <a:bodyPr>
            <a:normAutofit/>
          </a:bodyPr>
          <a:lstStyle/>
          <a:p>
            <a:r>
              <a:rPr lang="en-GB" dirty="0" smtClean="0"/>
              <a:t>The Equal Opportunities work includes the prevention of any employee or student being subjected to discrimination, harassment or victimisation.</a:t>
            </a:r>
          </a:p>
          <a:p>
            <a:endParaRPr lang="en-GB" dirty="0" smtClean="0"/>
          </a:p>
          <a:p>
            <a:r>
              <a:rPr lang="en-GB" dirty="0" smtClean="0"/>
              <a:t>To work for equal opportunities is to work with knowledge, attitudes, values and behaviours.</a:t>
            </a:r>
          </a:p>
          <a:p>
            <a:endParaRPr lang="en-GB" dirty="0" smtClean="0"/>
          </a:p>
          <a:p>
            <a:r>
              <a:rPr lang="en-GB" dirty="0" smtClean="0"/>
              <a:t>It is also about observing and highlighting non-equal and equal norms and power structures in order to enable change. </a:t>
            </a:r>
          </a:p>
          <a:p>
            <a:endParaRPr lang="en-GB" dirty="0" smtClean="0"/>
          </a:p>
          <a:p>
            <a:r>
              <a:rPr lang="en-GB" dirty="0" smtClean="0"/>
              <a:t>There is also a dimension of development involved in the Equal Opportunities work, both with regard to the individual and the activities. It is part of our strategic quality and development work.</a:t>
            </a:r>
          </a:p>
          <a:p>
            <a:r>
              <a:rPr lang="en-GB" dirty="0" smtClean="0"/>
              <a:t> </a:t>
            </a:r>
          </a:p>
          <a:p>
            <a:r>
              <a:rPr lang="en-GB" dirty="0" smtClean="0"/>
              <a:t>That is why it is important that the Equal Opportunities work is deeply rooted in Mid Sweden University and integrated in the daily tasks of all activities.</a:t>
            </a:r>
          </a:p>
          <a:p>
            <a:endParaRPr lang="en-GB" dirty="0" smtClean="0"/>
          </a:p>
          <a:p>
            <a:endParaRPr lang="en-GB" dirty="0" smtClean="0"/>
          </a:p>
          <a:p>
            <a:endParaRPr lang="en-GB" dirty="0" smtClean="0"/>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17</a:t>
            </a:fld>
            <a:endParaRPr lang="sv-SE"/>
          </a:p>
        </p:txBody>
      </p:sp>
    </p:spTree>
    <p:extLst>
      <p:ext uri="{BB962C8B-B14F-4D97-AF65-F5344CB8AC3E}">
        <p14:creationId xmlns:p14="http://schemas.microsoft.com/office/powerpoint/2010/main" val="2743667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r>
              <a:rPr lang="en-GB" b="1" dirty="0" smtClean="0"/>
              <a:t>The Chairperson </a:t>
            </a:r>
            <a:r>
              <a:rPr lang="en-GB" dirty="0" smtClean="0"/>
              <a:t>of the Strategy Group for Equal Opportunities is responsible for organizing the Equal Opportunities work, by order of the Vice-Chancellor.</a:t>
            </a:r>
          </a:p>
          <a:p>
            <a:r>
              <a:rPr lang="en-GB" dirty="0" smtClean="0"/>
              <a:t>	</a:t>
            </a:r>
          </a:p>
          <a:p>
            <a:r>
              <a:rPr lang="en-GB" b="1" dirty="0" smtClean="0"/>
              <a:t>The Strategy Group </a:t>
            </a:r>
            <a:r>
              <a:rPr lang="en-GB" dirty="0" smtClean="0"/>
              <a:t>for Equal Opportunities is responsible for creating strategies for the Equal Opportunities work. The strategy group supports the Vice-Chancellor in matters concerning equal opportunities and is responsible for proposing strategies and a central action plan. </a:t>
            </a:r>
          </a:p>
          <a:p>
            <a:endParaRPr lang="en-GB" dirty="0" smtClean="0"/>
          </a:p>
          <a:p>
            <a:r>
              <a:rPr lang="en-GB" b="1" dirty="0" smtClean="0"/>
              <a:t>The equal opportunities coordinator </a:t>
            </a:r>
            <a:r>
              <a:rPr lang="en-GB" dirty="0" smtClean="0"/>
              <a:t>works with developing, coordinating and following up activities relating to the equal opportunities work at the university, and is also responsible for handling current cases involving equal opportunities issues. The equal opportunities coordinator should also support the university’s management, managers, employees and students in matters concerning equal opportunities.</a:t>
            </a:r>
          </a:p>
          <a:p>
            <a:endParaRPr lang="en-GB" dirty="0" smtClean="0"/>
          </a:p>
          <a:p>
            <a:r>
              <a:rPr lang="en-GB" b="1" dirty="0" smtClean="0"/>
              <a:t>The Head of Department </a:t>
            </a:r>
            <a:r>
              <a:rPr lang="en-GB" dirty="0" smtClean="0"/>
              <a:t>or equivalent is responsible for the equal opportunities work in his or her area of responsibility.</a:t>
            </a:r>
          </a:p>
          <a:p>
            <a:r>
              <a:rPr lang="en-GB" dirty="0" smtClean="0"/>
              <a:t>Each part of the organization will annually draw up, carry out and follow up a local measurement programme for equal opportunities. They will also set aside time and financial resources for this work.</a:t>
            </a:r>
          </a:p>
          <a:p>
            <a:endParaRPr lang="en-GB" dirty="0" smtClean="0"/>
          </a:p>
          <a:p>
            <a:r>
              <a:rPr lang="en-GB" b="1" dirty="0" smtClean="0"/>
              <a:t>The equal opportunities representatives</a:t>
            </a:r>
            <a:r>
              <a:rPr lang="en-GB" dirty="0" smtClean="0"/>
              <a:t> are a part of the employer’s management resources. Their primary role is to support the managers with regard to observing and promoting equal opportunity aspects in decision-making processes as well as the daily activities of the university. There are three equal opportunities representatives; one to represent each faculty and one to represent the Administration, Library and Faculty Offices.</a:t>
            </a:r>
          </a:p>
          <a:p>
            <a:endParaRPr lang="en-GB" dirty="0" smtClean="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18</a:t>
            </a:fld>
            <a:endParaRPr lang="sv-SE"/>
          </a:p>
        </p:txBody>
      </p:sp>
    </p:spTree>
    <p:extLst>
      <p:ext uri="{BB962C8B-B14F-4D97-AF65-F5344CB8AC3E}">
        <p14:creationId xmlns:p14="http://schemas.microsoft.com/office/powerpoint/2010/main" val="985526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How do we work with these issues at Mid Sweden University?</a:t>
            </a:r>
          </a:p>
          <a:p>
            <a:endParaRPr lang="en-GB" dirty="0" smtClean="0"/>
          </a:p>
          <a:p>
            <a:r>
              <a:rPr lang="en-GB" dirty="0" smtClean="0"/>
              <a:t>It is important that the work is planned and systematic.</a:t>
            </a:r>
          </a:p>
          <a:p>
            <a:endParaRPr lang="en-GB" dirty="0" smtClean="0"/>
          </a:p>
          <a:p>
            <a:r>
              <a:rPr lang="en-GB" dirty="0" smtClean="0"/>
              <a:t>The follow-up, analysis and planning that is conducted provides the basis for an Equal Opportunities Action Plan, which is decided on by the Vice-Chancellor. It contains a number of measures, both general ones and ones that are more specifically aimed at the individual grounds of discrimination.</a:t>
            </a:r>
          </a:p>
          <a:p>
            <a:endParaRPr lang="en-GB" dirty="0" smtClean="0"/>
          </a:p>
          <a:p>
            <a:r>
              <a:rPr lang="en-GB" dirty="0" smtClean="0"/>
              <a:t>Each department then focuses on breaking down the central plan in order to develop and conduct activities on a local level. These activities are based on the results of </a:t>
            </a:r>
            <a:r>
              <a:rPr lang="en-GB" dirty="0" err="1" smtClean="0"/>
              <a:t>Nöjd</a:t>
            </a:r>
            <a:r>
              <a:rPr lang="en-GB" dirty="0" smtClean="0"/>
              <a:t> </a:t>
            </a:r>
            <a:r>
              <a:rPr lang="en-GB" dirty="0" err="1" smtClean="0"/>
              <a:t>studentindex</a:t>
            </a:r>
            <a:r>
              <a:rPr lang="en-GB" dirty="0" smtClean="0"/>
              <a:t> (Satisfied student index), the results of the psycho-social environment survey, and course evaluations, among other things.</a:t>
            </a:r>
          </a:p>
          <a:p>
            <a:endParaRPr lang="en-GB" dirty="0" smtClean="0"/>
          </a:p>
          <a:p>
            <a:r>
              <a:rPr lang="en-GB" dirty="0" smtClean="0"/>
              <a:t>This work will then be followed up in the context of the regular follow-up of the activities. </a:t>
            </a:r>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19</a:t>
            </a:fld>
            <a:endParaRPr lang="sv-SE"/>
          </a:p>
        </p:txBody>
      </p:sp>
    </p:spTree>
    <p:extLst>
      <p:ext uri="{BB962C8B-B14F-4D97-AF65-F5344CB8AC3E}">
        <p14:creationId xmlns:p14="http://schemas.microsoft.com/office/powerpoint/2010/main" val="426441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en-GB" b="1" dirty="0" smtClean="0"/>
              <a:t>Introduction</a:t>
            </a:r>
          </a:p>
          <a:p>
            <a:r>
              <a:rPr lang="en-GB" dirty="0" smtClean="0"/>
              <a:t>Welcome as a fellow employee at Mid Sweden University.</a:t>
            </a:r>
          </a:p>
          <a:p>
            <a:endParaRPr lang="en-GB" dirty="0" smtClean="0"/>
          </a:p>
          <a:p>
            <a:r>
              <a:rPr lang="en-GB" dirty="0" smtClean="0"/>
              <a:t>It is important to us as your employer that you are given a proper introduction to your new workplace, both with regard to your assignments and to other aspects of your environment. But it is also important that you receive some basic information with regard to some common areas that affect you as an employee and as a colleague.</a:t>
            </a:r>
          </a:p>
          <a:p>
            <a:endParaRPr lang="en-GB" dirty="0" smtClean="0"/>
          </a:p>
          <a:p>
            <a:r>
              <a:rPr lang="en-GB" dirty="0" smtClean="0"/>
              <a:t>The purpose of this introduction is to provide new employees, but also employees who have been with us for a while, a brief introduction about what we call Equal Opportunities.</a:t>
            </a:r>
          </a:p>
          <a:p>
            <a:endParaRPr lang="en-GB" dirty="0" smtClean="0"/>
          </a:p>
          <a:p>
            <a:r>
              <a:rPr lang="en-GB" dirty="0" smtClean="0"/>
              <a:t>We will talk about the following topics.</a:t>
            </a:r>
          </a:p>
          <a:p>
            <a:pPr>
              <a:buFont typeface="Arial" pitchFamily="34" charset="0"/>
              <a:buChar char="•"/>
            </a:pPr>
            <a:r>
              <a:rPr lang="en-GB" dirty="0" smtClean="0"/>
              <a:t> What are Equal Opportunities?</a:t>
            </a:r>
          </a:p>
          <a:p>
            <a:pPr>
              <a:buFont typeface="Arial" pitchFamily="34" charset="0"/>
              <a:buChar char="•"/>
            </a:pPr>
            <a:r>
              <a:rPr lang="en-GB" dirty="0" smtClean="0"/>
              <a:t> The existing legislation and regulations</a:t>
            </a:r>
          </a:p>
          <a:p>
            <a:pPr>
              <a:buFont typeface="Arial" pitchFamily="34" charset="0"/>
              <a:buChar char="•"/>
            </a:pPr>
            <a:r>
              <a:rPr lang="en-GB" dirty="0" smtClean="0"/>
              <a:t> Central concepts</a:t>
            </a:r>
          </a:p>
          <a:p>
            <a:pPr>
              <a:buFont typeface="Arial" pitchFamily="34" charset="0"/>
              <a:buChar char="•"/>
            </a:pPr>
            <a:r>
              <a:rPr lang="en-GB" dirty="0" smtClean="0"/>
              <a:t> How do we work at MIUN?</a:t>
            </a:r>
          </a:p>
          <a:p>
            <a:pPr>
              <a:buFont typeface="Arial" pitchFamily="34" charset="0"/>
              <a:buChar char="•"/>
            </a:pPr>
            <a:r>
              <a:rPr lang="en-GB" dirty="0" smtClean="0"/>
              <a:t> What do I do if I feel that I have been discriminated against?</a:t>
            </a:r>
          </a:p>
          <a:p>
            <a:pPr>
              <a:buFont typeface="Arial" pitchFamily="34" charset="0"/>
              <a:buChar char="•"/>
            </a:pPr>
            <a:r>
              <a:rPr lang="en-GB" dirty="0" smtClean="0"/>
              <a:t> Where can I find further information? </a:t>
            </a:r>
          </a:p>
          <a:p>
            <a:endParaRPr lang="en-GB" dirty="0" smtClean="0"/>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a:t>
            </a:fld>
            <a:endParaRPr lang="sv-SE"/>
          </a:p>
        </p:txBody>
      </p:sp>
    </p:spTree>
    <p:extLst>
      <p:ext uri="{BB962C8B-B14F-4D97-AF65-F5344CB8AC3E}">
        <p14:creationId xmlns:p14="http://schemas.microsoft.com/office/powerpoint/2010/main" val="1512660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en-GB" dirty="0" smtClean="0"/>
              <a:t>It is important to know the potential causes and consequences of discrimination, harassment and other forms of victimi</a:t>
            </a:r>
            <a:r>
              <a:rPr lang="en-GB" dirty="0"/>
              <a:t>s</a:t>
            </a:r>
            <a:r>
              <a:rPr lang="en-GB" dirty="0" smtClean="0"/>
              <a:t>ation.</a:t>
            </a:r>
          </a:p>
          <a:p>
            <a:r>
              <a:rPr lang="en-GB" dirty="0" smtClean="0"/>
              <a:t>  </a:t>
            </a:r>
          </a:p>
          <a:p>
            <a:r>
              <a:rPr lang="en-GB" dirty="0" smtClean="0"/>
              <a:t>The are many potential causes;</a:t>
            </a:r>
          </a:p>
          <a:p>
            <a:r>
              <a:rPr lang="en-GB" dirty="0" smtClean="0"/>
              <a:t>For example, such actions may be related to the abuse of power or jealousy.</a:t>
            </a:r>
          </a:p>
          <a:p>
            <a:r>
              <a:rPr lang="en-GB" dirty="0" smtClean="0"/>
              <a:t> </a:t>
            </a:r>
          </a:p>
          <a:p>
            <a:r>
              <a:rPr lang="en-GB" dirty="0" smtClean="0"/>
              <a:t>Prevailing power structures and norms may be causes of discrimination, harassment and victimization in a workplace.</a:t>
            </a:r>
          </a:p>
          <a:p>
            <a:endParaRPr lang="en-GB" dirty="0" smtClean="0"/>
          </a:p>
          <a:p>
            <a:r>
              <a:rPr lang="en-GB" dirty="0" smtClean="0"/>
              <a:t>Other potential causes are structural flaws in the work environment, such as indistinct goals, unclear or unspoken rules, routines, and inadequate work on values.</a:t>
            </a:r>
          </a:p>
          <a:p>
            <a:endParaRPr lang="en-GB" dirty="0" smtClean="0"/>
          </a:p>
          <a:p>
            <a:r>
              <a:rPr lang="en-GB" dirty="0" smtClean="0"/>
              <a:t>Temporary differences of opinion, conflicts or difficulties in cooperation are not uncommon in workplaces and do not necessarily involve discrimination or harassment in the legal sense. However, there are a number of situations where comments or actions intentionally or unintentionally, due to ignorance, may cause hurt and offense.</a:t>
            </a:r>
          </a:p>
          <a:p>
            <a:endParaRPr lang="en-GB" dirty="0" smtClean="0"/>
          </a:p>
          <a:p>
            <a:r>
              <a:rPr lang="en-GB" dirty="0" smtClean="0"/>
              <a:t>When someone is subjected to some form of discrimination or victimization, there are consequences not only for the victim. The psychosocial climate and solidarity of the group are negatively affected and it may lead to decreased efficiency, more absences due to illness and a higher staff turnover.</a:t>
            </a:r>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20</a:t>
            </a:fld>
            <a:endParaRPr lang="sv-SE"/>
          </a:p>
        </p:txBody>
      </p:sp>
    </p:spTree>
    <p:extLst>
      <p:ext uri="{BB962C8B-B14F-4D97-AF65-F5344CB8AC3E}">
        <p14:creationId xmlns:p14="http://schemas.microsoft.com/office/powerpoint/2010/main" val="1128438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If you as an employee are subjected to discrimination, harassment or any other form of victimisation, or if you witness another employee or student being subjected to such treatment, you should primarily contact your immediate superior, the equal opportunities coordinator or the equal opportunities representatives. </a:t>
            </a:r>
          </a:p>
          <a:p>
            <a:endParaRPr lang="en-GB" dirty="0" smtClean="0"/>
          </a:p>
          <a:p>
            <a:r>
              <a:rPr lang="en-GB" dirty="0" smtClean="0"/>
              <a:t>There are also other roles to whom you can turn for advice, support and information:</a:t>
            </a:r>
          </a:p>
          <a:p>
            <a:r>
              <a:rPr lang="en-GB" dirty="0" smtClean="0"/>
              <a:t> ◦ The work environment administrator/HR specialist</a:t>
            </a:r>
          </a:p>
          <a:p>
            <a:r>
              <a:rPr lang="en-GB" dirty="0" smtClean="0"/>
              <a:t> ◦ The legal expert</a:t>
            </a:r>
          </a:p>
          <a:p>
            <a:r>
              <a:rPr lang="en-GB" dirty="0" smtClean="0"/>
              <a:t> ◦ The union representatives</a:t>
            </a:r>
          </a:p>
          <a:p>
            <a:r>
              <a:rPr lang="en-GB" dirty="0" smtClean="0"/>
              <a:t> ◦ The safety representative</a:t>
            </a:r>
          </a:p>
          <a:p>
            <a:r>
              <a:rPr lang="en-GB" dirty="0" smtClean="0"/>
              <a:t> ◦ The Occupational Health Service</a:t>
            </a:r>
          </a:p>
          <a:p>
            <a:r>
              <a:rPr lang="en-GB" dirty="0" smtClean="0"/>
              <a:t> ◦ The Equality Ombudsman</a:t>
            </a:r>
          </a:p>
          <a:p>
            <a:endParaRPr lang="en-GB" dirty="0" smtClean="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21</a:t>
            </a:fld>
            <a:endParaRPr lang="sv-SE"/>
          </a:p>
        </p:txBody>
      </p:sp>
    </p:spTree>
    <p:extLst>
      <p:ext uri="{BB962C8B-B14F-4D97-AF65-F5344CB8AC3E}">
        <p14:creationId xmlns:p14="http://schemas.microsoft.com/office/powerpoint/2010/main" val="4223143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a:p>
            <a:r>
              <a:rPr lang="en-GB" dirty="0" smtClean="0"/>
              <a:t>Formal report:</a:t>
            </a:r>
          </a:p>
          <a:p>
            <a:r>
              <a:rPr lang="en-GB" dirty="0" smtClean="0"/>
              <a:t>If </a:t>
            </a:r>
            <a:r>
              <a:rPr lang="en-GB" dirty="0"/>
              <a:t>you want to make a formal report, it must be made in writing or sent via e-mail to the Mid Sweden University legal expert or equal opportunities coordinator. You can also turn directly to the government agency The Equality Ombudsman (Swedish: DO).</a:t>
            </a:r>
            <a:endParaRPr lang="en-GB" b="1" dirty="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22</a:t>
            </a:fld>
            <a:endParaRPr lang="sv-SE"/>
          </a:p>
        </p:txBody>
      </p:sp>
    </p:spTree>
    <p:extLst>
      <p:ext uri="{BB962C8B-B14F-4D97-AF65-F5344CB8AC3E}">
        <p14:creationId xmlns:p14="http://schemas.microsoft.com/office/powerpoint/2010/main" val="2838936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dirty="0" smtClean="0"/>
          </a:p>
          <a:p>
            <a:r>
              <a:rPr lang="en-GB" dirty="0" smtClean="0"/>
              <a:t>As the subject of offensive treatment, it is easy to feel that you are at a disadvantage and it can be difficult to handle the situation. You may feel like you are imagining things, you may blame yourself, you may doubt that others will take you seriously or fear reprisals.</a:t>
            </a:r>
          </a:p>
          <a:p>
            <a:endParaRPr lang="en-GB" dirty="0" smtClean="0"/>
          </a:p>
          <a:p>
            <a:r>
              <a:rPr lang="en-GB" dirty="0" smtClean="0"/>
              <a:t>Here are some examples of what you can do if you feel that you have been offended:</a:t>
            </a:r>
          </a:p>
          <a:p>
            <a:pPr marL="171450" indent="-171450">
              <a:buFont typeface="Arial" panose="020B0604020202020204" pitchFamily="34" charset="0"/>
              <a:buChar char="•"/>
            </a:pPr>
            <a:r>
              <a:rPr lang="en-GB" dirty="0" smtClean="0"/>
              <a:t>If possible, depending on the situation, make it clear that you do not appreciate the “joke”, the action or the behaviour. You are not to blame and you should not have to endure unwanted treatment.</a:t>
            </a:r>
          </a:p>
          <a:p>
            <a:pPr marL="171450" indent="-171450">
              <a:buFont typeface="Arial" panose="020B0604020202020204" pitchFamily="34" charset="0"/>
              <a:buChar char="•"/>
            </a:pPr>
            <a:r>
              <a:rPr lang="en-GB" dirty="0" smtClean="0"/>
              <a:t>Tell someone what has happened: a colleague or someone else that you trust.</a:t>
            </a:r>
          </a:p>
          <a:p>
            <a:pPr marL="171450" indent="-171450">
              <a:buFont typeface="Arial" panose="020B0604020202020204" pitchFamily="34" charset="0"/>
              <a:buChar char="•"/>
            </a:pPr>
            <a:r>
              <a:rPr lang="en-GB" dirty="0" smtClean="0"/>
              <a:t>Inform your superior of the problem as soon as possible, otherwise it may easily grow bigger.</a:t>
            </a:r>
          </a:p>
          <a:p>
            <a:pPr marL="171450" indent="-171450">
              <a:buFont typeface="Arial" panose="020B0604020202020204" pitchFamily="34" charset="0"/>
              <a:buChar char="•"/>
            </a:pPr>
            <a:r>
              <a:rPr lang="en-GB" dirty="0" smtClean="0"/>
              <a:t>Write down your experience of the situation – it will make it easier for you if you later decide to make a formal report against the offender. Make a note of each occurrence, including the time, place and possible witnesses, as well as what happened and how you experienced it. </a:t>
            </a:r>
          </a:p>
          <a:p>
            <a:endParaRPr lang="en-GB" dirty="0" smtClean="0"/>
          </a:p>
          <a:p>
            <a:endParaRPr lang="en-GB" dirty="0" smtClean="0"/>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23</a:t>
            </a:fld>
            <a:endParaRPr lang="sv-SE"/>
          </a:p>
        </p:txBody>
      </p:sp>
    </p:spTree>
    <p:extLst>
      <p:ext uri="{BB962C8B-B14F-4D97-AF65-F5344CB8AC3E}">
        <p14:creationId xmlns:p14="http://schemas.microsoft.com/office/powerpoint/2010/main" val="1643510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This is the end of this introduction.</a:t>
            </a:r>
          </a:p>
          <a:p>
            <a:r>
              <a:rPr lang="en-GB" dirty="0" smtClean="0"/>
              <a:t>You can find the information that we have talked about today and more on the </a:t>
            </a:r>
            <a:r>
              <a:rPr lang="en-GB" dirty="0" err="1" smtClean="0"/>
              <a:t>Staffnet</a:t>
            </a:r>
            <a:r>
              <a:rPr lang="en-GB" dirty="0" smtClean="0"/>
              <a:t> under Support/Equal Rights.</a:t>
            </a:r>
          </a:p>
          <a:p>
            <a:endParaRPr lang="en-GB" dirty="0" smtClean="0"/>
          </a:p>
          <a:p>
            <a:r>
              <a:rPr lang="en-GB" dirty="0" smtClean="0"/>
              <a:t>There you will also find the contact information for the equal opportunities coordinator and the equal opportunities representatives, whom you can contact if you have any questions about equal opportunities. </a:t>
            </a:r>
          </a:p>
          <a:p>
            <a:endParaRPr lang="en-GB" dirty="0" smtClean="0"/>
          </a:p>
          <a:p>
            <a:r>
              <a:rPr lang="en-GB" dirty="0" smtClean="0"/>
              <a:t>You will also find the ”Administrative Procedures for the Work against Discrimination, Harassment and Other Forms of Victimisation”, as well as the folder ”Work for Equal Opportunities”, which contains some general information about victimisation, harassment and discrimination.</a:t>
            </a:r>
          </a:p>
          <a:p>
            <a:endParaRPr lang="sv-SE"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24</a:t>
            </a:fld>
            <a:endParaRPr lang="sv-SE"/>
          </a:p>
        </p:txBody>
      </p:sp>
    </p:spTree>
    <p:extLst>
      <p:ext uri="{BB962C8B-B14F-4D97-AF65-F5344CB8AC3E}">
        <p14:creationId xmlns:p14="http://schemas.microsoft.com/office/powerpoint/2010/main" val="3248355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And finally:</a:t>
            </a:r>
          </a:p>
          <a:p>
            <a:endParaRPr lang="en-GB" dirty="0" smtClean="0"/>
          </a:p>
          <a:p>
            <a:r>
              <a:rPr lang="en-GB" dirty="0" smtClean="0"/>
              <a:t>We are each other’s work environment! Together, you and I can create the work environment that we would like to have at Mid Sweden University. It should be a work environment that is free from discrimination, harassment and other forms of victimisation.</a:t>
            </a:r>
          </a:p>
          <a:p>
            <a:endParaRPr lang="en-GB" dirty="0" smtClean="0"/>
          </a:p>
          <a:p>
            <a:endParaRPr lang="en-GB" dirty="0" smtClean="0"/>
          </a:p>
          <a:p>
            <a:r>
              <a:rPr lang="en-GB" dirty="0" smtClean="0"/>
              <a:t>Thank you for listening! </a:t>
            </a:r>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25</a:t>
            </a:fld>
            <a:endParaRPr lang="sv-SE"/>
          </a:p>
        </p:txBody>
      </p:sp>
    </p:spTree>
    <p:extLst>
      <p:ext uri="{BB962C8B-B14F-4D97-AF65-F5344CB8AC3E}">
        <p14:creationId xmlns:p14="http://schemas.microsoft.com/office/powerpoint/2010/main" val="153412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Mid Sweden University is not an isolated island when it comes to taking a stand and working on issues regarding discrimination, harassment and victimisation. </a:t>
            </a:r>
          </a:p>
          <a:p>
            <a:endParaRPr lang="en-GB" dirty="0" smtClean="0"/>
          </a:p>
          <a:p>
            <a:r>
              <a:rPr lang="en-GB" dirty="0" smtClean="0"/>
              <a:t>There are a number of different agreements and laws by which both Sweden as a nation and Mid Sweden University are bound. </a:t>
            </a:r>
          </a:p>
          <a:p>
            <a:endParaRPr lang="en-GB" dirty="0" smtClean="0"/>
          </a:p>
          <a:p>
            <a:r>
              <a:rPr lang="en-GB" dirty="0" smtClean="0"/>
              <a:t>One of them is the United Nations Universal Declaration of Human Rights.</a:t>
            </a:r>
          </a:p>
          <a:p>
            <a:r>
              <a:rPr lang="en-GB" dirty="0" smtClean="0"/>
              <a:t>”All human beings are born free and equal in dignity and rights.”</a:t>
            </a:r>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3</a:t>
            </a:fld>
            <a:endParaRPr lang="sv-SE"/>
          </a:p>
        </p:txBody>
      </p:sp>
    </p:spTree>
    <p:extLst>
      <p:ext uri="{BB962C8B-B14F-4D97-AF65-F5344CB8AC3E}">
        <p14:creationId xmlns:p14="http://schemas.microsoft.com/office/powerpoint/2010/main" val="7272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In the EU, there are also statutory rights with regard to the freedom and dignity of the individual human being, and also to the obligation of public institutions to combat discrimination against people.</a:t>
            </a:r>
          </a:p>
          <a:p>
            <a:endParaRPr lang="en-GB" dirty="0" smtClean="0"/>
          </a:p>
          <a:p>
            <a:r>
              <a:rPr lang="en-GB" dirty="0" smtClean="0"/>
              <a:t>Areas that are included</a:t>
            </a:r>
          </a:p>
          <a:p>
            <a:endParaRPr lang="en-GB" dirty="0" smtClean="0"/>
          </a:p>
          <a:p>
            <a:pPr>
              <a:buFont typeface="Arial" pitchFamily="34" charset="0"/>
              <a:buChar char="•"/>
            </a:pPr>
            <a:r>
              <a:rPr lang="en-GB" dirty="0" smtClean="0"/>
              <a:t> </a:t>
            </a:r>
            <a:r>
              <a:rPr lang="en-GB" b="1" dirty="0" smtClean="0"/>
              <a:t>equality before the law</a:t>
            </a:r>
            <a:r>
              <a:rPr lang="en-GB" dirty="0" smtClean="0"/>
              <a:t>,</a:t>
            </a:r>
          </a:p>
          <a:p>
            <a:pPr>
              <a:buFont typeface="Arial" pitchFamily="34" charset="0"/>
              <a:buChar char="•"/>
            </a:pPr>
            <a:r>
              <a:rPr lang="en-GB" b="1" dirty="0" smtClean="0"/>
              <a:t> non-discrimination, </a:t>
            </a:r>
          </a:p>
          <a:p>
            <a:pPr>
              <a:buFont typeface="Arial" pitchFamily="34" charset="0"/>
              <a:buChar char="•"/>
            </a:pPr>
            <a:r>
              <a:rPr lang="en-GB" dirty="0" smtClean="0"/>
              <a:t> cultural, religious and linguistic </a:t>
            </a:r>
            <a:r>
              <a:rPr lang="en-GB" b="1" dirty="0" smtClean="0"/>
              <a:t>diversity,</a:t>
            </a:r>
          </a:p>
          <a:p>
            <a:pPr>
              <a:buFont typeface="Arial" pitchFamily="34" charset="0"/>
              <a:buChar char="•"/>
            </a:pPr>
            <a:r>
              <a:rPr lang="en-GB" b="1" dirty="0" smtClean="0"/>
              <a:t> equality </a:t>
            </a:r>
            <a:r>
              <a:rPr lang="en-GB" dirty="0" smtClean="0"/>
              <a:t>between men and women,</a:t>
            </a:r>
          </a:p>
          <a:p>
            <a:pPr>
              <a:buFont typeface="Arial" pitchFamily="34" charset="0"/>
              <a:buChar char="•"/>
            </a:pPr>
            <a:r>
              <a:rPr lang="en-GB" dirty="0" smtClean="0"/>
              <a:t> the rights of </a:t>
            </a:r>
            <a:r>
              <a:rPr lang="en-GB" b="1" dirty="0" smtClean="0"/>
              <a:t>the child</a:t>
            </a:r>
            <a:r>
              <a:rPr lang="en-GB" dirty="0" smtClean="0"/>
              <a:t>,</a:t>
            </a:r>
          </a:p>
          <a:p>
            <a:pPr>
              <a:buFont typeface="Arial" pitchFamily="34" charset="0"/>
              <a:buChar char="•"/>
            </a:pPr>
            <a:r>
              <a:rPr lang="en-GB" dirty="0" smtClean="0"/>
              <a:t> the rights of </a:t>
            </a:r>
            <a:r>
              <a:rPr lang="en-GB" b="1" dirty="0" smtClean="0"/>
              <a:t>the elderly</a:t>
            </a:r>
            <a:r>
              <a:rPr lang="en-GB" dirty="0" smtClean="0"/>
              <a:t>,</a:t>
            </a:r>
          </a:p>
          <a:p>
            <a:pPr>
              <a:buFont typeface="Arial" pitchFamily="34" charset="0"/>
              <a:buChar char="•"/>
            </a:pPr>
            <a:r>
              <a:rPr lang="en-GB" dirty="0" smtClean="0"/>
              <a:t> integration of persons with </a:t>
            </a:r>
            <a:r>
              <a:rPr lang="en-GB" b="1" dirty="0" smtClean="0"/>
              <a:t>disabilities</a:t>
            </a:r>
          </a:p>
          <a:p>
            <a:endParaRPr lang="en-GB" dirty="0" smtClean="0"/>
          </a:p>
          <a:p>
            <a:r>
              <a:rPr lang="en-GB" dirty="0" smtClean="0"/>
              <a:t>This charter provides the basis for the national legislation, which in turn may vary in terms of form and content in the various countries of the EU.</a:t>
            </a:r>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4</a:t>
            </a:fld>
            <a:endParaRPr lang="sv-SE"/>
          </a:p>
        </p:txBody>
      </p:sp>
    </p:spTree>
    <p:extLst>
      <p:ext uri="{BB962C8B-B14F-4D97-AF65-F5344CB8AC3E}">
        <p14:creationId xmlns:p14="http://schemas.microsoft.com/office/powerpoint/2010/main" val="234368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dirty="0" smtClean="0"/>
              <a:t>Mid Sweden University is a public authority. According to the Swedish constitution, we, as representatives of the State, shall respect, protect and satisfy all human rights.</a:t>
            </a:r>
          </a:p>
          <a:p>
            <a:endParaRPr lang="en-GB" dirty="0" smtClean="0"/>
          </a:p>
          <a:p>
            <a:r>
              <a:rPr lang="en-GB" dirty="0" smtClean="0"/>
              <a:t>The public institutions shall combat discrimination of persons on grounds of gender, colour, national or ethnic origin, linguistic or religious affiliation, functional disability, sexual orientation, age or other circumstance affecting the individual.</a:t>
            </a:r>
          </a:p>
          <a:p>
            <a:endParaRPr lang="en-GB" dirty="0" smtClean="0"/>
          </a:p>
          <a:p>
            <a:r>
              <a:rPr lang="en-GB" dirty="0" smtClean="0"/>
              <a:t>As employees at a public authority, you and every other employee at Mid Sweden University have a responsibility to ensure that all individuals  are accorded their human rights and that these rights are not violated.</a:t>
            </a:r>
          </a:p>
          <a:p>
            <a:endParaRPr lang="en-GB" dirty="0" smtClean="0"/>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5</a:t>
            </a:fld>
            <a:endParaRPr lang="sv-SE"/>
          </a:p>
        </p:txBody>
      </p:sp>
    </p:spTree>
    <p:extLst>
      <p:ext uri="{BB962C8B-B14F-4D97-AF65-F5344CB8AC3E}">
        <p14:creationId xmlns:p14="http://schemas.microsoft.com/office/powerpoint/2010/main" val="387124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en-GB" b="1" dirty="0" smtClean="0"/>
              <a:t>Starting points</a:t>
            </a:r>
          </a:p>
          <a:p>
            <a:r>
              <a:rPr lang="en-GB" dirty="0" smtClean="0"/>
              <a:t>The way in which we act in our daily work shall be based on a number of basic values, which are reflected in our laws and regulations. Based on the legal framework, these common basic values can be summarised in six basic principles.</a:t>
            </a:r>
          </a:p>
          <a:p>
            <a:endParaRPr lang="en-GB" dirty="0" smtClean="0"/>
          </a:p>
          <a:p>
            <a:pPr>
              <a:buFont typeface="Arial" pitchFamily="34" charset="0"/>
              <a:buChar char="•"/>
            </a:pPr>
            <a:r>
              <a:rPr lang="en-GB" dirty="0" smtClean="0"/>
              <a:t> The first and highest principle is </a:t>
            </a:r>
            <a:r>
              <a:rPr lang="en-GB" b="1" dirty="0" smtClean="0"/>
              <a:t>democracy</a:t>
            </a:r>
            <a:r>
              <a:rPr lang="en-GB" dirty="0" smtClean="0"/>
              <a:t>. According to the constitution, all public power in Sweden proceeds from the people.</a:t>
            </a:r>
          </a:p>
          <a:p>
            <a:endParaRPr lang="en-GB" dirty="0" smtClean="0"/>
          </a:p>
          <a:p>
            <a:r>
              <a:rPr lang="en-GB" dirty="0" smtClean="0"/>
              <a:t>Other basic principles</a:t>
            </a:r>
          </a:p>
          <a:p>
            <a:pPr>
              <a:buFont typeface="Arial" pitchFamily="34" charset="0"/>
              <a:buChar char="•"/>
            </a:pPr>
            <a:r>
              <a:rPr lang="en-GB" b="1" dirty="0" smtClean="0"/>
              <a:t>Legality</a:t>
            </a:r>
            <a:r>
              <a:rPr lang="en-GB" dirty="0" smtClean="0"/>
              <a:t>, which means that public power is exercised in accordance with the law.</a:t>
            </a:r>
          </a:p>
          <a:p>
            <a:endParaRPr lang="en-GB" dirty="0" smtClean="0"/>
          </a:p>
          <a:p>
            <a:pPr>
              <a:buFont typeface="Arial" pitchFamily="34" charset="0"/>
              <a:buChar char="•"/>
            </a:pPr>
            <a:r>
              <a:rPr lang="en-GB" b="1" dirty="0" smtClean="0"/>
              <a:t>Objectivity and impartiality</a:t>
            </a:r>
            <a:r>
              <a:rPr lang="en-GB" dirty="0" smtClean="0"/>
              <a:t>. The public administration shall take everyone’s equality before the law into consideration in their daily activities; objectivity and impartiality must be observed.</a:t>
            </a:r>
          </a:p>
          <a:p>
            <a:endParaRPr lang="en-GB" dirty="0" smtClean="0"/>
          </a:p>
          <a:p>
            <a:pPr>
              <a:buFont typeface="Arial" pitchFamily="34" charset="0"/>
              <a:buChar char="•"/>
            </a:pPr>
            <a:r>
              <a:rPr lang="en-GB" b="1" dirty="0" smtClean="0"/>
              <a:t>Free formation of opinion</a:t>
            </a:r>
            <a:r>
              <a:rPr lang="en-GB" dirty="0" smtClean="0"/>
              <a:t>. Swedish democracy is founded on the free formation of opinion.</a:t>
            </a:r>
          </a:p>
          <a:p>
            <a:pPr>
              <a:buFont typeface="Arial" pitchFamily="34" charset="0"/>
              <a:buChar char="•"/>
            </a:pPr>
            <a:endParaRPr lang="en-GB" dirty="0" smtClean="0"/>
          </a:p>
          <a:p>
            <a:pPr>
              <a:buFont typeface="Arial" pitchFamily="34" charset="0"/>
              <a:buChar char="•"/>
            </a:pPr>
            <a:r>
              <a:rPr lang="en-GB" b="1" dirty="0" smtClean="0"/>
              <a:t>Respect</a:t>
            </a:r>
            <a:r>
              <a:rPr lang="en-GB" dirty="0" smtClean="0"/>
              <a:t>. Public power is to be exercised with respect for the equal worth of all and for the freedom and dignity of the individual.</a:t>
            </a:r>
          </a:p>
          <a:p>
            <a:pPr>
              <a:buFont typeface="Arial" pitchFamily="34" charset="0"/>
              <a:buChar char="•"/>
            </a:pPr>
            <a:endParaRPr lang="en-GB" dirty="0" smtClean="0"/>
          </a:p>
          <a:p>
            <a:pPr>
              <a:buFont typeface="Arial" pitchFamily="34" charset="0"/>
              <a:buChar char="•"/>
            </a:pPr>
            <a:r>
              <a:rPr lang="en-GB" dirty="0" smtClean="0"/>
              <a:t>Finally, the central legislation regarding the national budget and administration makes it clear that </a:t>
            </a:r>
            <a:r>
              <a:rPr lang="en-GB" b="1" dirty="0" smtClean="0"/>
              <a:t>efficiency and service </a:t>
            </a:r>
            <a:r>
              <a:rPr lang="en-GB" dirty="0" smtClean="0"/>
              <a:t>are basic values for government employees. </a:t>
            </a:r>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6</a:t>
            </a:fld>
            <a:endParaRPr lang="sv-SE"/>
          </a:p>
        </p:txBody>
      </p:sp>
    </p:spTree>
    <p:extLst>
      <p:ext uri="{BB962C8B-B14F-4D97-AF65-F5344CB8AC3E}">
        <p14:creationId xmlns:p14="http://schemas.microsoft.com/office/powerpoint/2010/main" val="158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49313" y="630238"/>
            <a:ext cx="4962525" cy="3722687"/>
          </a:xfrm>
        </p:spPr>
      </p:sp>
      <p:sp>
        <p:nvSpPr>
          <p:cNvPr id="3" name="Platshållare för anteckningar 2"/>
          <p:cNvSpPr>
            <a:spLocks noGrp="1"/>
          </p:cNvSpPr>
          <p:nvPr>
            <p:ph type="body" idx="1"/>
          </p:nvPr>
        </p:nvSpPr>
        <p:spPr/>
        <p:txBody>
          <a:bodyPr>
            <a:normAutofit/>
          </a:bodyPr>
          <a:lstStyle/>
          <a:p>
            <a:r>
              <a:rPr lang="en-GB" dirty="0" smtClean="0"/>
              <a:t>At Mid Sweden University, we have been given certain conditions by our commissioning agents, </a:t>
            </a:r>
            <a:r>
              <a:rPr lang="en-GB" dirty="0"/>
              <a:t>the Swedish Government and Parliament</a:t>
            </a:r>
            <a:r>
              <a:rPr lang="en-GB" dirty="0" smtClean="0"/>
              <a:t>, which regulate our activities and which we must take into consideration.</a:t>
            </a:r>
          </a:p>
          <a:p>
            <a:endParaRPr lang="en-GB" dirty="0" smtClean="0"/>
          </a:p>
          <a:p>
            <a:r>
              <a:rPr lang="en-GB" dirty="0" smtClean="0"/>
              <a:t>The first is the Swedish </a:t>
            </a:r>
            <a:r>
              <a:rPr lang="en-GB" b="1" dirty="0" smtClean="0"/>
              <a:t>Discrimination Act</a:t>
            </a:r>
            <a:r>
              <a:rPr lang="en-GB" dirty="0" smtClean="0"/>
              <a:t>, which contains the general legislation to counteract discrimination.</a:t>
            </a:r>
          </a:p>
          <a:p>
            <a:endParaRPr lang="en-GB" dirty="0" smtClean="0"/>
          </a:p>
          <a:p>
            <a:r>
              <a:rPr lang="en-GB" b="1" dirty="0" smtClean="0"/>
              <a:t>The Higher Education Act </a:t>
            </a:r>
            <a:r>
              <a:rPr lang="en-GB" dirty="0" smtClean="0"/>
              <a:t>and</a:t>
            </a:r>
            <a:r>
              <a:rPr lang="en-GB" b="1" dirty="0" smtClean="0"/>
              <a:t> the Higher Education Ordinance</a:t>
            </a:r>
            <a:r>
              <a:rPr lang="en-GB" dirty="0" smtClean="0"/>
              <a:t> contain some more specific regulations that more directly pertain to our activities.</a:t>
            </a:r>
          </a:p>
          <a:p>
            <a:endParaRPr lang="en-GB"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Finally, there is </a:t>
            </a:r>
            <a:r>
              <a:rPr lang="en-GB" b="1" dirty="0" smtClean="0"/>
              <a:t>gender mainstreaming</a:t>
            </a:r>
            <a:r>
              <a:rPr lang="en-GB" dirty="0" smtClean="0"/>
              <a:t>, which is the </a:t>
            </a:r>
            <a:r>
              <a:rPr lang="en-GB" dirty="0"/>
              <a:t>Swedish </a:t>
            </a:r>
            <a:r>
              <a:rPr lang="en-GB" dirty="0" smtClean="0"/>
              <a:t>Government and Parliament’s strategy for </a:t>
            </a:r>
            <a:r>
              <a:rPr lang="en-US" dirty="0" smtClean="0">
                <a:solidFill>
                  <a:schemeClr val="tx1"/>
                </a:solidFill>
              </a:rPr>
              <a:t>achieving the </a:t>
            </a:r>
            <a:r>
              <a:rPr lang="en-US" b="1" dirty="0" smtClean="0">
                <a:solidFill>
                  <a:schemeClr val="tx1"/>
                </a:solidFill>
              </a:rPr>
              <a:t>national gender equality policy objectives.</a:t>
            </a:r>
            <a:endParaRPr lang="en-GB" b="1" dirty="0" smtClean="0">
              <a:solidFill>
                <a:schemeClr val="tx1"/>
              </a:solidFill>
            </a:endParaRPr>
          </a:p>
          <a:p>
            <a:endParaRPr lang="en-GB"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7</a:t>
            </a:fld>
            <a:endParaRPr lang="sv-SE"/>
          </a:p>
        </p:txBody>
      </p:sp>
    </p:spTree>
    <p:extLst>
      <p:ext uri="{BB962C8B-B14F-4D97-AF65-F5344CB8AC3E}">
        <p14:creationId xmlns:p14="http://schemas.microsoft.com/office/powerpoint/2010/main" val="407861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522029" y="4551414"/>
            <a:ext cx="5742318" cy="5201252"/>
          </a:xfrm>
        </p:spPr>
        <p:txBody>
          <a:bodyPr>
            <a:normAutofit fontScale="85000" lnSpcReduction="20000"/>
          </a:bodyPr>
          <a:lstStyle/>
          <a:p>
            <a:r>
              <a:rPr lang="en-GB" b="1" dirty="0" smtClean="0"/>
              <a:t>Gender</a:t>
            </a:r>
            <a:endParaRPr lang="en-GB" dirty="0" smtClean="0"/>
          </a:p>
          <a:p>
            <a:r>
              <a:rPr lang="en-GB" dirty="0" smtClean="0"/>
              <a:t>If you have been discriminated against for reasons that are associated with gender, you can report it. The prohibition of gender discrimination also covers people who intends to change or has changed sex.</a:t>
            </a:r>
          </a:p>
          <a:p>
            <a:endParaRPr lang="en-GB" b="1" dirty="0" smtClean="0"/>
          </a:p>
          <a:p>
            <a:r>
              <a:rPr lang="en-GB" b="1" dirty="0" smtClean="0"/>
              <a:t>Transgender identity or expression</a:t>
            </a:r>
            <a:endParaRPr lang="en-GB" dirty="0" smtClean="0"/>
          </a:p>
          <a:p>
            <a:r>
              <a:rPr lang="en-GB" dirty="0" smtClean="0"/>
              <a:t>Everyone has a gender identity or expression, which is the manner in which a person identifies or expresses themselves through clothes, body language, behaviour or other similar circumstances with regard to gender. Some people deviate from the gender norms constantly or occasionally, for example transvestites or intersexual people.</a:t>
            </a:r>
          </a:p>
          <a:p>
            <a:endParaRPr lang="en-GB" b="1" dirty="0" smtClean="0"/>
          </a:p>
          <a:p>
            <a:r>
              <a:rPr lang="en-GB" b="1" dirty="0" smtClean="0"/>
              <a:t>Ethnicity</a:t>
            </a:r>
          </a:p>
          <a:p>
            <a:r>
              <a:rPr lang="en-GB" dirty="0" smtClean="0"/>
              <a:t>According to the law, ethnicity describes a person’s national or ethnic origin, skin colour or other similar circumstances. Everyone has one or more ethnic affiliations. Therefore, everyone may be the victim of ethnic discrimination – the Sámi people, the Romani, people with Swedish, Somali or Bosnian affiliations, etc. Ethnicity is based on self-identification, which means that it is up to the individual to define his or her ethnic affiliations.</a:t>
            </a:r>
          </a:p>
          <a:p>
            <a:endParaRPr lang="en-GB" b="1" dirty="0" smtClean="0"/>
          </a:p>
          <a:p>
            <a:r>
              <a:rPr lang="en-GB" b="1" dirty="0" smtClean="0"/>
              <a:t>Religion and other belief</a:t>
            </a:r>
            <a:endParaRPr lang="en-GB" dirty="0" smtClean="0"/>
          </a:p>
          <a:p>
            <a:r>
              <a:rPr lang="en-GB" dirty="0" smtClean="0"/>
              <a:t>Everyone who has a religion or other belief is protected by the prohibition against discrimination, for example Muslims, Christians, Buddhists and atheists. </a:t>
            </a:r>
          </a:p>
          <a:p>
            <a:endParaRPr lang="en-GB" b="1" dirty="0" smtClean="0"/>
          </a:p>
          <a:p>
            <a:r>
              <a:rPr lang="en-GB" b="1" dirty="0" smtClean="0"/>
              <a:t>Disability</a:t>
            </a:r>
            <a:endParaRPr lang="en-GB" dirty="0" smtClean="0"/>
          </a:p>
          <a:p>
            <a:r>
              <a:rPr lang="en-GB" dirty="0" smtClean="0"/>
              <a:t>According to the law, a disability is a lasting physical, mental or intellectual limitation of a person’s functional capacity that as a consequence of injury or illness existed at birth, has arisen since then or can be expected to arise in the future. A disability is something that person has, not something that a person is.</a:t>
            </a:r>
          </a:p>
          <a:p>
            <a:endParaRPr lang="en-GB" dirty="0" smtClean="0"/>
          </a:p>
          <a:p>
            <a:r>
              <a:rPr lang="en-GB" dirty="0" smtClean="0"/>
              <a:t>A disability may be more or less noticeable depending on the situation, for example allergies, dyslexia, hearing loss, visual impairment, neuropsychiatric disorders, etc. A person with a disability or disabilities is protected by the law, regardless of the degree of disability, which means that you are protected by the law even if your disability is less severe. </a:t>
            </a:r>
          </a:p>
          <a:p>
            <a:endParaRPr lang="en-GB" b="1" dirty="0" smtClean="0"/>
          </a:p>
          <a:p>
            <a:r>
              <a:rPr lang="en-GB" b="1" dirty="0" smtClean="0"/>
              <a:t>Sexual orientation</a:t>
            </a:r>
            <a:endParaRPr lang="en-GB" dirty="0" smtClean="0"/>
          </a:p>
          <a:p>
            <a:r>
              <a:rPr lang="en-GB" dirty="0" smtClean="0"/>
              <a:t>Homosexual, heterosexual and bisexual persons can report discrimination that is associated with sexual orientation.</a:t>
            </a:r>
          </a:p>
          <a:p>
            <a:endParaRPr lang="en-GB" b="1" dirty="0" smtClean="0"/>
          </a:p>
          <a:p>
            <a:r>
              <a:rPr lang="en-GB" b="1" dirty="0" smtClean="0"/>
              <a:t>Age</a:t>
            </a:r>
            <a:endParaRPr lang="en-GB" dirty="0" smtClean="0"/>
          </a:p>
          <a:p>
            <a:r>
              <a:rPr lang="en-GB" dirty="0" smtClean="0"/>
              <a:t>According to the law, age is the length of a person’s life to date. Everyone, regardless of age, can report discrimination that is associated with age. </a:t>
            </a:r>
          </a:p>
        </p:txBody>
      </p:sp>
      <p:sp>
        <p:nvSpPr>
          <p:cNvPr id="4" name="Platshållare för bildnummer 3"/>
          <p:cNvSpPr>
            <a:spLocks noGrp="1"/>
          </p:cNvSpPr>
          <p:nvPr>
            <p:ph type="sldNum" sz="quarter" idx="10"/>
          </p:nvPr>
        </p:nvSpPr>
        <p:spPr/>
        <p:txBody>
          <a:bodyPr/>
          <a:lstStyle/>
          <a:p>
            <a:fld id="{72F1CF30-D7FC-5449-AD11-F64080F38D8F}" type="slidenum">
              <a:rPr lang="sv-SE" smtClean="0"/>
              <a:pPr/>
              <a:t>8</a:t>
            </a:fld>
            <a:endParaRPr lang="sv-SE"/>
          </a:p>
        </p:txBody>
      </p:sp>
    </p:spTree>
    <p:extLst>
      <p:ext uri="{BB962C8B-B14F-4D97-AF65-F5344CB8AC3E}">
        <p14:creationId xmlns:p14="http://schemas.microsoft.com/office/powerpoint/2010/main" val="349970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GB" b="1" dirty="0" smtClean="0"/>
              <a:t>The requirements of the Discrimination Act are in brief:</a:t>
            </a:r>
          </a:p>
          <a:p>
            <a:endParaRPr lang="en-GB" dirty="0" smtClean="0"/>
          </a:p>
          <a:p>
            <a:pPr>
              <a:buFont typeface="Arial" pitchFamily="34" charset="0"/>
              <a:buChar char="•"/>
            </a:pPr>
            <a:r>
              <a:rPr lang="en-GB" dirty="0" smtClean="0"/>
              <a:t> Prohibition of various forms of </a:t>
            </a:r>
            <a:r>
              <a:rPr lang="en-GB" b="1" dirty="0" smtClean="0"/>
              <a:t>discrimination</a:t>
            </a:r>
          </a:p>
          <a:p>
            <a:pPr>
              <a:buFont typeface="Arial" pitchFamily="34" charset="0"/>
              <a:buChar char="•"/>
            </a:pPr>
            <a:endParaRPr lang="en-GB" dirty="0" smtClean="0"/>
          </a:p>
          <a:p>
            <a:pPr>
              <a:buFont typeface="Arial" pitchFamily="34" charset="0"/>
              <a:buChar char="•"/>
            </a:pPr>
            <a:r>
              <a:rPr lang="en-GB" dirty="0" smtClean="0"/>
              <a:t> The Act also contains a prohibition against </a:t>
            </a:r>
            <a:r>
              <a:rPr lang="en-GB" b="1" dirty="0" smtClean="0"/>
              <a:t>instructing</a:t>
            </a:r>
            <a:r>
              <a:rPr lang="en-GB" dirty="0" smtClean="0"/>
              <a:t> an employee to discriminate. </a:t>
            </a:r>
          </a:p>
          <a:p>
            <a:pPr>
              <a:buFont typeface="Arial" pitchFamily="34" charset="0"/>
              <a:buChar char="•"/>
            </a:pPr>
            <a:endParaRPr lang="en-GB" dirty="0" smtClean="0"/>
          </a:p>
          <a:p>
            <a:pPr>
              <a:buFont typeface="Arial" pitchFamily="34" charset="0"/>
              <a:buChar char="•"/>
            </a:pPr>
            <a:r>
              <a:rPr lang="en-GB" dirty="0" smtClean="0"/>
              <a:t> A prohibition against subjecting someone to </a:t>
            </a:r>
            <a:r>
              <a:rPr lang="en-GB" b="1" dirty="0" smtClean="0"/>
              <a:t>reprisals</a:t>
            </a:r>
            <a:r>
              <a:rPr lang="en-GB" dirty="0" smtClean="0"/>
              <a:t> for having reported discrimination.  </a:t>
            </a:r>
          </a:p>
          <a:p>
            <a:pPr>
              <a:buFont typeface="Arial" pitchFamily="34" charset="0"/>
              <a:buChar char="•"/>
            </a:pPr>
            <a:endParaRPr lang="en-GB" dirty="0" smtClean="0"/>
          </a:p>
          <a:p>
            <a:pPr>
              <a:buFont typeface="Arial" pitchFamily="34" charset="0"/>
              <a:buChar char="•"/>
            </a:pPr>
            <a:r>
              <a:rPr lang="en-GB" dirty="0" smtClean="0"/>
              <a:t> The obligation to investigate and take measures in case harassment or sexual harassment has occurred or is suspected to have occurred. </a:t>
            </a:r>
          </a:p>
          <a:p>
            <a:pPr>
              <a:buFont typeface="Arial" pitchFamily="34" charset="0"/>
              <a:buChar char="•"/>
            </a:pPr>
            <a:endParaRPr lang="en-GB" dirty="0" smtClean="0"/>
          </a:p>
          <a:p>
            <a:pPr>
              <a:buFont typeface="Arial" pitchFamily="34" charset="0"/>
              <a:buChar char="•"/>
            </a:pPr>
            <a:r>
              <a:rPr lang="en-GB" b="1" dirty="0" smtClean="0"/>
              <a:t> Active measures</a:t>
            </a:r>
            <a:r>
              <a:rPr lang="en-GB" dirty="0" smtClean="0"/>
              <a:t> to promote equal rights and opportunities</a:t>
            </a:r>
          </a:p>
          <a:p>
            <a:pPr>
              <a:buFont typeface="Arial" pitchFamily="34" charset="0"/>
              <a:buChar char="•"/>
            </a:pPr>
            <a:endParaRPr lang="en-GB" dirty="0" smtClean="0"/>
          </a:p>
          <a:p>
            <a:pPr>
              <a:buFont typeface="Arial" pitchFamily="34" charset="0"/>
              <a:buChar char="•"/>
            </a:pPr>
            <a:r>
              <a:rPr lang="en-GB" dirty="0" smtClean="0"/>
              <a:t> Take measures to provide support and adaptation for people </a:t>
            </a:r>
            <a:r>
              <a:rPr lang="en-GB" b="1" dirty="0" smtClean="0"/>
              <a:t>with disabilities</a:t>
            </a:r>
            <a:r>
              <a:rPr lang="en-GB" dirty="0" smtClean="0"/>
              <a:t>. </a:t>
            </a:r>
          </a:p>
        </p:txBody>
      </p:sp>
      <p:sp>
        <p:nvSpPr>
          <p:cNvPr id="4" name="Platshållare för bildnummer 3"/>
          <p:cNvSpPr>
            <a:spLocks noGrp="1"/>
          </p:cNvSpPr>
          <p:nvPr>
            <p:ph type="sldNum" sz="quarter" idx="10"/>
          </p:nvPr>
        </p:nvSpPr>
        <p:spPr/>
        <p:txBody>
          <a:bodyPr/>
          <a:lstStyle/>
          <a:p>
            <a:fld id="{72F1CF30-D7FC-5449-AD11-F64080F38D8F}" type="slidenum">
              <a:rPr lang="sv-SE" smtClean="0"/>
              <a:pPr/>
              <a:t>9</a:t>
            </a:fld>
            <a:endParaRPr lang="sv-SE"/>
          </a:p>
        </p:txBody>
      </p:sp>
    </p:spTree>
    <p:extLst>
      <p:ext uri="{BB962C8B-B14F-4D97-AF65-F5344CB8AC3E}">
        <p14:creationId xmlns:p14="http://schemas.microsoft.com/office/powerpoint/2010/main" val="152603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141649" y="1360801"/>
            <a:ext cx="7373700" cy="691957"/>
          </a:xfrm>
        </p:spPr>
        <p:txBody>
          <a:bodyPr anchor="t">
            <a:noAutofit/>
          </a:bodyPr>
          <a:lstStyle>
            <a:lvl1pPr algn="l">
              <a:lnSpc>
                <a:spcPct val="100000"/>
              </a:lnSpc>
              <a:defRPr sz="3800" b="1" baseline="0">
                <a:solidFill>
                  <a:schemeClr val="accent1"/>
                </a:solidFill>
              </a:defRPr>
            </a:lvl1pPr>
          </a:lstStyle>
          <a:p>
            <a:r>
              <a:rPr lang="sv-SE" dirty="0" smtClean="0"/>
              <a:t>Stor rubrik</a:t>
            </a:r>
            <a:endParaRPr lang="sv-SE" dirty="0"/>
          </a:p>
        </p:txBody>
      </p:sp>
      <p:sp>
        <p:nvSpPr>
          <p:cNvPr id="3" name="Underrubrik 2"/>
          <p:cNvSpPr>
            <a:spLocks noGrp="1"/>
          </p:cNvSpPr>
          <p:nvPr>
            <p:ph type="subTitle" idx="1" hasCustomPrompt="1"/>
          </p:nvPr>
        </p:nvSpPr>
        <p:spPr>
          <a:xfrm>
            <a:off x="1141650" y="2208554"/>
            <a:ext cx="73737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Underrubrik</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2015-12-18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smtClean="0"/>
              <a:t>Mindre rubrik</a:t>
            </a:r>
            <a:endParaRPr lang="sv-SE" dirty="0"/>
          </a:p>
        </p:txBody>
      </p:sp>
      <p:sp>
        <p:nvSpPr>
          <p:cNvPr id="13" name="Platshållare för bild 12"/>
          <p:cNvSpPr>
            <a:spLocks noGrp="1"/>
          </p:cNvSpPr>
          <p:nvPr>
            <p:ph type="pic" sz="quarter" idx="14"/>
          </p:nvPr>
        </p:nvSpPr>
        <p:spPr>
          <a:xfrm>
            <a:off x="4630500" y="2241462"/>
            <a:ext cx="3885300" cy="3942000"/>
          </a:xfrm>
        </p:spPr>
        <p:txBody>
          <a:bodyPr/>
          <a:lstStyle/>
          <a:p>
            <a:r>
              <a:rPr lang="sv-SE" smtClean="0"/>
              <a:t>Klicka på ikonen för att lägga till en bild</a:t>
            </a:r>
            <a:endParaRPr lang="sv-SE"/>
          </a:p>
        </p:txBody>
      </p:sp>
      <p:sp>
        <p:nvSpPr>
          <p:cNvPr id="8" name="Platshållare för bild 12"/>
          <p:cNvSpPr>
            <a:spLocks noGrp="1"/>
          </p:cNvSpPr>
          <p:nvPr>
            <p:ph type="pic" sz="quarter" idx="15"/>
          </p:nvPr>
        </p:nvSpPr>
        <p:spPr>
          <a:xfrm>
            <a:off x="629100" y="2235600"/>
            <a:ext cx="3885300" cy="3942000"/>
          </a:xfrm>
        </p:spPr>
        <p:txBody>
          <a:bodyPr/>
          <a:lstStyle/>
          <a:p>
            <a:r>
              <a:rPr lang="sv-SE" smtClean="0"/>
              <a:t>Klicka på ikonen för att lägga till en bild</a:t>
            </a:r>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2015-12-18</a:t>
            </a:fld>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101" y="1540800"/>
            <a:ext cx="7886249" cy="574296"/>
          </a:xfrm>
        </p:spPr>
        <p:txBody>
          <a:bodyPr/>
          <a:lstStyle/>
          <a:p>
            <a:r>
              <a:rPr lang="sv-SE" smtClean="0"/>
              <a:t>Klicka här för att ändra format</a:t>
            </a:r>
            <a:endParaRPr lang="sv-SE" dirty="0"/>
          </a:p>
        </p:txBody>
      </p:sp>
      <p:sp>
        <p:nvSpPr>
          <p:cNvPr id="3" name="Platshållare för text 2"/>
          <p:cNvSpPr>
            <a:spLocks noGrp="1"/>
          </p:cNvSpPr>
          <p:nvPr>
            <p:ph type="body" idx="1"/>
          </p:nvPr>
        </p:nvSpPr>
        <p:spPr>
          <a:xfrm>
            <a:off x="629101" y="2235600"/>
            <a:ext cx="386834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29100" y="3180016"/>
            <a:ext cx="3869100" cy="300964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30500" y="2235599"/>
            <a:ext cx="38691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30500" y="3180014"/>
            <a:ext cx="3869100" cy="300964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2015-12-18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629100" y="1540800"/>
            <a:ext cx="7896659" cy="736844"/>
          </a:xfrm>
        </p:spPr>
        <p:txBody>
          <a:body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2015-12-18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rgbClr val="EA5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accent2"/>
                </a:solidFill>
              </a:defRPr>
            </a:lvl1pPr>
          </a:lstStyle>
          <a:p>
            <a:r>
              <a:rPr lang="sv-SE" dirty="0" smtClean="0"/>
              <a:t>rubrikformat stor</a:t>
            </a:r>
            <a:endParaRPr lang="sv-SE" dirty="0"/>
          </a:p>
        </p:txBody>
      </p:sp>
      <p:pic>
        <p:nvPicPr>
          <p:cNvPr id="13" name="Bildobjekt 12" descr="MIUN_punkt_se_ROSA.wmf"/>
          <p:cNvPicPr>
            <a:picLocks noChangeAspect="1"/>
          </p:cNvPicPr>
          <p:nvPr userDrawn="1"/>
        </p:nvPicPr>
        <p:blipFill>
          <a:blip r:embed="rId2" cstate="screen"/>
          <a:stretch>
            <a:fillRect/>
          </a:stretch>
        </p:blipFill>
        <p:spPr>
          <a:xfrm>
            <a:off x="7457165" y="519343"/>
            <a:ext cx="1151885" cy="464709"/>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2015-12-18</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5" y="1919579"/>
            <a:ext cx="5840264" cy="191928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12" name="Bildobjekt 11" descr="miunlogo.wmf"/>
          <p:cNvPicPr>
            <a:picLocks noChangeAspect="1"/>
          </p:cNvPicPr>
          <p:nvPr userDrawn="1"/>
        </p:nvPicPr>
        <p:blipFill>
          <a:blip r:embed="rId3" cstate="screen"/>
          <a:stretch>
            <a:fillRect/>
          </a:stretch>
        </p:blipFill>
        <p:spPr>
          <a:xfrm>
            <a:off x="7731125" y="6234293"/>
            <a:ext cx="1051894" cy="596908"/>
          </a:xfrm>
          <a:prstGeom prst="rect">
            <a:avLst/>
          </a:prstGeom>
        </p:spPr>
      </p:pic>
    </p:spTree>
    <p:extLst>
      <p:ext uri="{BB962C8B-B14F-4D97-AF65-F5344CB8AC3E}">
        <p14:creationId xmlns:p14="http://schemas.microsoft.com/office/powerpoint/2010/main" val="848752966"/>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2"/>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2" name="Bildobjekt 11" descr="MIUN_punkt_se_ROSA.wmf"/>
          <p:cNvPicPr>
            <a:picLocks noChangeAspect="1"/>
          </p:cNvPicPr>
          <p:nvPr userDrawn="1"/>
        </p:nvPicPr>
        <p:blipFill>
          <a:blip r:embed="rId2" cstate="screen"/>
          <a:stretch>
            <a:fillRect/>
          </a:stretch>
        </p:blipFill>
        <p:spPr>
          <a:xfrm>
            <a:off x="7454009" y="519343"/>
            <a:ext cx="1158197" cy="464709"/>
          </a:xfrm>
          <a:prstGeom prst="rect">
            <a:avLst/>
          </a:prstGeom>
        </p:spPr>
      </p:pic>
      <p:sp>
        <p:nvSpPr>
          <p:cNvPr id="14" name="Platshållare för bild 13"/>
          <p:cNvSpPr>
            <a:spLocks noGrp="1"/>
          </p:cNvSpPr>
          <p:nvPr>
            <p:ph type="pic" sz="quarter" idx="11"/>
          </p:nvPr>
        </p:nvSpPr>
        <p:spPr>
          <a:xfrm rot="21540000">
            <a:off x="4475636" y="1303610"/>
            <a:ext cx="4138319" cy="2868612"/>
          </a:xfrm>
          <a:scene3d>
            <a:camera prst="orthographicFront">
              <a:rot lat="0" lon="0" rev="21540000"/>
            </a:camera>
            <a:lightRig rig="threePt" dir="t"/>
          </a:scene3d>
        </p:spPr>
        <p:txBody>
          <a:bodyPr/>
          <a:lstStyle/>
          <a:p>
            <a:endParaRPr lang="sv-SE" dirty="0"/>
          </a:p>
        </p:txBody>
      </p:sp>
      <p:sp>
        <p:nvSpPr>
          <p:cNvPr id="16"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2015-12-18</a:t>
            </a:fld>
            <a:endParaRPr lang="sv-SE" dirty="0"/>
          </a:p>
        </p:txBody>
      </p:sp>
      <p:sp>
        <p:nvSpPr>
          <p:cNvPr id="17"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8"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21" name="Platshållare för text 15"/>
          <p:cNvSpPr>
            <a:spLocks noGrp="1"/>
          </p:cNvSpPr>
          <p:nvPr>
            <p:ph type="body" sz="quarter" idx="14"/>
          </p:nvPr>
        </p:nvSpPr>
        <p:spPr>
          <a:xfrm>
            <a:off x="663730" y="1694265"/>
            <a:ext cx="3791761" cy="27403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smtClean="0"/>
              <a:t>rubrikformat stor</a:t>
            </a:r>
            <a:endParaRPr lang="sv-SE" dirty="0"/>
          </a:p>
        </p:txBody>
      </p:sp>
      <p:pic>
        <p:nvPicPr>
          <p:cNvPr id="19" name="Bildobjekt 18" descr="miunlogo.wmf"/>
          <p:cNvPicPr>
            <a:picLocks noChangeAspect="1"/>
          </p:cNvPicPr>
          <p:nvPr userDrawn="1"/>
        </p:nvPicPr>
        <p:blipFill>
          <a:blip r:embed="rId3" cstate="screen"/>
          <a:stretch>
            <a:fillRect/>
          </a:stretch>
        </p:blipFill>
        <p:spPr>
          <a:xfrm>
            <a:off x="7731125" y="6234293"/>
            <a:ext cx="1051894" cy="596908"/>
          </a:xfrm>
          <a:prstGeom prst="rect">
            <a:avLst/>
          </a:prstGeom>
        </p:spPr>
      </p:pic>
    </p:spTree>
    <p:extLst>
      <p:ext uri="{BB962C8B-B14F-4D97-AF65-F5344CB8AC3E}">
        <p14:creationId xmlns:p14="http://schemas.microsoft.com/office/powerpoint/2010/main" val="23744238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0" y="3438000"/>
            <a:ext cx="9144000" cy="3420000"/>
          </a:xfrm>
        </p:spPr>
        <p:txBody>
          <a:bodyPr/>
          <a:lstStyle/>
          <a:p>
            <a:r>
              <a:rPr lang="sv-SE" smtClean="0"/>
              <a:t>Klicka på ikonen för att lägga till en bild</a:t>
            </a:r>
            <a:endParaRPr lang="sv-SE" dirty="0"/>
          </a:p>
        </p:txBody>
      </p:sp>
      <p:sp>
        <p:nvSpPr>
          <p:cNvPr id="6" name="Underrubrik 2"/>
          <p:cNvSpPr>
            <a:spLocks noGrp="1"/>
          </p:cNvSpPr>
          <p:nvPr>
            <p:ph type="subTitle" idx="1" hasCustomPrompt="1"/>
          </p:nvPr>
        </p:nvSpPr>
        <p:spPr>
          <a:xfrm>
            <a:off x="1143000" y="2208554"/>
            <a:ext cx="737235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Underrubrik</a:t>
            </a:r>
            <a:endParaRPr lang="sv-SE" dirty="0"/>
          </a:p>
        </p:txBody>
      </p:sp>
      <p:sp>
        <p:nvSpPr>
          <p:cNvPr id="3" name="Rubrik 2"/>
          <p:cNvSpPr>
            <a:spLocks noGrp="1"/>
          </p:cNvSpPr>
          <p:nvPr>
            <p:ph type="title" hasCustomPrompt="1"/>
          </p:nvPr>
        </p:nvSpPr>
        <p:spPr>
          <a:xfrm>
            <a:off x="1143000" y="1360799"/>
            <a:ext cx="7372351" cy="691200"/>
          </a:xfrm>
        </p:spPr>
        <p:txBody>
          <a:bodyPr>
            <a:noAutofit/>
          </a:bodyPr>
          <a:lstStyle>
            <a:lvl1pPr>
              <a:lnSpc>
                <a:spcPct val="100000"/>
              </a:lnSpc>
              <a:defRPr sz="3800"/>
            </a:lvl1pPr>
          </a:lstStyle>
          <a:p>
            <a:r>
              <a:rPr lang="sv-SE" dirty="0" smtClean="0"/>
              <a:t>Stor rubrik</a:t>
            </a:r>
            <a:endParaRPr lang="sv-SE" dirty="0"/>
          </a:p>
        </p:txBody>
      </p:sp>
      <p:pic>
        <p:nvPicPr>
          <p:cNvPr id="7" name="107192D2-3778-4ECE-8BEC-1F42874D3F29" descr="759C4F0E-5528-4626-A835-687661AA8F96@familjenpangea"/>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000" y="360000"/>
            <a:ext cx="1566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4" name="Rektangel 3"/>
          <p:cNvSpPr/>
          <p:nvPr userDrawn="1"/>
        </p:nvSpPr>
        <p:spPr>
          <a:xfrm>
            <a:off x="0" y="3474720"/>
            <a:ext cx="9144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Rubrik 1"/>
          <p:cNvSpPr>
            <a:spLocks noGrp="1"/>
          </p:cNvSpPr>
          <p:nvPr>
            <p:ph type="ctrTitle" hasCustomPrompt="1"/>
          </p:nvPr>
        </p:nvSpPr>
        <p:spPr>
          <a:xfrm>
            <a:off x="1143001" y="1359582"/>
            <a:ext cx="7372350" cy="691957"/>
          </a:xfrm>
        </p:spPr>
        <p:txBody>
          <a:bodyPr anchor="t">
            <a:noAutofit/>
          </a:bodyPr>
          <a:lstStyle>
            <a:lvl1pPr algn="l">
              <a:lnSpc>
                <a:spcPct val="100000"/>
              </a:lnSpc>
              <a:defRPr sz="3800" b="1" baseline="0">
                <a:solidFill>
                  <a:schemeClr val="tx1"/>
                </a:solidFill>
              </a:defRPr>
            </a:lvl1pPr>
          </a:lstStyle>
          <a:p>
            <a:r>
              <a:rPr lang="sv-SE" dirty="0" smtClean="0"/>
              <a:t>Stor rubrik</a:t>
            </a:r>
            <a:endParaRPr lang="sv-SE" dirty="0"/>
          </a:p>
        </p:txBody>
      </p:sp>
      <p:sp>
        <p:nvSpPr>
          <p:cNvPr id="6" name="Underrubrik 2"/>
          <p:cNvSpPr>
            <a:spLocks noGrp="1"/>
          </p:cNvSpPr>
          <p:nvPr>
            <p:ph type="subTitle" idx="1" hasCustomPrompt="1"/>
          </p:nvPr>
        </p:nvSpPr>
        <p:spPr>
          <a:xfrm>
            <a:off x="1143001" y="2208554"/>
            <a:ext cx="737234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Underrubrik</a:t>
            </a:r>
            <a:endParaRPr lang="sv-SE" dirty="0"/>
          </a:p>
        </p:txBody>
      </p:sp>
    </p:spTree>
    <p:extLst>
      <p:ext uri="{BB962C8B-B14F-4D97-AF65-F5344CB8AC3E}">
        <p14:creationId xmlns:p14="http://schemas.microsoft.com/office/powerpoint/2010/main" val="18389073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0" y="1540801"/>
            <a:ext cx="7912894"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idx="1"/>
          </p:nvPr>
        </p:nvSpPr>
        <p:spPr>
          <a:xfrm>
            <a:off x="629100" y="2237130"/>
            <a:ext cx="7912894" cy="3836963"/>
          </a:xfrm>
        </p:spPr>
        <p:txBody>
          <a:bodyPr/>
          <a:lstStyle>
            <a:lvl1pPr>
              <a:lnSpc>
                <a:spcPct val="100000"/>
              </a:lnSpc>
              <a:spcBef>
                <a:spcPts val="1500"/>
              </a:spcBef>
              <a:spcAft>
                <a:spcPts val="0"/>
              </a:spcAft>
              <a:defRPr/>
            </a:lvl1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2015-12-18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142100" y="3020400"/>
            <a:ext cx="7373700" cy="1117846"/>
          </a:xfrm>
        </p:spPr>
        <p:txBody>
          <a:bodyPr anchor="t">
            <a:noAutofit/>
          </a:bodyPr>
          <a:lstStyle>
            <a:lvl1pPr>
              <a:lnSpc>
                <a:spcPct val="100000"/>
              </a:lnSpc>
              <a:defRPr sz="38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42100" y="4589464"/>
            <a:ext cx="73737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D44CBEE-E6DE-47E3-981B-80C11ECF5B1C}" type="datetimeFigureOut">
              <a:rPr lang="sv-SE" smtClean="0"/>
              <a:pPr/>
              <a:t>2015-12-18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p:cNvSpPr/>
          <p:nvPr userDrawn="1"/>
        </p:nvSpPr>
        <p:spPr>
          <a:xfrm>
            <a:off x="0" y="2358000"/>
            <a:ext cx="9144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1142100" y="3021178"/>
            <a:ext cx="7373700" cy="1382378"/>
          </a:xfrm>
        </p:spPr>
        <p:txBody>
          <a:bodyPr anchor="t">
            <a:normAutofit/>
          </a:bodyPr>
          <a:lstStyle>
            <a:lvl1pPr>
              <a:defRPr sz="3800">
                <a:solidFill>
                  <a:schemeClr val="bg1"/>
                </a:solidFill>
              </a:defRPr>
            </a:lvl1pPr>
          </a:lstStyle>
          <a:p>
            <a:r>
              <a:rPr lang="sv-SE" dirty="0" smtClean="0"/>
              <a:t>Avsnittsrubrik</a:t>
            </a:r>
            <a:endParaRPr lang="sv-SE" dirty="0"/>
          </a:p>
        </p:txBody>
      </p:sp>
    </p:spTree>
    <p:extLst>
      <p:ext uri="{BB962C8B-B14F-4D97-AF65-F5344CB8AC3E}">
        <p14:creationId xmlns:p14="http://schemas.microsoft.com/office/powerpoint/2010/main" val="28733575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sz="half" idx="1"/>
          </p:nvPr>
        </p:nvSpPr>
        <p:spPr>
          <a:xfrm>
            <a:off x="629100" y="2234709"/>
            <a:ext cx="3885300" cy="394225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30500" y="2235600"/>
            <a:ext cx="3885300" cy="39420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2015-12-18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smtClean="0"/>
              <a:t>Mindre rubrik</a:t>
            </a:r>
            <a:endParaRPr lang="sv-SE" dirty="0"/>
          </a:p>
        </p:txBody>
      </p:sp>
      <p:sp>
        <p:nvSpPr>
          <p:cNvPr id="3" name="Platshållare för innehåll 2"/>
          <p:cNvSpPr>
            <a:spLocks noGrp="1"/>
          </p:cNvSpPr>
          <p:nvPr>
            <p:ph sz="half" idx="1"/>
          </p:nvPr>
        </p:nvSpPr>
        <p:spPr>
          <a:xfrm>
            <a:off x="629100" y="2234709"/>
            <a:ext cx="3885300" cy="394225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diagram 10"/>
          <p:cNvSpPr>
            <a:spLocks noGrp="1"/>
          </p:cNvSpPr>
          <p:nvPr>
            <p:ph type="chart" sz="quarter" idx="13"/>
          </p:nvPr>
        </p:nvSpPr>
        <p:spPr>
          <a:xfrm>
            <a:off x="4630500" y="2234963"/>
            <a:ext cx="3885300" cy="3942000"/>
          </a:xfrm>
        </p:spPr>
        <p:txBody>
          <a:bodyPr/>
          <a:lstStyle/>
          <a:p>
            <a:r>
              <a:rPr lang="sv-SE" smtClean="0"/>
              <a:t>Klicka på ikonen för att lägga till ett diagram</a:t>
            </a:r>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2015-12-18</a:t>
            </a:fld>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smtClean="0"/>
              <a:t>Mindre rubrik</a:t>
            </a:r>
            <a:endParaRPr lang="sv-SE" dirty="0"/>
          </a:p>
        </p:txBody>
      </p:sp>
      <p:sp>
        <p:nvSpPr>
          <p:cNvPr id="11" name="Platshållare för text 10"/>
          <p:cNvSpPr>
            <a:spLocks noGrp="1"/>
          </p:cNvSpPr>
          <p:nvPr>
            <p:ph type="body" sz="quarter" idx="13" hasCustomPrompt="1"/>
          </p:nvPr>
        </p:nvSpPr>
        <p:spPr>
          <a:xfrm>
            <a:off x="629100" y="2235599"/>
            <a:ext cx="3885300" cy="3942000"/>
          </a:xfrm>
        </p:spPr>
        <p:txBody>
          <a:bodyPr/>
          <a:lstStyle>
            <a:lvl1pPr marL="0" indent="0">
              <a:buNone/>
              <a:defRPr/>
            </a:lvl1pPr>
          </a:lstStyle>
          <a:p>
            <a:pPr lvl="0"/>
            <a:r>
              <a:rPr lang="sv-SE" dirty="0" smtClean="0"/>
              <a:t>Bildtext</a:t>
            </a:r>
            <a:endParaRPr lang="sv-SE" dirty="0"/>
          </a:p>
        </p:txBody>
      </p:sp>
      <p:sp>
        <p:nvSpPr>
          <p:cNvPr id="13" name="Platshållare för bild 12"/>
          <p:cNvSpPr>
            <a:spLocks noGrp="1"/>
          </p:cNvSpPr>
          <p:nvPr>
            <p:ph type="pic" sz="quarter" idx="14"/>
          </p:nvPr>
        </p:nvSpPr>
        <p:spPr>
          <a:xfrm>
            <a:off x="4630499" y="2235599"/>
            <a:ext cx="3885300" cy="3942000"/>
          </a:xfrm>
        </p:spPr>
        <p:txBody>
          <a:bodyPr/>
          <a:lstStyle/>
          <a:p>
            <a:r>
              <a:rPr lang="sv-SE" smtClean="0"/>
              <a:t>Klicka på ikonen för att lägga till en bild</a:t>
            </a:r>
            <a:endParaRPr lang="sv-SE"/>
          </a:p>
        </p:txBody>
      </p:sp>
      <p:sp>
        <p:nvSpPr>
          <p:cNvPr id="3" name="Platshållare för datum 2"/>
          <p:cNvSpPr>
            <a:spLocks noGrp="1"/>
          </p:cNvSpPr>
          <p:nvPr>
            <p:ph type="dt" sz="half" idx="15"/>
          </p:nvPr>
        </p:nvSpPr>
        <p:spPr/>
        <p:txBody>
          <a:bodyPr/>
          <a:lstStyle/>
          <a:p>
            <a:fld id="{2D44CBEE-E6DE-47E3-981B-80C11ECF5B1C}" type="datetimeFigureOut">
              <a:rPr lang="sv-SE" smtClean="0"/>
              <a:pPr/>
              <a:t>2015-12-18</a:t>
            </a:fld>
            <a:endParaRPr lang="sv-SE" dirty="0"/>
          </a:p>
        </p:txBody>
      </p:sp>
      <p:sp>
        <p:nvSpPr>
          <p:cNvPr id="4" name="Platshållare för sidfot 3"/>
          <p:cNvSpPr>
            <a:spLocks noGrp="1"/>
          </p:cNvSpPr>
          <p:nvPr>
            <p:ph type="ftr" sz="quarter" idx="16"/>
          </p:nvPr>
        </p:nvSpPr>
        <p:spPr/>
        <p:txBody>
          <a:bodyPr/>
          <a:lstStyle/>
          <a:p>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107192D2-3778-4ECE-8BEC-1F42874D3F29" descr="759C4F0E-5528-4626-A835-687661AA8F96@familjenpangea"/>
          <p:cNvPicPr>
            <a:picLocks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038000" y="360000"/>
            <a:ext cx="1566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rubrik 1"/>
          <p:cNvSpPr>
            <a:spLocks noGrp="1"/>
          </p:cNvSpPr>
          <p:nvPr>
            <p:ph type="title"/>
          </p:nvPr>
        </p:nvSpPr>
        <p:spPr>
          <a:xfrm>
            <a:off x="1143001" y="1542416"/>
            <a:ext cx="7372349" cy="652145"/>
          </a:xfrm>
          <a:prstGeom prst="rect">
            <a:avLst/>
          </a:prstGeom>
        </p:spPr>
        <p:txBody>
          <a:bodyPr vert="horz" lIns="91440" tIns="45720" rIns="91440" bIns="45720" rtlCol="0" anchor="t">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43000" y="2237130"/>
            <a:ext cx="7372350" cy="3836963"/>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5778000" y="6356351"/>
            <a:ext cx="1147399"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2015-12-18</a:t>
            </a:fld>
            <a:endParaRPr lang="sv-SE" dirty="0"/>
          </a:p>
        </p:txBody>
      </p:sp>
      <p:sp>
        <p:nvSpPr>
          <p:cNvPr id="5" name="Platshållare för sidfot 4"/>
          <p:cNvSpPr>
            <a:spLocks noGrp="1"/>
          </p:cNvSpPr>
          <p:nvPr>
            <p:ph type="ftr" sz="quarter" idx="3"/>
          </p:nvPr>
        </p:nvSpPr>
        <p:spPr>
          <a:xfrm>
            <a:off x="3159000" y="6357600"/>
            <a:ext cx="2554165"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6" name="Platshållare för bildnummer 5"/>
          <p:cNvSpPr>
            <a:spLocks noGrp="1"/>
          </p:cNvSpPr>
          <p:nvPr>
            <p:ph type="sldNum" sz="quarter" idx="4"/>
          </p:nvPr>
        </p:nvSpPr>
        <p:spPr>
          <a:xfrm>
            <a:off x="7367950" y="6356350"/>
            <a:ext cx="1147400"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sp>
        <p:nvSpPr>
          <p:cNvPr id="8" name="textruta 7"/>
          <p:cNvSpPr txBox="1"/>
          <p:nvPr userDrawn="1"/>
        </p:nvSpPr>
        <p:spPr>
          <a:xfrm>
            <a:off x="629100" y="6356349"/>
            <a:ext cx="2057400" cy="365125"/>
          </a:xfrm>
          <a:prstGeom prst="rect">
            <a:avLst/>
          </a:prstGeom>
          <a:noFill/>
        </p:spPr>
        <p:txBody>
          <a:bodyPr wrap="square" lIns="36000" rtlCol="0" anchor="ctr" anchorCtr="0">
            <a:noAutofit/>
          </a:bodyPr>
          <a:lstStyle/>
          <a:p>
            <a:r>
              <a:rPr lang="sv-SE" sz="1200" dirty="0" smtClean="0">
                <a:latin typeface="Arial" panose="020B0604020202020204" pitchFamily="34" charset="0"/>
                <a:cs typeface="Arial" panose="020B0604020202020204" pitchFamily="34" charset="0"/>
              </a:rPr>
              <a:t>Mittuniversitetet</a:t>
            </a:r>
            <a:endParaRPr lang="sv-SE" sz="1200" dirty="0">
              <a:latin typeface="Arial" panose="020B0604020202020204" pitchFamily="34" charset="0"/>
              <a:cs typeface="Arial" panose="020B0604020202020204" pitchFamily="34" charset="0"/>
            </a:endParaRPr>
          </a:p>
        </p:txBody>
      </p:sp>
      <p:cxnSp>
        <p:nvCxnSpPr>
          <p:cNvPr id="9" name="Rak 8"/>
          <p:cNvCxnSpPr/>
          <p:nvPr userDrawn="1"/>
        </p:nvCxnSpPr>
        <p:spPr>
          <a:xfrm>
            <a:off x="639036" y="6310166"/>
            <a:ext cx="7884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 id="2147483666" r:id="rId14"/>
    <p:sldLayoutId id="2147483667" r:id="rId15"/>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1094" userDrawn="1">
          <p15:clr>
            <a:srgbClr val="F26B43"/>
          </p15:clr>
        </p15:guide>
        <p15:guide id="4" orient="horz" pos="1480" userDrawn="1">
          <p15:clr>
            <a:srgbClr val="F26B43"/>
          </p15:clr>
        </p15:guide>
        <p15:guide id="5" pos="3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miun.se/en/staffnet/stod/equality"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se/url?sa=i&amp;rct=j&amp;q=&amp;esrc=s&amp;frm=1&amp;source=images&amp;cd=&amp;cad=rja&amp;uact=8&amp;ved=0CAcQjRw&amp;url=http://studio-ghibli.wikia.com/wiki/File:Svenska_Flaggan.png&amp;ei=s9F1VMrpKIHfOPexgKgF&amp;bvm=bv.80642063,d.bGQ&amp;psig=AFQjCNE-kudtjX7MP6wmvapz3XBDMX71xg&amp;ust=141709391140668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se/url?sa=i&amp;rct=j&amp;q=&amp;esrc=s&amp;frm=1&amp;source=images&amp;cd=&amp;cad=rja&amp;uact=8&amp;ved=0CAcQjRw&amp;url=http://sverigesradio.se/sida/artikel.aspx?programid=161&amp;artikel=4576519&amp;ei=_VlPVNGVBcSnygP57oLICQ&amp;bvm=bv.77880786,d.bGQ&amp;psig=AFQjCNEy4hTQugkQwPpeuUL6ydnG0HU_BQ&amp;ust=1414572879811433"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
            </a:r>
            <a:br>
              <a:rPr lang="sv-SE" dirty="0" smtClean="0"/>
            </a:br>
            <a:r>
              <a:rPr lang="sv-SE" sz="2800" dirty="0" smtClean="0"/>
              <a:t>EQUAL OPPORTUNITIES AT </a:t>
            </a:r>
            <a:br>
              <a:rPr lang="sv-SE" sz="2800" dirty="0" smtClean="0"/>
            </a:br>
            <a:r>
              <a:rPr lang="sv-SE" sz="2800" dirty="0" smtClean="0"/>
              <a:t>MID SWEDEN UNIVERSITY</a:t>
            </a:r>
            <a:br>
              <a:rPr lang="sv-SE" sz="2800" dirty="0" smtClean="0"/>
            </a:br>
            <a:r>
              <a:rPr lang="sv-SE" sz="2800" dirty="0" smtClean="0"/>
              <a:t/>
            </a:r>
            <a:br>
              <a:rPr lang="sv-SE" sz="2800" dirty="0" smtClean="0"/>
            </a:br>
            <a:r>
              <a:rPr lang="sv-SE" sz="2000" dirty="0" smtClean="0"/>
              <a:t>A BRIEF INTRODUCTION FOR EMPLOYEES</a:t>
            </a:r>
            <a:endParaRPr lang="sv-S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29100" y="1308671"/>
            <a:ext cx="8280632" cy="652145"/>
          </a:xfrm>
        </p:spPr>
        <p:txBody>
          <a:bodyPr>
            <a:normAutofit fontScale="90000"/>
          </a:bodyPr>
          <a:lstStyle/>
          <a:p>
            <a:r>
              <a:rPr lang="en-GB" sz="2700" dirty="0" smtClean="0"/>
              <a:t>DISCRIMINATION, HARASSMENT AND VICTIMISATION</a:t>
            </a:r>
            <a:r>
              <a:rPr lang="en-GB" dirty="0" smtClean="0"/>
              <a:t/>
            </a:r>
            <a:br>
              <a:rPr lang="en-GB" dirty="0" smtClean="0"/>
            </a:br>
            <a:endParaRPr lang="en-GB" dirty="0"/>
          </a:p>
        </p:txBody>
      </p:sp>
      <p:sp>
        <p:nvSpPr>
          <p:cNvPr id="6" name="Platshållare för text 5"/>
          <p:cNvSpPr>
            <a:spLocks noGrp="1"/>
          </p:cNvSpPr>
          <p:nvPr>
            <p:ph sz="half" idx="1"/>
          </p:nvPr>
        </p:nvSpPr>
        <p:spPr>
          <a:xfrm>
            <a:off x="629100" y="2408521"/>
            <a:ext cx="3885300" cy="3942255"/>
          </a:xfrm>
        </p:spPr>
        <p:txBody>
          <a:bodyPr>
            <a:normAutofit/>
          </a:bodyPr>
          <a:lstStyle/>
          <a:p>
            <a:pPr lvl="1">
              <a:lnSpc>
                <a:spcPct val="160000"/>
              </a:lnSpc>
              <a:buNone/>
            </a:pPr>
            <a:r>
              <a:rPr lang="en-GB" u="sng" dirty="0" smtClean="0">
                <a:solidFill>
                  <a:schemeClr val="tx1"/>
                </a:solidFill>
              </a:rPr>
              <a:t>Direct or Indirect discrimination</a:t>
            </a:r>
            <a:r>
              <a:rPr lang="en-GB" dirty="0" smtClean="0">
                <a:solidFill>
                  <a:schemeClr val="tx1"/>
                </a:solidFill>
              </a:rPr>
              <a:t>: someone is unfairly </a:t>
            </a:r>
            <a:r>
              <a:rPr lang="en-GB" b="1" dirty="0" smtClean="0">
                <a:solidFill>
                  <a:schemeClr val="tx1"/>
                </a:solidFill>
              </a:rPr>
              <a:t>disadvantaged</a:t>
            </a:r>
            <a:r>
              <a:rPr lang="en-GB" dirty="0" smtClean="0">
                <a:solidFill>
                  <a:schemeClr val="tx1"/>
                </a:solidFill>
              </a:rPr>
              <a:t> by being </a:t>
            </a:r>
            <a:r>
              <a:rPr lang="en-GB" b="1" dirty="0" smtClean="0">
                <a:solidFill>
                  <a:schemeClr val="tx1"/>
                </a:solidFill>
              </a:rPr>
              <a:t>treated less favourably </a:t>
            </a:r>
            <a:r>
              <a:rPr lang="en-GB" dirty="0" smtClean="0">
                <a:solidFill>
                  <a:schemeClr val="tx1"/>
                </a:solidFill>
              </a:rPr>
              <a:t>than someone else</a:t>
            </a:r>
            <a:r>
              <a:rPr lang="en-US" dirty="0" smtClean="0">
                <a:solidFill>
                  <a:schemeClr val="tx1"/>
                </a:solidFill>
              </a:rPr>
              <a:t>, </a:t>
            </a:r>
            <a:r>
              <a:rPr lang="en-GB" dirty="0" smtClean="0">
                <a:solidFill>
                  <a:schemeClr val="tx1"/>
                </a:solidFill>
              </a:rPr>
              <a:t>and this disadvantaging is associated with the grounds of discrimination.  </a:t>
            </a:r>
          </a:p>
          <a:p>
            <a:pPr>
              <a:lnSpc>
                <a:spcPct val="90000"/>
              </a:lnSpc>
            </a:pPr>
            <a:endParaRPr lang="en-GB" b="1" dirty="0" smtClean="0"/>
          </a:p>
        </p:txBody>
      </p:sp>
      <p:pic>
        <p:nvPicPr>
          <p:cNvPr id="99329" name="Picture 1" descr="H:\Niklas\Lika villkor\Presentationer\MI7A9910.jpg"/>
          <p:cNvPicPr>
            <a:picLocks noChangeAspect="1" noChangeArrowheads="1"/>
          </p:cNvPicPr>
          <p:nvPr/>
        </p:nvPicPr>
        <p:blipFill>
          <a:blip r:embed="rId3" cstate="print"/>
          <a:srcRect/>
          <a:stretch>
            <a:fillRect/>
          </a:stretch>
        </p:blipFill>
        <p:spPr bwMode="auto">
          <a:xfrm>
            <a:off x="4514400" y="2642789"/>
            <a:ext cx="4238625" cy="28257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29101" y="1368604"/>
            <a:ext cx="8235289" cy="652145"/>
          </a:xfrm>
        </p:spPr>
        <p:txBody>
          <a:bodyPr>
            <a:normAutofit fontScale="90000"/>
          </a:bodyPr>
          <a:lstStyle/>
          <a:p>
            <a:r>
              <a:rPr lang="en-GB" sz="2700" dirty="0"/>
              <a:t>DISCRIMINATION, HARASSMENT AND </a:t>
            </a:r>
            <a:r>
              <a:rPr lang="en-GB" sz="2700" dirty="0" smtClean="0"/>
              <a:t>VICTIMISATION</a:t>
            </a:r>
            <a:endParaRPr lang="en-GB" dirty="0"/>
          </a:p>
        </p:txBody>
      </p:sp>
      <p:sp>
        <p:nvSpPr>
          <p:cNvPr id="6" name="Platshållare för text 5"/>
          <p:cNvSpPr>
            <a:spLocks noGrp="1"/>
          </p:cNvSpPr>
          <p:nvPr>
            <p:ph sz="half" idx="1"/>
          </p:nvPr>
        </p:nvSpPr>
        <p:spPr>
          <a:xfrm>
            <a:off x="629101" y="2605003"/>
            <a:ext cx="3885300" cy="3942255"/>
          </a:xfrm>
        </p:spPr>
        <p:txBody>
          <a:bodyPr>
            <a:normAutofit fontScale="77500" lnSpcReduction="20000"/>
          </a:bodyPr>
          <a:lstStyle/>
          <a:p>
            <a:pPr lvl="1">
              <a:lnSpc>
                <a:spcPct val="160000"/>
              </a:lnSpc>
              <a:buNone/>
            </a:pPr>
            <a:r>
              <a:rPr lang="en-US" sz="2300" u="sng" dirty="0" smtClean="0">
                <a:solidFill>
                  <a:schemeClr val="tx1"/>
                </a:solidFill>
              </a:rPr>
              <a:t>Inadequate </a:t>
            </a:r>
            <a:r>
              <a:rPr lang="en-US" sz="2300" u="sng" dirty="0">
                <a:solidFill>
                  <a:schemeClr val="tx1"/>
                </a:solidFill>
              </a:rPr>
              <a:t>accessibility</a:t>
            </a:r>
            <a:r>
              <a:rPr lang="en-US" sz="2300" dirty="0">
                <a:solidFill>
                  <a:schemeClr val="tx1"/>
                </a:solidFill>
              </a:rPr>
              <a:t>: </a:t>
            </a:r>
            <a:r>
              <a:rPr lang="en-US" sz="2300" dirty="0" smtClean="0">
                <a:solidFill>
                  <a:schemeClr val="tx1"/>
                </a:solidFill>
              </a:rPr>
              <a:t>a </a:t>
            </a:r>
            <a:r>
              <a:rPr lang="en-US" sz="2300" dirty="0">
                <a:solidFill>
                  <a:schemeClr val="tx1"/>
                </a:solidFill>
              </a:rPr>
              <a:t>person with </a:t>
            </a:r>
            <a:r>
              <a:rPr lang="en-US" sz="2300" b="1" dirty="0">
                <a:solidFill>
                  <a:schemeClr val="tx1"/>
                </a:solidFill>
              </a:rPr>
              <a:t>disability</a:t>
            </a:r>
            <a:r>
              <a:rPr lang="en-US" sz="2300" dirty="0">
                <a:solidFill>
                  <a:schemeClr val="tx1"/>
                </a:solidFill>
              </a:rPr>
              <a:t> is </a:t>
            </a:r>
            <a:r>
              <a:rPr lang="en-US" sz="2300" b="1" dirty="0">
                <a:solidFill>
                  <a:schemeClr val="tx1"/>
                </a:solidFill>
              </a:rPr>
              <a:t>disadvantaged</a:t>
            </a:r>
            <a:r>
              <a:rPr lang="en-US" sz="2300" dirty="0">
                <a:solidFill>
                  <a:schemeClr val="tx1"/>
                </a:solidFill>
              </a:rPr>
              <a:t> through a failure to take measures for accessibility to enable the person to come into a situation comparable with that of persons without this </a:t>
            </a:r>
            <a:r>
              <a:rPr lang="en-US" sz="2300" dirty="0" smtClean="0">
                <a:solidFill>
                  <a:schemeClr val="tx1"/>
                </a:solidFill>
              </a:rPr>
              <a:t>disability</a:t>
            </a:r>
            <a:endParaRPr lang="sv-SE" dirty="0" smtClean="0">
              <a:solidFill>
                <a:schemeClr val="tx1"/>
              </a:solidFill>
            </a:endParaRPr>
          </a:p>
          <a:p>
            <a:pPr lvl="1">
              <a:lnSpc>
                <a:spcPct val="160000"/>
              </a:lnSpc>
              <a:buNone/>
            </a:pPr>
            <a:r>
              <a:rPr lang="sv-SE" dirty="0" smtClean="0">
                <a:solidFill>
                  <a:schemeClr val="tx1"/>
                </a:solidFill>
              </a:rPr>
              <a:t> </a:t>
            </a:r>
          </a:p>
          <a:p>
            <a:pPr>
              <a:lnSpc>
                <a:spcPct val="90000"/>
              </a:lnSpc>
            </a:pPr>
            <a:endParaRPr lang="sv-SE" b="1" dirty="0" smtClean="0"/>
          </a:p>
        </p:txBody>
      </p:sp>
      <p:pic>
        <p:nvPicPr>
          <p:cNvPr id="68610" name="Picture 2" descr="H:\Niklas\Lika villkor\Presentationer\MI7A0688.jpg"/>
          <p:cNvPicPr>
            <a:picLocks noChangeAspect="1" noChangeArrowheads="1"/>
          </p:cNvPicPr>
          <p:nvPr/>
        </p:nvPicPr>
        <p:blipFill>
          <a:blip r:embed="rId3" cstate="print"/>
          <a:srcRect/>
          <a:stretch>
            <a:fillRect/>
          </a:stretch>
        </p:blipFill>
        <p:spPr bwMode="auto">
          <a:xfrm>
            <a:off x="4572225" y="2800009"/>
            <a:ext cx="4114800" cy="29273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29100" y="1300591"/>
            <a:ext cx="8250404" cy="652145"/>
          </a:xfrm>
        </p:spPr>
        <p:txBody>
          <a:bodyPr>
            <a:normAutofit fontScale="90000"/>
          </a:bodyPr>
          <a:lstStyle/>
          <a:p>
            <a:r>
              <a:rPr lang="en-GB" sz="2700" dirty="0"/>
              <a:t>DISCRIMINATION, HARASSMENT AND </a:t>
            </a:r>
            <a:r>
              <a:rPr lang="en-GB" sz="2700" dirty="0" smtClean="0"/>
              <a:t>VICTIMISATION</a:t>
            </a:r>
            <a:r>
              <a:rPr lang="en-GB" dirty="0" smtClean="0"/>
              <a:t/>
            </a:r>
            <a:br>
              <a:rPr lang="en-GB" dirty="0" smtClean="0"/>
            </a:br>
            <a:endParaRPr lang="en-GB" dirty="0"/>
          </a:p>
        </p:txBody>
      </p:sp>
      <p:sp>
        <p:nvSpPr>
          <p:cNvPr id="6" name="Platshållare för text 5"/>
          <p:cNvSpPr>
            <a:spLocks noGrp="1"/>
          </p:cNvSpPr>
          <p:nvPr>
            <p:ph sz="half" idx="1"/>
          </p:nvPr>
        </p:nvSpPr>
        <p:spPr>
          <a:xfrm>
            <a:off x="249382" y="2272494"/>
            <a:ext cx="4606400" cy="3942255"/>
          </a:xfrm>
        </p:spPr>
        <p:txBody>
          <a:bodyPr>
            <a:noAutofit/>
          </a:bodyPr>
          <a:lstStyle/>
          <a:p>
            <a:pPr lvl="1">
              <a:lnSpc>
                <a:spcPct val="160000"/>
              </a:lnSpc>
              <a:buFont typeface="Wingdings" panose="05000000000000000000" pitchFamily="2" charset="2"/>
              <a:buChar char="§"/>
            </a:pPr>
            <a:r>
              <a:rPr lang="en-GB" u="sng" dirty="0" smtClean="0">
                <a:solidFill>
                  <a:schemeClr val="tx1"/>
                </a:solidFill>
                <a:latin typeface="+mn-lt"/>
              </a:rPr>
              <a:t>Harassment</a:t>
            </a:r>
            <a:r>
              <a:rPr lang="en-GB" dirty="0" smtClean="0">
                <a:solidFill>
                  <a:schemeClr val="tx1"/>
                </a:solidFill>
                <a:latin typeface="+mn-lt"/>
              </a:rPr>
              <a:t>: </a:t>
            </a:r>
            <a:r>
              <a:rPr lang="en-GB" b="1" dirty="0" smtClean="0">
                <a:solidFill>
                  <a:srgbClr val="000000"/>
                </a:solidFill>
                <a:latin typeface="+mn-lt"/>
              </a:rPr>
              <a:t>violation of a person’s dignity</a:t>
            </a:r>
            <a:r>
              <a:rPr lang="en-GB" dirty="0" smtClean="0">
                <a:solidFill>
                  <a:srgbClr val="000000"/>
                </a:solidFill>
                <a:latin typeface="+mn-lt"/>
              </a:rPr>
              <a:t> in association with one of the grounds of discrimination, for example exclusion, isolation or offensive comments.</a:t>
            </a:r>
            <a:endParaRPr lang="en-GB" dirty="0" smtClean="0">
              <a:solidFill>
                <a:schemeClr val="tx1"/>
              </a:solidFill>
              <a:latin typeface="+mn-lt"/>
            </a:endParaRPr>
          </a:p>
          <a:p>
            <a:pPr lvl="1">
              <a:lnSpc>
                <a:spcPct val="160000"/>
              </a:lnSpc>
              <a:buFont typeface="Wingdings" panose="05000000000000000000" pitchFamily="2" charset="2"/>
              <a:buChar char="§"/>
            </a:pPr>
            <a:r>
              <a:rPr lang="en-GB" u="sng" dirty="0" smtClean="0">
                <a:solidFill>
                  <a:schemeClr val="tx1"/>
                </a:solidFill>
                <a:latin typeface="+mn-lt"/>
              </a:rPr>
              <a:t>Sexual harassment</a:t>
            </a:r>
            <a:r>
              <a:rPr lang="en-GB" dirty="0" smtClean="0">
                <a:solidFill>
                  <a:schemeClr val="tx1"/>
                </a:solidFill>
                <a:latin typeface="+mn-lt"/>
              </a:rPr>
              <a:t>: </a:t>
            </a:r>
            <a:r>
              <a:rPr lang="en-GB" b="1" dirty="0" smtClean="0">
                <a:solidFill>
                  <a:schemeClr val="tx1"/>
                </a:solidFill>
                <a:latin typeface="+mn-lt"/>
              </a:rPr>
              <a:t>unwelcome deliberate touching, </a:t>
            </a:r>
            <a:r>
              <a:rPr lang="en-GB" dirty="0" smtClean="0">
                <a:solidFill>
                  <a:schemeClr val="tx1"/>
                </a:solidFill>
                <a:latin typeface="+mn-lt"/>
              </a:rPr>
              <a:t>groping, jokes, suggestions, looks or images of a </a:t>
            </a:r>
            <a:r>
              <a:rPr lang="en-GB" b="1" dirty="0" smtClean="0">
                <a:solidFill>
                  <a:schemeClr val="tx1"/>
                </a:solidFill>
                <a:latin typeface="+mn-lt"/>
              </a:rPr>
              <a:t>sexual nature</a:t>
            </a:r>
            <a:r>
              <a:rPr lang="en-GB" dirty="0" smtClean="0">
                <a:solidFill>
                  <a:schemeClr val="tx1"/>
                </a:solidFill>
                <a:latin typeface="+mn-lt"/>
              </a:rPr>
              <a:t>.</a:t>
            </a:r>
          </a:p>
        </p:txBody>
      </p:sp>
      <p:pic>
        <p:nvPicPr>
          <p:cNvPr id="96258" name="Picture 2" descr="H:\Niklas\Lika villkor\Presentationer\MI7A1095.jpg"/>
          <p:cNvPicPr>
            <a:picLocks noChangeAspect="1" noChangeArrowheads="1"/>
          </p:cNvPicPr>
          <p:nvPr/>
        </p:nvPicPr>
        <p:blipFill>
          <a:blip r:embed="rId3" cstate="print"/>
          <a:srcRect/>
          <a:stretch>
            <a:fillRect/>
          </a:stretch>
        </p:blipFill>
        <p:spPr bwMode="auto">
          <a:xfrm>
            <a:off x="4931352" y="2463433"/>
            <a:ext cx="3800475" cy="25336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29100" y="1232578"/>
            <a:ext cx="8273075" cy="652145"/>
          </a:xfrm>
        </p:spPr>
        <p:txBody>
          <a:bodyPr>
            <a:normAutofit fontScale="90000"/>
          </a:bodyPr>
          <a:lstStyle/>
          <a:p>
            <a:r>
              <a:rPr lang="en-GB" sz="2700" dirty="0"/>
              <a:t>DISCRIMINATION, HARASSMENT AND </a:t>
            </a:r>
            <a:r>
              <a:rPr lang="en-GB" sz="2700" dirty="0" smtClean="0"/>
              <a:t>VICTIMISATION</a:t>
            </a:r>
            <a:r>
              <a:rPr lang="sv-SE" dirty="0" smtClean="0"/>
              <a:t/>
            </a:r>
            <a:br>
              <a:rPr lang="sv-SE" dirty="0" smtClean="0"/>
            </a:br>
            <a:endParaRPr lang="sv-SE" dirty="0"/>
          </a:p>
        </p:txBody>
      </p:sp>
      <p:sp>
        <p:nvSpPr>
          <p:cNvPr id="6" name="Platshållare för text 5"/>
          <p:cNvSpPr>
            <a:spLocks noGrp="1"/>
          </p:cNvSpPr>
          <p:nvPr>
            <p:ph sz="half" idx="1"/>
          </p:nvPr>
        </p:nvSpPr>
        <p:spPr>
          <a:xfrm>
            <a:off x="629100" y="2081053"/>
            <a:ext cx="4252738" cy="3942255"/>
          </a:xfrm>
        </p:spPr>
        <p:txBody>
          <a:bodyPr>
            <a:normAutofit/>
          </a:bodyPr>
          <a:lstStyle/>
          <a:p>
            <a:pPr lvl="1">
              <a:lnSpc>
                <a:spcPct val="160000"/>
              </a:lnSpc>
              <a:buFont typeface="Wingdings" panose="05000000000000000000" pitchFamily="2" charset="2"/>
              <a:buChar char="§"/>
            </a:pPr>
            <a:r>
              <a:rPr lang="en-GB" u="sng" dirty="0" smtClean="0">
                <a:solidFill>
                  <a:schemeClr val="tx1"/>
                </a:solidFill>
              </a:rPr>
              <a:t>Victimisation</a:t>
            </a:r>
            <a:r>
              <a:rPr lang="en-GB" dirty="0" smtClean="0">
                <a:solidFill>
                  <a:schemeClr val="tx1"/>
                </a:solidFill>
              </a:rPr>
              <a:t>: recurrent </a:t>
            </a:r>
            <a:r>
              <a:rPr lang="en-GB" b="1" dirty="0" smtClean="0">
                <a:solidFill>
                  <a:schemeClr val="tx1"/>
                </a:solidFill>
              </a:rPr>
              <a:t>reprehensible</a:t>
            </a:r>
            <a:r>
              <a:rPr lang="en-GB" dirty="0" smtClean="0">
                <a:solidFill>
                  <a:schemeClr val="tx1"/>
                </a:solidFill>
              </a:rPr>
              <a:t> </a:t>
            </a:r>
            <a:r>
              <a:rPr lang="en-GB" b="1" dirty="0" smtClean="0">
                <a:solidFill>
                  <a:schemeClr val="tx1"/>
                </a:solidFill>
              </a:rPr>
              <a:t>or distinctly negative </a:t>
            </a:r>
            <a:r>
              <a:rPr lang="en-GB" dirty="0" smtClean="0">
                <a:solidFill>
                  <a:schemeClr val="tx1"/>
                </a:solidFill>
              </a:rPr>
              <a:t>actions</a:t>
            </a:r>
            <a:r>
              <a:rPr lang="en-GB" b="1" dirty="0" smtClean="0">
                <a:solidFill>
                  <a:schemeClr val="tx1"/>
                </a:solidFill>
              </a:rPr>
              <a:t> </a:t>
            </a:r>
            <a:r>
              <a:rPr lang="en-GB" dirty="0" smtClean="0">
                <a:solidFill>
                  <a:schemeClr val="tx1"/>
                </a:solidFill>
              </a:rPr>
              <a:t>which are directed against individual employees in an offensive manner and can result in those employees being placed </a:t>
            </a:r>
            <a:r>
              <a:rPr lang="en-GB" b="1" dirty="0" smtClean="0">
                <a:solidFill>
                  <a:schemeClr val="tx1"/>
                </a:solidFill>
              </a:rPr>
              <a:t>outside the workplace community</a:t>
            </a:r>
            <a:r>
              <a:rPr lang="en-GB" dirty="0" smtClean="0">
                <a:solidFill>
                  <a:schemeClr val="tx1"/>
                </a:solidFill>
              </a:rPr>
              <a:t>.</a:t>
            </a:r>
          </a:p>
          <a:p>
            <a:pPr lvl="1">
              <a:lnSpc>
                <a:spcPct val="160000"/>
              </a:lnSpc>
            </a:pPr>
            <a:endParaRPr lang="en-GB" dirty="0" smtClean="0">
              <a:solidFill>
                <a:schemeClr val="tx1"/>
              </a:solidFill>
            </a:endParaRPr>
          </a:p>
          <a:p>
            <a:pPr lvl="1">
              <a:lnSpc>
                <a:spcPct val="160000"/>
              </a:lnSpc>
            </a:pPr>
            <a:endParaRPr lang="en-GB" dirty="0" smtClean="0">
              <a:solidFill>
                <a:schemeClr val="tx1"/>
              </a:solidFill>
            </a:endParaRPr>
          </a:p>
          <a:p>
            <a:pPr lvl="1">
              <a:lnSpc>
                <a:spcPct val="160000"/>
              </a:lnSpc>
              <a:buNone/>
            </a:pPr>
            <a:endParaRPr lang="en-GB" dirty="0" smtClean="0">
              <a:solidFill>
                <a:schemeClr val="tx1"/>
              </a:solidFill>
            </a:endParaRPr>
          </a:p>
          <a:p>
            <a:pPr>
              <a:lnSpc>
                <a:spcPct val="90000"/>
              </a:lnSpc>
            </a:pPr>
            <a:endParaRPr lang="en-GB" b="1" dirty="0" smtClean="0"/>
          </a:p>
        </p:txBody>
      </p:sp>
      <p:pic>
        <p:nvPicPr>
          <p:cNvPr id="4" name="Bildobjekt 3" descr="CH_Sundsvall_ambassad-r.JPG"/>
          <p:cNvPicPr>
            <a:picLocks noChangeAspect="1"/>
          </p:cNvPicPr>
          <p:nvPr/>
        </p:nvPicPr>
        <p:blipFill>
          <a:blip r:embed="rId3" cstate="screen"/>
          <a:stretch>
            <a:fillRect/>
          </a:stretch>
        </p:blipFill>
        <p:spPr>
          <a:xfrm>
            <a:off x="5493958" y="2081053"/>
            <a:ext cx="3003602" cy="39721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29551" y="1186638"/>
            <a:ext cx="7886249" cy="652145"/>
          </a:xfrm>
        </p:spPr>
        <p:txBody>
          <a:bodyPr>
            <a:noAutofit/>
          </a:bodyPr>
          <a:lstStyle/>
          <a:p>
            <a:r>
              <a:rPr lang="sv-SE" sz="2400" dirty="0" smtClean="0"/>
              <a:t>THE HIGHER EDUCATION ACT AND</a:t>
            </a:r>
            <a:br>
              <a:rPr lang="sv-SE" sz="2400" dirty="0" smtClean="0"/>
            </a:br>
            <a:r>
              <a:rPr lang="sv-SE" sz="2400" dirty="0" smtClean="0"/>
              <a:t>THE HIGHER EDUCATION ORDINANCE</a:t>
            </a:r>
            <a:endParaRPr lang="sv-SE" sz="2400" dirty="0"/>
          </a:p>
        </p:txBody>
      </p:sp>
      <p:sp>
        <p:nvSpPr>
          <p:cNvPr id="6" name="Platshållare för text 5"/>
          <p:cNvSpPr>
            <a:spLocks noGrp="1"/>
          </p:cNvSpPr>
          <p:nvPr>
            <p:ph sz="half" idx="1"/>
          </p:nvPr>
        </p:nvSpPr>
        <p:spPr>
          <a:xfrm>
            <a:off x="629551" y="2327562"/>
            <a:ext cx="4222510" cy="3942255"/>
          </a:xfrm>
        </p:spPr>
        <p:txBody>
          <a:bodyPr>
            <a:normAutofit fontScale="92500" lnSpcReduction="10000"/>
          </a:bodyPr>
          <a:lstStyle/>
          <a:p>
            <a:pPr lvl="1">
              <a:lnSpc>
                <a:spcPct val="120000"/>
              </a:lnSpc>
              <a:buNone/>
            </a:pPr>
            <a:r>
              <a:rPr lang="en-GB" sz="1900" b="1" dirty="0" smtClean="0">
                <a:solidFill>
                  <a:schemeClr val="tx1"/>
                </a:solidFill>
              </a:rPr>
              <a:t>HEA Chapter 1 </a:t>
            </a:r>
          </a:p>
          <a:p>
            <a:pPr lvl="1">
              <a:lnSpc>
                <a:spcPct val="120000"/>
              </a:lnSpc>
              <a:buNone/>
            </a:pPr>
            <a:r>
              <a:rPr lang="en-GB" sz="1900" b="1" dirty="0" smtClean="0">
                <a:solidFill>
                  <a:schemeClr val="tx1"/>
                </a:solidFill>
              </a:rPr>
              <a:t>Section 5 Equality between women and men shall always be taken into account and promoted </a:t>
            </a:r>
            <a:r>
              <a:rPr lang="en-GB" sz="1900" dirty="0" smtClean="0">
                <a:solidFill>
                  <a:schemeClr val="tx1"/>
                </a:solidFill>
              </a:rPr>
              <a:t>in the activities of higher education institutions. </a:t>
            </a:r>
            <a:endParaRPr lang="en-GB" sz="1900" b="1" dirty="0" smtClean="0">
              <a:solidFill>
                <a:schemeClr val="tx1"/>
              </a:solidFill>
            </a:endParaRPr>
          </a:p>
          <a:p>
            <a:pPr lvl="1">
              <a:buNone/>
            </a:pPr>
            <a:endParaRPr lang="en-GB" sz="1900" b="1" dirty="0" smtClean="0">
              <a:solidFill>
                <a:schemeClr val="tx1"/>
              </a:solidFill>
            </a:endParaRPr>
          </a:p>
          <a:p>
            <a:pPr lvl="1">
              <a:buNone/>
            </a:pPr>
            <a:r>
              <a:rPr lang="en-GB" sz="1900" b="1" dirty="0" smtClean="0">
                <a:solidFill>
                  <a:schemeClr val="tx1"/>
                </a:solidFill>
              </a:rPr>
              <a:t>HEO Chapter 4 </a:t>
            </a:r>
          </a:p>
          <a:p>
            <a:pPr lvl="1">
              <a:buNone/>
            </a:pPr>
            <a:r>
              <a:rPr lang="en-GB" sz="1900" dirty="0" smtClean="0">
                <a:solidFill>
                  <a:schemeClr val="tx1"/>
                </a:solidFill>
              </a:rPr>
              <a:t>	</a:t>
            </a:r>
            <a:r>
              <a:rPr lang="en-GB" sz="1900" u="sng" dirty="0" smtClean="0">
                <a:solidFill>
                  <a:schemeClr val="tx1"/>
                </a:solidFill>
              </a:rPr>
              <a:t>Appointment procedure for teachers</a:t>
            </a:r>
          </a:p>
          <a:p>
            <a:pPr lvl="1"/>
            <a:r>
              <a:rPr lang="en-GB" sz="1900" b="1" dirty="0" smtClean="0">
                <a:solidFill>
                  <a:schemeClr val="tx1"/>
                </a:solidFill>
              </a:rPr>
              <a:t>Section 5 </a:t>
            </a:r>
            <a:r>
              <a:rPr lang="en-GB" sz="1900" i="1" dirty="0" smtClean="0">
                <a:solidFill>
                  <a:schemeClr val="tx1"/>
                </a:solidFill>
              </a:rPr>
              <a:t>Gender equality among representatives</a:t>
            </a:r>
          </a:p>
          <a:p>
            <a:pPr lvl="1"/>
            <a:r>
              <a:rPr lang="en-GB" sz="1900" b="1" dirty="0" smtClean="0">
                <a:solidFill>
                  <a:schemeClr val="tx1"/>
                </a:solidFill>
              </a:rPr>
              <a:t>Section 6</a:t>
            </a:r>
            <a:r>
              <a:rPr lang="en-GB" sz="1900" b="1" i="1" dirty="0" smtClean="0">
                <a:solidFill>
                  <a:schemeClr val="tx1"/>
                </a:solidFill>
              </a:rPr>
              <a:t> </a:t>
            </a:r>
            <a:r>
              <a:rPr lang="en-GB" sz="1900" i="1" dirty="0" smtClean="0">
                <a:solidFill>
                  <a:schemeClr val="tx1"/>
                </a:solidFill>
              </a:rPr>
              <a:t>Opinions on expertise</a:t>
            </a:r>
            <a:endParaRPr lang="en-GB" sz="1900" b="1" i="1" dirty="0" smtClean="0">
              <a:solidFill>
                <a:schemeClr val="tx1"/>
              </a:solidFill>
            </a:endParaRPr>
          </a:p>
          <a:p>
            <a:pPr lvl="1"/>
            <a:endParaRPr lang="en-GB" sz="2400" i="1" dirty="0" smtClean="0">
              <a:solidFill>
                <a:schemeClr val="tx1"/>
              </a:solidFill>
            </a:endParaRPr>
          </a:p>
          <a:p>
            <a:pPr lvl="1"/>
            <a:endParaRPr lang="en-GB" sz="2100" b="1" dirty="0" smtClean="0">
              <a:solidFill>
                <a:schemeClr val="tx1"/>
              </a:solidFill>
            </a:endParaRPr>
          </a:p>
          <a:p>
            <a:endParaRPr lang="en-GB" sz="1200" dirty="0" smtClean="0"/>
          </a:p>
        </p:txBody>
      </p:sp>
      <p:pic>
        <p:nvPicPr>
          <p:cNvPr id="4" name="Bildobjekt 3" descr="TS_0471.JPG"/>
          <p:cNvPicPr>
            <a:picLocks noChangeAspect="1"/>
          </p:cNvPicPr>
          <p:nvPr/>
        </p:nvPicPr>
        <p:blipFill>
          <a:blip r:embed="rId3" cstate="screen"/>
          <a:stretch>
            <a:fillRect/>
          </a:stretch>
        </p:blipFill>
        <p:spPr>
          <a:xfrm>
            <a:off x="5917151" y="2327562"/>
            <a:ext cx="2704942" cy="37671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sz="2400" dirty="0" smtClean="0"/>
              <a:t>GENDER MAINSTREAMING</a:t>
            </a:r>
            <a:endParaRPr lang="sv-SE" sz="2400" dirty="0"/>
          </a:p>
        </p:txBody>
      </p:sp>
      <p:sp>
        <p:nvSpPr>
          <p:cNvPr id="6" name="Platshållare för text 5"/>
          <p:cNvSpPr>
            <a:spLocks noGrp="1"/>
          </p:cNvSpPr>
          <p:nvPr>
            <p:ph idx="1"/>
          </p:nvPr>
        </p:nvSpPr>
        <p:spPr/>
        <p:txBody>
          <a:bodyPr>
            <a:normAutofit/>
          </a:bodyPr>
          <a:lstStyle/>
          <a:p>
            <a:pPr lvl="1">
              <a:buNone/>
            </a:pPr>
            <a:r>
              <a:rPr lang="en-US" dirty="0" smtClean="0">
                <a:solidFill>
                  <a:schemeClr val="tx1"/>
                </a:solidFill>
              </a:rPr>
              <a:t>The </a:t>
            </a:r>
            <a:r>
              <a:rPr lang="en-US" dirty="0">
                <a:solidFill>
                  <a:schemeClr val="tx1"/>
                </a:solidFill>
              </a:rPr>
              <a:t>principal strategy for </a:t>
            </a:r>
            <a:r>
              <a:rPr lang="en-US" dirty="0" smtClean="0">
                <a:solidFill>
                  <a:schemeClr val="tx1"/>
                </a:solidFill>
              </a:rPr>
              <a:t>achieving the </a:t>
            </a:r>
            <a:r>
              <a:rPr lang="en-US" b="1" dirty="0">
                <a:solidFill>
                  <a:schemeClr val="tx1"/>
                </a:solidFill>
              </a:rPr>
              <a:t>national gender equality policy </a:t>
            </a:r>
            <a:r>
              <a:rPr lang="en-US" b="1" dirty="0" smtClean="0">
                <a:solidFill>
                  <a:schemeClr val="tx1"/>
                </a:solidFill>
              </a:rPr>
              <a:t>objectives.</a:t>
            </a:r>
            <a:endParaRPr lang="en-GB" b="1" dirty="0" smtClean="0">
              <a:solidFill>
                <a:schemeClr val="tx1"/>
              </a:solidFill>
            </a:endParaRPr>
          </a:p>
          <a:p>
            <a:pPr marL="269875" lvl="1" indent="0">
              <a:buNone/>
            </a:pPr>
            <a:endParaRPr lang="en-GB" sz="900" dirty="0" smtClean="0">
              <a:solidFill>
                <a:schemeClr val="tx1"/>
              </a:solidFill>
            </a:endParaRPr>
          </a:p>
          <a:p>
            <a:pPr lvl="1">
              <a:buNone/>
            </a:pPr>
            <a:r>
              <a:rPr lang="en-GB" b="1" dirty="0" smtClean="0">
                <a:solidFill>
                  <a:schemeClr val="tx1"/>
                </a:solidFill>
              </a:rPr>
              <a:t>- </a:t>
            </a:r>
            <a:r>
              <a:rPr lang="en-GB" dirty="0" smtClean="0">
                <a:solidFill>
                  <a:schemeClr val="tx1"/>
                </a:solidFill>
              </a:rPr>
              <a:t>Women and men are to have the same power to shape society and their own lives</a:t>
            </a:r>
          </a:p>
          <a:p>
            <a:pPr lvl="1"/>
            <a:endParaRPr lang="en-GB" sz="1000" dirty="0" smtClean="0">
              <a:solidFill>
                <a:schemeClr val="tx1"/>
              </a:solidFill>
            </a:endParaRPr>
          </a:p>
          <a:p>
            <a:pPr lvl="4">
              <a:buFont typeface="Wingdings" pitchFamily="2" charset="2"/>
              <a:buChar char="§"/>
            </a:pPr>
            <a:r>
              <a:rPr lang="en-GB" sz="1600" b="0" dirty="0" smtClean="0">
                <a:solidFill>
                  <a:schemeClr val="tx1"/>
                </a:solidFill>
              </a:rPr>
              <a:t>Equal division of </a:t>
            </a:r>
            <a:r>
              <a:rPr lang="en-GB" sz="1600" dirty="0" smtClean="0">
                <a:solidFill>
                  <a:schemeClr val="tx1"/>
                </a:solidFill>
              </a:rPr>
              <a:t>power and influence</a:t>
            </a:r>
            <a:r>
              <a:rPr lang="en-GB" sz="1600" b="0" dirty="0" smtClean="0">
                <a:solidFill>
                  <a:schemeClr val="tx1"/>
                </a:solidFill>
              </a:rPr>
              <a:t>.</a:t>
            </a:r>
            <a:endParaRPr lang="en-GB" sz="1600" dirty="0" smtClean="0">
              <a:solidFill>
                <a:schemeClr val="tx1"/>
              </a:solidFill>
            </a:endParaRPr>
          </a:p>
          <a:p>
            <a:pPr lvl="4">
              <a:buFont typeface="Wingdings" pitchFamily="2" charset="2"/>
              <a:buChar char="§"/>
            </a:pPr>
            <a:r>
              <a:rPr lang="en-GB" sz="1600" dirty="0" smtClean="0">
                <a:solidFill>
                  <a:schemeClr val="tx1"/>
                </a:solidFill>
              </a:rPr>
              <a:t>Economic </a:t>
            </a:r>
            <a:r>
              <a:rPr lang="en-GB" sz="1600" b="0" dirty="0" smtClean="0">
                <a:solidFill>
                  <a:schemeClr val="tx1"/>
                </a:solidFill>
              </a:rPr>
              <a:t>equality</a:t>
            </a:r>
          </a:p>
          <a:p>
            <a:pPr lvl="4">
              <a:buFont typeface="Wingdings" pitchFamily="2" charset="2"/>
              <a:buChar char="§"/>
            </a:pPr>
            <a:r>
              <a:rPr lang="en-GB" sz="1600" b="0" dirty="0" smtClean="0">
                <a:solidFill>
                  <a:schemeClr val="tx1"/>
                </a:solidFill>
              </a:rPr>
              <a:t>Equal distribution of </a:t>
            </a:r>
            <a:r>
              <a:rPr lang="en-GB" sz="1600" dirty="0" smtClean="0">
                <a:solidFill>
                  <a:schemeClr val="tx1"/>
                </a:solidFill>
              </a:rPr>
              <a:t>unpaid housework and provision of care</a:t>
            </a:r>
          </a:p>
          <a:p>
            <a:pPr lvl="4">
              <a:buFont typeface="Wingdings" pitchFamily="2" charset="2"/>
              <a:buChar char="§"/>
            </a:pPr>
            <a:r>
              <a:rPr lang="en-GB" sz="1600" b="0" dirty="0" smtClean="0">
                <a:solidFill>
                  <a:schemeClr val="tx1"/>
                </a:solidFill>
              </a:rPr>
              <a:t>An end to men’s </a:t>
            </a:r>
            <a:r>
              <a:rPr lang="en-GB" sz="1600" dirty="0" smtClean="0">
                <a:solidFill>
                  <a:schemeClr val="tx1"/>
                </a:solidFill>
              </a:rPr>
              <a:t>violence </a:t>
            </a:r>
            <a:r>
              <a:rPr lang="en-GB" sz="1600" b="0" dirty="0" smtClean="0">
                <a:solidFill>
                  <a:schemeClr val="tx1"/>
                </a:solidFill>
              </a:rPr>
              <a:t>against women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0236" y="1290008"/>
            <a:ext cx="8303528" cy="652145"/>
          </a:xfrm>
        </p:spPr>
        <p:txBody>
          <a:bodyPr>
            <a:noAutofit/>
          </a:bodyPr>
          <a:lstStyle/>
          <a:p>
            <a:r>
              <a:rPr lang="sv-SE" sz="2400" dirty="0" smtClean="0"/>
              <a:t>EQUAL OPPORTUNITIES AT MID SWEDEN UNIVERSITY</a:t>
            </a:r>
            <a:endParaRPr lang="sv-SE" sz="2400" dirty="0"/>
          </a:p>
        </p:txBody>
      </p:sp>
      <p:sp>
        <p:nvSpPr>
          <p:cNvPr id="3" name="Platshållare för text 2"/>
          <p:cNvSpPr>
            <a:spLocks noGrp="1"/>
          </p:cNvSpPr>
          <p:nvPr>
            <p:ph sz="half" idx="1"/>
          </p:nvPr>
        </p:nvSpPr>
        <p:spPr>
          <a:xfrm>
            <a:off x="686700" y="2098683"/>
            <a:ext cx="3885300" cy="3942255"/>
          </a:xfrm>
        </p:spPr>
        <p:txBody>
          <a:bodyPr>
            <a:normAutofit fontScale="85000" lnSpcReduction="10000"/>
          </a:bodyPr>
          <a:lstStyle/>
          <a:p>
            <a:pPr lvl="1">
              <a:buFont typeface="Wingdings" panose="05000000000000000000" pitchFamily="2" charset="2"/>
              <a:buChar char="§"/>
            </a:pPr>
            <a:r>
              <a:rPr lang="en-GB" sz="1700" dirty="0" smtClean="0">
                <a:solidFill>
                  <a:schemeClr val="tx1"/>
                </a:solidFill>
              </a:rPr>
              <a:t>The equal value of all people is a self-evident and basic condition for the activities at Mid Sweden University.</a:t>
            </a:r>
          </a:p>
          <a:p>
            <a:pPr lvl="1">
              <a:buFont typeface="Wingdings" panose="05000000000000000000" pitchFamily="2" charset="2"/>
              <a:buChar char="§"/>
            </a:pPr>
            <a:endParaRPr lang="en-GB" sz="1700" dirty="0" smtClean="0">
              <a:solidFill>
                <a:schemeClr val="tx1"/>
              </a:solidFill>
            </a:endParaRPr>
          </a:p>
          <a:p>
            <a:pPr lvl="1">
              <a:buFont typeface="Wingdings" panose="05000000000000000000" pitchFamily="2" charset="2"/>
              <a:buChar char="§"/>
            </a:pPr>
            <a:r>
              <a:rPr lang="en-GB" sz="1700" dirty="0" smtClean="0">
                <a:solidFill>
                  <a:schemeClr val="tx1"/>
                </a:solidFill>
              </a:rPr>
              <a:t>Both employees and students should be met and treated with respect and dignity and the university should make full use of differences to support the individual’s possibilities to work or study, and to develop the activities at Mid Sweden University.</a:t>
            </a:r>
          </a:p>
          <a:p>
            <a:pPr lvl="1">
              <a:buFont typeface="Wingdings" panose="05000000000000000000" pitchFamily="2" charset="2"/>
              <a:buChar char="§"/>
            </a:pPr>
            <a:endParaRPr lang="en-GB" sz="1700" dirty="0" smtClean="0">
              <a:solidFill>
                <a:schemeClr val="tx1"/>
              </a:solidFill>
            </a:endParaRPr>
          </a:p>
          <a:p>
            <a:pPr lvl="1">
              <a:buFont typeface="Wingdings" panose="05000000000000000000" pitchFamily="2" charset="2"/>
              <a:buChar char="§"/>
            </a:pPr>
            <a:r>
              <a:rPr lang="en-GB" sz="1700" dirty="0" smtClean="0">
                <a:solidFill>
                  <a:schemeClr val="tx1"/>
                </a:solidFill>
              </a:rPr>
              <a:t>We call the work on these issues </a:t>
            </a:r>
            <a:r>
              <a:rPr lang="en-GB" sz="1700" b="1" dirty="0" smtClean="0">
                <a:solidFill>
                  <a:schemeClr val="tx1"/>
                </a:solidFill>
              </a:rPr>
              <a:t>”Equal Opportunities”</a:t>
            </a:r>
            <a:r>
              <a:rPr lang="en-GB" sz="1700" dirty="0" smtClean="0">
                <a:solidFill>
                  <a:schemeClr val="tx1"/>
                </a:solidFill>
              </a:rPr>
              <a:t>.</a:t>
            </a:r>
            <a:endParaRPr lang="en-GB" sz="1700" b="1" dirty="0" smtClean="0">
              <a:solidFill>
                <a:schemeClr val="tx1"/>
              </a:solidFill>
            </a:endParaRPr>
          </a:p>
          <a:p>
            <a:pPr lvl="1">
              <a:buFont typeface="Wingdings" panose="05000000000000000000" pitchFamily="2" charset="2"/>
              <a:buChar char="§"/>
            </a:pPr>
            <a:endParaRPr lang="en-GB" sz="1700" b="1" dirty="0" smtClean="0">
              <a:solidFill>
                <a:schemeClr val="tx1"/>
              </a:solidFill>
            </a:endParaRPr>
          </a:p>
          <a:p>
            <a:pPr lvl="1">
              <a:buFont typeface="Wingdings" panose="05000000000000000000" pitchFamily="2" charset="2"/>
              <a:buChar char="§"/>
            </a:pPr>
            <a:r>
              <a:rPr lang="en-GB" sz="1700" dirty="0" smtClean="0">
                <a:solidFill>
                  <a:schemeClr val="tx1"/>
                </a:solidFill>
              </a:rPr>
              <a:t>Equal Opportunities comprises the work that we do to create a good work and study environment that is </a:t>
            </a:r>
            <a:r>
              <a:rPr lang="en-GB" sz="1700" b="1" dirty="0" smtClean="0">
                <a:solidFill>
                  <a:schemeClr val="tx1"/>
                </a:solidFill>
              </a:rPr>
              <a:t>free from discrimination, harassment and victimisation.</a:t>
            </a:r>
            <a:endParaRPr lang="en-GB" sz="1700" dirty="0" smtClean="0">
              <a:solidFill>
                <a:schemeClr val="tx1"/>
              </a:solidFill>
            </a:endParaRPr>
          </a:p>
          <a:p>
            <a:pPr lvl="1"/>
            <a:endParaRPr lang="en-GB" sz="1700" dirty="0">
              <a:solidFill>
                <a:schemeClr val="tx1"/>
              </a:solidFill>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48129" name="Object 1"/>
          <p:cNvGraphicFramePr>
            <a:graphicFrameLocks noChangeAspect="1"/>
          </p:cNvGraphicFramePr>
          <p:nvPr>
            <p:extLst>
              <p:ext uri="{D42A27DB-BD31-4B8C-83A1-F6EECF244321}">
                <p14:modId xmlns:p14="http://schemas.microsoft.com/office/powerpoint/2010/main" val="2817171556"/>
              </p:ext>
            </p:extLst>
          </p:nvPr>
        </p:nvGraphicFramePr>
        <p:xfrm>
          <a:off x="5735702" y="2234709"/>
          <a:ext cx="2591007" cy="1228725"/>
        </p:xfrm>
        <a:graphic>
          <a:graphicData uri="http://schemas.openxmlformats.org/presentationml/2006/ole">
            <mc:AlternateContent xmlns:mc="http://schemas.openxmlformats.org/markup-compatibility/2006">
              <mc:Choice xmlns:v="urn:schemas-microsoft-com:vml" Requires="v">
                <p:oleObj spid="_x0000_s1038" r:id="rId4" imgW="5630061" imgH="2666667" progId="">
                  <p:embed/>
                </p:oleObj>
              </mc:Choice>
              <mc:Fallback>
                <p:oleObj r:id="rId4" imgW="5630061" imgH="266666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702" y="2234709"/>
                        <a:ext cx="2591007" cy="122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538415" y="1584985"/>
            <a:ext cx="8273075" cy="652145"/>
          </a:xfrm>
        </p:spPr>
        <p:txBody>
          <a:bodyPr>
            <a:noAutofit/>
          </a:bodyPr>
          <a:lstStyle/>
          <a:p>
            <a:r>
              <a:rPr lang="sv-SE" sz="2400" dirty="0"/>
              <a:t>EQUAL OPPORTUNITIES AT MID SWEDEN UNIVERSITY</a:t>
            </a:r>
          </a:p>
        </p:txBody>
      </p:sp>
      <p:sp>
        <p:nvSpPr>
          <p:cNvPr id="6" name="Platshållare för text 5"/>
          <p:cNvSpPr>
            <a:spLocks noGrp="1"/>
          </p:cNvSpPr>
          <p:nvPr>
            <p:ph idx="1"/>
          </p:nvPr>
        </p:nvSpPr>
        <p:spPr/>
        <p:txBody>
          <a:bodyPr>
            <a:normAutofit/>
          </a:bodyPr>
          <a:lstStyle/>
          <a:p>
            <a:pPr lvl="1">
              <a:lnSpc>
                <a:spcPct val="120000"/>
              </a:lnSpc>
              <a:buFont typeface="Wingdings" panose="05000000000000000000" pitchFamily="2" charset="2"/>
              <a:buChar char="§"/>
            </a:pPr>
            <a:r>
              <a:rPr lang="en-GB" dirty="0" smtClean="0">
                <a:solidFill>
                  <a:schemeClr val="tx1"/>
                </a:solidFill>
              </a:rPr>
              <a:t>To work for </a:t>
            </a:r>
            <a:r>
              <a:rPr lang="en-GB" b="1" dirty="0" smtClean="0">
                <a:solidFill>
                  <a:schemeClr val="tx1"/>
                </a:solidFill>
              </a:rPr>
              <a:t>equal opportunities </a:t>
            </a:r>
            <a:r>
              <a:rPr lang="en-GB" dirty="0" smtClean="0">
                <a:solidFill>
                  <a:schemeClr val="tx1"/>
                </a:solidFill>
              </a:rPr>
              <a:t>is to work with knowledge, attitudes, values and behaviour. </a:t>
            </a:r>
          </a:p>
          <a:p>
            <a:pPr lvl="1">
              <a:lnSpc>
                <a:spcPct val="120000"/>
              </a:lnSpc>
              <a:buFont typeface="Wingdings" panose="05000000000000000000" pitchFamily="2" charset="2"/>
              <a:buChar char="§"/>
            </a:pPr>
            <a:r>
              <a:rPr lang="en-GB" dirty="0" smtClean="0">
                <a:solidFill>
                  <a:schemeClr val="tx1"/>
                </a:solidFill>
              </a:rPr>
              <a:t>It is also about observing and highlighting non-equal and equal norms and power structures in order to enable change. </a:t>
            </a:r>
          </a:p>
          <a:p>
            <a:pPr lvl="1">
              <a:lnSpc>
                <a:spcPct val="120000"/>
              </a:lnSpc>
              <a:buFont typeface="Wingdings" panose="05000000000000000000" pitchFamily="2" charset="2"/>
              <a:buChar char="§"/>
            </a:pPr>
            <a:r>
              <a:rPr lang="en-GB" dirty="0" smtClean="0">
                <a:solidFill>
                  <a:schemeClr val="tx1"/>
                </a:solidFill>
              </a:rPr>
              <a:t>This work should be deeply rooted in Mid Sweden University and be integrated in the daily tasks of all activities.</a:t>
            </a:r>
          </a:p>
          <a:p>
            <a:pPr lvl="1">
              <a:lnSpc>
                <a:spcPct val="120000"/>
              </a:lnSpc>
              <a:buNone/>
            </a:pPr>
            <a:endParaRPr lang="en-GB" dirty="0" smtClean="0">
              <a:solidFill>
                <a:schemeClr val="tx1"/>
              </a:solidFill>
            </a:endParaRPr>
          </a:p>
          <a:p>
            <a:pPr>
              <a:lnSpc>
                <a:spcPct val="90000"/>
              </a:lnSpc>
            </a:pPr>
            <a:endParaRPr lang="en-GB"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87375" y="1177115"/>
            <a:ext cx="8012127" cy="652145"/>
          </a:xfrm>
        </p:spPr>
        <p:txBody>
          <a:bodyPr>
            <a:noAutofit/>
          </a:bodyPr>
          <a:lstStyle/>
          <a:p>
            <a:r>
              <a:rPr lang="sv-SE" sz="2400" dirty="0" smtClean="0"/>
              <a:t>RESPONSIBILITIES AND ROLES IN THE EQUAL OPPORTUNITIES WORK</a:t>
            </a:r>
            <a:endParaRPr lang="en-GB" sz="2400" dirty="0"/>
          </a:p>
        </p:txBody>
      </p:sp>
      <p:sp>
        <p:nvSpPr>
          <p:cNvPr id="6" name="Platshållare för text 5"/>
          <p:cNvSpPr>
            <a:spLocks noGrp="1"/>
          </p:cNvSpPr>
          <p:nvPr>
            <p:ph sz="half" idx="1"/>
          </p:nvPr>
        </p:nvSpPr>
        <p:spPr>
          <a:xfrm>
            <a:off x="629100" y="2363179"/>
            <a:ext cx="3885300" cy="3942255"/>
          </a:xfrm>
        </p:spPr>
        <p:txBody>
          <a:bodyPr>
            <a:normAutofit fontScale="62500" lnSpcReduction="20000"/>
          </a:bodyPr>
          <a:lstStyle/>
          <a:p>
            <a:pPr lvl="1">
              <a:buFont typeface="Wingdings" panose="05000000000000000000" pitchFamily="2" charset="2"/>
              <a:buChar char="§"/>
            </a:pPr>
            <a:r>
              <a:rPr lang="en-GB" sz="1900" b="1" dirty="0" smtClean="0">
                <a:solidFill>
                  <a:schemeClr val="tx1"/>
                </a:solidFill>
              </a:rPr>
              <a:t>The Vice-Chancellor </a:t>
            </a:r>
            <a:r>
              <a:rPr lang="en-GB" sz="1900" dirty="0" smtClean="0">
                <a:solidFill>
                  <a:schemeClr val="tx1"/>
                </a:solidFill>
              </a:rPr>
              <a:t>is ultimately responsible.</a:t>
            </a:r>
          </a:p>
          <a:p>
            <a:pPr lvl="1">
              <a:buFont typeface="Wingdings" panose="05000000000000000000" pitchFamily="2" charset="2"/>
              <a:buChar char="§"/>
            </a:pPr>
            <a:endParaRPr lang="en-GB" sz="1900" dirty="0" smtClean="0">
              <a:solidFill>
                <a:schemeClr val="tx1"/>
              </a:solidFill>
            </a:endParaRPr>
          </a:p>
          <a:p>
            <a:pPr lvl="1">
              <a:buFont typeface="Wingdings" panose="05000000000000000000" pitchFamily="2" charset="2"/>
              <a:buChar char="§"/>
            </a:pPr>
            <a:r>
              <a:rPr lang="en-GB" sz="1900" b="1" dirty="0" smtClean="0">
                <a:solidFill>
                  <a:schemeClr val="tx1"/>
                </a:solidFill>
              </a:rPr>
              <a:t>The Chairperson </a:t>
            </a:r>
            <a:r>
              <a:rPr lang="en-GB" sz="1900" dirty="0" smtClean="0">
                <a:solidFill>
                  <a:schemeClr val="tx1"/>
                </a:solidFill>
              </a:rPr>
              <a:t>of the Strategy Group for Equal Opportunities</a:t>
            </a:r>
          </a:p>
          <a:p>
            <a:pPr lvl="1">
              <a:buFont typeface="Wingdings" panose="05000000000000000000" pitchFamily="2" charset="2"/>
              <a:buChar char="§"/>
            </a:pPr>
            <a:endParaRPr lang="en-GB" sz="1900" dirty="0" smtClean="0">
              <a:solidFill>
                <a:schemeClr val="tx1"/>
              </a:solidFill>
            </a:endParaRPr>
          </a:p>
          <a:p>
            <a:pPr lvl="1">
              <a:buFont typeface="Wingdings" panose="05000000000000000000" pitchFamily="2" charset="2"/>
              <a:buChar char="§"/>
            </a:pPr>
            <a:r>
              <a:rPr lang="en-GB" sz="1900" b="1" dirty="0" smtClean="0">
                <a:solidFill>
                  <a:schemeClr val="tx1"/>
                </a:solidFill>
              </a:rPr>
              <a:t>The Strategy Group for Equal Opportunities</a:t>
            </a:r>
          </a:p>
          <a:p>
            <a:pPr lvl="2">
              <a:buFont typeface="Wingdings" panose="05000000000000000000" pitchFamily="2" charset="2"/>
              <a:buChar char="§"/>
            </a:pPr>
            <a:r>
              <a:rPr lang="en-GB" sz="1900" dirty="0" smtClean="0">
                <a:solidFill>
                  <a:schemeClr val="tx1"/>
                </a:solidFill>
              </a:rPr>
              <a:t>Representatives of the managers, trade union organizations and students</a:t>
            </a:r>
          </a:p>
          <a:p>
            <a:pPr lvl="1">
              <a:buFont typeface="Wingdings" panose="05000000000000000000" pitchFamily="2" charset="2"/>
              <a:buChar char="§"/>
            </a:pPr>
            <a:endParaRPr lang="en-GB" sz="1900" b="1" dirty="0" smtClean="0">
              <a:solidFill>
                <a:schemeClr val="tx1"/>
              </a:solidFill>
            </a:endParaRPr>
          </a:p>
          <a:p>
            <a:pPr lvl="1">
              <a:buFont typeface="Wingdings" panose="05000000000000000000" pitchFamily="2" charset="2"/>
              <a:buChar char="§"/>
            </a:pPr>
            <a:r>
              <a:rPr lang="en-GB" sz="1900" b="1" dirty="0" smtClean="0">
                <a:solidFill>
                  <a:schemeClr val="tx1"/>
                </a:solidFill>
              </a:rPr>
              <a:t>Equal opportunities coordinator </a:t>
            </a:r>
            <a:r>
              <a:rPr lang="en-GB" sz="1900" dirty="0" smtClean="0">
                <a:solidFill>
                  <a:schemeClr val="tx1"/>
                </a:solidFill>
              </a:rPr>
              <a:t>provides support for the organization, and is responsible for the coordination of development and follow-up, and the handling of cases</a:t>
            </a:r>
          </a:p>
          <a:p>
            <a:pPr lvl="1">
              <a:buFont typeface="Wingdings" panose="05000000000000000000" pitchFamily="2" charset="2"/>
              <a:buChar char="§"/>
            </a:pPr>
            <a:endParaRPr lang="en-GB" sz="1900" dirty="0" smtClean="0">
              <a:solidFill>
                <a:schemeClr val="tx1"/>
              </a:solidFill>
            </a:endParaRPr>
          </a:p>
          <a:p>
            <a:pPr lvl="1">
              <a:buFont typeface="Wingdings" panose="05000000000000000000" pitchFamily="2" charset="2"/>
              <a:buChar char="§"/>
            </a:pPr>
            <a:r>
              <a:rPr lang="en-GB" sz="1900" b="1" dirty="0" smtClean="0">
                <a:solidFill>
                  <a:schemeClr val="tx1"/>
                </a:solidFill>
              </a:rPr>
              <a:t>The Head of Department </a:t>
            </a:r>
            <a:r>
              <a:rPr lang="en-GB" sz="1900" dirty="0" smtClean="0">
                <a:solidFill>
                  <a:schemeClr val="tx1"/>
                </a:solidFill>
              </a:rPr>
              <a:t>is responsible for the activities</a:t>
            </a:r>
          </a:p>
          <a:p>
            <a:pPr lvl="1">
              <a:buFont typeface="Wingdings" panose="05000000000000000000" pitchFamily="2" charset="2"/>
              <a:buChar char="§"/>
            </a:pPr>
            <a:endParaRPr lang="en-GB" sz="1900" dirty="0" smtClean="0">
              <a:solidFill>
                <a:schemeClr val="tx1"/>
              </a:solidFill>
            </a:endParaRPr>
          </a:p>
          <a:p>
            <a:pPr lvl="1">
              <a:buFont typeface="Wingdings" panose="05000000000000000000" pitchFamily="2" charset="2"/>
              <a:buChar char="§"/>
            </a:pPr>
            <a:r>
              <a:rPr lang="en-GB" sz="1900" b="1" dirty="0">
                <a:solidFill>
                  <a:schemeClr val="tx1"/>
                </a:solidFill>
              </a:rPr>
              <a:t>E</a:t>
            </a:r>
            <a:r>
              <a:rPr lang="en-GB" sz="1900" b="1" dirty="0" smtClean="0">
                <a:solidFill>
                  <a:schemeClr val="tx1"/>
                </a:solidFill>
              </a:rPr>
              <a:t>qual opportunities representatives </a:t>
            </a:r>
            <a:r>
              <a:rPr lang="en-GB" sz="1900" dirty="0" smtClean="0">
                <a:solidFill>
                  <a:schemeClr val="tx1"/>
                </a:solidFill>
              </a:rPr>
              <a:t>support the work</a:t>
            </a:r>
          </a:p>
          <a:p>
            <a:pPr lvl="1"/>
            <a:endParaRPr lang="en-GB" dirty="0" smtClean="0">
              <a:solidFill>
                <a:schemeClr val="tx1"/>
              </a:solidFill>
            </a:endParaRPr>
          </a:p>
          <a:p>
            <a:endParaRPr lang="en-GB" b="1" dirty="0" smtClean="0">
              <a:solidFill>
                <a:schemeClr val="tx1"/>
              </a:solidFill>
            </a:endParaRPr>
          </a:p>
          <a:p>
            <a:endParaRPr lang="en-GB" b="1" dirty="0" smtClean="0">
              <a:solidFill>
                <a:schemeClr val="tx1"/>
              </a:solidFill>
            </a:endParaRPr>
          </a:p>
          <a:p>
            <a:pPr>
              <a:lnSpc>
                <a:spcPct val="90000"/>
              </a:lnSpc>
            </a:pPr>
            <a:endParaRPr lang="en-GB" b="1" dirty="0" smtClean="0"/>
          </a:p>
        </p:txBody>
      </p:sp>
      <p:pic>
        <p:nvPicPr>
          <p:cNvPr id="4" name="Bildobjekt 3" descr="SP_0722.JPG"/>
          <p:cNvPicPr>
            <a:picLocks noChangeAspect="1"/>
          </p:cNvPicPr>
          <p:nvPr/>
        </p:nvPicPr>
        <p:blipFill>
          <a:blip r:embed="rId3" cstate="screen"/>
          <a:stretch>
            <a:fillRect/>
          </a:stretch>
        </p:blipFill>
        <p:spPr>
          <a:xfrm>
            <a:off x="5800253" y="2363179"/>
            <a:ext cx="2761855" cy="37480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en-GB" sz="2400" dirty="0" smtClean="0"/>
              <a:t>PLANNED AND SYSTEMATIC WORK</a:t>
            </a:r>
            <a:endParaRPr lang="en-GB" sz="2400" dirty="0"/>
          </a:p>
        </p:txBody>
      </p:sp>
      <p:sp>
        <p:nvSpPr>
          <p:cNvPr id="3" name="Platshållare för text 2"/>
          <p:cNvSpPr>
            <a:spLocks noGrp="1"/>
          </p:cNvSpPr>
          <p:nvPr>
            <p:ph idx="1"/>
          </p:nvPr>
        </p:nvSpPr>
        <p:spPr/>
        <p:txBody>
          <a:bodyPr>
            <a:normAutofit fontScale="92500" lnSpcReduction="20000"/>
          </a:bodyPr>
          <a:lstStyle/>
          <a:p>
            <a:pPr lvl="1">
              <a:buNone/>
            </a:pPr>
            <a:r>
              <a:rPr lang="en-GB" b="1" dirty="0" smtClean="0">
                <a:solidFill>
                  <a:schemeClr val="tx1"/>
                </a:solidFill>
              </a:rPr>
              <a:t>EQUAL OPPORTUNITIES ACTION PLAN 2014-2016</a:t>
            </a:r>
          </a:p>
          <a:p>
            <a:pPr lvl="1">
              <a:buNone/>
            </a:pPr>
            <a:endParaRPr lang="en-GB" sz="1500" u="sng" dirty="0" smtClean="0">
              <a:solidFill>
                <a:schemeClr val="tx1"/>
              </a:solidFill>
            </a:endParaRPr>
          </a:p>
          <a:p>
            <a:pPr lvl="1">
              <a:buFont typeface="Wingdings" panose="05000000000000000000" pitchFamily="2" charset="2"/>
              <a:buChar char="§"/>
            </a:pPr>
            <a:r>
              <a:rPr lang="en-GB" dirty="0" smtClean="0">
                <a:solidFill>
                  <a:schemeClr val="tx1"/>
                </a:solidFill>
              </a:rPr>
              <a:t>Activities decided on by the Vice-Chancellor that are aimed at creating more equal opportunities for both employees and students</a:t>
            </a:r>
          </a:p>
          <a:p>
            <a:pPr lvl="1">
              <a:buFont typeface="Wingdings" panose="05000000000000000000" pitchFamily="2" charset="2"/>
              <a:buChar char="§"/>
            </a:pPr>
            <a:endParaRPr lang="en-GB" dirty="0" smtClean="0">
              <a:solidFill>
                <a:schemeClr val="tx1"/>
              </a:solidFill>
            </a:endParaRPr>
          </a:p>
          <a:p>
            <a:pPr lvl="1">
              <a:buFont typeface="Wingdings" panose="05000000000000000000" pitchFamily="2" charset="2"/>
              <a:buChar char="§"/>
            </a:pPr>
            <a:r>
              <a:rPr lang="en-GB" dirty="0" smtClean="0">
                <a:solidFill>
                  <a:schemeClr val="tx1"/>
                </a:solidFill>
              </a:rPr>
              <a:t>The departments/Administration/Library shall develop local measurement programmes for equal opportunities, which shall be based on local conditions.</a:t>
            </a:r>
          </a:p>
          <a:p>
            <a:pPr lvl="1">
              <a:buFont typeface="Wingdings" panose="05000000000000000000" pitchFamily="2" charset="2"/>
              <a:buChar char="§"/>
            </a:pPr>
            <a:endParaRPr lang="en-GB" dirty="0" smtClean="0">
              <a:solidFill>
                <a:schemeClr val="tx1"/>
              </a:solidFill>
            </a:endParaRPr>
          </a:p>
          <a:p>
            <a:pPr lvl="1">
              <a:buFont typeface="Wingdings" panose="05000000000000000000" pitchFamily="2" charset="2"/>
              <a:buChar char="§"/>
            </a:pPr>
            <a:r>
              <a:rPr lang="en-GB" dirty="0" smtClean="0">
                <a:solidFill>
                  <a:schemeClr val="tx1"/>
                </a:solidFill>
              </a:rPr>
              <a:t>The work with the local measurement programmes shall be based on the results of </a:t>
            </a:r>
            <a:r>
              <a:rPr lang="en-GB" dirty="0" err="1" smtClean="0">
                <a:solidFill>
                  <a:schemeClr val="tx1"/>
                </a:solidFill>
              </a:rPr>
              <a:t>Nöjd</a:t>
            </a:r>
            <a:r>
              <a:rPr lang="en-GB" dirty="0" smtClean="0">
                <a:solidFill>
                  <a:schemeClr val="tx1"/>
                </a:solidFill>
              </a:rPr>
              <a:t> </a:t>
            </a:r>
            <a:r>
              <a:rPr lang="en-GB" dirty="0" err="1" smtClean="0">
                <a:solidFill>
                  <a:schemeClr val="tx1"/>
                </a:solidFill>
              </a:rPr>
              <a:t>studentindex</a:t>
            </a:r>
            <a:r>
              <a:rPr lang="en-GB" dirty="0" smtClean="0">
                <a:solidFill>
                  <a:schemeClr val="tx1"/>
                </a:solidFill>
              </a:rPr>
              <a:t> (Satisfied student index), the results from the psycho-social environment survey, and course evaluations, among other things.</a:t>
            </a:r>
          </a:p>
          <a:p>
            <a:pPr marL="269875" lvl="1" indent="0">
              <a:buNone/>
            </a:pPr>
            <a:endParaRPr lang="en-GB" dirty="0" smtClean="0">
              <a:solidFill>
                <a:schemeClr val="tx1"/>
              </a:solidFill>
            </a:endParaRPr>
          </a:p>
          <a:p>
            <a:pPr lvl="1">
              <a:buFont typeface="Wingdings" panose="05000000000000000000" pitchFamily="2" charset="2"/>
              <a:buChar char="§"/>
            </a:pPr>
            <a:r>
              <a:rPr lang="en-GB" dirty="0" smtClean="0">
                <a:solidFill>
                  <a:schemeClr val="tx1"/>
                </a:solidFill>
              </a:rPr>
              <a:t>Will be followed up in the context of the regular follow-up of the activities.	 </a:t>
            </a:r>
          </a:p>
          <a:p>
            <a:pPr lvl="1"/>
            <a:endParaRPr lang="en-GB"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400" dirty="0" smtClean="0"/>
              <a:t>CONTENTS</a:t>
            </a:r>
            <a:endParaRPr lang="sv-SE" sz="2400" dirty="0"/>
          </a:p>
        </p:txBody>
      </p:sp>
      <p:sp>
        <p:nvSpPr>
          <p:cNvPr id="3" name="Platshållare för text 2"/>
          <p:cNvSpPr>
            <a:spLocks noGrp="1"/>
          </p:cNvSpPr>
          <p:nvPr>
            <p:ph sz="half" idx="1"/>
          </p:nvPr>
        </p:nvSpPr>
        <p:spPr/>
        <p:txBody>
          <a:bodyPr>
            <a:normAutofit fontScale="92500" lnSpcReduction="20000"/>
          </a:bodyPr>
          <a:lstStyle/>
          <a:p>
            <a:pPr lvl="1">
              <a:lnSpc>
                <a:spcPct val="150000"/>
              </a:lnSpc>
              <a:buFont typeface="Wingdings" pitchFamily="2" charset="2"/>
              <a:buChar char="§"/>
            </a:pPr>
            <a:r>
              <a:rPr lang="en-GB" sz="2000" dirty="0" smtClean="0">
                <a:solidFill>
                  <a:schemeClr val="tx1"/>
                </a:solidFill>
              </a:rPr>
              <a:t>What are Equal Opportunities?</a:t>
            </a:r>
          </a:p>
          <a:p>
            <a:pPr lvl="1">
              <a:lnSpc>
                <a:spcPct val="150000"/>
              </a:lnSpc>
              <a:buFont typeface="Wingdings" pitchFamily="2" charset="2"/>
              <a:buChar char="§"/>
            </a:pPr>
            <a:r>
              <a:rPr lang="en-GB" sz="2000" dirty="0" smtClean="0">
                <a:solidFill>
                  <a:schemeClr val="tx1"/>
                </a:solidFill>
              </a:rPr>
              <a:t>Legislation and regulations</a:t>
            </a:r>
          </a:p>
          <a:p>
            <a:pPr lvl="1">
              <a:lnSpc>
                <a:spcPct val="150000"/>
              </a:lnSpc>
              <a:buFont typeface="Wingdings" pitchFamily="2" charset="2"/>
              <a:buChar char="§"/>
            </a:pPr>
            <a:r>
              <a:rPr lang="en-GB" sz="2000" dirty="0" smtClean="0">
                <a:solidFill>
                  <a:schemeClr val="tx1"/>
                </a:solidFill>
              </a:rPr>
              <a:t>Central concepts</a:t>
            </a:r>
          </a:p>
          <a:p>
            <a:pPr lvl="1">
              <a:lnSpc>
                <a:spcPct val="150000"/>
              </a:lnSpc>
              <a:buFont typeface="Wingdings" pitchFamily="2" charset="2"/>
              <a:buChar char="§"/>
            </a:pPr>
            <a:r>
              <a:rPr lang="en-GB" sz="2000" dirty="0" smtClean="0">
                <a:solidFill>
                  <a:schemeClr val="tx1"/>
                </a:solidFill>
              </a:rPr>
              <a:t>How do we work at MIUN?</a:t>
            </a:r>
          </a:p>
          <a:p>
            <a:pPr lvl="1">
              <a:lnSpc>
                <a:spcPct val="150000"/>
              </a:lnSpc>
              <a:buFont typeface="Wingdings" pitchFamily="2" charset="2"/>
              <a:buChar char="§"/>
            </a:pPr>
            <a:r>
              <a:rPr lang="en-GB" sz="2000" dirty="0" smtClean="0">
                <a:solidFill>
                  <a:schemeClr val="tx1"/>
                </a:solidFill>
              </a:rPr>
              <a:t>What do I do if I feel discriminated against?</a:t>
            </a:r>
          </a:p>
          <a:p>
            <a:pPr lvl="1">
              <a:lnSpc>
                <a:spcPct val="150000"/>
              </a:lnSpc>
              <a:buFont typeface="Wingdings" pitchFamily="2" charset="2"/>
              <a:buChar char="§"/>
            </a:pPr>
            <a:r>
              <a:rPr lang="en-GB" sz="2000" dirty="0" smtClean="0">
                <a:solidFill>
                  <a:schemeClr val="tx1"/>
                </a:solidFill>
              </a:rPr>
              <a:t>Where can I find further information? </a:t>
            </a:r>
          </a:p>
          <a:p>
            <a:endParaRPr lang="en-GB" dirty="0"/>
          </a:p>
        </p:txBody>
      </p:sp>
      <p:pic>
        <p:nvPicPr>
          <p:cNvPr id="50177" name="Picture 1" descr="H:\Niklas\Lika villkor\Presentationer\Campus%20Sundsvall%201.jpg"/>
          <p:cNvPicPr>
            <a:picLocks noChangeAspect="1" noChangeArrowheads="1"/>
          </p:cNvPicPr>
          <p:nvPr/>
        </p:nvPicPr>
        <p:blipFill>
          <a:blip r:embed="rId3" cstate="print"/>
          <a:srcRect/>
          <a:stretch>
            <a:fillRect/>
          </a:stretch>
        </p:blipFill>
        <p:spPr bwMode="auto">
          <a:xfrm>
            <a:off x="4414720" y="2403160"/>
            <a:ext cx="4352924" cy="290194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571275" y="1270363"/>
            <a:ext cx="7886249" cy="652145"/>
          </a:xfrm>
        </p:spPr>
        <p:txBody>
          <a:bodyPr>
            <a:noAutofit/>
          </a:bodyPr>
          <a:lstStyle/>
          <a:p>
            <a:r>
              <a:rPr lang="en-GB" sz="2400" dirty="0" smtClean="0"/>
              <a:t>CAUSES AND CONSEQUENCES</a:t>
            </a:r>
            <a:endParaRPr lang="en-GB" sz="2400" dirty="0"/>
          </a:p>
        </p:txBody>
      </p:sp>
      <p:sp>
        <p:nvSpPr>
          <p:cNvPr id="6" name="Platshållare för text 5"/>
          <p:cNvSpPr>
            <a:spLocks noGrp="1"/>
          </p:cNvSpPr>
          <p:nvPr>
            <p:ph sz="half" idx="1"/>
          </p:nvPr>
        </p:nvSpPr>
        <p:spPr/>
        <p:txBody>
          <a:bodyPr>
            <a:normAutofit lnSpcReduction="10000"/>
          </a:bodyPr>
          <a:lstStyle/>
          <a:p>
            <a:pPr lvl="1">
              <a:buNone/>
            </a:pPr>
            <a:r>
              <a:rPr lang="en-GB" dirty="0" smtClean="0">
                <a:solidFill>
                  <a:schemeClr val="tx1"/>
                </a:solidFill>
              </a:rPr>
              <a:t>Important to know the causes and consequences in order to prevent such issues from occurring. Potential causes may be</a:t>
            </a:r>
          </a:p>
          <a:p>
            <a:pPr lvl="1">
              <a:buNone/>
            </a:pPr>
            <a:endParaRPr lang="en-GB" dirty="0" smtClean="0">
              <a:solidFill>
                <a:schemeClr val="tx1"/>
              </a:solidFill>
            </a:endParaRPr>
          </a:p>
          <a:p>
            <a:pPr lvl="2">
              <a:buFont typeface="Wingdings" panose="05000000000000000000" pitchFamily="2" charset="2"/>
              <a:buChar char="§"/>
            </a:pPr>
            <a:r>
              <a:rPr lang="en-GB" dirty="0" smtClean="0">
                <a:solidFill>
                  <a:schemeClr val="tx1"/>
                </a:solidFill>
              </a:rPr>
              <a:t>The abuse of power</a:t>
            </a:r>
          </a:p>
          <a:p>
            <a:pPr lvl="2">
              <a:buFont typeface="Wingdings" panose="05000000000000000000" pitchFamily="2" charset="2"/>
              <a:buChar char="§"/>
            </a:pPr>
            <a:r>
              <a:rPr lang="en-GB" dirty="0" smtClean="0">
                <a:solidFill>
                  <a:schemeClr val="tx1"/>
                </a:solidFill>
              </a:rPr>
              <a:t>Values and norms</a:t>
            </a:r>
          </a:p>
          <a:p>
            <a:pPr lvl="2">
              <a:buFont typeface="Wingdings" panose="05000000000000000000" pitchFamily="2" charset="2"/>
              <a:buChar char="§"/>
            </a:pPr>
            <a:r>
              <a:rPr lang="en-GB" dirty="0" smtClean="0">
                <a:solidFill>
                  <a:schemeClr val="tx1"/>
                </a:solidFill>
              </a:rPr>
              <a:t>Flaws in the work environment </a:t>
            </a:r>
          </a:p>
          <a:p>
            <a:pPr lvl="2">
              <a:buFont typeface="Wingdings" panose="05000000000000000000" pitchFamily="2" charset="2"/>
              <a:buChar char="§"/>
            </a:pPr>
            <a:r>
              <a:rPr lang="en-GB" dirty="0" smtClean="0">
                <a:solidFill>
                  <a:schemeClr val="tx1"/>
                </a:solidFill>
              </a:rPr>
              <a:t>Ignorance </a:t>
            </a:r>
          </a:p>
          <a:p>
            <a:pPr lvl="2">
              <a:buNone/>
            </a:pPr>
            <a:endParaRPr lang="en-GB" dirty="0" smtClean="0">
              <a:solidFill>
                <a:schemeClr val="tx1"/>
              </a:solidFill>
            </a:endParaRPr>
          </a:p>
          <a:p>
            <a:pPr lvl="2"/>
            <a:endParaRPr lang="en-GB" sz="1400" dirty="0" smtClean="0">
              <a:solidFill>
                <a:schemeClr val="tx1"/>
              </a:solidFill>
            </a:endParaRPr>
          </a:p>
          <a:p>
            <a:pPr lvl="1">
              <a:buNone/>
            </a:pPr>
            <a:r>
              <a:rPr lang="en-GB" dirty="0" smtClean="0">
                <a:solidFill>
                  <a:schemeClr val="tx1"/>
                </a:solidFill>
              </a:rPr>
              <a:t>Consequences for both the individual and the group/organisation.</a:t>
            </a:r>
          </a:p>
        </p:txBody>
      </p:sp>
      <p:pic>
        <p:nvPicPr>
          <p:cNvPr id="5" name="Bildobjekt 4" descr="H:\Dokumenten\Lika villkor\Broschyren\MI7A0526.jpg"/>
          <p:cNvPicPr/>
          <p:nvPr/>
        </p:nvPicPr>
        <p:blipFill>
          <a:blip r:embed="rId3" cstate="print"/>
          <a:srcRect/>
          <a:stretch>
            <a:fillRect/>
          </a:stretch>
        </p:blipFill>
        <p:spPr bwMode="auto">
          <a:xfrm>
            <a:off x="4793043" y="2234709"/>
            <a:ext cx="3857625" cy="295275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29100" y="1298976"/>
            <a:ext cx="7912894" cy="652145"/>
          </a:xfrm>
        </p:spPr>
        <p:txBody>
          <a:bodyPr>
            <a:noAutofit/>
          </a:bodyPr>
          <a:lstStyle/>
          <a:p>
            <a:r>
              <a:rPr lang="en-GB" sz="2400" dirty="0" smtClean="0"/>
              <a:t>IF YOU ARE SUBJECTED TO DISCRIMINATION OR HARASSEMENT</a:t>
            </a:r>
            <a:endParaRPr lang="en-GB" sz="2400" dirty="0"/>
          </a:p>
        </p:txBody>
      </p:sp>
      <p:sp>
        <p:nvSpPr>
          <p:cNvPr id="6" name="Platshållare för text 5"/>
          <p:cNvSpPr>
            <a:spLocks noGrp="1"/>
          </p:cNvSpPr>
          <p:nvPr>
            <p:ph idx="1"/>
          </p:nvPr>
        </p:nvSpPr>
        <p:spPr>
          <a:xfrm>
            <a:off x="629100" y="2501626"/>
            <a:ext cx="7912894" cy="3836963"/>
          </a:xfrm>
        </p:spPr>
        <p:txBody>
          <a:bodyPr>
            <a:normAutofit fontScale="92500" lnSpcReduction="10000"/>
          </a:bodyPr>
          <a:lstStyle/>
          <a:p>
            <a:pPr lvl="1">
              <a:buNone/>
            </a:pPr>
            <a:r>
              <a:rPr lang="en-GB" dirty="0" smtClean="0">
                <a:solidFill>
                  <a:schemeClr val="tx1"/>
                </a:solidFill>
              </a:rPr>
              <a:t>If you as an employee are subjected to discrimination, harassment or another form of victimisation, or if you witness another employee or a student being subjected to such treatment, you should primarily contact </a:t>
            </a:r>
            <a:r>
              <a:rPr lang="en-GB" b="1" dirty="0" smtClean="0">
                <a:solidFill>
                  <a:schemeClr val="tx1"/>
                </a:solidFill>
              </a:rPr>
              <a:t>your immediate superior, the equal opportunities coordinator or the equal opportunities representatives. </a:t>
            </a:r>
          </a:p>
          <a:p>
            <a:pPr lvl="1">
              <a:buNone/>
            </a:pPr>
            <a:endParaRPr lang="en-GB" dirty="0" smtClean="0">
              <a:solidFill>
                <a:schemeClr val="tx1"/>
              </a:solidFill>
            </a:endParaRPr>
          </a:p>
          <a:p>
            <a:pPr lvl="1">
              <a:buNone/>
            </a:pPr>
            <a:r>
              <a:rPr lang="en-GB" dirty="0" smtClean="0">
                <a:solidFill>
                  <a:schemeClr val="tx1"/>
                </a:solidFill>
              </a:rPr>
              <a:t>There are also other roles to whom you can turn for advice, support and information:</a:t>
            </a:r>
          </a:p>
          <a:p>
            <a:pPr lvl="1">
              <a:buFont typeface="Wingdings" panose="05000000000000000000" pitchFamily="2" charset="2"/>
              <a:buChar char="§"/>
            </a:pPr>
            <a:r>
              <a:rPr lang="en-GB" dirty="0" smtClean="0">
                <a:solidFill>
                  <a:schemeClr val="tx1"/>
                </a:solidFill>
              </a:rPr>
              <a:t>The work environment administrator/HR specialist</a:t>
            </a:r>
          </a:p>
          <a:p>
            <a:pPr lvl="1">
              <a:buFont typeface="Wingdings" panose="05000000000000000000" pitchFamily="2" charset="2"/>
              <a:buChar char="§"/>
            </a:pPr>
            <a:r>
              <a:rPr lang="en-GB" dirty="0" smtClean="0">
                <a:solidFill>
                  <a:schemeClr val="tx1"/>
                </a:solidFill>
              </a:rPr>
              <a:t>The legal expert</a:t>
            </a:r>
          </a:p>
          <a:p>
            <a:pPr lvl="1">
              <a:buFont typeface="Wingdings" panose="05000000000000000000" pitchFamily="2" charset="2"/>
              <a:buChar char="§"/>
            </a:pPr>
            <a:r>
              <a:rPr lang="en-GB" dirty="0" smtClean="0">
                <a:solidFill>
                  <a:schemeClr val="tx1"/>
                </a:solidFill>
              </a:rPr>
              <a:t>The union representatives</a:t>
            </a:r>
          </a:p>
          <a:p>
            <a:pPr lvl="1">
              <a:buFont typeface="Wingdings" panose="05000000000000000000" pitchFamily="2" charset="2"/>
              <a:buChar char="§"/>
            </a:pPr>
            <a:r>
              <a:rPr lang="en-GB" dirty="0" smtClean="0">
                <a:solidFill>
                  <a:schemeClr val="tx1"/>
                </a:solidFill>
              </a:rPr>
              <a:t>The safety representative</a:t>
            </a:r>
          </a:p>
          <a:p>
            <a:pPr lvl="1">
              <a:buFont typeface="Wingdings" panose="05000000000000000000" pitchFamily="2" charset="2"/>
              <a:buChar char="§"/>
            </a:pPr>
            <a:r>
              <a:rPr lang="en-GB" dirty="0" smtClean="0">
                <a:solidFill>
                  <a:schemeClr val="tx1"/>
                </a:solidFill>
              </a:rPr>
              <a:t>The Occupational Health Service</a:t>
            </a:r>
          </a:p>
          <a:p>
            <a:pPr lvl="1">
              <a:buFont typeface="Wingdings" panose="05000000000000000000" pitchFamily="2" charset="2"/>
              <a:buChar char="§"/>
            </a:pPr>
            <a:r>
              <a:rPr lang="en-GB" dirty="0" smtClean="0">
                <a:solidFill>
                  <a:schemeClr val="tx1"/>
                </a:solidFill>
              </a:rPr>
              <a:t>The Equality Ombudsman</a:t>
            </a:r>
            <a:endParaRPr lang="en-GB" u="sng"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Autofit/>
          </a:bodyPr>
          <a:lstStyle/>
          <a:p>
            <a:r>
              <a:rPr lang="en-GB" sz="2400" dirty="0"/>
              <a:t>IF YOU ARE SUBJECTED TO DISCRIMINATION OR HARASSEMENT</a:t>
            </a:r>
          </a:p>
        </p:txBody>
      </p:sp>
      <p:sp>
        <p:nvSpPr>
          <p:cNvPr id="6" name="Platshållare för text 5"/>
          <p:cNvSpPr>
            <a:spLocks noGrp="1"/>
          </p:cNvSpPr>
          <p:nvPr>
            <p:ph idx="1"/>
          </p:nvPr>
        </p:nvSpPr>
        <p:spPr>
          <a:xfrm>
            <a:off x="629100" y="2675438"/>
            <a:ext cx="7912894" cy="3836963"/>
          </a:xfrm>
        </p:spPr>
        <p:txBody>
          <a:bodyPr>
            <a:normAutofit/>
          </a:bodyPr>
          <a:lstStyle/>
          <a:p>
            <a:pPr lvl="1">
              <a:buNone/>
            </a:pPr>
            <a:endParaRPr lang="en-GB" u="sng" dirty="0" smtClean="0">
              <a:solidFill>
                <a:schemeClr val="tx1"/>
              </a:solidFill>
            </a:endParaRPr>
          </a:p>
          <a:p>
            <a:pPr lvl="1">
              <a:buNone/>
            </a:pPr>
            <a:r>
              <a:rPr lang="en-GB" dirty="0" smtClean="0">
                <a:solidFill>
                  <a:schemeClr val="tx1"/>
                </a:solidFill>
              </a:rPr>
              <a:t>If you want to make a </a:t>
            </a:r>
            <a:r>
              <a:rPr lang="en-GB" b="1" dirty="0" smtClean="0">
                <a:solidFill>
                  <a:schemeClr val="tx1"/>
                </a:solidFill>
              </a:rPr>
              <a:t>formal report</a:t>
            </a:r>
            <a:r>
              <a:rPr lang="en-GB" dirty="0" smtClean="0">
                <a:solidFill>
                  <a:schemeClr val="tx1"/>
                </a:solidFill>
              </a:rPr>
              <a:t>, it must be made in writing or sent via e-mail to the Mid Sweden University legal expert or equal opportunities coordinator. You can also turn directly to the government agency The Equality Ombudsman (Swedish: DO).</a:t>
            </a:r>
            <a:endParaRPr lang="en-GB"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Autofit/>
          </a:bodyPr>
          <a:lstStyle/>
          <a:p>
            <a:r>
              <a:rPr lang="en-GB" sz="2400" dirty="0"/>
              <a:t>IF YOU ARE SUBJECTED TO DISCRIMINATION OR HARASSEMENT</a:t>
            </a:r>
          </a:p>
        </p:txBody>
      </p:sp>
      <p:sp>
        <p:nvSpPr>
          <p:cNvPr id="6" name="Platshållare för text 5"/>
          <p:cNvSpPr>
            <a:spLocks noGrp="1"/>
          </p:cNvSpPr>
          <p:nvPr>
            <p:ph idx="1"/>
          </p:nvPr>
        </p:nvSpPr>
        <p:spPr>
          <a:xfrm>
            <a:off x="629100" y="2751008"/>
            <a:ext cx="7912894" cy="3836963"/>
          </a:xfrm>
        </p:spPr>
        <p:txBody>
          <a:bodyPr>
            <a:normAutofit/>
          </a:bodyPr>
          <a:lstStyle/>
          <a:p>
            <a:pPr lvl="1">
              <a:buNone/>
            </a:pPr>
            <a:r>
              <a:rPr lang="en-GB" b="1" dirty="0" smtClean="0">
                <a:solidFill>
                  <a:schemeClr val="tx1"/>
                </a:solidFill>
              </a:rPr>
              <a:t>Some examples of what you can do if you feel that you have been offended:</a:t>
            </a:r>
          </a:p>
          <a:p>
            <a:pPr lvl="1">
              <a:buFont typeface="Wingdings" panose="05000000000000000000" pitchFamily="2" charset="2"/>
              <a:buChar char="§"/>
            </a:pPr>
            <a:r>
              <a:rPr lang="en-GB" dirty="0" smtClean="0">
                <a:solidFill>
                  <a:schemeClr val="tx1"/>
                </a:solidFill>
              </a:rPr>
              <a:t>• </a:t>
            </a:r>
            <a:r>
              <a:rPr lang="en-GB" sz="1600" dirty="0" smtClean="0">
                <a:solidFill>
                  <a:schemeClr val="tx1"/>
                </a:solidFill>
              </a:rPr>
              <a:t>If possible, depending on the situation, </a:t>
            </a:r>
            <a:r>
              <a:rPr lang="en-GB" sz="1600" b="1" dirty="0" smtClean="0">
                <a:solidFill>
                  <a:schemeClr val="tx1"/>
                </a:solidFill>
              </a:rPr>
              <a:t>make it clear </a:t>
            </a:r>
            <a:r>
              <a:rPr lang="en-GB" sz="1600" dirty="0" smtClean="0">
                <a:solidFill>
                  <a:schemeClr val="tx1"/>
                </a:solidFill>
              </a:rPr>
              <a:t>that you do not appreciate the “joke”, the action or the behaviour. You are not to blame and you should not have to endure unwanted treatment.</a:t>
            </a:r>
          </a:p>
          <a:p>
            <a:pPr lvl="1">
              <a:buFont typeface="Wingdings" panose="05000000000000000000" pitchFamily="2" charset="2"/>
              <a:buChar char="§"/>
            </a:pPr>
            <a:r>
              <a:rPr lang="en-GB" sz="1600" dirty="0" smtClean="0">
                <a:solidFill>
                  <a:schemeClr val="tx1"/>
                </a:solidFill>
              </a:rPr>
              <a:t>• </a:t>
            </a:r>
            <a:r>
              <a:rPr lang="en-GB" sz="1600" b="1" dirty="0" smtClean="0">
                <a:solidFill>
                  <a:schemeClr val="tx1"/>
                </a:solidFill>
              </a:rPr>
              <a:t>Tell</a:t>
            </a:r>
            <a:r>
              <a:rPr lang="en-GB" sz="1600" dirty="0" smtClean="0">
                <a:solidFill>
                  <a:schemeClr val="tx1"/>
                </a:solidFill>
              </a:rPr>
              <a:t> someone what has happened: a colleague or someone else that you trust.</a:t>
            </a:r>
          </a:p>
          <a:p>
            <a:pPr lvl="1">
              <a:buFont typeface="Wingdings" panose="05000000000000000000" pitchFamily="2" charset="2"/>
              <a:buChar char="§"/>
            </a:pPr>
            <a:r>
              <a:rPr lang="en-GB" sz="1600" dirty="0" smtClean="0">
                <a:solidFill>
                  <a:schemeClr val="tx1"/>
                </a:solidFill>
              </a:rPr>
              <a:t>•	</a:t>
            </a:r>
            <a:r>
              <a:rPr lang="en-GB" sz="1600" b="1" dirty="0" smtClean="0">
                <a:solidFill>
                  <a:schemeClr val="tx1"/>
                </a:solidFill>
              </a:rPr>
              <a:t>Inform</a:t>
            </a:r>
            <a:r>
              <a:rPr lang="en-GB" sz="1600" dirty="0" smtClean="0">
                <a:solidFill>
                  <a:schemeClr val="tx1"/>
                </a:solidFill>
              </a:rPr>
              <a:t> your superior of the problem as soon as possible, otherwise it may easily grow bigger.</a:t>
            </a:r>
          </a:p>
          <a:p>
            <a:pPr lvl="1">
              <a:buFont typeface="Wingdings" panose="05000000000000000000" pitchFamily="2" charset="2"/>
              <a:buChar char="§"/>
            </a:pPr>
            <a:r>
              <a:rPr lang="en-GB" sz="1600" dirty="0" smtClean="0">
                <a:solidFill>
                  <a:schemeClr val="tx1"/>
                </a:solidFill>
              </a:rPr>
              <a:t>• </a:t>
            </a:r>
            <a:r>
              <a:rPr lang="en-GB" sz="1600" b="1" dirty="0" smtClean="0">
                <a:solidFill>
                  <a:schemeClr val="tx1"/>
                </a:solidFill>
              </a:rPr>
              <a:t>Write down </a:t>
            </a:r>
            <a:r>
              <a:rPr lang="en-GB" sz="1600" dirty="0" smtClean="0">
                <a:solidFill>
                  <a:schemeClr val="tx1"/>
                </a:solidFill>
              </a:rPr>
              <a:t>your experience of the situation – it will make it easier for you if you later decide to make a formal report against the offender. Make a note of each occurrence, including the time, place and possible witnesses, as well as what happened and how you experienced it. </a:t>
            </a:r>
            <a:endParaRPr lang="en-GB" u="sng"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1344318"/>
            <a:ext cx="7912894" cy="652145"/>
          </a:xfrm>
        </p:spPr>
        <p:txBody>
          <a:bodyPr>
            <a:noAutofit/>
          </a:bodyPr>
          <a:lstStyle/>
          <a:p>
            <a:r>
              <a:rPr lang="en-GB" sz="2400" dirty="0" smtClean="0"/>
              <a:t>FURTHER IMFORMATION ABOUT </a:t>
            </a:r>
            <a:br>
              <a:rPr lang="en-GB" sz="2400" dirty="0" smtClean="0"/>
            </a:br>
            <a:r>
              <a:rPr lang="en-GB" sz="2400" dirty="0" smtClean="0"/>
              <a:t>EQUAL OPPORTUNITIES</a:t>
            </a:r>
            <a:endParaRPr lang="en-GB" sz="2400" dirty="0"/>
          </a:p>
        </p:txBody>
      </p:sp>
      <p:sp>
        <p:nvSpPr>
          <p:cNvPr id="3" name="Platshållare för text 2"/>
          <p:cNvSpPr>
            <a:spLocks noGrp="1"/>
          </p:cNvSpPr>
          <p:nvPr>
            <p:ph idx="1"/>
          </p:nvPr>
        </p:nvSpPr>
        <p:spPr>
          <a:xfrm>
            <a:off x="629100" y="2539411"/>
            <a:ext cx="7912894" cy="3836963"/>
          </a:xfrm>
        </p:spPr>
        <p:txBody>
          <a:bodyPr>
            <a:normAutofit/>
          </a:bodyPr>
          <a:lstStyle/>
          <a:p>
            <a:pPr lvl="1">
              <a:buFont typeface="Wingdings" panose="05000000000000000000" pitchFamily="2" charset="2"/>
              <a:buChar char="§"/>
            </a:pPr>
            <a:r>
              <a:rPr lang="en-GB" dirty="0" smtClean="0">
                <a:solidFill>
                  <a:schemeClr val="tx1"/>
                </a:solidFill>
              </a:rPr>
              <a:t>Further information about Equal Opportunities can be found on the </a:t>
            </a:r>
            <a:r>
              <a:rPr lang="en-GB" dirty="0" err="1" smtClean="0">
                <a:solidFill>
                  <a:schemeClr val="tx1"/>
                </a:solidFill>
              </a:rPr>
              <a:t>Staffnet</a:t>
            </a:r>
            <a:r>
              <a:rPr lang="en-GB" dirty="0" smtClean="0">
                <a:solidFill>
                  <a:schemeClr val="tx1"/>
                </a:solidFill>
              </a:rPr>
              <a:t> under Support: </a:t>
            </a:r>
            <a:r>
              <a:rPr lang="en-GB" dirty="0" smtClean="0">
                <a:solidFill>
                  <a:schemeClr val="tx1"/>
                </a:solidFill>
                <a:hlinkClick r:id="rId3"/>
              </a:rPr>
              <a:t>http://www.miun.se/en/staffnet/stod/equality</a:t>
            </a:r>
            <a:endParaRPr lang="en-GB" dirty="0" smtClean="0">
              <a:solidFill>
                <a:schemeClr val="tx1"/>
              </a:solidFill>
            </a:endParaRPr>
          </a:p>
          <a:p>
            <a:pPr lvl="1">
              <a:buFont typeface="Wingdings" panose="05000000000000000000" pitchFamily="2" charset="2"/>
              <a:buChar char="§"/>
            </a:pPr>
            <a:endParaRPr lang="en-GB" dirty="0" smtClean="0"/>
          </a:p>
          <a:p>
            <a:pPr lvl="1">
              <a:buFont typeface="Wingdings" panose="05000000000000000000" pitchFamily="2" charset="2"/>
              <a:buChar char="§"/>
            </a:pPr>
            <a:r>
              <a:rPr lang="en-GB" dirty="0" smtClean="0">
                <a:solidFill>
                  <a:schemeClr val="tx1"/>
                </a:solidFill>
              </a:rPr>
              <a:t>There you will find the contact information for the equal opportunities coordinator and the equal opportunities representatives, whom you can contact if you have any questions about equal opportunities.</a:t>
            </a:r>
          </a:p>
          <a:p>
            <a:pPr lvl="1">
              <a:buFont typeface="Wingdings" panose="05000000000000000000" pitchFamily="2" charset="2"/>
              <a:buChar char="§"/>
            </a:pPr>
            <a:endParaRPr lang="en-GB" dirty="0" smtClean="0">
              <a:solidFill>
                <a:schemeClr val="tx1"/>
              </a:solidFill>
            </a:endParaRPr>
          </a:p>
          <a:p>
            <a:pPr lvl="1">
              <a:buFont typeface="Wingdings" panose="05000000000000000000" pitchFamily="2" charset="2"/>
              <a:buChar char="§"/>
            </a:pPr>
            <a:r>
              <a:rPr lang="en-GB" b="1" dirty="0" smtClean="0">
                <a:solidFill>
                  <a:schemeClr val="tx1"/>
                </a:solidFill>
              </a:rPr>
              <a:t>Administrative Procedures </a:t>
            </a:r>
            <a:r>
              <a:rPr lang="en-GB" dirty="0" smtClean="0">
                <a:solidFill>
                  <a:schemeClr val="tx1"/>
                </a:solidFill>
              </a:rPr>
              <a:t>for the Work against Discrimination, Harassment and Other Forms of Victimisation</a:t>
            </a:r>
          </a:p>
          <a:p>
            <a:pPr lvl="1">
              <a:buFont typeface="Wingdings" panose="05000000000000000000" pitchFamily="2" charset="2"/>
              <a:buChar char="§"/>
            </a:pPr>
            <a:endParaRPr lang="en-GB" dirty="0" smtClean="0">
              <a:solidFill>
                <a:schemeClr val="tx1"/>
              </a:solidFill>
            </a:endParaRPr>
          </a:p>
          <a:p>
            <a:pPr lvl="1">
              <a:buFont typeface="Wingdings" panose="05000000000000000000" pitchFamily="2" charset="2"/>
              <a:buChar char="§"/>
            </a:pPr>
            <a:r>
              <a:rPr lang="en-GB" dirty="0" smtClean="0">
                <a:solidFill>
                  <a:schemeClr val="tx1"/>
                </a:solidFill>
              </a:rPr>
              <a:t>The </a:t>
            </a:r>
            <a:r>
              <a:rPr lang="en-GB" b="1" dirty="0" smtClean="0">
                <a:solidFill>
                  <a:schemeClr val="tx1"/>
                </a:solidFill>
              </a:rPr>
              <a:t>folder </a:t>
            </a:r>
            <a:r>
              <a:rPr lang="en-GB" dirty="0" smtClean="0">
                <a:solidFill>
                  <a:schemeClr val="tx1"/>
                </a:solidFill>
              </a:rPr>
              <a:t>”Work for Equal Opportunities” contains information about victimisation, harassment and discrimination</a:t>
            </a:r>
          </a:p>
          <a:p>
            <a:pPr lvl="1">
              <a:buNone/>
            </a:pPr>
            <a:r>
              <a:rPr lang="en-GB" dirty="0" smtClean="0">
                <a:solidFill>
                  <a:schemeClr val="tx1"/>
                </a:solidFill>
              </a:rPr>
              <a:t>	 </a:t>
            </a:r>
          </a:p>
          <a:p>
            <a:pPr lvl="1">
              <a:buNone/>
            </a:pPr>
            <a:endParaRPr lang="en-GB"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en-GB" sz="2400" dirty="0" smtClean="0"/>
              <a:t>FINALLY</a:t>
            </a:r>
            <a:endParaRPr lang="en-GB" sz="2400" dirty="0"/>
          </a:p>
        </p:txBody>
      </p:sp>
      <p:sp>
        <p:nvSpPr>
          <p:cNvPr id="6" name="Platshållare för text 5"/>
          <p:cNvSpPr>
            <a:spLocks noGrp="1"/>
          </p:cNvSpPr>
          <p:nvPr>
            <p:ph sz="half" idx="1"/>
          </p:nvPr>
        </p:nvSpPr>
        <p:spPr/>
        <p:txBody>
          <a:bodyPr>
            <a:normAutofit lnSpcReduction="10000"/>
          </a:bodyPr>
          <a:lstStyle/>
          <a:p>
            <a:pPr lvl="1">
              <a:lnSpc>
                <a:spcPct val="150000"/>
              </a:lnSpc>
              <a:buNone/>
            </a:pPr>
            <a:r>
              <a:rPr lang="en-GB" b="1" dirty="0" smtClean="0"/>
              <a:t>We are each other’s work environment! </a:t>
            </a:r>
            <a:r>
              <a:rPr lang="en-GB" dirty="0" smtClean="0">
                <a:solidFill>
                  <a:schemeClr val="tx1"/>
                </a:solidFill>
              </a:rPr>
              <a:t>Together, you and I can create the work environment that we would like to have at Mid Sweden University. It should be a work environment that is free from discrimination, harassment and other forms of victimisation.</a:t>
            </a:r>
          </a:p>
          <a:p>
            <a:pPr>
              <a:lnSpc>
                <a:spcPct val="90000"/>
              </a:lnSpc>
            </a:pPr>
            <a:endParaRPr lang="sv-SE" b="1" dirty="0" smtClean="0"/>
          </a:p>
        </p:txBody>
      </p:sp>
      <p:pic>
        <p:nvPicPr>
          <p:cNvPr id="4" name="Bildobjekt 3" descr="CH_H-rn-sand_exteri-r_01.JPG"/>
          <p:cNvPicPr>
            <a:picLocks noChangeAspect="1"/>
          </p:cNvPicPr>
          <p:nvPr/>
        </p:nvPicPr>
        <p:blipFill>
          <a:blip r:embed="rId3" cstate="screen"/>
          <a:stretch>
            <a:fillRect/>
          </a:stretch>
        </p:blipFill>
        <p:spPr>
          <a:xfrm>
            <a:off x="4514400" y="2456742"/>
            <a:ext cx="4386261" cy="29241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2000" y="1313180"/>
            <a:ext cx="7886249" cy="652145"/>
          </a:xfrm>
        </p:spPr>
        <p:txBody>
          <a:bodyPr>
            <a:noAutofit/>
          </a:bodyPr>
          <a:lstStyle/>
          <a:p>
            <a:r>
              <a:rPr lang="en-GB" sz="2400" dirty="0" smtClean="0"/>
              <a:t>UNITED NATIONS UNIVERSAL </a:t>
            </a:r>
            <a:br>
              <a:rPr lang="en-GB" sz="2400" dirty="0" smtClean="0"/>
            </a:br>
            <a:r>
              <a:rPr lang="en-GB" sz="2400" dirty="0" smtClean="0"/>
              <a:t>DECLARATION OF HUMAN RIGHTS</a:t>
            </a:r>
            <a:endParaRPr lang="en-GB" sz="2400" dirty="0"/>
          </a:p>
        </p:txBody>
      </p:sp>
      <p:sp>
        <p:nvSpPr>
          <p:cNvPr id="3" name="Platshållare för text 2"/>
          <p:cNvSpPr>
            <a:spLocks noGrp="1"/>
          </p:cNvSpPr>
          <p:nvPr>
            <p:ph sz="half" idx="1"/>
          </p:nvPr>
        </p:nvSpPr>
        <p:spPr>
          <a:xfrm>
            <a:off x="629100" y="2234709"/>
            <a:ext cx="4471892" cy="3942255"/>
          </a:xfrm>
        </p:spPr>
        <p:txBody>
          <a:bodyPr/>
          <a:lstStyle/>
          <a:p>
            <a:pPr lvl="1">
              <a:buNone/>
            </a:pPr>
            <a:endParaRPr lang="sv-SE" dirty="0" smtClean="0"/>
          </a:p>
          <a:p>
            <a:pPr lvl="1"/>
            <a:endParaRPr lang="sv-SE" dirty="0" smtClean="0">
              <a:solidFill>
                <a:schemeClr val="tx1"/>
              </a:solidFill>
            </a:endParaRPr>
          </a:p>
          <a:p>
            <a:pPr lvl="1">
              <a:buNone/>
            </a:pPr>
            <a:endParaRPr lang="sv-SE" dirty="0" smtClean="0">
              <a:solidFill>
                <a:schemeClr val="tx1"/>
              </a:solidFill>
            </a:endParaRPr>
          </a:p>
          <a:p>
            <a:pPr lvl="1">
              <a:buNone/>
            </a:pPr>
            <a:r>
              <a:rPr lang="en-GB" sz="2000" dirty="0" smtClean="0">
                <a:solidFill>
                  <a:schemeClr val="tx1"/>
                </a:solidFill>
              </a:rPr>
              <a:t>”All human beings are born free and equal in dignity and rights."</a:t>
            </a:r>
            <a:endParaRPr lang="en-GB" sz="2000" dirty="0">
              <a:solidFill>
                <a:schemeClr val="tx1"/>
              </a:solidFill>
            </a:endParaRPr>
          </a:p>
        </p:txBody>
      </p:sp>
      <p:pic>
        <p:nvPicPr>
          <p:cNvPr id="1026" name="Picture 2" descr="H:\Niklas\Lika villkor\2014\un_logo.jpg"/>
          <p:cNvPicPr>
            <a:picLocks noChangeAspect="1" noChangeArrowheads="1"/>
          </p:cNvPicPr>
          <p:nvPr/>
        </p:nvPicPr>
        <p:blipFill>
          <a:blip r:embed="rId3" cstate="print"/>
          <a:srcRect/>
          <a:stretch>
            <a:fillRect/>
          </a:stretch>
        </p:blipFill>
        <p:spPr bwMode="auto">
          <a:xfrm>
            <a:off x="5419278" y="2242765"/>
            <a:ext cx="2835275" cy="28352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1081438"/>
            <a:ext cx="7886249" cy="652145"/>
          </a:xfrm>
        </p:spPr>
        <p:txBody>
          <a:bodyPr>
            <a:noAutofit/>
          </a:bodyPr>
          <a:lstStyle/>
          <a:p>
            <a:r>
              <a:rPr lang="en-GB" sz="2400" dirty="0" smtClean="0"/>
              <a:t>CHARTER OF HUMAN RIGHTS OF </a:t>
            </a:r>
            <a:br>
              <a:rPr lang="en-GB" sz="2400" dirty="0" smtClean="0"/>
            </a:br>
            <a:r>
              <a:rPr lang="en-GB" sz="2400" dirty="0" smtClean="0"/>
              <a:t>THE EUROPEAN UNION</a:t>
            </a:r>
            <a:endParaRPr lang="en-GB" sz="2400" dirty="0"/>
          </a:p>
        </p:txBody>
      </p:sp>
      <p:sp>
        <p:nvSpPr>
          <p:cNvPr id="3" name="Platshållare för text 2"/>
          <p:cNvSpPr>
            <a:spLocks noGrp="1"/>
          </p:cNvSpPr>
          <p:nvPr>
            <p:ph sz="half" idx="1"/>
          </p:nvPr>
        </p:nvSpPr>
        <p:spPr/>
        <p:txBody>
          <a:bodyPr>
            <a:normAutofit fontScale="92500" lnSpcReduction="10000"/>
          </a:bodyPr>
          <a:lstStyle/>
          <a:p>
            <a:pPr lvl="1">
              <a:buNone/>
            </a:pPr>
            <a:r>
              <a:rPr lang="en-GB" b="1" dirty="0" smtClean="0">
                <a:solidFill>
                  <a:schemeClr val="tx1"/>
                </a:solidFill>
              </a:rPr>
              <a:t>Chapter 3 Equality</a:t>
            </a:r>
            <a:r>
              <a:rPr lang="en-GB" dirty="0" smtClean="0">
                <a:solidFill>
                  <a:schemeClr val="tx1"/>
                </a:solidFill>
              </a:rPr>
              <a:t> </a:t>
            </a:r>
          </a:p>
          <a:p>
            <a:pPr lvl="1">
              <a:buNone/>
            </a:pPr>
            <a:endParaRPr lang="en-GB" dirty="0" smtClean="0">
              <a:solidFill>
                <a:schemeClr val="tx1"/>
              </a:solidFill>
            </a:endParaRPr>
          </a:p>
          <a:p>
            <a:pPr lvl="1">
              <a:lnSpc>
                <a:spcPct val="120000"/>
              </a:lnSpc>
              <a:buFont typeface="Wingdings" pitchFamily="2" charset="2"/>
              <a:buChar char="§"/>
            </a:pPr>
            <a:r>
              <a:rPr lang="en-GB" b="1" dirty="0" smtClean="0">
                <a:solidFill>
                  <a:schemeClr val="tx1"/>
                </a:solidFill>
              </a:rPr>
              <a:t>equality before the law</a:t>
            </a:r>
            <a:r>
              <a:rPr lang="en-GB" dirty="0" smtClean="0">
                <a:solidFill>
                  <a:schemeClr val="tx1"/>
                </a:solidFill>
              </a:rPr>
              <a:t>,</a:t>
            </a:r>
          </a:p>
          <a:p>
            <a:pPr lvl="1">
              <a:lnSpc>
                <a:spcPct val="120000"/>
              </a:lnSpc>
              <a:buFont typeface="Wingdings" pitchFamily="2" charset="2"/>
              <a:buChar char="§"/>
            </a:pPr>
            <a:r>
              <a:rPr lang="en-GB" b="1" dirty="0" smtClean="0">
                <a:solidFill>
                  <a:schemeClr val="tx1"/>
                </a:solidFill>
              </a:rPr>
              <a:t>non-discrimination</a:t>
            </a:r>
            <a:r>
              <a:rPr lang="en-GB" dirty="0" smtClean="0">
                <a:solidFill>
                  <a:schemeClr val="tx1"/>
                </a:solidFill>
              </a:rPr>
              <a:t>, </a:t>
            </a:r>
          </a:p>
          <a:p>
            <a:pPr lvl="1">
              <a:lnSpc>
                <a:spcPct val="120000"/>
              </a:lnSpc>
              <a:buFont typeface="Wingdings" pitchFamily="2" charset="2"/>
              <a:buChar char="§"/>
            </a:pPr>
            <a:r>
              <a:rPr lang="en-GB" dirty="0" smtClean="0">
                <a:solidFill>
                  <a:schemeClr val="tx1"/>
                </a:solidFill>
              </a:rPr>
              <a:t>cultural, religious and linguistic </a:t>
            </a:r>
            <a:r>
              <a:rPr lang="en-GB" b="1" dirty="0" smtClean="0">
                <a:solidFill>
                  <a:schemeClr val="tx1"/>
                </a:solidFill>
              </a:rPr>
              <a:t>diversity</a:t>
            </a:r>
            <a:r>
              <a:rPr lang="en-GB" dirty="0" smtClean="0">
                <a:solidFill>
                  <a:schemeClr val="tx1"/>
                </a:solidFill>
              </a:rPr>
              <a:t>,</a:t>
            </a:r>
          </a:p>
          <a:p>
            <a:pPr lvl="1">
              <a:lnSpc>
                <a:spcPct val="120000"/>
              </a:lnSpc>
              <a:buFont typeface="Wingdings" pitchFamily="2" charset="2"/>
              <a:buChar char="§"/>
            </a:pPr>
            <a:r>
              <a:rPr lang="en-GB" b="1" dirty="0" smtClean="0">
                <a:solidFill>
                  <a:schemeClr val="tx1"/>
                </a:solidFill>
              </a:rPr>
              <a:t>equality </a:t>
            </a:r>
            <a:r>
              <a:rPr lang="en-GB" dirty="0" smtClean="0">
                <a:solidFill>
                  <a:schemeClr val="tx1"/>
                </a:solidFill>
              </a:rPr>
              <a:t>between men and women,</a:t>
            </a:r>
          </a:p>
          <a:p>
            <a:pPr lvl="1">
              <a:lnSpc>
                <a:spcPct val="120000"/>
              </a:lnSpc>
              <a:buFont typeface="Wingdings" pitchFamily="2" charset="2"/>
              <a:buChar char="§"/>
            </a:pPr>
            <a:r>
              <a:rPr lang="en-GB" dirty="0" smtClean="0">
                <a:solidFill>
                  <a:schemeClr val="tx1"/>
                </a:solidFill>
              </a:rPr>
              <a:t>the rights of </a:t>
            </a:r>
            <a:r>
              <a:rPr lang="en-GB" b="1" dirty="0" smtClean="0">
                <a:solidFill>
                  <a:schemeClr val="tx1"/>
                </a:solidFill>
              </a:rPr>
              <a:t>the child</a:t>
            </a:r>
            <a:r>
              <a:rPr lang="en-GB" dirty="0" smtClean="0">
                <a:solidFill>
                  <a:schemeClr val="tx1"/>
                </a:solidFill>
              </a:rPr>
              <a:t>,</a:t>
            </a:r>
          </a:p>
          <a:p>
            <a:pPr lvl="1">
              <a:lnSpc>
                <a:spcPct val="120000"/>
              </a:lnSpc>
              <a:buFont typeface="Wingdings" pitchFamily="2" charset="2"/>
              <a:buChar char="§"/>
            </a:pPr>
            <a:r>
              <a:rPr lang="en-GB" dirty="0" smtClean="0">
                <a:solidFill>
                  <a:schemeClr val="tx1"/>
                </a:solidFill>
              </a:rPr>
              <a:t>the rights of </a:t>
            </a:r>
            <a:r>
              <a:rPr lang="en-GB" b="1" dirty="0" smtClean="0">
                <a:solidFill>
                  <a:schemeClr val="tx1"/>
                </a:solidFill>
              </a:rPr>
              <a:t>the elderly</a:t>
            </a:r>
            <a:r>
              <a:rPr lang="en-GB" dirty="0" smtClean="0">
                <a:solidFill>
                  <a:schemeClr val="tx1"/>
                </a:solidFill>
              </a:rPr>
              <a:t>,</a:t>
            </a:r>
          </a:p>
          <a:p>
            <a:pPr lvl="1">
              <a:lnSpc>
                <a:spcPct val="120000"/>
              </a:lnSpc>
              <a:buFont typeface="Wingdings" pitchFamily="2" charset="2"/>
              <a:buChar char="§"/>
            </a:pPr>
            <a:r>
              <a:rPr lang="en-GB" dirty="0" smtClean="0">
                <a:solidFill>
                  <a:schemeClr val="tx1"/>
                </a:solidFill>
              </a:rPr>
              <a:t>integration of persons with </a:t>
            </a:r>
            <a:r>
              <a:rPr lang="en-GB" b="1" dirty="0" smtClean="0">
                <a:solidFill>
                  <a:schemeClr val="tx1"/>
                </a:solidFill>
              </a:rPr>
              <a:t>disabilities</a:t>
            </a:r>
            <a:r>
              <a:rPr lang="en-GB" dirty="0" smtClean="0">
                <a:solidFill>
                  <a:schemeClr val="tx1"/>
                </a:solidFill>
              </a:rPr>
              <a:t>.</a:t>
            </a:r>
          </a:p>
          <a:p>
            <a:pPr lvl="1">
              <a:buNone/>
            </a:pPr>
            <a:endParaRPr lang="en-GB" sz="4200" dirty="0" smtClean="0"/>
          </a:p>
          <a:p>
            <a:endParaRPr lang="en-GB" dirty="0"/>
          </a:p>
        </p:txBody>
      </p:sp>
      <p:pic>
        <p:nvPicPr>
          <p:cNvPr id="2050" name="Picture 2" descr="H:\Niklas\Lika villkor\2014\Emblem_EU_RGB.jpg"/>
          <p:cNvPicPr>
            <a:picLocks noChangeAspect="1" noChangeArrowheads="1"/>
          </p:cNvPicPr>
          <p:nvPr/>
        </p:nvPicPr>
        <p:blipFill>
          <a:blip r:embed="rId3" cstate="print"/>
          <a:srcRect/>
          <a:stretch>
            <a:fillRect/>
          </a:stretch>
        </p:blipFill>
        <p:spPr bwMode="auto">
          <a:xfrm>
            <a:off x="5532057" y="2234709"/>
            <a:ext cx="3114675" cy="24882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sz="2400" dirty="0" smtClean="0"/>
              <a:t>MY RESPONSIBILITIES AS A GOVERNMENT EMPLOYEE</a:t>
            </a:r>
            <a:endParaRPr lang="en-GB" sz="2400" dirty="0"/>
          </a:p>
        </p:txBody>
      </p:sp>
      <p:sp>
        <p:nvSpPr>
          <p:cNvPr id="3" name="Platshållare för text 2"/>
          <p:cNvSpPr>
            <a:spLocks noGrp="1"/>
          </p:cNvSpPr>
          <p:nvPr>
            <p:ph sz="half" idx="1"/>
          </p:nvPr>
        </p:nvSpPr>
        <p:spPr>
          <a:xfrm>
            <a:off x="629101" y="2355622"/>
            <a:ext cx="3885300" cy="3942255"/>
          </a:xfrm>
        </p:spPr>
        <p:txBody>
          <a:bodyPr>
            <a:noAutofit/>
          </a:bodyPr>
          <a:lstStyle/>
          <a:p>
            <a:pPr lvl="1">
              <a:buNone/>
            </a:pPr>
            <a:r>
              <a:rPr lang="en-US" dirty="0">
                <a:solidFill>
                  <a:schemeClr val="tx1"/>
                </a:solidFill>
              </a:rPr>
              <a:t>The public institutions shall combat discrimination of persons on grounds of gender, </a:t>
            </a:r>
            <a:r>
              <a:rPr lang="en-US" dirty="0" err="1" smtClean="0">
                <a:solidFill>
                  <a:schemeClr val="tx1"/>
                </a:solidFill>
              </a:rPr>
              <a:t>colour</a:t>
            </a:r>
            <a:r>
              <a:rPr lang="en-US" dirty="0">
                <a:solidFill>
                  <a:schemeClr val="tx1"/>
                </a:solidFill>
              </a:rPr>
              <a:t>, national or ethnic origin, linguistic or religious affiliation, functional disability, sexual orientation, age or other circumstance affecting the individual.</a:t>
            </a:r>
          </a:p>
        </p:txBody>
      </p:sp>
      <p:pic>
        <p:nvPicPr>
          <p:cNvPr id="109576" name="Picture 8" descr="https://encrypted-tbn0.gstatic.com/images?q=tbn:ANd9GcToiuj4mmrJtsy8vuhbAeq8C1uXdCENDBbuepBa2N59iqQ6tUGO">
            <a:hlinkClick r:id="rId3"/>
          </p:cNvPr>
          <p:cNvPicPr>
            <a:picLocks noChangeAspect="1" noChangeArrowheads="1"/>
          </p:cNvPicPr>
          <p:nvPr/>
        </p:nvPicPr>
        <p:blipFill>
          <a:blip r:embed="rId4" cstate="print"/>
          <a:srcRect/>
          <a:stretch>
            <a:fillRect/>
          </a:stretch>
        </p:blipFill>
        <p:spPr bwMode="auto">
          <a:xfrm>
            <a:off x="5389944" y="2355622"/>
            <a:ext cx="3246120" cy="20288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1" y="1542416"/>
            <a:ext cx="8048174" cy="652145"/>
          </a:xfrm>
        </p:spPr>
        <p:txBody>
          <a:bodyPr>
            <a:noAutofit/>
          </a:bodyPr>
          <a:lstStyle/>
          <a:p>
            <a:r>
              <a:rPr lang="en-US" sz="2400" dirty="0"/>
              <a:t>OUR BASIC VALUES AS GOVERNMENT EMPLOYEES</a:t>
            </a:r>
          </a:p>
        </p:txBody>
      </p:sp>
      <p:sp>
        <p:nvSpPr>
          <p:cNvPr id="3" name="Platshållare för text 2"/>
          <p:cNvSpPr>
            <a:spLocks noGrp="1"/>
          </p:cNvSpPr>
          <p:nvPr>
            <p:ph sz="half" idx="1"/>
          </p:nvPr>
        </p:nvSpPr>
        <p:spPr/>
        <p:txBody>
          <a:bodyPr>
            <a:normAutofit/>
          </a:bodyPr>
          <a:lstStyle/>
          <a:p>
            <a:pPr lvl="1">
              <a:lnSpc>
                <a:spcPct val="150000"/>
              </a:lnSpc>
              <a:buFont typeface="Wingdings" pitchFamily="2" charset="2"/>
              <a:buChar char="§"/>
            </a:pPr>
            <a:r>
              <a:rPr lang="en-GB" dirty="0" smtClean="0">
                <a:solidFill>
                  <a:schemeClr val="tx1"/>
                </a:solidFill>
              </a:rPr>
              <a:t>Democracy</a:t>
            </a:r>
          </a:p>
          <a:p>
            <a:pPr lvl="1">
              <a:lnSpc>
                <a:spcPct val="150000"/>
              </a:lnSpc>
              <a:buFont typeface="Wingdings" pitchFamily="2" charset="2"/>
              <a:buChar char="§"/>
            </a:pPr>
            <a:r>
              <a:rPr lang="en-GB" dirty="0" smtClean="0">
                <a:solidFill>
                  <a:schemeClr val="tx1"/>
                </a:solidFill>
              </a:rPr>
              <a:t>Legality</a:t>
            </a:r>
          </a:p>
          <a:p>
            <a:pPr lvl="1">
              <a:lnSpc>
                <a:spcPct val="150000"/>
              </a:lnSpc>
              <a:buFont typeface="Wingdings" pitchFamily="2" charset="2"/>
              <a:buChar char="§"/>
            </a:pPr>
            <a:r>
              <a:rPr lang="en-GB" dirty="0" smtClean="0">
                <a:solidFill>
                  <a:schemeClr val="tx1"/>
                </a:solidFill>
              </a:rPr>
              <a:t>Objectivity and impartiality</a:t>
            </a:r>
          </a:p>
          <a:p>
            <a:pPr lvl="1">
              <a:lnSpc>
                <a:spcPct val="150000"/>
              </a:lnSpc>
              <a:buFont typeface="Wingdings" pitchFamily="2" charset="2"/>
              <a:buChar char="§"/>
            </a:pPr>
            <a:r>
              <a:rPr lang="en-GB" dirty="0" smtClean="0">
                <a:solidFill>
                  <a:schemeClr val="tx1"/>
                </a:solidFill>
              </a:rPr>
              <a:t>Free formation of opinion</a:t>
            </a:r>
          </a:p>
          <a:p>
            <a:pPr lvl="1">
              <a:lnSpc>
                <a:spcPct val="150000"/>
              </a:lnSpc>
              <a:buFont typeface="Wingdings" pitchFamily="2" charset="2"/>
              <a:buChar char="§"/>
            </a:pPr>
            <a:r>
              <a:rPr lang="en-GB" dirty="0" smtClean="0">
                <a:solidFill>
                  <a:schemeClr val="tx1"/>
                </a:solidFill>
              </a:rPr>
              <a:t>Respect</a:t>
            </a:r>
          </a:p>
          <a:p>
            <a:pPr lvl="1">
              <a:lnSpc>
                <a:spcPct val="150000"/>
              </a:lnSpc>
              <a:buFont typeface="Wingdings" pitchFamily="2" charset="2"/>
              <a:buChar char="§"/>
            </a:pPr>
            <a:r>
              <a:rPr lang="en-GB" dirty="0" smtClean="0">
                <a:solidFill>
                  <a:schemeClr val="tx1"/>
                </a:solidFill>
              </a:rPr>
              <a:t>Efficiency and service</a:t>
            </a:r>
          </a:p>
          <a:p>
            <a:endParaRPr lang="en-GB" dirty="0"/>
          </a:p>
        </p:txBody>
      </p:sp>
      <p:pic>
        <p:nvPicPr>
          <p:cNvPr id="43010" name="Picture 2"/>
          <p:cNvPicPr>
            <a:picLocks noChangeAspect="1" noChangeArrowheads="1"/>
          </p:cNvPicPr>
          <p:nvPr/>
        </p:nvPicPr>
        <p:blipFill>
          <a:blip r:embed="rId3" cstate="print"/>
          <a:srcRect/>
          <a:stretch>
            <a:fillRect/>
          </a:stretch>
        </p:blipFill>
        <p:spPr bwMode="auto">
          <a:xfrm>
            <a:off x="5505636" y="1987498"/>
            <a:ext cx="3171639" cy="344651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en-GB" sz="2400" dirty="0" smtClean="0"/>
              <a:t>GOVERNMENT REGULATIONS</a:t>
            </a:r>
            <a:endParaRPr lang="en-GB" sz="2400" dirty="0"/>
          </a:p>
        </p:txBody>
      </p:sp>
      <p:sp>
        <p:nvSpPr>
          <p:cNvPr id="6" name="Platshållare för text 5"/>
          <p:cNvSpPr>
            <a:spLocks noGrp="1"/>
          </p:cNvSpPr>
          <p:nvPr>
            <p:ph sz="half" idx="1"/>
          </p:nvPr>
        </p:nvSpPr>
        <p:spPr/>
        <p:txBody>
          <a:bodyPr>
            <a:normAutofit/>
          </a:bodyPr>
          <a:lstStyle/>
          <a:p>
            <a:pPr lvl="1">
              <a:buFont typeface="Wingdings" panose="05000000000000000000" pitchFamily="2" charset="2"/>
              <a:buChar char="§"/>
            </a:pPr>
            <a:r>
              <a:rPr lang="en-GB" dirty="0" smtClean="0">
                <a:solidFill>
                  <a:schemeClr val="tx1"/>
                </a:solidFill>
              </a:rPr>
              <a:t>The Discrimination Act</a:t>
            </a:r>
          </a:p>
          <a:p>
            <a:pPr lvl="1">
              <a:buFont typeface="Wingdings" panose="05000000000000000000" pitchFamily="2" charset="2"/>
              <a:buChar char="§"/>
            </a:pPr>
            <a:endParaRPr lang="en-GB" dirty="0" smtClean="0">
              <a:solidFill>
                <a:schemeClr val="tx1"/>
              </a:solidFill>
            </a:endParaRPr>
          </a:p>
          <a:p>
            <a:pPr lvl="1">
              <a:buFont typeface="Wingdings" panose="05000000000000000000" pitchFamily="2" charset="2"/>
              <a:buChar char="§"/>
            </a:pPr>
            <a:r>
              <a:rPr lang="en-GB" dirty="0" smtClean="0">
                <a:solidFill>
                  <a:schemeClr val="tx1"/>
                </a:solidFill>
              </a:rPr>
              <a:t>The Higher Education Act and the Higher Education Ordinance</a:t>
            </a:r>
            <a:endParaRPr lang="en-GB" sz="900" dirty="0" smtClean="0">
              <a:solidFill>
                <a:schemeClr val="tx1"/>
              </a:solidFill>
            </a:endParaRPr>
          </a:p>
          <a:p>
            <a:pPr lvl="1">
              <a:buFont typeface="Wingdings" panose="05000000000000000000" pitchFamily="2" charset="2"/>
              <a:buChar char="§"/>
            </a:pPr>
            <a:endParaRPr lang="en-GB" dirty="0" smtClean="0">
              <a:solidFill>
                <a:schemeClr val="tx1"/>
              </a:solidFill>
            </a:endParaRPr>
          </a:p>
          <a:p>
            <a:pPr lvl="1">
              <a:buFont typeface="Wingdings" panose="05000000000000000000" pitchFamily="2" charset="2"/>
              <a:buChar char="§"/>
            </a:pPr>
            <a:r>
              <a:rPr lang="en-GB" dirty="0" smtClean="0">
                <a:solidFill>
                  <a:schemeClr val="tx1"/>
                </a:solidFill>
              </a:rPr>
              <a:t>Gender mainstreaming</a:t>
            </a:r>
          </a:p>
          <a:p>
            <a:pPr lvl="1">
              <a:buFont typeface="Arial" pitchFamily="34" charset="0"/>
              <a:buChar char="•"/>
            </a:pPr>
            <a:endParaRPr lang="en-GB" sz="900" b="1" dirty="0" smtClean="0">
              <a:solidFill>
                <a:schemeClr val="tx1"/>
              </a:solidFill>
            </a:endParaRPr>
          </a:p>
          <a:p>
            <a:pPr>
              <a:lnSpc>
                <a:spcPct val="90000"/>
              </a:lnSpc>
            </a:pPr>
            <a:endParaRPr lang="en-GB" b="1" dirty="0" smtClean="0"/>
          </a:p>
        </p:txBody>
      </p:sp>
      <p:pic>
        <p:nvPicPr>
          <p:cNvPr id="40962" name="Picture 2" descr="https://encrypted-tbn3.gstatic.com/images?q=tbn:ANd9GcTFoUOTZ7MmyHPPPDOJREflQMej3I_I2TRCBb4ovrVopAcrRkMC">
            <a:hlinkClick r:id="rId3"/>
          </p:cNvPr>
          <p:cNvPicPr>
            <a:picLocks noChangeAspect="1" noChangeArrowheads="1"/>
          </p:cNvPicPr>
          <p:nvPr/>
        </p:nvPicPr>
        <p:blipFill>
          <a:blip r:embed="rId4" cstate="print"/>
          <a:srcRect/>
          <a:stretch>
            <a:fillRect/>
          </a:stretch>
        </p:blipFill>
        <p:spPr bwMode="auto">
          <a:xfrm>
            <a:off x="5570918" y="2341969"/>
            <a:ext cx="3059701" cy="17240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629100" y="1419889"/>
            <a:ext cx="7912894" cy="652145"/>
          </a:xfrm>
        </p:spPr>
        <p:txBody>
          <a:bodyPr>
            <a:normAutofit/>
          </a:bodyPr>
          <a:lstStyle/>
          <a:p>
            <a:r>
              <a:rPr lang="en-GB" sz="2400" dirty="0" smtClean="0"/>
              <a:t>THE DISCRIMINATION ACT</a:t>
            </a:r>
            <a:endParaRPr lang="en-GB" sz="2400" dirty="0"/>
          </a:p>
        </p:txBody>
      </p:sp>
      <p:sp>
        <p:nvSpPr>
          <p:cNvPr id="6" name="Platshållare för text 5"/>
          <p:cNvSpPr>
            <a:spLocks noGrp="1"/>
          </p:cNvSpPr>
          <p:nvPr>
            <p:ph idx="1"/>
          </p:nvPr>
        </p:nvSpPr>
        <p:spPr>
          <a:xfrm>
            <a:off x="482082" y="1936006"/>
            <a:ext cx="8206929" cy="4343881"/>
          </a:xfrm>
        </p:spPr>
        <p:txBody>
          <a:bodyPr>
            <a:normAutofit/>
          </a:bodyPr>
          <a:lstStyle/>
          <a:p>
            <a:pPr lvl="1">
              <a:lnSpc>
                <a:spcPct val="150000"/>
              </a:lnSpc>
              <a:buNone/>
            </a:pPr>
            <a:r>
              <a:rPr lang="en-GB" sz="1400" dirty="0" smtClean="0">
                <a:solidFill>
                  <a:schemeClr val="tx1"/>
                </a:solidFill>
              </a:rPr>
              <a:t>The purpose of </a:t>
            </a:r>
            <a:r>
              <a:rPr lang="en-GB" sz="1400" b="1" dirty="0" smtClean="0">
                <a:solidFill>
                  <a:schemeClr val="tx1"/>
                </a:solidFill>
              </a:rPr>
              <a:t>the DISCRIMINATION ACT</a:t>
            </a:r>
            <a:r>
              <a:rPr lang="en-GB" sz="1400" dirty="0" smtClean="0">
                <a:solidFill>
                  <a:schemeClr val="tx1"/>
                </a:solidFill>
              </a:rPr>
              <a:t> is to is to </a:t>
            </a:r>
            <a:r>
              <a:rPr lang="en-GB" sz="1400" b="1" dirty="0" smtClean="0">
                <a:solidFill>
                  <a:schemeClr val="tx1"/>
                </a:solidFill>
              </a:rPr>
              <a:t>combat discrimination </a:t>
            </a:r>
            <a:r>
              <a:rPr lang="en-GB" sz="1400" dirty="0" smtClean="0">
                <a:solidFill>
                  <a:schemeClr val="tx1"/>
                </a:solidFill>
              </a:rPr>
              <a:t>and in other ways </a:t>
            </a:r>
            <a:r>
              <a:rPr lang="en-GB" sz="1400" b="1" dirty="0" smtClean="0">
                <a:solidFill>
                  <a:schemeClr val="tx1"/>
                </a:solidFill>
              </a:rPr>
              <a:t>promote equal rights and opportunities</a:t>
            </a:r>
            <a:r>
              <a:rPr lang="en-GB" sz="1400" dirty="0" smtClean="0">
                <a:solidFill>
                  <a:schemeClr val="tx1"/>
                </a:solidFill>
              </a:rPr>
              <a:t> regardless of:</a:t>
            </a:r>
          </a:p>
          <a:p>
            <a:pPr lvl="2">
              <a:lnSpc>
                <a:spcPct val="120000"/>
              </a:lnSpc>
              <a:buFont typeface="Wingdings" panose="05000000000000000000" pitchFamily="2" charset="2"/>
              <a:buChar char="§"/>
            </a:pPr>
            <a:r>
              <a:rPr lang="en-GB" sz="1400" dirty="0" smtClean="0">
                <a:solidFill>
                  <a:schemeClr val="tx1"/>
                </a:solidFill>
              </a:rPr>
              <a:t> gender</a:t>
            </a:r>
          </a:p>
          <a:p>
            <a:pPr lvl="2">
              <a:lnSpc>
                <a:spcPct val="120000"/>
              </a:lnSpc>
              <a:buFont typeface="Wingdings" panose="05000000000000000000" pitchFamily="2" charset="2"/>
              <a:buChar char="§"/>
            </a:pPr>
            <a:r>
              <a:rPr lang="en-GB" sz="1400" dirty="0" smtClean="0">
                <a:solidFill>
                  <a:schemeClr val="tx1"/>
                </a:solidFill>
              </a:rPr>
              <a:t> transgender identity or expression</a:t>
            </a:r>
          </a:p>
          <a:p>
            <a:pPr lvl="2">
              <a:lnSpc>
                <a:spcPct val="120000"/>
              </a:lnSpc>
              <a:buFont typeface="Wingdings" panose="05000000000000000000" pitchFamily="2" charset="2"/>
              <a:buChar char="§"/>
            </a:pPr>
            <a:r>
              <a:rPr lang="en-GB" sz="1400" dirty="0" smtClean="0">
                <a:solidFill>
                  <a:schemeClr val="tx1"/>
                </a:solidFill>
              </a:rPr>
              <a:t> ethnicity</a:t>
            </a:r>
          </a:p>
          <a:p>
            <a:pPr lvl="2">
              <a:lnSpc>
                <a:spcPct val="120000"/>
              </a:lnSpc>
              <a:buFont typeface="Wingdings" panose="05000000000000000000" pitchFamily="2" charset="2"/>
              <a:buChar char="§"/>
            </a:pPr>
            <a:r>
              <a:rPr lang="en-GB" sz="1400" dirty="0" smtClean="0">
                <a:solidFill>
                  <a:schemeClr val="tx1"/>
                </a:solidFill>
              </a:rPr>
              <a:t> religion or other belief</a:t>
            </a:r>
          </a:p>
          <a:p>
            <a:pPr lvl="2">
              <a:lnSpc>
                <a:spcPct val="120000"/>
              </a:lnSpc>
              <a:buFont typeface="Wingdings" panose="05000000000000000000" pitchFamily="2" charset="2"/>
              <a:buChar char="§"/>
            </a:pPr>
            <a:r>
              <a:rPr lang="en-GB" sz="1400" dirty="0" smtClean="0">
                <a:solidFill>
                  <a:schemeClr val="tx1"/>
                </a:solidFill>
              </a:rPr>
              <a:t> disability</a:t>
            </a:r>
          </a:p>
          <a:p>
            <a:pPr lvl="2">
              <a:lnSpc>
                <a:spcPct val="120000"/>
              </a:lnSpc>
              <a:buFont typeface="Wingdings" panose="05000000000000000000" pitchFamily="2" charset="2"/>
              <a:buChar char="§"/>
            </a:pPr>
            <a:r>
              <a:rPr lang="en-GB" sz="1400" dirty="0" smtClean="0">
                <a:solidFill>
                  <a:schemeClr val="tx1"/>
                </a:solidFill>
              </a:rPr>
              <a:t> sexual orientation</a:t>
            </a:r>
          </a:p>
          <a:p>
            <a:pPr lvl="2">
              <a:lnSpc>
                <a:spcPct val="120000"/>
              </a:lnSpc>
              <a:buFont typeface="Wingdings" panose="05000000000000000000" pitchFamily="2" charset="2"/>
              <a:buChar char="§"/>
            </a:pPr>
            <a:r>
              <a:rPr lang="en-GB" sz="1400" dirty="0" smtClean="0">
                <a:solidFill>
                  <a:schemeClr val="tx1"/>
                </a:solidFill>
              </a:rPr>
              <a:t> age</a:t>
            </a:r>
          </a:p>
          <a:p>
            <a:pPr lvl="1">
              <a:lnSpc>
                <a:spcPct val="120000"/>
              </a:lnSpc>
              <a:buNone/>
            </a:pPr>
            <a:r>
              <a:rPr lang="en-GB" sz="1400" dirty="0" smtClean="0">
                <a:solidFill>
                  <a:schemeClr val="tx1"/>
                </a:solidFill>
              </a:rPr>
              <a:t>These are </a:t>
            </a:r>
            <a:r>
              <a:rPr lang="en-GB" sz="1400" b="1" dirty="0" smtClean="0">
                <a:solidFill>
                  <a:schemeClr val="tx1"/>
                </a:solidFill>
              </a:rPr>
              <a:t>the</a:t>
            </a:r>
            <a:r>
              <a:rPr lang="en-GB" sz="1400" dirty="0" smtClean="0">
                <a:solidFill>
                  <a:schemeClr val="tx1"/>
                </a:solidFill>
              </a:rPr>
              <a:t> </a:t>
            </a:r>
            <a:r>
              <a:rPr lang="en-GB" sz="1400" b="1" dirty="0" smtClean="0">
                <a:solidFill>
                  <a:schemeClr val="tx1"/>
                </a:solidFill>
              </a:rPr>
              <a:t>seven grounds of discrimination</a:t>
            </a:r>
            <a:r>
              <a:rPr lang="en-GB" sz="1400" dirty="0" smtClean="0">
                <a:solidFill>
                  <a:schemeClr val="tx1"/>
                </a:solidFill>
              </a:rPr>
              <a:t>.</a:t>
            </a:r>
          </a:p>
          <a:p>
            <a:pPr lvl="1">
              <a:lnSpc>
                <a:spcPct val="120000"/>
              </a:lnSpc>
              <a:buNone/>
            </a:pPr>
            <a:endParaRPr lang="en-GB" sz="1400" dirty="0" smtClean="0">
              <a:solidFill>
                <a:schemeClr val="tx1"/>
              </a:solidFill>
            </a:endParaRPr>
          </a:p>
          <a:p>
            <a:pPr lvl="1">
              <a:lnSpc>
                <a:spcPct val="120000"/>
              </a:lnSpc>
              <a:buNone/>
            </a:pPr>
            <a:r>
              <a:rPr lang="en-GB" sz="1400" dirty="0" smtClean="0">
                <a:solidFill>
                  <a:schemeClr val="tx1"/>
                </a:solidFill>
              </a:rPr>
              <a:t>Mid Sweden University is the workplace of its employees and students alike, which means that </a:t>
            </a:r>
            <a:r>
              <a:rPr lang="en-GB" sz="1400" b="1" dirty="0" smtClean="0">
                <a:solidFill>
                  <a:schemeClr val="tx1"/>
                </a:solidFill>
              </a:rPr>
              <a:t>the Work Environment Act</a:t>
            </a:r>
            <a:r>
              <a:rPr lang="en-GB" sz="1400" dirty="0" smtClean="0">
                <a:solidFill>
                  <a:schemeClr val="tx1"/>
                </a:solidFill>
              </a:rPr>
              <a:t> is also an important part of  the work for equal opportunities.</a:t>
            </a:r>
          </a:p>
        </p:txBody>
      </p:sp>
    </p:spTree>
    <p:extLst>
      <p:ext uri="{BB962C8B-B14F-4D97-AF65-F5344CB8AC3E}">
        <p14:creationId xmlns:p14="http://schemas.microsoft.com/office/powerpoint/2010/main" val="6053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sz="2400" dirty="0" smtClean="0"/>
              <a:t>THE REQUIREMENTS OF THE DISCRIMINATION ACT</a:t>
            </a:r>
            <a:endParaRPr lang="sv-SE" sz="2400" dirty="0"/>
          </a:p>
        </p:txBody>
      </p:sp>
      <p:sp>
        <p:nvSpPr>
          <p:cNvPr id="6" name="Platshållare för text 5"/>
          <p:cNvSpPr>
            <a:spLocks noGrp="1"/>
          </p:cNvSpPr>
          <p:nvPr>
            <p:ph idx="1"/>
          </p:nvPr>
        </p:nvSpPr>
        <p:spPr/>
        <p:txBody>
          <a:bodyPr>
            <a:normAutofit/>
          </a:bodyPr>
          <a:lstStyle/>
          <a:p>
            <a:pPr lvl="1">
              <a:buFont typeface="Wingdings" pitchFamily="2" charset="2"/>
              <a:buChar char="§"/>
            </a:pPr>
            <a:r>
              <a:rPr lang="en-GB" dirty="0" smtClean="0">
                <a:solidFill>
                  <a:schemeClr val="tx1"/>
                </a:solidFill>
              </a:rPr>
              <a:t>Prohibition of various forms of discrimination</a:t>
            </a:r>
          </a:p>
          <a:p>
            <a:pPr lvl="1">
              <a:buFont typeface="Wingdings" pitchFamily="2" charset="2"/>
              <a:buChar char="§"/>
            </a:pPr>
            <a:r>
              <a:rPr lang="en-GB" dirty="0" smtClean="0">
                <a:solidFill>
                  <a:schemeClr val="tx1"/>
                </a:solidFill>
              </a:rPr>
              <a:t>Prohibition of instructions to discriminate</a:t>
            </a:r>
            <a:endParaRPr lang="en-GB" sz="600" dirty="0" smtClean="0">
              <a:solidFill>
                <a:schemeClr val="tx1"/>
              </a:solidFill>
            </a:endParaRPr>
          </a:p>
          <a:p>
            <a:pPr lvl="1">
              <a:buFont typeface="Wingdings" pitchFamily="2" charset="2"/>
              <a:buChar char="§"/>
            </a:pPr>
            <a:r>
              <a:rPr lang="en-GB" dirty="0" smtClean="0">
                <a:solidFill>
                  <a:schemeClr val="tx1"/>
                </a:solidFill>
              </a:rPr>
              <a:t>Prohibition of reprisals</a:t>
            </a:r>
            <a:endParaRPr lang="en-GB" sz="600" dirty="0" smtClean="0">
              <a:solidFill>
                <a:schemeClr val="tx1"/>
              </a:solidFill>
            </a:endParaRPr>
          </a:p>
          <a:p>
            <a:pPr lvl="1">
              <a:buFont typeface="Wingdings" pitchFamily="2" charset="2"/>
              <a:buChar char="§"/>
            </a:pPr>
            <a:r>
              <a:rPr lang="en-GB" dirty="0" smtClean="0">
                <a:solidFill>
                  <a:schemeClr val="tx1"/>
                </a:solidFill>
              </a:rPr>
              <a:t>Obligation to investigate and take measures against harassment and sexual harassment</a:t>
            </a:r>
            <a:endParaRPr lang="en-GB" sz="600" dirty="0" smtClean="0">
              <a:solidFill>
                <a:schemeClr val="tx1"/>
              </a:solidFill>
            </a:endParaRPr>
          </a:p>
          <a:p>
            <a:pPr lvl="1">
              <a:buFont typeface="Wingdings" pitchFamily="2" charset="2"/>
              <a:buChar char="§"/>
            </a:pPr>
            <a:r>
              <a:rPr lang="en-GB" dirty="0" smtClean="0">
                <a:solidFill>
                  <a:schemeClr val="tx1"/>
                </a:solidFill>
              </a:rPr>
              <a:t>Active measures; promote equal rights and opportunities</a:t>
            </a:r>
          </a:p>
          <a:p>
            <a:pPr lvl="1">
              <a:buFont typeface="Wingdings" pitchFamily="2" charset="2"/>
              <a:buChar char="§"/>
            </a:pPr>
            <a:r>
              <a:rPr lang="en-GB" dirty="0" smtClean="0">
                <a:solidFill>
                  <a:schemeClr val="tx1"/>
                </a:solidFill>
              </a:rPr>
              <a:t>Support and adaption measures for people with disabilities</a:t>
            </a:r>
            <a:endParaRPr lang="en-GB"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56464C4E-17A2-43EA-BA04-745F16BC26A9}" vid="{FF1E9FAE-05A0-463C-B44B-335BE71170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83</TotalTime>
  <Words>3880</Words>
  <Application>Microsoft Office PowerPoint</Application>
  <PresentationFormat>Bildspel på skärmen (4:3)</PresentationFormat>
  <Paragraphs>402</Paragraphs>
  <Slides>25</Slides>
  <Notes>25</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0</vt:i4>
      </vt:variant>
      <vt:variant>
        <vt:lpstr>Bildrubriker</vt:lpstr>
      </vt:variant>
      <vt:variant>
        <vt:i4>25</vt:i4>
      </vt:variant>
    </vt:vector>
  </HeadingPairs>
  <TitlesOfParts>
    <vt:vector size="29" baseType="lpstr">
      <vt:lpstr>Arial</vt:lpstr>
      <vt:lpstr>Calibri</vt:lpstr>
      <vt:lpstr>Wingdings</vt:lpstr>
      <vt:lpstr>Office-tema</vt:lpstr>
      <vt:lpstr> EQUAL OPPORTUNITIES AT  MID SWEDEN UNIVERSITY  A BRIEF INTRODUCTION FOR EMPLOYEES</vt:lpstr>
      <vt:lpstr>CONTENTS</vt:lpstr>
      <vt:lpstr>UNITED NATIONS UNIVERSAL  DECLARATION OF HUMAN RIGHTS</vt:lpstr>
      <vt:lpstr>CHARTER OF HUMAN RIGHTS OF  THE EUROPEAN UNION</vt:lpstr>
      <vt:lpstr>MY RESPONSIBILITIES AS A GOVERNMENT EMPLOYEE</vt:lpstr>
      <vt:lpstr>OUR BASIC VALUES AS GOVERNMENT EMPLOYEES</vt:lpstr>
      <vt:lpstr>GOVERNMENT REGULATIONS</vt:lpstr>
      <vt:lpstr>THE DISCRIMINATION ACT</vt:lpstr>
      <vt:lpstr>THE REQUIREMENTS OF THE DISCRIMINATION ACT</vt:lpstr>
      <vt:lpstr>DISCRIMINATION, HARASSMENT AND VICTIMISATION </vt:lpstr>
      <vt:lpstr>DISCRIMINATION, HARASSMENT AND VICTIMISATION</vt:lpstr>
      <vt:lpstr>DISCRIMINATION, HARASSMENT AND VICTIMISATION </vt:lpstr>
      <vt:lpstr>DISCRIMINATION, HARASSMENT AND VICTIMISATION </vt:lpstr>
      <vt:lpstr>THE HIGHER EDUCATION ACT AND THE HIGHER EDUCATION ORDINANCE</vt:lpstr>
      <vt:lpstr>GENDER MAINSTREAMING</vt:lpstr>
      <vt:lpstr>EQUAL OPPORTUNITIES AT MID SWEDEN UNIVERSITY</vt:lpstr>
      <vt:lpstr>EQUAL OPPORTUNITIES AT MID SWEDEN UNIVERSITY</vt:lpstr>
      <vt:lpstr>RESPONSIBILITIES AND ROLES IN THE EQUAL OPPORTUNITIES WORK</vt:lpstr>
      <vt:lpstr>PLANNED AND SYSTEMATIC WORK</vt:lpstr>
      <vt:lpstr>CAUSES AND CONSEQUENCES</vt:lpstr>
      <vt:lpstr>IF YOU ARE SUBJECTED TO DISCRIMINATION OR HARASSEMENT</vt:lpstr>
      <vt:lpstr>IF YOU ARE SUBJECTED TO DISCRIMINATION OR HARASSEMENT</vt:lpstr>
      <vt:lpstr>IF YOU ARE SUBJECTED TO DISCRIMINATION OR HARASSEMENT</vt:lpstr>
      <vt:lpstr>FURTHER IMFORMATION ABOUT  EQUAL OPPORTUNITIES</vt:lpstr>
      <vt:lpstr>FINALLY</vt:lpstr>
    </vt:vector>
  </TitlesOfParts>
  <Company>Mittuniversitetet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Bergman Niklas</dc:creator>
  <cp:lastModifiedBy>Bergman Niklas</cp:lastModifiedBy>
  <cp:revision>13</cp:revision>
  <cp:lastPrinted>2015-05-26T13:42:18Z</cp:lastPrinted>
  <dcterms:created xsi:type="dcterms:W3CDTF">2015-12-17T14:25:42Z</dcterms:created>
  <dcterms:modified xsi:type="dcterms:W3CDTF">2015-12-18T07:56:45Z</dcterms:modified>
</cp:coreProperties>
</file>