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84" r:id="rId5"/>
    <p:sldId id="260" r:id="rId6"/>
    <p:sldId id="258" r:id="rId7"/>
    <p:sldId id="259" r:id="rId8"/>
    <p:sldId id="261" r:id="rId9"/>
    <p:sldId id="262" r:id="rId10"/>
    <p:sldId id="283" r:id="rId11"/>
    <p:sldId id="269" r:id="rId12"/>
    <p:sldId id="272" r:id="rId13"/>
    <p:sldId id="274" r:id="rId14"/>
    <p:sldId id="275" r:id="rId15"/>
    <p:sldId id="276" r:id="rId16"/>
    <p:sldId id="263" r:id="rId17"/>
    <p:sldId id="268" r:id="rId18"/>
    <p:sldId id="266" r:id="rId19"/>
  </p:sldIdLst>
  <p:sldSz cx="12192000" cy="6858000"/>
  <p:notesSz cx="6797675" cy="9856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1A5"/>
    <a:srgbClr val="EE5650"/>
    <a:srgbClr val="5B9BD5"/>
    <a:srgbClr val="FF9800"/>
    <a:srgbClr val="FFFFFF"/>
    <a:srgbClr val="727272"/>
    <a:srgbClr val="000000"/>
    <a:srgbClr val="FE7302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3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9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1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98967" y="149226"/>
            <a:ext cx="11806767" cy="6551613"/>
          </a:xfrm>
          <a:prstGeom prst="rect">
            <a:avLst/>
          </a:prstGeom>
          <a:solidFill>
            <a:srgbClr val="FF8800"/>
          </a:solidFill>
          <a:ln>
            <a:solidFill>
              <a:srgbClr val="FF9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6" name="Bildobjekt 10" descr="vit symbo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857" y="878749"/>
            <a:ext cx="484004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0397" y="1243600"/>
            <a:ext cx="6240000" cy="2160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0399" y="3440370"/>
            <a:ext cx="6240000" cy="216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Klicka här för att ändra format på underrubrik i bakgrunden</a:t>
            </a:r>
            <a:endParaRPr lang="en-US" noProof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7977011" y="63108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prstClr val="white"/>
                </a:solidFill>
                <a:ea typeface="ヒラギノ角ゴ Pro W3" charset="-128"/>
              </a:rPr>
              <a:t>beslutsstöd som det borde vara</a:t>
            </a:r>
          </a:p>
        </p:txBody>
      </p:sp>
      <p:pic>
        <p:nvPicPr>
          <p:cNvPr id="13" name="Bildobjekt 12" descr="Hypergene_logo_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3" y="6231685"/>
            <a:ext cx="2208000" cy="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181101"/>
            <a:ext cx="10972800" cy="4826001"/>
          </a:xfrm>
        </p:spPr>
        <p:txBody>
          <a:bodyPr/>
          <a:lstStyle>
            <a:lvl1pPr>
              <a:defRPr sz="1800" b="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FEB3-93EB-8C48-9645-6B2BC61AEA56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2015-11-19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2618-57D0-AD4A-B5AE-57583F0FE02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symbol_grå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824" y="885184"/>
            <a:ext cx="484051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382117"/>
            <a:ext cx="7128463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86090"/>
            <a:ext cx="5384800" cy="4408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buFont typeface="Arial Unicode MS"/>
              <a:buChar char="▶"/>
              <a:defRPr sz="1600"/>
            </a:lvl2pPr>
            <a:lvl3pPr>
              <a:buSzPct val="100000"/>
              <a:buFont typeface="Arial Unicode MS"/>
              <a:buChar char="▶"/>
              <a:defRPr sz="1600"/>
            </a:lvl3pPr>
            <a:lvl4pPr>
              <a:buSzPct val="100000"/>
              <a:buFont typeface="Arial Unicode MS"/>
              <a:buChar char="▶"/>
              <a:defRPr sz="1600"/>
            </a:lvl4pPr>
            <a:lvl5pPr>
              <a:buSzPct val="100000"/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125-97CE-624A-BC51-8FA8454CEA02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2015-11-19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8034-55A1-924F-BF64-BF1FEC0BA7A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0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71979"/>
            <a:ext cx="5384800" cy="4435121"/>
          </a:xfrm>
        </p:spPr>
        <p:txBody>
          <a:bodyPr/>
          <a:lstStyle>
            <a:lvl1pPr>
              <a:defRPr sz="18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571979"/>
            <a:ext cx="5384800" cy="4435122"/>
          </a:xfrm>
        </p:spPr>
        <p:txBody>
          <a:bodyPr/>
          <a:lstStyle>
            <a:lvl1pPr>
              <a:defRPr sz="20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AEF2-F277-E640-9406-F6ACEF083504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2015-11-19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02A5-05BF-7F46-8509-17297D4238B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4982-BDFA-9143-B4AE-A76817A4820C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2015-11-19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8C5E-A003-D141-82E9-8D0A93B7405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B235-4DF6-E74B-99BB-39C3ECD59109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2015-11-19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9DDC-E758-D74D-B61E-001760C78A5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2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8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3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2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3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9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A708-20AC-471B-8278-B9F28A327FDB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2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173810"/>
            <a:ext cx="10972800" cy="48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1" y="601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5A4855D-278D-D142-A5B9-F61B4A94AC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2015-11-19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0219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02191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E402053-BC90-BD48-8F9B-D70C630CFCB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Bildobjekt 6" descr="Hypergene_logo_r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90" y="6377517"/>
            <a:ext cx="2168737" cy="3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7807678" y="63870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srgbClr val="BFBFBF"/>
                </a:solidFill>
                <a:ea typeface="ヒラギノ角ゴ Pro W3" charset="-128"/>
              </a:rPr>
              <a:t>beslutsstöd som det borde vara</a:t>
            </a:r>
          </a:p>
        </p:txBody>
      </p:sp>
    </p:spTree>
    <p:extLst>
      <p:ext uri="{BB962C8B-B14F-4D97-AF65-F5344CB8AC3E}">
        <p14:creationId xmlns:p14="http://schemas.microsoft.com/office/powerpoint/2010/main" val="24540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FF9800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" charset="0"/>
        <a:buChar char="•"/>
        <a:defRPr sz="18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39.png"/><Relationship Id="rId2" Type="http://schemas.openxmlformats.org/officeDocument/2006/relationships/image" Target="../media/image2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12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Hypergene </a:t>
            </a:r>
            <a:r>
              <a:rPr lang="sv-SE" sz="2400" smtClean="0"/>
              <a:t>för </a:t>
            </a:r>
            <a:r>
              <a:rPr lang="sv-SE" sz="2400" smtClean="0"/>
              <a:t>ekonomisk </a:t>
            </a:r>
            <a:r>
              <a:rPr lang="sv-SE" sz="2400" dirty="0" smtClean="0"/>
              <a:t>uppföljning</a:t>
            </a:r>
          </a:p>
          <a:p>
            <a:r>
              <a:rPr lang="sv-SE" sz="1400" dirty="0">
                <a:solidFill>
                  <a:schemeClr val="tx1"/>
                </a:solidFill>
              </a:rPr>
              <a:t>http://www.miun.se/medarbetare/stod/ekonomifragor/budget-och-prognos</a:t>
            </a:r>
          </a:p>
          <a:p>
            <a:endParaRPr lang="sv-SE" sz="2400" dirty="0" smtClean="0"/>
          </a:p>
          <a:p>
            <a:endParaRPr lang="sv-SE" sz="2400" dirty="0"/>
          </a:p>
        </p:txBody>
      </p:sp>
      <p:pic>
        <p:nvPicPr>
          <p:cNvPr id="1026" name="Picture 2" descr="MU_logotyp_int_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25743"/>
            <a:ext cx="2674509" cy="126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767540" y="9946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två alternativa översikter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/>
          <a:srcRect b="12857"/>
          <a:stretch/>
        </p:blipFill>
        <p:spPr>
          <a:xfrm>
            <a:off x="2148277" y="1143886"/>
            <a:ext cx="7875583" cy="1871036"/>
          </a:xfrm>
          <a:prstGeom prst="rect">
            <a:avLst/>
          </a:prstGeom>
        </p:spPr>
      </p:pic>
      <p:sp>
        <p:nvSpPr>
          <p:cNvPr id="38" name="Rektangel 37"/>
          <p:cNvSpPr/>
          <p:nvPr/>
        </p:nvSpPr>
        <p:spPr>
          <a:xfrm>
            <a:off x="2032198" y="3598794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 cstate="print"/>
          <a:srcRect b="9608"/>
          <a:stretch/>
        </p:blipFill>
        <p:spPr>
          <a:xfrm>
            <a:off x="2254633" y="3577122"/>
            <a:ext cx="7716662" cy="1831887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213386" y="2173962"/>
            <a:ext cx="167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rgbClr val="4791A5"/>
                </a:solidFill>
              </a:rPr>
              <a:t>Välj mått för att ändra </a:t>
            </a:r>
            <a:br>
              <a:rPr lang="sv-SE" sz="1200" b="1" dirty="0" smtClean="0">
                <a:solidFill>
                  <a:srgbClr val="4791A5"/>
                </a:solidFill>
              </a:rPr>
            </a:br>
            <a:r>
              <a:rPr lang="sv-SE" sz="1200" b="1" dirty="0" smtClean="0">
                <a:solidFill>
                  <a:srgbClr val="4791A5"/>
                </a:solidFill>
              </a:rPr>
              <a:t>visning i tabellerna</a:t>
            </a:r>
            <a:br>
              <a:rPr lang="sv-SE" sz="1200" b="1" dirty="0" smtClean="0">
                <a:solidFill>
                  <a:srgbClr val="4791A5"/>
                </a:solidFill>
              </a:rPr>
            </a:br>
            <a:r>
              <a:rPr lang="sv-SE" sz="1200" b="1" dirty="0" smtClean="0">
                <a:solidFill>
                  <a:srgbClr val="4791A5"/>
                </a:solidFill>
              </a:rPr>
              <a:t>på dessa flikar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”Utfall ack” t o m ”April”.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För ”Utfall ack” alt.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”Budget ack” för helår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a</a:t>
            </a:r>
            <a:r>
              <a:rPr lang="sv-SE" sz="1200" dirty="0" smtClean="0">
                <a:solidFill>
                  <a:srgbClr val="4791A5"/>
                </a:solidFill>
              </a:rPr>
              <a:t>nges ”Dec” istället 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För ”April” som Period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751362" cy="387361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cxnSp>
        <p:nvCxnSpPr>
          <p:cNvPr id="42" name="Rak 41"/>
          <p:cNvCxnSpPr/>
          <p:nvPr/>
        </p:nvCxnSpPr>
        <p:spPr>
          <a:xfrm>
            <a:off x="1879047" y="173649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1873185" y="379682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148" y="1556141"/>
            <a:ext cx="1028700" cy="542925"/>
          </a:xfrm>
          <a:prstGeom prst="rect">
            <a:avLst/>
          </a:prstGeom>
        </p:spPr>
      </p:pic>
      <p:sp>
        <p:nvSpPr>
          <p:cNvPr id="44" name="Rektangulär 43"/>
          <p:cNvSpPr/>
          <p:nvPr/>
        </p:nvSpPr>
        <p:spPr>
          <a:xfrm>
            <a:off x="6264037" y="5713977"/>
            <a:ext cx="5187462" cy="986153"/>
          </a:xfrm>
          <a:prstGeom prst="wedgeRectCallout">
            <a:avLst>
              <a:gd name="adj1" fmla="val -39615"/>
              <a:gd name="adj2" fmla="val -76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Även dessa  2 flikar visar en resultaträkningsuppställning för det valda måttet. Den övre med visning </a:t>
            </a:r>
            <a:r>
              <a:rPr lang="sv-SE" sz="1200" b="1" dirty="0" smtClean="0">
                <a:solidFill>
                  <a:srgbClr val="FE7302"/>
                </a:solidFill>
              </a:rPr>
              <a:t>per period </a:t>
            </a:r>
            <a:r>
              <a:rPr lang="sv-SE" sz="1200" dirty="0" smtClean="0">
                <a:solidFill>
                  <a:srgbClr val="FE7302"/>
                </a:solidFill>
              </a:rPr>
              <a:t>och den undre med visning </a:t>
            </a:r>
            <a:r>
              <a:rPr lang="sv-SE" sz="1200" b="1" dirty="0" smtClean="0">
                <a:solidFill>
                  <a:srgbClr val="FE7302"/>
                </a:solidFill>
              </a:rPr>
              <a:t>per verksamhet </a:t>
            </a:r>
          </a:p>
          <a:p>
            <a:pPr algn="ctr"/>
            <a:endParaRPr lang="sv-SE" sz="600" dirty="0" smtClean="0">
              <a:solidFill>
                <a:srgbClr val="FE7302"/>
              </a:solidFill>
            </a:endParaRP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Urvalen är även i dessa flikar delvis förvalda alternativt görs aktivt av användaren i de generella väljarna för rapporten eller genom att klicka på rader i övriga flikar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5" name="Rektangulär 44"/>
          <p:cNvSpPr/>
          <p:nvPr/>
        </p:nvSpPr>
        <p:spPr>
          <a:xfrm>
            <a:off x="9932616" y="2194328"/>
            <a:ext cx="2092008" cy="499994"/>
          </a:xfrm>
          <a:prstGeom prst="wedgeRectCallout">
            <a:avLst>
              <a:gd name="adj1" fmla="val -92743"/>
              <a:gd name="adj2" fmla="val -348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tabellen</a:t>
            </a:r>
            <a:br>
              <a:rPr lang="sv-SE" sz="1200" dirty="0" smtClean="0">
                <a:solidFill>
                  <a:srgbClr val="FE7302"/>
                </a:solidFill>
              </a:rPr>
            </a:br>
            <a:r>
              <a:rPr lang="sv-SE" sz="1200" dirty="0" smtClean="0">
                <a:solidFill>
                  <a:srgbClr val="FE7302"/>
                </a:solidFill>
              </a:rPr>
              <a:t>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1202262" y="459021"/>
            <a:ext cx="871704" cy="197427"/>
          </a:xfrm>
          <a:prstGeom prst="rect">
            <a:avLst/>
          </a:prstGeom>
        </p:spPr>
      </p:pic>
      <p:cxnSp>
        <p:nvCxnSpPr>
          <p:cNvPr id="18" name="Rak pil 17"/>
          <p:cNvCxnSpPr/>
          <p:nvPr/>
        </p:nvCxnSpPr>
        <p:spPr>
          <a:xfrm flipH="1">
            <a:off x="4229100" y="736909"/>
            <a:ext cx="60960" cy="5051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>
            <a:off x="4459502" y="736909"/>
            <a:ext cx="690314" cy="28618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pil 2"/>
          <p:cNvCxnSpPr/>
          <p:nvPr/>
        </p:nvCxnSpPr>
        <p:spPr>
          <a:xfrm flipV="1">
            <a:off x="1224874" y="2345849"/>
            <a:ext cx="1998386" cy="9958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 5"/>
          <p:cNvCxnSpPr/>
          <p:nvPr/>
        </p:nvCxnSpPr>
        <p:spPr>
          <a:xfrm>
            <a:off x="1200395" y="3380830"/>
            <a:ext cx="1920310" cy="12375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806" y="809219"/>
            <a:ext cx="933333" cy="102857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464" y="3160210"/>
            <a:ext cx="980369" cy="10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138855" y="1127141"/>
            <a:ext cx="7900418" cy="20853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2" cstate="print"/>
          <a:srcRect l="355" t="13695" r="10012"/>
          <a:stretch/>
        </p:blipFill>
        <p:spPr>
          <a:xfrm>
            <a:off x="2151252" y="1133894"/>
            <a:ext cx="7888021" cy="20566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72960" y="2779651"/>
            <a:ext cx="7469804" cy="192149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626427" y="2779651"/>
            <a:ext cx="322118" cy="16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/>
          <a:srcRect r="10036" b="4601"/>
          <a:stretch/>
        </p:blipFill>
        <p:spPr>
          <a:xfrm>
            <a:off x="4533824" y="3449258"/>
            <a:ext cx="5505449" cy="1810786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6221952" y="4145973"/>
            <a:ext cx="1851783" cy="176646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4564034" y="3449266"/>
            <a:ext cx="5482883" cy="181077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Vinklad  5"/>
          <p:cNvCxnSpPr/>
          <p:nvPr/>
        </p:nvCxnSpPr>
        <p:spPr>
          <a:xfrm rot="16200000" flipH="1">
            <a:off x="4291817" y="2350040"/>
            <a:ext cx="1293670" cy="2434466"/>
          </a:xfrm>
          <a:prstGeom prst="bentConnector2">
            <a:avLst/>
          </a:prstGeom>
          <a:ln w="19050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 14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0" name="Rektangel med rundade hörn 39"/>
          <p:cNvSpPr/>
          <p:nvPr/>
        </p:nvSpPr>
        <p:spPr>
          <a:xfrm>
            <a:off x="978306" y="3497892"/>
            <a:ext cx="2251826" cy="23282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ulär 44"/>
          <p:cNvSpPr/>
          <p:nvPr/>
        </p:nvSpPr>
        <p:spPr>
          <a:xfrm>
            <a:off x="10179735" y="4133369"/>
            <a:ext cx="1907762" cy="499994"/>
          </a:xfrm>
          <a:prstGeom prst="wedgeRectCallout">
            <a:avLst>
              <a:gd name="adj1" fmla="val -58140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tabellen</a:t>
            </a:r>
            <a:br>
              <a:rPr lang="sv-SE" sz="1200" dirty="0" smtClean="0">
                <a:solidFill>
                  <a:srgbClr val="FE7302"/>
                </a:solidFill>
              </a:rPr>
            </a:br>
            <a:r>
              <a:rPr lang="sv-SE" sz="1200" dirty="0" smtClean="0">
                <a:solidFill>
                  <a:srgbClr val="FE7302"/>
                </a:solidFill>
              </a:rPr>
              <a:t>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1" name="Oval 244"/>
          <p:cNvSpPr/>
          <p:nvPr/>
        </p:nvSpPr>
        <p:spPr bwMode="auto">
          <a:xfrm>
            <a:off x="942440" y="3290544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913740" y="3567272"/>
            <a:ext cx="23333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Genom att klicka på en rad (på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grupperingsnivå eller lägsta nivå)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i någon av flikarna så slår valet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igenom på övriga flikar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800" dirty="0" smtClean="0">
                <a:solidFill>
                  <a:srgbClr val="4791A5"/>
                </a:solidFill>
              </a:rPr>
              <a:t/>
            </a:r>
            <a:br>
              <a:rPr lang="sv-SE" sz="8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Från översiktsflikarna väljs konto eller kontogrupp och på koddels- flikarna görs skärningen på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den koddel fliken avser</a:t>
            </a:r>
          </a:p>
          <a:p>
            <a:pPr algn="ctr"/>
            <a:endParaRPr lang="sv-SE" sz="1200" dirty="0" smtClean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I ex. ovan är urvalet ”520 Övrig drift” i flik ”Resultaträkning”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 rotWithShape="1">
          <a:blip r:embed="rId5" cstate="print"/>
          <a:srcRect t="53713" r="13662" b="24696"/>
          <a:stretch/>
        </p:blipFill>
        <p:spPr>
          <a:xfrm>
            <a:off x="11202262" y="459021"/>
            <a:ext cx="871704" cy="197427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V="1">
            <a:off x="2728849" y="1965961"/>
            <a:ext cx="1667431" cy="3294083"/>
          </a:xfrm>
          <a:prstGeom prst="straightConnector1">
            <a:avLst/>
          </a:prstGeom>
          <a:ln w="9525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919648" y="815411"/>
            <a:ext cx="5709745" cy="159261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 forts.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 14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039" y="825802"/>
            <a:ext cx="5664718" cy="1573533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919648" y="3907518"/>
            <a:ext cx="5709745" cy="15839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print"/>
          <a:srcRect r="9980"/>
          <a:stretch/>
        </p:blipFill>
        <p:spPr>
          <a:xfrm>
            <a:off x="930039" y="3916210"/>
            <a:ext cx="5678582" cy="1566539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919648" y="2480053"/>
            <a:ext cx="5709745" cy="13334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039" y="2490444"/>
            <a:ext cx="5678705" cy="1321768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919647" y="5561781"/>
            <a:ext cx="5709745" cy="119398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6" cstate="print"/>
          <a:srcRect r="-683" b="732"/>
          <a:stretch/>
        </p:blipFill>
        <p:spPr>
          <a:xfrm>
            <a:off x="930039" y="5573870"/>
            <a:ext cx="5709982" cy="1181898"/>
          </a:xfrm>
          <a:prstGeom prst="rect">
            <a:avLst/>
          </a:prstGeom>
        </p:spPr>
      </p:pic>
      <p:sp>
        <p:nvSpPr>
          <p:cNvPr id="26" name="Rektangulär 25"/>
          <p:cNvSpPr/>
          <p:nvPr/>
        </p:nvSpPr>
        <p:spPr>
          <a:xfrm>
            <a:off x="6934070" y="815412"/>
            <a:ext cx="2116412" cy="1109550"/>
          </a:xfrm>
          <a:prstGeom prst="wedgeRectCallout">
            <a:avLst>
              <a:gd name="adj1" fmla="val -64076"/>
              <a:gd name="adj2" fmla="val -33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V</a:t>
            </a:r>
            <a:r>
              <a:rPr lang="sv-SE" sz="1200" b="1" dirty="0" smtClean="0">
                <a:solidFill>
                  <a:srgbClr val="FE7302"/>
                </a:solidFill>
              </a:rPr>
              <a:t>erksamhet</a:t>
            </a:r>
            <a:r>
              <a:rPr lang="sv-SE" sz="1200" dirty="0" smtClean="0">
                <a:solidFill>
                  <a:srgbClr val="FE7302"/>
                </a:solidFill>
              </a:rPr>
              <a:t> visas resultatet av aktiva val (mått och koddelar) per verksamhet </a:t>
            </a:r>
          </a:p>
          <a:p>
            <a:pPr algn="ctr"/>
            <a:endParaRPr lang="sv-SE" sz="500" dirty="0">
              <a:solidFill>
                <a:srgbClr val="FE7302"/>
              </a:solidFill>
            </a:endParaRP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Här kan man även göra val av verksamhet för övriga flikar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27" name="Rektangulär 26"/>
          <p:cNvSpPr/>
          <p:nvPr/>
        </p:nvSpPr>
        <p:spPr>
          <a:xfrm>
            <a:off x="6934071" y="3926601"/>
            <a:ext cx="2116411" cy="447973"/>
          </a:xfrm>
          <a:prstGeom prst="wedgeRectCallout">
            <a:avLst>
              <a:gd name="adj1" fmla="val -63825"/>
              <a:gd name="adj2" fmla="val -326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På fliken</a:t>
            </a:r>
            <a:r>
              <a:rPr lang="sv-SE" sz="1200" b="1" dirty="0" smtClean="0">
                <a:solidFill>
                  <a:srgbClr val="FE7302"/>
                </a:solidFill>
              </a:rPr>
              <a:t> Aktivitet </a:t>
            </a:r>
            <a:r>
              <a:rPr lang="sv-SE" sz="1200" dirty="0" smtClean="0">
                <a:solidFill>
                  <a:srgbClr val="FE7302"/>
                </a:solidFill>
              </a:rPr>
              <a:t>visas och väljs istället aktivitet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29" name="Rektangulär 28"/>
          <p:cNvSpPr/>
          <p:nvPr/>
        </p:nvSpPr>
        <p:spPr>
          <a:xfrm>
            <a:off x="6934071" y="2524403"/>
            <a:ext cx="2116411" cy="447973"/>
          </a:xfrm>
          <a:prstGeom prst="wedgeRectCallout">
            <a:avLst>
              <a:gd name="adj1" fmla="val -63826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M</a:t>
            </a:r>
            <a:r>
              <a:rPr lang="sv-SE" sz="1200" b="1" dirty="0" smtClean="0">
                <a:solidFill>
                  <a:srgbClr val="FE7302"/>
                </a:solidFill>
              </a:rPr>
              <a:t>otpart</a:t>
            </a:r>
            <a:r>
              <a:rPr lang="sv-SE" sz="1200" dirty="0" smtClean="0">
                <a:solidFill>
                  <a:srgbClr val="FE7302"/>
                </a:solidFill>
              </a:rPr>
              <a:t> visas </a:t>
            </a:r>
            <a:r>
              <a:rPr lang="sv-SE" sz="1200" dirty="0">
                <a:solidFill>
                  <a:srgbClr val="FE7302"/>
                </a:solidFill>
              </a:rPr>
              <a:t>och väljs </a:t>
            </a:r>
            <a:r>
              <a:rPr lang="sv-SE" sz="1200" dirty="0" smtClean="0">
                <a:solidFill>
                  <a:srgbClr val="FE7302"/>
                </a:solidFill>
              </a:rPr>
              <a:t>istället motpart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30" name="Rektangulär 29"/>
          <p:cNvSpPr/>
          <p:nvPr/>
        </p:nvSpPr>
        <p:spPr>
          <a:xfrm>
            <a:off x="6934071" y="5561781"/>
            <a:ext cx="2137961" cy="447973"/>
          </a:xfrm>
          <a:prstGeom prst="wedgeRectCallout">
            <a:avLst>
              <a:gd name="adj1" fmla="val -64963"/>
              <a:gd name="adj2" fmla="val -2799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A</a:t>
            </a:r>
            <a:r>
              <a:rPr lang="sv-SE" sz="1200" b="1" dirty="0" smtClean="0">
                <a:solidFill>
                  <a:srgbClr val="FE7302"/>
                </a:solidFill>
              </a:rPr>
              <a:t>nläggning</a:t>
            </a:r>
            <a:r>
              <a:rPr lang="sv-SE" sz="1200" dirty="0" smtClean="0">
                <a:solidFill>
                  <a:srgbClr val="FE7302"/>
                </a:solidFill>
              </a:rPr>
              <a:t> visas </a:t>
            </a:r>
            <a:r>
              <a:rPr lang="sv-SE" sz="1200" dirty="0">
                <a:solidFill>
                  <a:srgbClr val="FE7302"/>
                </a:solidFill>
              </a:rPr>
              <a:t>och väljs </a:t>
            </a:r>
            <a:r>
              <a:rPr lang="sv-SE" sz="1200" dirty="0" smtClean="0">
                <a:solidFill>
                  <a:srgbClr val="FE7302"/>
                </a:solidFill>
              </a:rPr>
              <a:t>istället anläggningar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7" cstate="print"/>
          <a:srcRect t="53713" r="13662" b="24696"/>
          <a:stretch/>
        </p:blipFill>
        <p:spPr>
          <a:xfrm>
            <a:off x="11202262" y="459021"/>
            <a:ext cx="871704" cy="1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transaktionsfliken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9901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9" name="textruta 38"/>
          <p:cNvSpPr txBox="1"/>
          <p:nvPr/>
        </p:nvSpPr>
        <p:spPr>
          <a:xfrm>
            <a:off x="220670" y="1625707"/>
            <a:ext cx="16884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Avgränsa visningen med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datumintervall…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 smtClean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… eller Text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(sökning i fältet Text) 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 smtClean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… eller </a:t>
            </a:r>
            <a:r>
              <a:rPr lang="sv-SE" sz="1200" dirty="0" err="1" smtClean="0">
                <a:solidFill>
                  <a:srgbClr val="4791A5"/>
                </a:solidFill>
              </a:rPr>
              <a:t>Vernr</a:t>
            </a:r>
            <a:r>
              <a:rPr lang="sv-SE" sz="1200" dirty="0" smtClean="0">
                <a:solidFill>
                  <a:srgbClr val="4791A5"/>
                </a:solidFill>
              </a:rPr>
              <a:t/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(sökning i fältet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Verifikationsnr)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701637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016" y="1132608"/>
            <a:ext cx="7893257" cy="198929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print"/>
          <a:srcRect l="33759" t="5555"/>
          <a:stretch/>
        </p:blipFill>
        <p:spPr>
          <a:xfrm>
            <a:off x="270293" y="1382819"/>
            <a:ext cx="1596303" cy="242888"/>
          </a:xfrm>
          <a:prstGeom prst="rect">
            <a:avLst/>
          </a:prstGeom>
        </p:spPr>
      </p:pic>
      <p:cxnSp>
        <p:nvCxnSpPr>
          <p:cNvPr id="42" name="Rak 41"/>
          <p:cNvCxnSpPr/>
          <p:nvPr/>
        </p:nvCxnSpPr>
        <p:spPr>
          <a:xfrm>
            <a:off x="1879047" y="168453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680" y="2062018"/>
            <a:ext cx="1314450" cy="3048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799" y="2822790"/>
            <a:ext cx="1323975" cy="27622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9169" y="1462916"/>
            <a:ext cx="1053031" cy="244181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2138855" y="3325429"/>
            <a:ext cx="4992114" cy="32727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2178" y="3344823"/>
            <a:ext cx="4978791" cy="3253404"/>
          </a:xfrm>
          <a:prstGeom prst="rect">
            <a:avLst/>
          </a:prstGeom>
        </p:spPr>
      </p:pic>
      <p:cxnSp>
        <p:nvCxnSpPr>
          <p:cNvPr id="25" name="Rak 24"/>
          <p:cNvCxnSpPr/>
          <p:nvPr/>
        </p:nvCxnSpPr>
        <p:spPr>
          <a:xfrm flipV="1">
            <a:off x="2686074" y="3626427"/>
            <a:ext cx="379244" cy="814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109906" y="4924242"/>
            <a:ext cx="1841728" cy="166359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44"/>
          <p:cNvSpPr/>
          <p:nvPr/>
        </p:nvSpPr>
        <p:spPr bwMode="auto">
          <a:xfrm>
            <a:off x="333310" y="474817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70056" y="5126430"/>
            <a:ext cx="1721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Det finns möjlighet att</a:t>
            </a:r>
          </a:p>
          <a:p>
            <a:r>
              <a:rPr lang="sv-SE" sz="1200" dirty="0" smtClean="0">
                <a:solidFill>
                  <a:srgbClr val="4791A5"/>
                </a:solidFill>
              </a:rPr>
              <a:t>Konfigurera visningen på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olika sätt: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Visa/dölj kolumner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Grupperingar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Sorteringar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etc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8" cstate="print"/>
          <a:srcRect b="31585"/>
          <a:stretch/>
        </p:blipFill>
        <p:spPr>
          <a:xfrm>
            <a:off x="7664865" y="3592225"/>
            <a:ext cx="3473858" cy="2226690"/>
          </a:xfrm>
          <a:prstGeom prst="rect">
            <a:avLst/>
          </a:prstGeom>
        </p:spPr>
      </p:pic>
      <p:cxnSp>
        <p:nvCxnSpPr>
          <p:cNvPr id="26" name="Rak 25"/>
          <p:cNvCxnSpPr/>
          <p:nvPr/>
        </p:nvCxnSpPr>
        <p:spPr>
          <a:xfrm>
            <a:off x="1870204" y="5213986"/>
            <a:ext cx="1195114" cy="10888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8047844" y="2493817"/>
            <a:ext cx="5111" cy="1012842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ktangel med rundade hörn 45"/>
          <p:cNvSpPr/>
          <p:nvPr/>
        </p:nvSpPr>
        <p:spPr>
          <a:xfrm>
            <a:off x="7543628" y="3325429"/>
            <a:ext cx="3678553" cy="327279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244"/>
          <p:cNvSpPr/>
          <p:nvPr/>
        </p:nvSpPr>
        <p:spPr bwMode="auto">
          <a:xfrm>
            <a:off x="10369984" y="313849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44" name="Rektangulär 43"/>
          <p:cNvSpPr/>
          <p:nvPr/>
        </p:nvSpPr>
        <p:spPr>
          <a:xfrm>
            <a:off x="8844740" y="1001820"/>
            <a:ext cx="3004359" cy="650295"/>
          </a:xfrm>
          <a:prstGeom prst="wedgeRectCallout">
            <a:avLst>
              <a:gd name="adj1" fmla="val -59309"/>
              <a:gd name="adj2" fmla="val -107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På </a:t>
            </a:r>
            <a:r>
              <a:rPr lang="sv-SE" sz="1200" b="1" dirty="0">
                <a:solidFill>
                  <a:srgbClr val="FE7302"/>
                </a:solidFill>
              </a:rPr>
              <a:t>T</a:t>
            </a:r>
            <a:r>
              <a:rPr lang="sv-SE" sz="1200" b="1" dirty="0" smtClean="0">
                <a:solidFill>
                  <a:srgbClr val="FE7302"/>
                </a:solidFill>
              </a:rPr>
              <a:t>ransaktionsfliken</a:t>
            </a:r>
            <a:r>
              <a:rPr lang="sv-SE" sz="1200" dirty="0" smtClean="0">
                <a:solidFill>
                  <a:srgbClr val="FE7302"/>
                </a:solidFill>
              </a:rPr>
              <a:t> visas detaljinformation baserat på huvudboksposter (visar enbart ekonomiskt utfall och ej budget)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8" name="textruta 47"/>
          <p:cNvSpPr txBox="1"/>
          <p:nvPr/>
        </p:nvSpPr>
        <p:spPr>
          <a:xfrm>
            <a:off x="7649615" y="5901286"/>
            <a:ext cx="346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Det finns möjlighet att filtrera kolumnerna i tabellen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efter eget önskemål 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9" cstate="print"/>
          <a:srcRect t="53713" r="13662" b="24696"/>
          <a:stretch/>
        </p:blipFill>
        <p:spPr>
          <a:xfrm>
            <a:off x="11202262" y="459021"/>
            <a:ext cx="871704" cy="1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kommentarer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631372" y="1916856"/>
            <a:ext cx="9076670" cy="135204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154" y="1937638"/>
            <a:ext cx="9055888" cy="1331265"/>
          </a:xfrm>
          <a:prstGeom prst="rect">
            <a:avLst/>
          </a:prstGeom>
        </p:spPr>
      </p:pic>
      <p:sp>
        <p:nvSpPr>
          <p:cNvPr id="44" name="Rektangulär 43"/>
          <p:cNvSpPr/>
          <p:nvPr/>
        </p:nvSpPr>
        <p:spPr>
          <a:xfrm>
            <a:off x="6000959" y="3614077"/>
            <a:ext cx="4707083" cy="792781"/>
          </a:xfrm>
          <a:prstGeom prst="wedgeRectCallout">
            <a:avLst>
              <a:gd name="adj1" fmla="val -40448"/>
              <a:gd name="adj2" fmla="val -103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I </a:t>
            </a:r>
            <a:r>
              <a:rPr lang="sv-SE" sz="1200" b="1" dirty="0">
                <a:solidFill>
                  <a:srgbClr val="FE7302"/>
                </a:solidFill>
              </a:rPr>
              <a:t>K</a:t>
            </a:r>
            <a:r>
              <a:rPr lang="sv-SE" sz="1200" b="1" dirty="0" smtClean="0">
                <a:solidFill>
                  <a:srgbClr val="FE7302"/>
                </a:solidFill>
              </a:rPr>
              <a:t>ommentarsfliken</a:t>
            </a:r>
            <a:r>
              <a:rPr lang="sv-SE" sz="1200" dirty="0" smtClean="0">
                <a:solidFill>
                  <a:srgbClr val="FE7302"/>
                </a:solidFill>
              </a:rPr>
              <a:t> finns möjlighet att kommentera resultatet. Kommentaren lagras för valt år, vald period och orgenhet tillsammans med det datum kommentaren sparades samt av vilken användare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 rotWithShape="1">
          <a:blip r:embed="rId4" cstate="print"/>
          <a:srcRect t="53713" r="13662" b="24696"/>
          <a:stretch/>
        </p:blipFill>
        <p:spPr>
          <a:xfrm>
            <a:off x="11202262" y="459021"/>
            <a:ext cx="871704" cy="1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Aktivitetsöversikt (summerad)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ktangulär 53"/>
          <p:cNvSpPr/>
          <p:nvPr/>
        </p:nvSpPr>
        <p:spPr>
          <a:xfrm>
            <a:off x="9010213" y="5564116"/>
            <a:ext cx="2960120" cy="778656"/>
          </a:xfrm>
          <a:prstGeom prst="wedgeRectCallout">
            <a:avLst>
              <a:gd name="adj1" fmla="val -40378"/>
              <a:gd name="adj2" fmla="val -991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I denna flik visas en resultaträkningsuppställning summerat för valda aktiviteter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/>
          <a:srcRect b="36871"/>
          <a:stretch/>
        </p:blipFill>
        <p:spPr>
          <a:xfrm>
            <a:off x="2149246" y="1137532"/>
            <a:ext cx="7890027" cy="3424077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2" cstate="print"/>
          <a:srcRect t="92504"/>
          <a:stretch/>
        </p:blipFill>
        <p:spPr>
          <a:xfrm>
            <a:off x="2149246" y="4353790"/>
            <a:ext cx="7890027" cy="406571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20" name="Rektangel 19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4" name="textruta 23"/>
          <p:cNvSpPr txBox="1"/>
          <p:nvPr/>
        </p:nvSpPr>
        <p:spPr>
          <a:xfrm>
            <a:off x="254156" y="2125782"/>
            <a:ext cx="15953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Flerval möjliga 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(ctrl+klick / shift+klick)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Listan på valbara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aktiviteter är baserad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på valt år, orgenhet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samt verksamhet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 cstate="print"/>
          <a:srcRect l="4527" t="-6899"/>
          <a:stretch/>
        </p:blipFill>
        <p:spPr>
          <a:xfrm>
            <a:off x="218208" y="1672018"/>
            <a:ext cx="1709627" cy="397106"/>
          </a:xfrm>
          <a:prstGeom prst="rect">
            <a:avLst/>
          </a:prstGeom>
        </p:spPr>
      </p:pic>
      <p:cxnSp>
        <p:nvCxnSpPr>
          <p:cNvPr id="25" name="Rak 24"/>
          <p:cNvCxnSpPr/>
          <p:nvPr/>
        </p:nvCxnSpPr>
        <p:spPr>
          <a:xfrm>
            <a:off x="1884906" y="2129221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med rundade hörn 25"/>
          <p:cNvSpPr/>
          <p:nvPr/>
        </p:nvSpPr>
        <p:spPr>
          <a:xfrm>
            <a:off x="124755" y="1460815"/>
            <a:ext cx="1841728" cy="219678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44"/>
          <p:cNvSpPr/>
          <p:nvPr/>
        </p:nvSpPr>
        <p:spPr bwMode="auto">
          <a:xfrm>
            <a:off x="348159" y="128931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29" name="Rektangulär 28"/>
          <p:cNvSpPr/>
          <p:nvPr/>
        </p:nvSpPr>
        <p:spPr>
          <a:xfrm>
            <a:off x="9878325" y="2153742"/>
            <a:ext cx="2092008" cy="955010"/>
          </a:xfrm>
          <a:prstGeom prst="wedgeRectCallout">
            <a:avLst>
              <a:gd name="adj1" fmla="val -58140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diagrammen samt listan över valda aktiviteter 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5" cstate="print"/>
          <a:srcRect t="81923" r="6431" b="-105"/>
          <a:stretch/>
        </p:blipFill>
        <p:spPr>
          <a:xfrm>
            <a:off x="11136295" y="457200"/>
            <a:ext cx="944711" cy="1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Aktivitetsöversikt (per aktivitet)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47" y="1116750"/>
            <a:ext cx="7885322" cy="3638130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157150" y="2467888"/>
            <a:ext cx="1789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Samma aktiviteter valda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som på förra bilden, men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här är vänsterkolumnen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dold för att ge en bättre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överblick</a:t>
            </a:r>
            <a:endParaRPr lang="sv-SE" sz="1200" dirty="0">
              <a:solidFill>
                <a:srgbClr val="4791A5"/>
              </a:solidFill>
            </a:endParaRPr>
          </a:p>
        </p:txBody>
      </p:sp>
      <p:cxnSp>
        <p:nvCxnSpPr>
          <p:cNvPr id="24" name="Rak 23"/>
          <p:cNvCxnSpPr/>
          <p:nvPr/>
        </p:nvCxnSpPr>
        <p:spPr>
          <a:xfrm>
            <a:off x="1729041" y="169279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/>
          <p:cNvPicPr>
            <a:picLocks noChangeAspect="1"/>
          </p:cNvPicPr>
          <p:nvPr/>
        </p:nvPicPr>
        <p:blipFill rotWithShape="1">
          <a:blip r:embed="rId4" cstate="print"/>
          <a:srcRect r="12624" b="2271"/>
          <a:stretch/>
        </p:blipFill>
        <p:spPr>
          <a:xfrm>
            <a:off x="491519" y="1736181"/>
            <a:ext cx="1081934" cy="260639"/>
          </a:xfrm>
          <a:prstGeom prst="rect">
            <a:avLst/>
          </a:prstGeom>
        </p:spPr>
      </p:pic>
      <p:sp>
        <p:nvSpPr>
          <p:cNvPr id="19" name="Rektangel med rundade hörn 18"/>
          <p:cNvSpPr/>
          <p:nvPr/>
        </p:nvSpPr>
        <p:spPr>
          <a:xfrm>
            <a:off x="124755" y="1460815"/>
            <a:ext cx="1841728" cy="2135239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244"/>
          <p:cNvSpPr/>
          <p:nvPr/>
        </p:nvSpPr>
        <p:spPr bwMode="auto">
          <a:xfrm>
            <a:off x="348159" y="128931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6" name="Rektangel 5"/>
          <p:cNvSpPr/>
          <p:nvPr/>
        </p:nvSpPr>
        <p:spPr>
          <a:xfrm>
            <a:off x="3813464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6882452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371727" y="4137556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4791A5"/>
                </a:solidFill>
              </a:rPr>
              <a:t>Aktivitet 121122</a:t>
            </a:r>
            <a:endParaRPr lang="sv-SE" sz="1400" dirty="0">
              <a:solidFill>
                <a:srgbClr val="4791A5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447433" y="4137555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4791A5"/>
                </a:solidFill>
              </a:rPr>
              <a:t>Aktivitet 121123</a:t>
            </a:r>
            <a:endParaRPr lang="sv-SE" sz="1400" dirty="0">
              <a:solidFill>
                <a:srgbClr val="4791A5"/>
              </a:solidFill>
            </a:endParaRPr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5" cstate="print"/>
          <a:srcRect l="4527" t="-6899"/>
          <a:stretch/>
        </p:blipFill>
        <p:spPr>
          <a:xfrm>
            <a:off x="187035" y="2046094"/>
            <a:ext cx="1709627" cy="397106"/>
          </a:xfrm>
          <a:prstGeom prst="rect">
            <a:avLst/>
          </a:prstGeom>
        </p:spPr>
      </p:pic>
      <p:sp>
        <p:nvSpPr>
          <p:cNvPr id="30" name="Rektangulär 29"/>
          <p:cNvSpPr/>
          <p:nvPr/>
        </p:nvSpPr>
        <p:spPr>
          <a:xfrm>
            <a:off x="9010213" y="5564116"/>
            <a:ext cx="2960120" cy="778656"/>
          </a:xfrm>
          <a:prstGeom prst="wedgeRectCallout">
            <a:avLst>
              <a:gd name="adj1" fmla="val -40378"/>
              <a:gd name="adj2" fmla="val -991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I denna flik visas samma sak som på föregående flik, men uppdelad per vald/valda aktiviteter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0753" y="6272925"/>
            <a:ext cx="718644" cy="269492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3655029" y="6253783"/>
            <a:ext cx="496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Transaktionsfliken visar detaljposter från utfallsdata baserade på gjorda urval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7" cstate="print"/>
          <a:srcRect t="81923" r="6431" b="-105"/>
          <a:stretch/>
        </p:blipFill>
        <p:spPr>
          <a:xfrm>
            <a:off x="11136295" y="457200"/>
            <a:ext cx="944711" cy="1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/>
          <p:cNvPicPr>
            <a:picLocks noChangeAspect="1"/>
          </p:cNvPicPr>
          <p:nvPr/>
        </p:nvPicPr>
        <p:blipFill rotWithShape="1">
          <a:blip r:embed="rId2" cstate="print"/>
          <a:srcRect r="12624" b="2271"/>
          <a:stretch/>
        </p:blipFill>
        <p:spPr>
          <a:xfrm>
            <a:off x="6524636" y="3489430"/>
            <a:ext cx="1081934" cy="26063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 rotWithShape="1">
          <a:blip r:embed="rId3" cstate="print"/>
          <a:srcRect l="9497" t="22728" b="1"/>
          <a:stretch/>
        </p:blipFill>
        <p:spPr>
          <a:xfrm>
            <a:off x="2211673" y="3455664"/>
            <a:ext cx="1060305" cy="294405"/>
          </a:xfrm>
          <a:prstGeom prst="rect">
            <a:avLst/>
          </a:prstGeom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772239" y="989814"/>
            <a:ext cx="8729506" cy="5375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Integrationer från ekonomi- och personalsystemen går varje natt, dvs visar data som den såg ut dagen innan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Kontaktpersoner för Hypergene är avdelningens ekonom 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Generella tips: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/>
          <a:srcRect l="9497" t="22728" b="1"/>
          <a:stretch/>
        </p:blipFill>
        <p:spPr>
          <a:xfrm>
            <a:off x="2213263" y="3023754"/>
            <a:ext cx="1060305" cy="294405"/>
          </a:xfrm>
          <a:prstGeom prst="rect">
            <a:avLst/>
          </a:prstGeom>
        </p:spPr>
      </p:pic>
      <p:sp>
        <p:nvSpPr>
          <p:cNvPr id="5" name="Rektangel med rundade hörn 4"/>
          <p:cNvSpPr/>
          <p:nvPr/>
        </p:nvSpPr>
        <p:spPr>
          <a:xfrm>
            <a:off x="2847108" y="3065314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3012933" y="3500244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ulär 9"/>
          <p:cNvSpPr/>
          <p:nvPr/>
        </p:nvSpPr>
        <p:spPr>
          <a:xfrm>
            <a:off x="3332009" y="305861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 smtClean="0">
                <a:solidFill>
                  <a:srgbClr val="FF9800"/>
                </a:solidFill>
              </a:rPr>
              <a:t>Ladda om sidan och nollställ gjorda val </a:t>
            </a:r>
            <a:endParaRPr lang="sv-SE" sz="1400" b="1" dirty="0">
              <a:solidFill>
                <a:srgbClr val="FF9800"/>
              </a:solidFill>
            </a:endParaRPr>
          </a:p>
        </p:txBody>
      </p:sp>
      <p:sp>
        <p:nvSpPr>
          <p:cNvPr id="11" name="Rektangulär 10"/>
          <p:cNvSpPr/>
          <p:nvPr/>
        </p:nvSpPr>
        <p:spPr>
          <a:xfrm>
            <a:off x="3271978" y="347157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 smtClean="0">
                <a:solidFill>
                  <a:srgbClr val="FF9800"/>
                </a:solidFill>
              </a:rPr>
              <a:t>Stäng aktuell rapport</a:t>
            </a:r>
            <a:endParaRPr lang="sv-SE" sz="1400" b="1" dirty="0">
              <a:solidFill>
                <a:srgbClr val="FF9800"/>
              </a:solidFill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6135977" y="2982191"/>
            <a:ext cx="1812059" cy="312463"/>
            <a:chOff x="10217150" y="2589564"/>
            <a:chExt cx="1812059" cy="312463"/>
          </a:xfrm>
        </p:grpSpPr>
        <p:pic>
          <p:nvPicPr>
            <p:cNvPr id="13" name="Bildobjekt 12"/>
            <p:cNvPicPr>
              <a:picLocks noChangeAspect="1"/>
            </p:cNvPicPr>
            <p:nvPr/>
          </p:nvPicPr>
          <p:blipFill rotWithShape="1">
            <a:blip r:embed="rId4" cstate="print"/>
            <a:srcRect l="22085" t="-10238" r="19062" b="889"/>
            <a:stretch/>
          </p:blipFill>
          <p:spPr>
            <a:xfrm>
              <a:off x="10617053" y="2589564"/>
              <a:ext cx="1070690" cy="312463"/>
            </a:xfrm>
            <a:prstGeom prst="rect">
              <a:avLst/>
            </a:prstGeom>
          </p:spPr>
        </p:pic>
        <p:sp>
          <p:nvSpPr>
            <p:cNvPr id="14" name="Rektangel 13"/>
            <p:cNvSpPr/>
            <p:nvPr/>
          </p:nvSpPr>
          <p:spPr>
            <a:xfrm>
              <a:off x="11429711" y="2606675"/>
              <a:ext cx="599498" cy="55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0217150" y="2612892"/>
              <a:ext cx="39110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" name="Rektangel med rundade hörn 15"/>
          <p:cNvSpPr/>
          <p:nvPr/>
        </p:nvSpPr>
        <p:spPr>
          <a:xfrm>
            <a:off x="7118630" y="307250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ulär 16"/>
          <p:cNvSpPr/>
          <p:nvPr/>
        </p:nvSpPr>
        <p:spPr>
          <a:xfrm>
            <a:off x="7644238" y="306996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Uppgift finns tilldelad</a:t>
            </a:r>
            <a:endParaRPr lang="sv-SE" sz="1400" dirty="0">
              <a:solidFill>
                <a:srgbClr val="FF9800"/>
              </a:solidFill>
            </a:endParaRPr>
          </a:p>
        </p:txBody>
      </p:sp>
      <p:cxnSp>
        <p:nvCxnSpPr>
          <p:cNvPr id="19" name="Rak 18"/>
          <p:cNvCxnSpPr/>
          <p:nvPr/>
        </p:nvCxnSpPr>
        <p:spPr>
          <a:xfrm flipH="1">
            <a:off x="6273944" y="2919846"/>
            <a:ext cx="33338" cy="1765655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2079484" y="3373647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med rundade hörn 24"/>
          <p:cNvSpPr/>
          <p:nvPr/>
        </p:nvSpPr>
        <p:spPr>
          <a:xfrm>
            <a:off x="6564456" y="353965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ulär 25"/>
          <p:cNvSpPr/>
          <p:nvPr/>
        </p:nvSpPr>
        <p:spPr>
          <a:xfrm>
            <a:off x="7644238" y="351404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 smtClean="0">
                <a:solidFill>
                  <a:srgbClr val="FF9800"/>
                </a:solidFill>
              </a:rPr>
              <a:t>Visa/dölj sidomeny</a:t>
            </a:r>
            <a:endParaRPr lang="sv-SE" sz="1400" b="1" dirty="0">
              <a:solidFill>
                <a:srgbClr val="FF9800"/>
              </a:solidFill>
            </a:endParaRPr>
          </a:p>
        </p:txBody>
      </p:sp>
      <p:cxnSp>
        <p:nvCxnSpPr>
          <p:cNvPr id="21" name="Rak 20"/>
          <p:cNvCxnSpPr/>
          <p:nvPr/>
        </p:nvCxnSpPr>
        <p:spPr>
          <a:xfrm>
            <a:off x="2012076" y="3849172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1673" y="3955989"/>
            <a:ext cx="819150" cy="238125"/>
          </a:xfrm>
          <a:prstGeom prst="rect">
            <a:avLst/>
          </a:prstGeom>
        </p:spPr>
      </p:pic>
      <p:sp>
        <p:nvSpPr>
          <p:cNvPr id="24" name="Rektangel med rundade hörn 23"/>
          <p:cNvSpPr/>
          <p:nvPr/>
        </p:nvSpPr>
        <p:spPr>
          <a:xfrm>
            <a:off x="2235132" y="398526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ulär 27"/>
          <p:cNvSpPr/>
          <p:nvPr/>
        </p:nvSpPr>
        <p:spPr>
          <a:xfrm>
            <a:off x="3332009" y="398537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 smtClean="0">
                <a:solidFill>
                  <a:srgbClr val="FF9800"/>
                </a:solidFill>
              </a:rPr>
              <a:t>Exportera tabell/diagram </a:t>
            </a:r>
            <a:r>
              <a:rPr lang="sv-SE" sz="1400" dirty="0" smtClean="0">
                <a:solidFill>
                  <a:srgbClr val="FF9800"/>
                </a:solidFill>
              </a:rPr>
              <a:t>till </a:t>
            </a:r>
            <a:r>
              <a:rPr lang="sv-SE" sz="1400" b="1" dirty="0" smtClean="0">
                <a:solidFill>
                  <a:srgbClr val="FF9800"/>
                </a:solidFill>
              </a:rPr>
              <a:t>PDF</a:t>
            </a:r>
            <a:endParaRPr lang="sv-SE" sz="1400" b="1" dirty="0">
              <a:solidFill>
                <a:srgbClr val="FF9800"/>
              </a:solidFill>
            </a:endParaRPr>
          </a:p>
        </p:txBody>
      </p:sp>
      <p:cxnSp>
        <p:nvCxnSpPr>
          <p:cNvPr id="29" name="Rak 28"/>
          <p:cNvCxnSpPr/>
          <p:nvPr/>
        </p:nvCxnSpPr>
        <p:spPr>
          <a:xfrm>
            <a:off x="2012076" y="4315064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objekt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8208" y="4420119"/>
            <a:ext cx="819150" cy="238125"/>
          </a:xfrm>
          <a:prstGeom prst="rect">
            <a:avLst/>
          </a:prstGeom>
        </p:spPr>
      </p:pic>
      <p:sp>
        <p:nvSpPr>
          <p:cNvPr id="31" name="Rektangel med rundade hörn 30"/>
          <p:cNvSpPr/>
          <p:nvPr/>
        </p:nvSpPr>
        <p:spPr>
          <a:xfrm>
            <a:off x="2512224" y="444939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ulär 31"/>
          <p:cNvSpPr/>
          <p:nvPr/>
        </p:nvSpPr>
        <p:spPr>
          <a:xfrm>
            <a:off x="3332009" y="444950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 smtClean="0">
                <a:solidFill>
                  <a:srgbClr val="FF9800"/>
                </a:solidFill>
              </a:rPr>
              <a:t>Exportera tabell/diagram till </a:t>
            </a:r>
            <a:r>
              <a:rPr lang="sv-SE" sz="1400" b="1" dirty="0">
                <a:solidFill>
                  <a:srgbClr val="FF9800"/>
                </a:solidFill>
              </a:rPr>
              <a:t>E</a:t>
            </a:r>
            <a:r>
              <a:rPr lang="sv-SE" sz="1400" b="1" dirty="0" smtClean="0">
                <a:solidFill>
                  <a:srgbClr val="FF9800"/>
                </a:solidFill>
              </a:rPr>
              <a:t>xcel</a:t>
            </a:r>
            <a:endParaRPr lang="sv-SE" sz="1400" b="1" dirty="0">
              <a:solidFill>
                <a:srgbClr val="FF9800"/>
              </a:solidFill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0046" y="3973306"/>
            <a:ext cx="819150" cy="238125"/>
          </a:xfrm>
          <a:prstGeom prst="rect">
            <a:avLst/>
          </a:prstGeom>
        </p:spPr>
      </p:pic>
      <p:sp>
        <p:nvSpPr>
          <p:cNvPr id="34" name="Rektangel med rundade hörn 33"/>
          <p:cNvSpPr/>
          <p:nvPr/>
        </p:nvSpPr>
        <p:spPr>
          <a:xfrm>
            <a:off x="7084226" y="4002579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ulär 34"/>
          <p:cNvSpPr/>
          <p:nvPr/>
        </p:nvSpPr>
        <p:spPr>
          <a:xfrm>
            <a:off x="7644238" y="4002694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 smtClean="0">
                <a:solidFill>
                  <a:srgbClr val="FF9800"/>
                </a:solidFill>
              </a:rPr>
              <a:t>Konfigurera tabellvisning</a:t>
            </a:r>
            <a:endParaRPr lang="sv-SE" sz="1400" b="1" dirty="0">
              <a:solidFill>
                <a:srgbClr val="FF98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05" y="4482213"/>
            <a:ext cx="6039460" cy="1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182848" y="1107347"/>
            <a:ext cx="5927755" cy="52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Inloggning </a:t>
            </a: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till 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Varför Hypergene? Vad hittar jag där?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Portalsida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Ekonomirapporter för analys samt budget- </a:t>
            </a:r>
            <a:b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</a:b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och prognosuppföljning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- Diagram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– Resultaträkning 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– </a:t>
            </a:r>
            <a:r>
              <a:rPr lang="sv-SE" sz="1800" dirty="0" err="1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Aktivitetsöverikt</a:t>
            </a:r>
            <a:endParaRPr lang="sv-SE" sz="18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lvl="1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18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Övrigt</a:t>
            </a: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Innehåll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 descr="hypergene_imac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10" y="2130135"/>
            <a:ext cx="4580791" cy="2412746"/>
          </a:xfrm>
          <a:prstGeom prst="rect">
            <a:avLst/>
          </a:prstGeom>
          <a:effectLst/>
        </p:spPr>
      </p:pic>
      <p:pic>
        <p:nvPicPr>
          <p:cNvPr id="10" name="Bildobjekt 9" descr="Hypergene_symbol_rgb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83" y="4617960"/>
            <a:ext cx="148077" cy="148077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7524945" y="4542881"/>
            <a:ext cx="3849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rgbClr val="FE7302"/>
                </a:solidFill>
              </a:rPr>
              <a:t>Ny version av Hypergene (uppgradering planerad under 2015)</a:t>
            </a:r>
            <a:endParaRPr lang="sv-SE" sz="1100" dirty="0">
              <a:solidFill>
                <a:srgbClr val="FE7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14140" y="403094"/>
            <a:ext cx="7848872" cy="43204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Inloggad </a:t>
            </a:r>
            <a:r>
              <a:rPr lang="sv-SE" dirty="0" err="1" smtClean="0"/>
              <a:t>miun</a:t>
            </a:r>
            <a:r>
              <a:rPr lang="sv-SE" dirty="0" smtClean="0"/>
              <a:t>: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140" y="5296844"/>
            <a:ext cx="3603048" cy="84132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0067" y="951270"/>
            <a:ext cx="8037018" cy="3786990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7681452" y="3967317"/>
            <a:ext cx="1939413" cy="435077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3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6890969" y="5191357"/>
            <a:ext cx="1317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727272"/>
                </a:solidFill>
              </a:rPr>
              <a:t>Analys,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i</a:t>
            </a:r>
            <a:r>
              <a:rPr lang="sv-SE" sz="1400" dirty="0" smtClean="0">
                <a:solidFill>
                  <a:srgbClr val="727272"/>
                </a:solidFill>
              </a:rPr>
              <a:t>nmatning, </a:t>
            </a:r>
          </a:p>
          <a:p>
            <a:r>
              <a:rPr lang="sv-SE" sz="1400" dirty="0" smtClean="0">
                <a:solidFill>
                  <a:srgbClr val="727272"/>
                </a:solidFill>
              </a:rPr>
              <a:t>godkännande </a:t>
            </a:r>
          </a:p>
          <a:p>
            <a:r>
              <a:rPr lang="sv-SE" sz="1400" dirty="0" smtClean="0">
                <a:solidFill>
                  <a:srgbClr val="727272"/>
                </a:solidFill>
              </a:rPr>
              <a:t>och uppföljning</a:t>
            </a:r>
            <a:endParaRPr lang="sv-SE" sz="1400" dirty="0">
              <a:solidFill>
                <a:srgbClr val="727272"/>
              </a:solidFill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ekonomisk uppföljning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. Ekonomisk utfallsdata laddas från ekonomisystemet Agresso varje natt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prognosläggning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, där vissa startvärden laddas från personalsystemet Palasso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prognosgodkännande 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på olika organisatoriska nivåer hos Mittuniversitetet och visas aggregerat på valfri nivå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prognosuppföljning 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där det ekonomiska utfallet ställs mot budget/prognos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kommer att användas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strategisk styrning (VP)</a:t>
            </a:r>
            <a:endParaRPr lang="sv-SE" b="1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Hypergene? Vad hittar jag där?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6765539" y="5182565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99" y="5277427"/>
            <a:ext cx="722486" cy="72248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/>
          <a:srcRect l="8718" t="25824" r="73070" b="30434"/>
          <a:stretch/>
        </p:blipFill>
        <p:spPr>
          <a:xfrm>
            <a:off x="3580524" y="5361712"/>
            <a:ext cx="751033" cy="610839"/>
          </a:xfrm>
          <a:prstGeom prst="rect">
            <a:avLst/>
          </a:prstGeom>
        </p:spPr>
      </p:pic>
      <p:pic>
        <p:nvPicPr>
          <p:cNvPr id="11" name="Bildobjekt 10" descr="iMac_Hypergene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1187" r="23184" b="9990"/>
          <a:stretch/>
        </p:blipFill>
        <p:spPr>
          <a:xfrm>
            <a:off x="5036170" y="5142157"/>
            <a:ext cx="1440513" cy="1205268"/>
          </a:xfrm>
          <a:prstGeom prst="rect">
            <a:avLst/>
          </a:prstGeom>
        </p:spPr>
      </p:pic>
      <p:pic>
        <p:nvPicPr>
          <p:cNvPr id="12" name="Bildobjekt 11" descr="Hypergene_symbol_rgb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52" y="6369200"/>
            <a:ext cx="148077" cy="14807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6" cstate="print"/>
          <a:srcRect b="2928"/>
          <a:stretch/>
        </p:blipFill>
        <p:spPr>
          <a:xfrm>
            <a:off x="5104097" y="5219658"/>
            <a:ext cx="1288458" cy="76168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09514" y="629412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rgbClr val="FE7302"/>
                </a:solidFill>
              </a:rPr>
              <a:t>Hypergene</a:t>
            </a:r>
            <a:endParaRPr lang="sv-SE" sz="1100" dirty="0">
              <a:solidFill>
                <a:srgbClr val="FE7302"/>
              </a:solidFill>
            </a:endParaRPr>
          </a:p>
        </p:txBody>
      </p:sp>
      <p:sp>
        <p:nvSpPr>
          <p:cNvPr id="15" name="Rektangel med rundade hörn 14"/>
          <p:cNvSpPr/>
          <p:nvPr/>
        </p:nvSpPr>
        <p:spPr>
          <a:xfrm>
            <a:off x="3143127" y="5180350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4615959" y="5521568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 16"/>
          <p:cNvSpPr/>
          <p:nvPr/>
        </p:nvSpPr>
        <p:spPr>
          <a:xfrm flipH="1">
            <a:off x="6325155" y="5345721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Höger 18"/>
          <p:cNvSpPr/>
          <p:nvPr/>
        </p:nvSpPr>
        <p:spPr>
          <a:xfrm>
            <a:off x="6329716" y="5647630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med rundade hörn 22"/>
          <p:cNvSpPr/>
          <p:nvPr/>
        </p:nvSpPr>
        <p:spPr>
          <a:xfrm>
            <a:off x="3044531" y="353290"/>
            <a:ext cx="7886706" cy="6020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Portalsida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3042871" y="1127141"/>
            <a:ext cx="7900418" cy="4826304"/>
            <a:chOff x="1147329" y="696191"/>
            <a:chExt cx="9894916" cy="5590309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2" cstate="print"/>
            <a:srcRect t="249"/>
            <a:stretch/>
          </p:blipFill>
          <p:spPr>
            <a:xfrm>
              <a:off x="1147329" y="696191"/>
              <a:ext cx="9894916" cy="5590309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/>
          </p:nvSpPr>
          <p:spPr>
            <a:xfrm>
              <a:off x="10474036" y="1361209"/>
              <a:ext cx="249383" cy="479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Rektangel 8"/>
          <p:cNvSpPr/>
          <p:nvPr/>
        </p:nvSpPr>
        <p:spPr>
          <a:xfrm>
            <a:off x="10650641" y="1624915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158835" y="5808518"/>
            <a:ext cx="7650302" cy="13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3042871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2955" y="4386986"/>
            <a:ext cx="1265526" cy="297428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4" cstate="print"/>
          <a:srcRect l="3924" t="15660" r="3119" b="8340"/>
          <a:stretch/>
        </p:blipFill>
        <p:spPr>
          <a:xfrm>
            <a:off x="3208493" y="532533"/>
            <a:ext cx="1976571" cy="356215"/>
          </a:xfrm>
          <a:prstGeom prst="rect">
            <a:avLst/>
          </a:prstGeom>
        </p:spPr>
      </p:pic>
      <p:sp>
        <p:nvSpPr>
          <p:cNvPr id="18" name="Oval 244"/>
          <p:cNvSpPr/>
          <p:nvPr/>
        </p:nvSpPr>
        <p:spPr bwMode="auto">
          <a:xfrm>
            <a:off x="3260449" y="1539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684443" y="532533"/>
            <a:ext cx="16668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3169226" y="469650"/>
            <a:ext cx="45719" cy="42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5310784" y="600129"/>
            <a:ext cx="4192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Huvudflikar för navigering i Hypergene (Hemfliken = portalsidan)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540393" y="1897239"/>
            <a:ext cx="2337954" cy="1078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4"/>
          <p:cNvSpPr/>
          <p:nvPr/>
        </p:nvSpPr>
        <p:spPr bwMode="auto">
          <a:xfrm>
            <a:off x="763797" y="172573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374" y="2164398"/>
            <a:ext cx="1762125" cy="361950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710488" y="2531687"/>
            <a:ext cx="199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Aktuella nyheter i Hypergene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540393" y="4045362"/>
            <a:ext cx="2337954" cy="13655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44"/>
          <p:cNvSpPr/>
          <p:nvPr/>
        </p:nvSpPr>
        <p:spPr bwMode="auto">
          <a:xfrm>
            <a:off x="763797" y="3873856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907" y="4312522"/>
            <a:ext cx="2066925" cy="485775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743320" y="4755622"/>
            <a:ext cx="192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Här kan du hitta anvisningar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som ligger på intranätet</a:t>
            </a:r>
            <a:endParaRPr lang="sv-SE" sz="1200" dirty="0">
              <a:solidFill>
                <a:srgbClr val="4791A5"/>
              </a:solidFill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6170495" y="1672967"/>
            <a:ext cx="5406682" cy="4135550"/>
            <a:chOff x="3951793" y="1361209"/>
            <a:chExt cx="6771625" cy="4790209"/>
          </a:xfrm>
        </p:grpSpPr>
        <p:pic>
          <p:nvPicPr>
            <p:cNvPr id="45" name="Bildobjekt 44"/>
            <p:cNvPicPr>
              <a:picLocks noChangeAspect="1"/>
            </p:cNvPicPr>
            <p:nvPr/>
          </p:nvPicPr>
          <p:blipFill rotWithShape="1">
            <a:blip r:embed="rId2" cstate="print"/>
            <a:srcRect l="28342" t="22554" r="24967" b="4857"/>
            <a:stretch/>
          </p:blipFill>
          <p:spPr>
            <a:xfrm>
              <a:off x="3951793" y="1946222"/>
              <a:ext cx="4620022" cy="4068099"/>
            </a:xfrm>
            <a:prstGeom prst="rect">
              <a:avLst/>
            </a:prstGeom>
          </p:spPr>
        </p:pic>
        <p:sp>
          <p:nvSpPr>
            <p:cNvPr id="46" name="Rektangel 45"/>
            <p:cNvSpPr/>
            <p:nvPr/>
          </p:nvSpPr>
          <p:spPr>
            <a:xfrm>
              <a:off x="10474036" y="1361209"/>
              <a:ext cx="249382" cy="4790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7" name="Rektangel 46"/>
          <p:cNvSpPr/>
          <p:nvPr/>
        </p:nvSpPr>
        <p:spPr>
          <a:xfrm>
            <a:off x="5434445" y="2164398"/>
            <a:ext cx="904010" cy="352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2" cstate="print"/>
          <a:srcRect l="63591" t="12460" r="20889" b="75943"/>
          <a:stretch/>
        </p:blipFill>
        <p:spPr>
          <a:xfrm>
            <a:off x="9606367" y="1665178"/>
            <a:ext cx="1226127" cy="561110"/>
          </a:xfrm>
          <a:prstGeom prst="rect">
            <a:avLst/>
          </a:prstGeom>
        </p:spPr>
      </p:pic>
      <p:sp>
        <p:nvSpPr>
          <p:cNvPr id="51" name="Rektangel 50"/>
          <p:cNvSpPr/>
          <p:nvPr/>
        </p:nvSpPr>
        <p:spPr>
          <a:xfrm>
            <a:off x="8125691" y="1701274"/>
            <a:ext cx="1101436" cy="47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ktangel med rundade hörn 52"/>
          <p:cNvSpPr/>
          <p:nvPr/>
        </p:nvSpPr>
        <p:spPr>
          <a:xfrm>
            <a:off x="6419850" y="2333184"/>
            <a:ext cx="3408177" cy="137968"/>
          </a:xfrm>
          <a:prstGeom prst="roundRect">
            <a:avLst/>
          </a:prstGeom>
          <a:solidFill>
            <a:srgbClr val="414141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Rektangulär 53"/>
          <p:cNvSpPr/>
          <p:nvPr/>
        </p:nvSpPr>
        <p:spPr>
          <a:xfrm>
            <a:off x="9992619" y="2288825"/>
            <a:ext cx="2092008" cy="499994"/>
          </a:xfrm>
          <a:prstGeom prst="wedgeRectCallout">
            <a:avLst>
              <a:gd name="adj1" fmla="val -58140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diagrammen </a:t>
            </a:r>
            <a:br>
              <a:rPr lang="sv-SE" sz="1200" dirty="0" smtClean="0">
                <a:solidFill>
                  <a:srgbClr val="FE7302"/>
                </a:solidFill>
              </a:rPr>
            </a:br>
            <a:r>
              <a:rPr lang="sv-SE" sz="1200" dirty="0" smtClean="0">
                <a:solidFill>
                  <a:srgbClr val="FE7302"/>
                </a:solidFill>
              </a:rPr>
              <a:t>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55" name="Rektangulär 54"/>
          <p:cNvSpPr/>
          <p:nvPr/>
        </p:nvSpPr>
        <p:spPr>
          <a:xfrm>
            <a:off x="8836419" y="6182167"/>
            <a:ext cx="2940627" cy="477713"/>
          </a:xfrm>
          <a:prstGeom prst="wedgeRectCallout">
            <a:avLst>
              <a:gd name="adj1" fmla="val -42086"/>
              <a:gd name="adj2" fmla="val -1113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Diagramvisningar baserade på användarens organisatoriska tillhörighet (och behörighet)</a:t>
            </a:r>
          </a:p>
        </p:txBody>
      </p:sp>
      <p:cxnSp>
        <p:nvCxnSpPr>
          <p:cNvPr id="61" name="Rak 60"/>
          <p:cNvCxnSpPr/>
          <p:nvPr/>
        </p:nvCxnSpPr>
        <p:spPr>
          <a:xfrm>
            <a:off x="2633056" y="2285086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>
            <a:off x="2633056" y="4464352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 flipH="1">
            <a:off x="4000500" y="878357"/>
            <a:ext cx="681" cy="524416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077" y="4111215"/>
            <a:ext cx="4009524" cy="178095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040" y="2213850"/>
            <a:ext cx="3348559" cy="187040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420" y="1671827"/>
            <a:ext cx="1772498" cy="329406"/>
          </a:xfrm>
          <a:prstGeom prst="rect">
            <a:avLst/>
          </a:prstGeom>
        </p:spPr>
      </p:pic>
      <p:sp>
        <p:nvSpPr>
          <p:cNvPr id="40" name="Rektangel med rundade hörn 39"/>
          <p:cNvSpPr/>
          <p:nvPr/>
        </p:nvSpPr>
        <p:spPr>
          <a:xfrm>
            <a:off x="7249905" y="1634449"/>
            <a:ext cx="1748065" cy="41410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8889833" y="150653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3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Ekonomifliken – start för analys och uppföljning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585597" y="1665178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136" y="1127140"/>
            <a:ext cx="7882989" cy="3652678"/>
          </a:xfrm>
          <a:prstGeom prst="rect">
            <a:avLst/>
          </a:prstGeom>
        </p:spPr>
      </p:pic>
      <p:sp>
        <p:nvSpPr>
          <p:cNvPr id="54" name="Rektangulär 53"/>
          <p:cNvSpPr/>
          <p:nvPr/>
        </p:nvSpPr>
        <p:spPr>
          <a:xfrm>
            <a:off x="4478475" y="1964008"/>
            <a:ext cx="2960120" cy="976619"/>
          </a:xfrm>
          <a:prstGeom prst="wedgeRectCallout">
            <a:avLst>
              <a:gd name="adj1" fmla="val 64229"/>
              <a:gd name="adj2" fmla="val -323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Tillgängliga </a:t>
            </a:r>
            <a:r>
              <a:rPr lang="sv-SE" sz="1200" b="1" dirty="0" smtClean="0">
                <a:solidFill>
                  <a:srgbClr val="FE7302"/>
                </a:solidFill>
              </a:rPr>
              <a:t>rapporter</a:t>
            </a:r>
            <a:r>
              <a:rPr lang="sv-SE" sz="1200" dirty="0" smtClean="0">
                <a:solidFill>
                  <a:srgbClr val="FE7302"/>
                </a:solidFill>
              </a:rPr>
              <a:t> visas i rapportmenyn</a:t>
            </a:r>
          </a:p>
          <a:p>
            <a:pPr algn="ctr"/>
            <a:endParaRPr lang="sv-SE" sz="900" dirty="0">
              <a:solidFill>
                <a:srgbClr val="FE7302"/>
              </a:solidFill>
            </a:endParaRP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De rapporter som visas (och dess innehåll) är kopplat till användarens behörighet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2" cstate="print"/>
          <a:srcRect t="55432"/>
          <a:stretch/>
        </p:blipFill>
        <p:spPr>
          <a:xfrm>
            <a:off x="2159358" y="4320722"/>
            <a:ext cx="7882989" cy="1627909"/>
          </a:xfrm>
          <a:prstGeom prst="rect">
            <a:avLst/>
          </a:prstGeom>
        </p:spPr>
      </p:pic>
      <p:grpSp>
        <p:nvGrpSpPr>
          <p:cNvPr id="21" name="Grupp 20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52" name="Rektangel 51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745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515570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med rundade hörn 19"/>
          <p:cNvSpPr/>
          <p:nvPr/>
        </p:nvSpPr>
        <p:spPr>
          <a:xfrm>
            <a:off x="2639287" y="307607"/>
            <a:ext cx="6682705" cy="7260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5614221" y="453056"/>
            <a:ext cx="315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Val kan göras från användarens behörighetsnivå</a:t>
            </a:r>
          </a:p>
          <a:p>
            <a:r>
              <a:rPr lang="sv-SE" sz="1200" dirty="0" smtClean="0">
                <a:solidFill>
                  <a:srgbClr val="4791A5"/>
                </a:solidFill>
              </a:rPr>
              <a:t>och nedåt i organisationsstrukturen 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6105" y="310697"/>
            <a:ext cx="2390775" cy="70485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17282" y="621558"/>
            <a:ext cx="440315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med rundade hörn 24"/>
          <p:cNvSpPr/>
          <p:nvPr/>
        </p:nvSpPr>
        <p:spPr>
          <a:xfrm>
            <a:off x="6037118" y="1932709"/>
            <a:ext cx="3790909" cy="133194"/>
          </a:xfrm>
          <a:prstGeom prst="roundRect">
            <a:avLst/>
          </a:prstGeom>
          <a:solidFill>
            <a:srgbClr val="414141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ulär 25"/>
          <p:cNvSpPr/>
          <p:nvPr/>
        </p:nvSpPr>
        <p:spPr>
          <a:xfrm>
            <a:off x="10207310" y="1620655"/>
            <a:ext cx="1857969" cy="738000"/>
          </a:xfrm>
          <a:prstGeom prst="wedgeRectCallout">
            <a:avLst>
              <a:gd name="adj1" fmla="val -63062"/>
              <a:gd name="adj2" fmla="val -1906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diagrammen </a:t>
            </a:r>
            <a:br>
              <a:rPr lang="sv-SE" sz="1200" dirty="0" smtClean="0">
                <a:solidFill>
                  <a:srgbClr val="FE7302"/>
                </a:solidFill>
              </a:rPr>
            </a:br>
            <a:r>
              <a:rPr lang="sv-SE" sz="1200" dirty="0" smtClean="0">
                <a:solidFill>
                  <a:srgbClr val="FE7302"/>
                </a:solidFill>
              </a:rPr>
              <a:t>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21" name="Oval 244"/>
          <p:cNvSpPr/>
          <p:nvPr/>
        </p:nvSpPr>
        <p:spPr bwMode="auto">
          <a:xfrm>
            <a:off x="2855205" y="1539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10373" y="2414946"/>
            <a:ext cx="218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v-SE" sz="1200" dirty="0" smtClean="0">
                <a:solidFill>
                  <a:srgbClr val="4791A5"/>
                </a:solidFill>
              </a:rPr>
              <a:t>Diagram som visar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ack utfall ställt mot budget över året (valet orgenhet påverkar visningen)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10373" y="4531161"/>
            <a:ext cx="2182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sv-SE" sz="1200" dirty="0" smtClean="0">
                <a:solidFill>
                  <a:srgbClr val="4791A5"/>
                </a:solidFill>
              </a:rPr>
              <a:t>Diagram inkl. tabell som </a:t>
            </a:r>
            <a:r>
              <a:rPr lang="sv-SE" sz="1200" dirty="0">
                <a:solidFill>
                  <a:srgbClr val="4791A5"/>
                </a:solidFill>
              </a:rPr>
              <a:t>visar </a:t>
            </a:r>
            <a:r>
              <a:rPr lang="sv-SE" sz="1200" dirty="0" smtClean="0">
                <a:solidFill>
                  <a:srgbClr val="4791A5"/>
                </a:solidFill>
              </a:rPr>
              <a:t>upparbetade kostnader per verksamhet i procent </a:t>
            </a:r>
            <a:r>
              <a:rPr lang="sv-SE" sz="1200" dirty="0">
                <a:solidFill>
                  <a:srgbClr val="4791A5"/>
                </a:solidFill>
              </a:rPr>
              <a:t>(</a:t>
            </a:r>
            <a:r>
              <a:rPr lang="sv-SE" sz="1200" dirty="0" smtClean="0">
                <a:solidFill>
                  <a:srgbClr val="4791A5"/>
                </a:solidFill>
              </a:rPr>
              <a:t>valen </a:t>
            </a:r>
            <a:r>
              <a:rPr lang="sv-SE" sz="1200" dirty="0">
                <a:solidFill>
                  <a:srgbClr val="4791A5"/>
                </a:solidFill>
              </a:rPr>
              <a:t>orgenhet </a:t>
            </a:r>
            <a:r>
              <a:rPr lang="sv-SE" sz="1200" dirty="0" smtClean="0">
                <a:solidFill>
                  <a:srgbClr val="4791A5"/>
                </a:solidFill>
              </a:rPr>
              <a:t>och period påverkar </a:t>
            </a:r>
            <a:r>
              <a:rPr lang="sv-SE" sz="1200" dirty="0">
                <a:solidFill>
                  <a:srgbClr val="4791A5"/>
                </a:solidFill>
              </a:rPr>
              <a:t>visningen)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0007235" y="2414946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sv-SE" sz="1200" dirty="0" smtClean="0">
                <a:solidFill>
                  <a:srgbClr val="4791A5"/>
                </a:solidFill>
              </a:rPr>
              <a:t>Tabell som visar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kostnadsuppföljning (ack) per verksamhet (valen orgenhet och period påverkar visningen)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007235" y="4541465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sv-SE" sz="1200" dirty="0">
                <a:solidFill>
                  <a:srgbClr val="4791A5"/>
                </a:solidFill>
              </a:rPr>
              <a:t>Diagram </a:t>
            </a:r>
            <a:r>
              <a:rPr lang="sv-SE" sz="1200" dirty="0" smtClean="0">
                <a:solidFill>
                  <a:srgbClr val="4791A5"/>
                </a:solidFill>
              </a:rPr>
              <a:t>inkl. tabell som </a:t>
            </a:r>
            <a:r>
              <a:rPr lang="sv-SE" sz="1200" dirty="0">
                <a:solidFill>
                  <a:srgbClr val="4791A5"/>
                </a:solidFill>
              </a:rPr>
              <a:t>visar </a:t>
            </a:r>
            <a:r>
              <a:rPr lang="sv-SE" sz="1200" dirty="0" smtClean="0">
                <a:solidFill>
                  <a:srgbClr val="4791A5"/>
                </a:solidFill>
              </a:rPr>
              <a:t>upparbetade </a:t>
            </a:r>
            <a:r>
              <a:rPr lang="sv-SE" sz="1200" dirty="0">
                <a:solidFill>
                  <a:srgbClr val="4791A5"/>
                </a:solidFill>
              </a:rPr>
              <a:t>kostnader per verksamhet i </a:t>
            </a:r>
            <a:r>
              <a:rPr lang="sv-SE" sz="1200" dirty="0" smtClean="0">
                <a:solidFill>
                  <a:srgbClr val="4791A5"/>
                </a:solidFill>
              </a:rPr>
              <a:t>Tkr (valen </a:t>
            </a:r>
            <a:r>
              <a:rPr lang="sv-SE" sz="1200" dirty="0">
                <a:solidFill>
                  <a:srgbClr val="4791A5"/>
                </a:solidFill>
              </a:rPr>
              <a:t>orgenhet och period påverkar visningen)</a:t>
            </a:r>
          </a:p>
        </p:txBody>
      </p:sp>
      <p:grpSp>
        <p:nvGrpSpPr>
          <p:cNvPr id="44" name="Grupp 43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45" name="Bildobjekt 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46" name="Rektangel 45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print"/>
          <a:srcRect t="28904" r="39950" b="53452"/>
          <a:stretch/>
        </p:blipFill>
        <p:spPr>
          <a:xfrm>
            <a:off x="11509506" y="451733"/>
            <a:ext cx="606294" cy="1613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725" y="231347"/>
            <a:ext cx="60965" cy="7011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895" y="1160006"/>
            <a:ext cx="7878693" cy="506152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492" y="934293"/>
            <a:ext cx="60965" cy="70110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105" y="2184805"/>
            <a:ext cx="377985" cy="43285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424" y="2401232"/>
            <a:ext cx="377985" cy="43285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1969" y="4241273"/>
            <a:ext cx="377985" cy="43285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888" y="4241273"/>
            <a:ext cx="37798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med rundade hörn 19"/>
          <p:cNvSpPr/>
          <p:nvPr/>
        </p:nvSpPr>
        <p:spPr>
          <a:xfrm>
            <a:off x="7447642" y="114300"/>
            <a:ext cx="2620598" cy="8879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9872805" y="37771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3615233" y="70339"/>
            <a:ext cx="3682382" cy="9847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425612" y="33940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10215261" y="114300"/>
            <a:ext cx="1830672" cy="292058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/>
          <a:srcRect l="1416" t="1173" b="1015"/>
          <a:stretch/>
        </p:blipFill>
        <p:spPr>
          <a:xfrm>
            <a:off x="5792529" y="127406"/>
            <a:ext cx="1332172" cy="883291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3895893" y="130221"/>
            <a:ext cx="1943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Enhet ändras i denna meny.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Förvalet är satt till </a:t>
            </a:r>
            <a:r>
              <a:rPr lang="sv-SE" sz="1200" dirty="0">
                <a:solidFill>
                  <a:srgbClr val="4791A5"/>
                </a:solidFill>
              </a:rPr>
              <a:t>t</a:t>
            </a:r>
            <a:r>
              <a:rPr lang="sv-SE" sz="1200" dirty="0" smtClean="0">
                <a:solidFill>
                  <a:srgbClr val="4791A5"/>
                </a:solidFill>
              </a:rPr>
              <a:t>usen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kronor (Tkr) med vänt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tecken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7439176" y="96487"/>
            <a:ext cx="249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Val finns för ett antal olika kolumn-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uppsättningar (visar olika mått).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Förvalet är satt till budgetuppföljning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24755" y="1337725"/>
            <a:ext cx="1841728" cy="1730790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244"/>
          <p:cNvSpPr/>
          <p:nvPr/>
        </p:nvSpPr>
        <p:spPr bwMode="auto">
          <a:xfrm>
            <a:off x="348159" y="1166219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print"/>
          <a:srcRect r="17187"/>
          <a:stretch/>
        </p:blipFill>
        <p:spPr>
          <a:xfrm>
            <a:off x="291371" y="1579868"/>
            <a:ext cx="1624914" cy="485775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161091" y="2058451"/>
            <a:ext cx="1808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Val kan göras från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användarens behörighets-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nivå och nedåt i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organisationsstrukturen 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440" y="3725109"/>
            <a:ext cx="1219200" cy="504825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234397" y="4215501"/>
            <a:ext cx="1668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Val kan göras på enskild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verksamhet eller grupp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av verksamheter. Under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grupperingar finns olika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”udda” kombinationer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337" y="5212556"/>
            <a:ext cx="1295400" cy="666750"/>
          </a:xfrm>
          <a:prstGeom prst="rect">
            <a:avLst/>
          </a:prstGeom>
        </p:spPr>
      </p:pic>
      <p:sp>
        <p:nvSpPr>
          <p:cNvPr id="32" name="Rektangel med rundade hörn 31"/>
          <p:cNvSpPr/>
          <p:nvPr/>
        </p:nvSpPr>
        <p:spPr>
          <a:xfrm>
            <a:off x="144641" y="3439268"/>
            <a:ext cx="1841728" cy="244003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244"/>
          <p:cNvSpPr/>
          <p:nvPr/>
        </p:nvSpPr>
        <p:spPr bwMode="auto">
          <a:xfrm>
            <a:off x="351089" y="334085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7" cstate="print"/>
          <a:srcRect t="53713" r="13662" b="24696"/>
          <a:stretch/>
        </p:blipFill>
        <p:spPr>
          <a:xfrm>
            <a:off x="11202262" y="459021"/>
            <a:ext cx="871704" cy="19742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69009" y="6008044"/>
            <a:ext cx="876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OBS! Under </a:t>
            </a:r>
            <a:r>
              <a:rPr lang="sv-S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pågående budget- och prognosprocess så uppdateras </a:t>
            </a:r>
            <a:r>
              <a:rPr lang="sv-S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budget- och prognosvärden löpande, dvs </a:t>
            </a:r>
            <a:r>
              <a:rPr lang="sv-S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under </a:t>
            </a:r>
            <a:r>
              <a:rPr lang="sv-SE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pågående</a:t>
            </a:r>
            <a:r>
              <a:rPr lang="sv-S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är det därmed inte </a:t>
            </a:r>
            <a:r>
              <a:rPr lang="sv-S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säkert att de slutgiltiga värdena visas i resultaträkningen eftersom uppdateringar kan göras fram till slutlig deadline</a:t>
            </a:r>
            <a:endParaRPr lang="sv-SE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698" y="1167659"/>
            <a:ext cx="7682918" cy="251236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743" y="1390132"/>
            <a:ext cx="1454966" cy="429832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0640" y="1375663"/>
            <a:ext cx="6998546" cy="460367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200" y="3725109"/>
            <a:ext cx="5078408" cy="13229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7627" y="2568158"/>
            <a:ext cx="3109229" cy="536494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9635" y="769590"/>
            <a:ext cx="60965" cy="70110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6795" y="792355"/>
            <a:ext cx="60965" cy="70110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5642" y="1793419"/>
            <a:ext cx="621846" cy="548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1302" y="3861799"/>
            <a:ext cx="621846" cy="54869"/>
          </a:xfrm>
          <a:prstGeom prst="rect">
            <a:avLst/>
          </a:prstGeom>
        </p:spPr>
      </p:pic>
      <p:sp>
        <p:nvSpPr>
          <p:cNvPr id="39" name="Rektangulär 38"/>
          <p:cNvSpPr/>
          <p:nvPr/>
        </p:nvSpPr>
        <p:spPr>
          <a:xfrm>
            <a:off x="6320388" y="1902470"/>
            <a:ext cx="1954453" cy="584462"/>
          </a:xfrm>
          <a:prstGeom prst="wedgeRectCallout">
            <a:avLst>
              <a:gd name="adj1" fmla="val -87553"/>
              <a:gd name="adj2" fmla="val -294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accent2"/>
                </a:solidFill>
              </a:rPr>
              <a:t>Välj att se resultaträkning per kontogrupp eller utfälld på kontonivå</a:t>
            </a:r>
            <a:endParaRPr lang="sv-SE" sz="1200" dirty="0">
              <a:solidFill>
                <a:schemeClr val="accent2"/>
              </a:solidFill>
            </a:endParaRP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4404" y="674965"/>
            <a:ext cx="1217593" cy="6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3091992" y="520926"/>
            <a:ext cx="7570415" cy="9436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18" name="Oval 244"/>
          <p:cNvSpPr/>
          <p:nvPr/>
        </p:nvSpPr>
        <p:spPr bwMode="auto">
          <a:xfrm>
            <a:off x="3012242" y="1262527"/>
            <a:ext cx="270030" cy="27003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12431" y="220477"/>
            <a:ext cx="7719125" cy="59963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1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		</a:t>
            </a:r>
            <a:r>
              <a:rPr lang="sv-SE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val av olika flikar kan varianter av rapport klickas fram</a:t>
            </a:r>
            <a:endParaRPr lang="sv-SE" sz="11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260297" y="1717206"/>
            <a:ext cx="6898729" cy="36737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5" name="Grupp 14"/>
          <p:cNvGrpSpPr/>
          <p:nvPr/>
        </p:nvGrpSpPr>
        <p:grpSpPr>
          <a:xfrm>
            <a:off x="10379648" y="233561"/>
            <a:ext cx="1373004" cy="219044"/>
            <a:chOff x="10203864" y="3248234"/>
            <a:chExt cx="1830672" cy="292058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5261" y="3254542"/>
              <a:ext cx="1819275" cy="28575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/>
          </p:nvSpPr>
          <p:spPr>
            <a:xfrm>
              <a:off x="10203864" y="3248234"/>
              <a:ext cx="123623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sp>
        <p:nvSpPr>
          <p:cNvPr id="30" name="Rektangel med rundade hörn 29"/>
          <p:cNvSpPr/>
          <p:nvPr/>
        </p:nvSpPr>
        <p:spPr>
          <a:xfrm>
            <a:off x="493214" y="1858908"/>
            <a:ext cx="1470147" cy="1298093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1" name="Oval 244"/>
          <p:cNvSpPr/>
          <p:nvPr/>
        </p:nvSpPr>
        <p:spPr bwMode="auto">
          <a:xfrm>
            <a:off x="477411" y="1771590"/>
            <a:ext cx="270030" cy="27003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/>
          <a:srcRect r="17187"/>
          <a:stretch/>
        </p:blipFill>
        <p:spPr>
          <a:xfrm>
            <a:off x="755029" y="1970281"/>
            <a:ext cx="1218686" cy="364331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612426" y="2415436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>
                <a:solidFill>
                  <a:srgbClr val="4791A5"/>
                </a:solidFill>
              </a:rPr>
              <a:t>Val görs från </a:t>
            </a:r>
            <a:br>
              <a:rPr lang="sv-SE" sz="900" dirty="0">
                <a:solidFill>
                  <a:srgbClr val="4791A5"/>
                </a:solidFill>
              </a:rPr>
            </a:br>
            <a:r>
              <a:rPr lang="sv-SE" sz="900" dirty="0" smtClean="0">
                <a:solidFill>
                  <a:srgbClr val="4791A5"/>
                </a:solidFill>
              </a:rPr>
              <a:t>användarens behörighets-</a:t>
            </a:r>
            <a:r>
              <a:rPr lang="sv-SE" sz="900" dirty="0">
                <a:solidFill>
                  <a:srgbClr val="4791A5"/>
                </a:solidFill>
              </a:rPr>
              <a:t/>
            </a:r>
            <a:br>
              <a:rPr lang="sv-SE" sz="900" dirty="0">
                <a:solidFill>
                  <a:srgbClr val="4791A5"/>
                </a:solidFill>
              </a:rPr>
            </a:br>
            <a:r>
              <a:rPr lang="sv-SE" sz="900" dirty="0">
                <a:solidFill>
                  <a:srgbClr val="4791A5"/>
                </a:solidFill>
              </a:rPr>
              <a:t>nivå och nedåt i </a:t>
            </a:r>
            <a:br>
              <a:rPr lang="sv-SE" sz="900" dirty="0">
                <a:solidFill>
                  <a:srgbClr val="4791A5"/>
                </a:solidFill>
              </a:rPr>
            </a:br>
            <a:r>
              <a:rPr lang="sv-SE" sz="900" dirty="0">
                <a:solidFill>
                  <a:srgbClr val="4791A5"/>
                </a:solidFill>
              </a:rPr>
              <a:t>organisationsstrukturen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580" y="3613815"/>
            <a:ext cx="914400" cy="378619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616488" y="4293557"/>
            <a:ext cx="1417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>
                <a:solidFill>
                  <a:srgbClr val="4791A5"/>
                </a:solidFill>
              </a:rPr>
              <a:t>Val kan göras på enskild</a:t>
            </a:r>
            <a:br>
              <a:rPr lang="sv-SE" sz="900" dirty="0">
                <a:solidFill>
                  <a:srgbClr val="4791A5"/>
                </a:solidFill>
              </a:rPr>
            </a:br>
            <a:r>
              <a:rPr lang="sv-SE" sz="900" dirty="0">
                <a:solidFill>
                  <a:srgbClr val="4791A5"/>
                </a:solidFill>
              </a:rPr>
              <a:t>verksamhet eller grupp</a:t>
            </a:r>
            <a:br>
              <a:rPr lang="sv-SE" sz="900" dirty="0">
                <a:solidFill>
                  <a:srgbClr val="4791A5"/>
                </a:solidFill>
              </a:rPr>
            </a:br>
            <a:r>
              <a:rPr lang="sv-SE" sz="900" dirty="0">
                <a:solidFill>
                  <a:srgbClr val="4791A5"/>
                </a:solidFill>
              </a:rPr>
              <a:t>av verksamheter. </a:t>
            </a:r>
          </a:p>
        </p:txBody>
      </p:sp>
      <p:sp>
        <p:nvSpPr>
          <p:cNvPr id="32" name="Rektangel med rundade hörn 31"/>
          <p:cNvSpPr/>
          <p:nvPr/>
        </p:nvSpPr>
        <p:spPr>
          <a:xfrm>
            <a:off x="459800" y="3458124"/>
            <a:ext cx="1538682" cy="1854924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Oval 244"/>
          <p:cNvSpPr/>
          <p:nvPr/>
        </p:nvSpPr>
        <p:spPr bwMode="auto">
          <a:xfrm>
            <a:off x="402670" y="3362890"/>
            <a:ext cx="270030" cy="27003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5" cstate="print"/>
          <a:srcRect t="53713" r="13662" b="24696"/>
          <a:stretch/>
        </p:blipFill>
        <p:spPr>
          <a:xfrm>
            <a:off x="11070424" y="530675"/>
            <a:ext cx="653778" cy="14807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6901" y="1717206"/>
            <a:ext cx="6517405" cy="2131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95346" y="2036412"/>
            <a:ext cx="1109129" cy="327663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1312" y="1970281"/>
            <a:ext cx="5666056" cy="372716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2818" y="3699816"/>
            <a:ext cx="4550379" cy="1185393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2536" y="2824499"/>
            <a:ext cx="3120219" cy="53839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68165" y="1205160"/>
            <a:ext cx="83466" cy="959860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93842" y="2182809"/>
            <a:ext cx="518144" cy="4571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08860" y="3929241"/>
            <a:ext cx="518144" cy="4571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71706" y="780273"/>
            <a:ext cx="7273255" cy="6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pergene_Pres_Mal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647</Words>
  <Application>Microsoft Office PowerPoint</Application>
  <PresentationFormat>Bredbild</PresentationFormat>
  <Paragraphs>147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Times New Roman</vt:lpstr>
      <vt:lpstr>ヒラギノ角ゴ Pro W3</vt:lpstr>
      <vt:lpstr>Office-tema</vt:lpstr>
      <vt:lpstr>Hypergene_Pres_Mall1</vt:lpstr>
      <vt:lpstr>PowerPoint-presentation</vt:lpstr>
      <vt:lpstr>PowerPoint-presentation</vt:lpstr>
      <vt:lpstr>Inloggad miun: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</dc:title>
  <dc:creator>Joakim Gilljam</dc:creator>
  <cp:lastModifiedBy>Hallberg Ingrid</cp:lastModifiedBy>
  <cp:revision>209</cp:revision>
  <cp:lastPrinted>2015-11-19T09:21:32Z</cp:lastPrinted>
  <dcterms:created xsi:type="dcterms:W3CDTF">2015-05-11T13:08:38Z</dcterms:created>
  <dcterms:modified xsi:type="dcterms:W3CDTF">2015-11-19T09:32:58Z</dcterms:modified>
</cp:coreProperties>
</file>