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70" r:id="rId3"/>
    <p:sldId id="264" r:id="rId4"/>
    <p:sldId id="265" r:id="rId5"/>
    <p:sldId id="266" r:id="rId6"/>
    <p:sldId id="267" r:id="rId7"/>
    <p:sldId id="268" r:id="rId8"/>
    <p:sldId id="271" r:id="rId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5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5" autoAdjust="0"/>
    <p:restoredTop sz="85988" autoAdjust="0"/>
  </p:normalViewPr>
  <p:slideViewPr>
    <p:cSldViewPr snapToGrid="0">
      <p:cViewPr varScale="1">
        <p:scale>
          <a:sx n="103" d="100"/>
          <a:sy n="103" d="100"/>
        </p:scale>
        <p:origin x="-6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Blad1!$B$1</c:f>
              <c:strCache>
                <c:ptCount val="1"/>
                <c:pt idx="0">
                  <c:v>Incoming students</c:v>
                </c:pt>
              </c:strCache>
            </c:strRef>
          </c:tx>
          <c:spPr>
            <a:solidFill>
              <a:schemeClr val="bg1">
                <a:lumMod val="50000"/>
              </a:schemeClr>
            </a:solidFill>
          </c:spPr>
          <c:invertIfNegative val="0"/>
          <c:dLbls>
            <c:dLbl>
              <c:idx val="0"/>
              <c:layout>
                <c:manualLayout>
                  <c:x val="-0.0121821523657014"/>
                  <c:y val="0.0"/>
                </c:manualLayout>
              </c:layout>
              <c:showLegendKey val="0"/>
              <c:showVal val="1"/>
              <c:showCatName val="0"/>
              <c:showSerName val="0"/>
              <c:showPercent val="0"/>
              <c:showBubbleSize val="0"/>
            </c:dLbl>
            <c:dLbl>
              <c:idx val="1"/>
              <c:layout>
                <c:manualLayout>
                  <c:x val="-3.19052685758803E-17"/>
                  <c:y val="-0.022231305353981"/>
                </c:manualLayout>
              </c:layout>
              <c:showLegendKey val="0"/>
              <c:showVal val="1"/>
              <c:showCatName val="0"/>
              <c:showSerName val="0"/>
              <c:showPercent val="0"/>
              <c:showBubbleSize val="0"/>
            </c:dLbl>
            <c:dLbl>
              <c:idx val="2"/>
              <c:layout>
                <c:manualLayout>
                  <c:x val="-0.00522092244244347"/>
                  <c:y val="-0.0111156526769905"/>
                </c:manualLayout>
              </c:layout>
              <c:showLegendKey val="0"/>
              <c:showVal val="1"/>
              <c:showCatName val="0"/>
              <c:showSerName val="0"/>
              <c:showPercent val="0"/>
              <c:showBubbleSize val="0"/>
            </c:dLbl>
            <c:dLbl>
              <c:idx val="3"/>
              <c:layout>
                <c:manualLayout>
                  <c:x val="0.0"/>
                  <c:y val="-0.0111156526769905"/>
                </c:manualLayout>
              </c:layout>
              <c:showLegendKey val="0"/>
              <c:showVal val="1"/>
              <c:showCatName val="0"/>
              <c:showSerName val="0"/>
              <c:showPercent val="0"/>
              <c:showBubbleSize val="0"/>
            </c:dLbl>
            <c:dLbl>
              <c:idx val="4"/>
              <c:layout>
                <c:manualLayout>
                  <c:x val="-6.38105371517609E-17"/>
                  <c:y val="-0.0111156526769905"/>
                </c:manualLayout>
              </c:layout>
              <c:showLegendKey val="0"/>
              <c:showVal val="1"/>
              <c:showCatName val="0"/>
              <c:showSerName val="0"/>
              <c:showPercent val="0"/>
              <c:showBubbleSize val="0"/>
            </c:dLbl>
            <c:dLbl>
              <c:idx val="10"/>
              <c:layout>
                <c:manualLayout>
                  <c:x val="-0.00522092244244344"/>
                  <c:y val="0.00370521755899677"/>
                </c:manualLayout>
              </c:layout>
              <c:showLegendKey val="0"/>
              <c:showVal val="1"/>
              <c:showCatName val="0"/>
              <c:showSerName val="0"/>
              <c:showPercent val="0"/>
              <c:showBubbleSize val="0"/>
            </c:dLbl>
            <c:dLbl>
              <c:idx val="11"/>
              <c:layout>
                <c:manualLayout>
                  <c:x val="-0.010441844884887"/>
                  <c:y val="-6.79282038692012E-17"/>
                </c:manualLayout>
              </c:layout>
              <c:showLegendKey val="0"/>
              <c:showVal val="1"/>
              <c:showCatName val="0"/>
              <c:showSerName val="0"/>
              <c:showPercent val="0"/>
              <c:showBubbleSize val="0"/>
            </c:dLbl>
            <c:txPr>
              <a:bodyPr/>
              <a:lstStyle/>
              <a:p>
                <a:pPr>
                  <a:defRPr sz="1400"/>
                </a:pPr>
                <a:endParaRPr lang="sv-SE"/>
              </a:p>
            </c:txPr>
            <c:showLegendKey val="0"/>
            <c:showVal val="1"/>
            <c:showCatName val="0"/>
            <c:showSerName val="0"/>
            <c:showPercent val="0"/>
            <c:showBubbleSize val="0"/>
            <c:showLeaderLines val="0"/>
          </c:dLbls>
          <c:cat>
            <c:numRef>
              <c:f>Blad1!$A$2:$A$13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Blad1!$B$2:$B$13</c:f>
              <c:numCache>
                <c:formatCode>General</c:formatCode>
                <c:ptCount val="12"/>
                <c:pt idx="0">
                  <c:v>166.0</c:v>
                </c:pt>
                <c:pt idx="1">
                  <c:v>213.0</c:v>
                </c:pt>
                <c:pt idx="2">
                  <c:v>180.0</c:v>
                </c:pt>
                <c:pt idx="3">
                  <c:v>173.0</c:v>
                </c:pt>
                <c:pt idx="4">
                  <c:v>198.0</c:v>
                </c:pt>
                <c:pt idx="5">
                  <c:v>283.0</c:v>
                </c:pt>
                <c:pt idx="6">
                  <c:v>352.0</c:v>
                </c:pt>
                <c:pt idx="7">
                  <c:v>313.0</c:v>
                </c:pt>
                <c:pt idx="8">
                  <c:v>361.0</c:v>
                </c:pt>
                <c:pt idx="9">
                  <c:v>563.0</c:v>
                </c:pt>
                <c:pt idx="10">
                  <c:v>972.0</c:v>
                </c:pt>
                <c:pt idx="11">
                  <c:v>949.0</c:v>
                </c:pt>
              </c:numCache>
            </c:numRef>
          </c:val>
        </c:ser>
        <c:ser>
          <c:idx val="1"/>
          <c:order val="1"/>
          <c:tx>
            <c:strRef>
              <c:f>Blad1!$C$1</c:f>
              <c:strCache>
                <c:ptCount val="1"/>
                <c:pt idx="0">
                  <c:v>Outgoing students</c:v>
                </c:pt>
              </c:strCache>
            </c:strRef>
          </c:tx>
          <c:invertIfNegative val="0"/>
          <c:dLbls>
            <c:dLbl>
              <c:idx val="1"/>
              <c:layout>
                <c:manualLayout>
                  <c:x val="0.00348061496162896"/>
                  <c:y val="0.0222310136045669"/>
                </c:manualLayout>
              </c:layout>
              <c:showLegendKey val="0"/>
              <c:showVal val="1"/>
              <c:showCatName val="0"/>
              <c:showSerName val="0"/>
              <c:showPercent val="0"/>
              <c:showBubbleSize val="0"/>
            </c:dLbl>
            <c:dLbl>
              <c:idx val="2"/>
              <c:layout>
                <c:manualLayout>
                  <c:x val="0.0121820153336163"/>
                  <c:y val="0.00741014336857958"/>
                </c:manualLayout>
              </c:layout>
              <c:showLegendKey val="0"/>
              <c:showVal val="1"/>
              <c:showCatName val="0"/>
              <c:showSerName val="0"/>
              <c:showPercent val="0"/>
              <c:showBubbleSize val="0"/>
            </c:dLbl>
            <c:dLbl>
              <c:idx val="3"/>
              <c:layout>
                <c:manualLayout>
                  <c:x val="0.0104418448848869"/>
                  <c:y val="0.0185260877949842"/>
                </c:manualLayout>
              </c:layout>
              <c:showLegendKey val="0"/>
              <c:showVal val="1"/>
              <c:showCatName val="0"/>
              <c:showSerName val="0"/>
              <c:showPercent val="0"/>
              <c:showBubbleSize val="0"/>
            </c:dLbl>
            <c:dLbl>
              <c:idx val="4"/>
              <c:layout>
                <c:manualLayout>
                  <c:x val="0.00522092244244344"/>
                  <c:y val="0.00741043511799367"/>
                </c:manualLayout>
              </c:layout>
              <c:showLegendKey val="0"/>
              <c:showVal val="1"/>
              <c:showCatName val="0"/>
              <c:showSerName val="0"/>
              <c:showPercent val="0"/>
              <c:showBubbleSize val="0"/>
            </c:dLbl>
            <c:dLbl>
              <c:idx val="5"/>
              <c:layout>
                <c:manualLayout>
                  <c:x val="0.00522092244244344"/>
                  <c:y val="0.0111156526769905"/>
                </c:manualLayout>
              </c:layout>
              <c:showLegendKey val="0"/>
              <c:showVal val="1"/>
              <c:showCatName val="0"/>
              <c:showSerName val="0"/>
              <c:showPercent val="0"/>
              <c:showBubbleSize val="0"/>
            </c:dLbl>
            <c:dLbl>
              <c:idx val="6"/>
              <c:layout>
                <c:manualLayout>
                  <c:x val="0.0087014003719873"/>
                  <c:y val="0.0111153609275763"/>
                </c:manualLayout>
              </c:layout>
              <c:showLegendKey val="0"/>
              <c:showVal val="1"/>
              <c:showCatName val="0"/>
              <c:showSerName val="0"/>
              <c:showPercent val="0"/>
              <c:showBubbleSize val="0"/>
            </c:dLbl>
            <c:dLbl>
              <c:idx val="7"/>
              <c:layout>
                <c:manualLayout>
                  <c:x val="0.0087015374040724"/>
                  <c:y val="0.00370521755899684"/>
                </c:manualLayout>
              </c:layout>
              <c:showLegendKey val="0"/>
              <c:showVal val="1"/>
              <c:showCatName val="0"/>
              <c:showSerName val="0"/>
              <c:showPercent val="0"/>
              <c:showBubbleSize val="0"/>
            </c:dLbl>
            <c:dLbl>
              <c:idx val="8"/>
              <c:layout>
                <c:manualLayout>
                  <c:x val="0.00870140037198717"/>
                  <c:y val="0.0111156526769904"/>
                </c:manualLayout>
              </c:layout>
              <c:showLegendKey val="0"/>
              <c:showVal val="1"/>
              <c:showCatName val="0"/>
              <c:showSerName val="0"/>
              <c:showPercent val="0"/>
              <c:showBubbleSize val="0"/>
            </c:dLbl>
            <c:dLbl>
              <c:idx val="9"/>
              <c:layout>
                <c:manualLayout>
                  <c:x val="0.00522092244244331"/>
                  <c:y val="-0.00370521755899677"/>
                </c:manualLayout>
              </c:layout>
              <c:showLegendKey val="0"/>
              <c:showVal val="1"/>
              <c:showCatName val="0"/>
              <c:showSerName val="0"/>
              <c:showPercent val="0"/>
              <c:showBubbleSize val="0"/>
            </c:dLbl>
            <c:dLbl>
              <c:idx val="10"/>
              <c:layout>
                <c:manualLayout>
                  <c:x val="0.0104418448848869"/>
                  <c:y val="0.0074104351179936"/>
                </c:manualLayout>
              </c:layout>
              <c:showLegendKey val="0"/>
              <c:showVal val="1"/>
              <c:showCatName val="0"/>
              <c:showSerName val="0"/>
              <c:showPercent val="0"/>
              <c:showBubbleSize val="0"/>
            </c:dLbl>
            <c:dLbl>
              <c:idx val="11"/>
              <c:layout>
                <c:manualLayout>
                  <c:x val="0.0087015374040724"/>
                  <c:y val="0.0185260877949842"/>
                </c:manualLayout>
              </c:layout>
              <c:showLegendKey val="0"/>
              <c:showVal val="1"/>
              <c:showCatName val="0"/>
              <c:showSerName val="0"/>
              <c:showPercent val="0"/>
              <c:showBubbleSize val="0"/>
            </c:dLbl>
            <c:txPr>
              <a:bodyPr/>
              <a:lstStyle/>
              <a:p>
                <a:pPr>
                  <a:defRPr sz="1400"/>
                </a:pPr>
                <a:endParaRPr lang="sv-SE"/>
              </a:p>
            </c:txPr>
            <c:showLegendKey val="0"/>
            <c:showVal val="1"/>
            <c:showCatName val="0"/>
            <c:showSerName val="0"/>
            <c:showPercent val="0"/>
            <c:showBubbleSize val="0"/>
            <c:showLeaderLines val="0"/>
          </c:dLbls>
          <c:cat>
            <c:numRef>
              <c:f>Blad1!$A$2:$A$13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Blad1!$C$2:$C$13</c:f>
              <c:numCache>
                <c:formatCode>General</c:formatCode>
                <c:ptCount val="12"/>
                <c:pt idx="0">
                  <c:v>244.0</c:v>
                </c:pt>
                <c:pt idx="1">
                  <c:v>202.0</c:v>
                </c:pt>
                <c:pt idx="2">
                  <c:v>176.0</c:v>
                </c:pt>
                <c:pt idx="3">
                  <c:v>141.0</c:v>
                </c:pt>
                <c:pt idx="4">
                  <c:v>147.0</c:v>
                </c:pt>
                <c:pt idx="5">
                  <c:v>114.0</c:v>
                </c:pt>
                <c:pt idx="6">
                  <c:v>129.0</c:v>
                </c:pt>
                <c:pt idx="7">
                  <c:v>140.0</c:v>
                </c:pt>
                <c:pt idx="8">
                  <c:v>130.0</c:v>
                </c:pt>
                <c:pt idx="9">
                  <c:v>114.0</c:v>
                </c:pt>
                <c:pt idx="10">
                  <c:v>76.0</c:v>
                </c:pt>
                <c:pt idx="11">
                  <c:v>101.0</c:v>
                </c:pt>
              </c:numCache>
            </c:numRef>
          </c:val>
        </c:ser>
        <c:dLbls>
          <c:showLegendKey val="0"/>
          <c:showVal val="1"/>
          <c:showCatName val="0"/>
          <c:showSerName val="0"/>
          <c:showPercent val="0"/>
          <c:showBubbleSize val="0"/>
        </c:dLbls>
        <c:gapWidth val="150"/>
        <c:axId val="-2120255864"/>
        <c:axId val="2142080424"/>
      </c:barChart>
      <c:catAx>
        <c:axId val="-2120255864"/>
        <c:scaling>
          <c:orientation val="minMax"/>
        </c:scaling>
        <c:delete val="0"/>
        <c:axPos val="b"/>
        <c:numFmt formatCode="General" sourceLinked="1"/>
        <c:majorTickMark val="out"/>
        <c:minorTickMark val="none"/>
        <c:tickLblPos val="nextTo"/>
        <c:txPr>
          <a:bodyPr/>
          <a:lstStyle/>
          <a:p>
            <a:pPr>
              <a:defRPr sz="1600"/>
            </a:pPr>
            <a:endParaRPr lang="sv-SE"/>
          </a:p>
        </c:txPr>
        <c:crossAx val="2142080424"/>
        <c:crosses val="autoZero"/>
        <c:auto val="1"/>
        <c:lblAlgn val="ctr"/>
        <c:lblOffset val="100"/>
        <c:noMultiLvlLbl val="0"/>
      </c:catAx>
      <c:valAx>
        <c:axId val="2142080424"/>
        <c:scaling>
          <c:orientation val="minMax"/>
        </c:scaling>
        <c:delete val="0"/>
        <c:axPos val="l"/>
        <c:majorGridlines/>
        <c:numFmt formatCode="General" sourceLinked="1"/>
        <c:majorTickMark val="out"/>
        <c:minorTickMark val="none"/>
        <c:tickLblPos val="nextTo"/>
        <c:crossAx val="-2120255864"/>
        <c:crosses val="autoZero"/>
        <c:crossBetween val="between"/>
      </c:valAx>
    </c:plotArea>
    <c:legend>
      <c:legendPos val="b"/>
      <c:layout/>
      <c:overlay val="0"/>
    </c:legend>
    <c:plotVisOnly val="1"/>
    <c:dispBlanksAs val="gap"/>
    <c:showDLblsOverMax val="0"/>
  </c:chart>
  <c:txPr>
    <a:bodyPr/>
    <a:lstStyle/>
    <a:p>
      <a:pPr>
        <a:defRPr sz="1800"/>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E68B19-14DD-F243-9026-250401D9B630}" type="datetimeFigureOut">
              <a:rPr lang="sv-SE" smtClean="0"/>
              <a:pPr/>
              <a:t>2012-09-05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0EC247-4033-654D-BE11-A8F8BDC8E783}" type="slidenum">
              <a:rPr lang="sv-SE" smtClean="0"/>
              <a:pPr/>
              <a:t>‹Nr.›</a:t>
            </a:fld>
            <a:endParaRPr lang="sv-SE"/>
          </a:p>
        </p:txBody>
      </p:sp>
    </p:spTree>
    <p:extLst>
      <p:ext uri="{BB962C8B-B14F-4D97-AF65-F5344CB8AC3E}">
        <p14:creationId xmlns:p14="http://schemas.microsoft.com/office/powerpoint/2010/main" val="628909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60BAC-E1EB-3E4A-970E-E1915F813EEB}" type="datetimeFigureOut">
              <a:rPr lang="sv-SE" smtClean="0"/>
              <a:pPr/>
              <a:t>2012-09-05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1CF30-D7FC-5449-AD11-F64080F38D8F}" type="slidenum">
              <a:rPr lang="sv-SE" smtClean="0"/>
              <a:pPr/>
              <a:t>‹Nr.›</a:t>
            </a:fld>
            <a:endParaRPr lang="sv-SE"/>
          </a:p>
        </p:txBody>
      </p:sp>
    </p:spTree>
    <p:extLst>
      <p:ext uri="{BB962C8B-B14F-4D97-AF65-F5344CB8AC3E}">
        <p14:creationId xmlns:p14="http://schemas.microsoft.com/office/powerpoint/2010/main" val="26005056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800" kern="1200" baseline="0" dirty="0" smtClean="0">
                <a:solidFill>
                  <a:schemeClr val="tx1"/>
                </a:solidFill>
                <a:latin typeface="Times" pitchFamily="100" charset="0"/>
                <a:ea typeface="ＭＳ Ｐゴシック" pitchFamily="100" charset="-128"/>
                <a:cs typeface="ＭＳ Ｐゴシック" pitchFamily="100" charset="-128"/>
              </a:rPr>
              <a:t>Mittuniversitetet har utbytesavtal med 145 partneruniversitet runt om i världen. Majoriteten av dem finns i Europa. Men avtal finns också med universitet i Egypten, Sydafrika, USA, Kanada, Kina och Australien.</a:t>
            </a:r>
            <a:endParaRPr lang="sv-SE" sz="1200" dirty="0" smtClean="0">
              <a:solidFill>
                <a:srgbClr val="000000"/>
              </a:solidFill>
              <a:latin typeface="Garamond" charset="0"/>
              <a:ea typeface="ＭＳ Ｐゴシック" charset="-128"/>
            </a:endParaRPr>
          </a:p>
          <a:p>
            <a:pPr eaLnBrk="1" fontAlgn="t" hangingPunct="1">
              <a:lnSpc>
                <a:spcPct val="90000"/>
              </a:lnSpc>
            </a:pPr>
            <a:endParaRPr lang="sv-SE" sz="1200" b="1" dirty="0" smtClean="0">
              <a:solidFill>
                <a:srgbClr val="000000"/>
              </a:solidFill>
              <a:latin typeface="Garamond" charset="0"/>
              <a:ea typeface="ＭＳ Ｐゴシック" charset="-128"/>
            </a:endParaRPr>
          </a:p>
          <a:p>
            <a:pPr eaLnBrk="1" fontAlgn="t" hangingPunct="1">
              <a:lnSpc>
                <a:spcPct val="90000"/>
              </a:lnSpc>
            </a:pPr>
            <a:r>
              <a:rPr lang="sv-SE" sz="1200" b="1" dirty="0" smtClean="0">
                <a:solidFill>
                  <a:srgbClr val="000000"/>
                </a:solidFill>
                <a:latin typeface="Garamond" charset="0"/>
                <a:ea typeface="ＭＳ Ｐゴシック" charset="-128"/>
              </a:rPr>
              <a:t>Erasmusavtal inom Europa </a:t>
            </a:r>
            <a:r>
              <a:rPr lang="sv-SE" sz="1200" dirty="0" smtClean="0">
                <a:solidFill>
                  <a:srgbClr val="000000"/>
                </a:solidFill>
                <a:latin typeface="Garamond" charset="0"/>
                <a:ea typeface="ＭＳ Ｐゴシック" charset="-128"/>
              </a:rPr>
              <a:t>– Inom Europa gäller </a:t>
            </a:r>
            <a:r>
              <a:rPr lang="sv-SE" sz="1200" dirty="0" err="1" smtClean="0">
                <a:solidFill>
                  <a:srgbClr val="000000"/>
                </a:solidFill>
                <a:latin typeface="Garamond" charset="0"/>
                <a:ea typeface="ＭＳ Ｐゴシック" charset="-128"/>
              </a:rPr>
              <a:t>sk</a:t>
            </a:r>
            <a:r>
              <a:rPr lang="sv-SE" sz="1200" dirty="0" smtClean="0">
                <a:solidFill>
                  <a:srgbClr val="000000"/>
                </a:solidFill>
                <a:latin typeface="Garamond" charset="0"/>
                <a:ea typeface="ＭＳ Ｐゴシック" charset="-128"/>
              </a:rPr>
              <a:t>. Erasmusavtal mellan lärosäten. Erasmusavtal ger utresandestudent möjlighet att söka Erasmusstipendier för utlandsvistelsen. Erasmusstipendiet är ett </a:t>
            </a:r>
            <a:r>
              <a:rPr lang="sv-SE" sz="1200" dirty="0" err="1" smtClean="0">
                <a:solidFill>
                  <a:srgbClr val="000000"/>
                </a:solidFill>
                <a:latin typeface="Garamond" charset="0"/>
                <a:ea typeface="ＭＳ Ｐゴシック" charset="-128"/>
              </a:rPr>
              <a:t>sk</a:t>
            </a:r>
            <a:r>
              <a:rPr lang="sv-SE" sz="1200" dirty="0" smtClean="0">
                <a:solidFill>
                  <a:srgbClr val="000000"/>
                </a:solidFill>
                <a:latin typeface="Garamond" charset="0"/>
                <a:ea typeface="ＭＳ Ｐゴシック" charset="-128"/>
              </a:rPr>
              <a:t> "merkostnadsstipendium" som finansieras av Europeiska kommissionen i Bryssel. </a:t>
            </a:r>
          </a:p>
          <a:p>
            <a:pPr eaLnBrk="1" fontAlgn="t" hangingPunct="1">
              <a:lnSpc>
                <a:spcPct val="90000"/>
              </a:lnSpc>
            </a:pPr>
            <a:endParaRPr lang="sv-SE" sz="1200" b="1" dirty="0" smtClean="0">
              <a:solidFill>
                <a:srgbClr val="000000"/>
              </a:solidFill>
              <a:latin typeface="Garamond" charset="0"/>
              <a:ea typeface="ＭＳ Ｐゴシック" charset="-128"/>
            </a:endParaRPr>
          </a:p>
          <a:p>
            <a:pPr eaLnBrk="1" fontAlgn="t" hangingPunct="1">
              <a:lnSpc>
                <a:spcPct val="90000"/>
              </a:lnSpc>
            </a:pPr>
            <a:r>
              <a:rPr lang="sv-SE" sz="1200" b="1" dirty="0" smtClean="0">
                <a:solidFill>
                  <a:srgbClr val="000000"/>
                </a:solidFill>
                <a:latin typeface="Garamond" charset="0"/>
                <a:ea typeface="ＭＳ Ｐゴシック" charset="-128"/>
              </a:rPr>
              <a:t>Nordplusavtal </a:t>
            </a:r>
            <a:r>
              <a:rPr lang="sv-SE" sz="1200" dirty="0" smtClean="0">
                <a:solidFill>
                  <a:srgbClr val="000000"/>
                </a:solidFill>
                <a:latin typeface="Garamond" charset="0"/>
                <a:ea typeface="ＭＳ Ｐゴシック" charset="-128"/>
              </a:rPr>
              <a:t>– In norden ingår Mittuniversitetet i ett antal Nordplussamarbeten som regleras av </a:t>
            </a:r>
            <a:r>
              <a:rPr lang="sv-SE" sz="1200" dirty="0" err="1" smtClean="0">
                <a:solidFill>
                  <a:srgbClr val="000000"/>
                </a:solidFill>
                <a:latin typeface="Garamond" charset="0"/>
                <a:ea typeface="ＭＳ Ｐゴシック" charset="-128"/>
              </a:rPr>
              <a:t>sk</a:t>
            </a:r>
            <a:r>
              <a:rPr lang="sv-SE" sz="1200" dirty="0" smtClean="0">
                <a:solidFill>
                  <a:srgbClr val="000000"/>
                </a:solidFill>
                <a:latin typeface="Garamond" charset="0"/>
                <a:ea typeface="ＭＳ Ｐゴシック" charset="-128"/>
              </a:rPr>
              <a:t>. Nordplusavtal. Dessa avtal ger utresande studenter möjlighet att söka Nordplusstipendier. Stipendiet ett </a:t>
            </a:r>
            <a:r>
              <a:rPr lang="sv-SE" sz="1200" dirty="0" err="1" smtClean="0">
                <a:solidFill>
                  <a:srgbClr val="000000"/>
                </a:solidFill>
                <a:latin typeface="Garamond" charset="0"/>
                <a:ea typeface="ＭＳ Ｐゴシック" charset="-128"/>
              </a:rPr>
              <a:t>sk</a:t>
            </a:r>
            <a:r>
              <a:rPr lang="sv-SE" sz="1200" dirty="0" smtClean="0">
                <a:solidFill>
                  <a:srgbClr val="000000"/>
                </a:solidFill>
                <a:latin typeface="Garamond" charset="0"/>
                <a:ea typeface="ＭＳ Ｐゴシック" charset="-128"/>
              </a:rPr>
              <a:t> "merkostnadsstipendium" som finansieras av Nordiska Ministerrådet.</a:t>
            </a:r>
          </a:p>
          <a:p>
            <a:pPr eaLnBrk="1" fontAlgn="t" hangingPunct="1">
              <a:lnSpc>
                <a:spcPct val="90000"/>
              </a:lnSpc>
            </a:pPr>
            <a:endParaRPr lang="sv-SE" sz="1200" dirty="0" smtClean="0">
              <a:solidFill>
                <a:srgbClr val="000000"/>
              </a:solidFill>
              <a:latin typeface="Garamond" charset="0"/>
              <a:ea typeface="ＭＳ Ｐゴシック" charset="-128"/>
            </a:endParaRPr>
          </a:p>
          <a:p>
            <a:pPr eaLnBrk="1" fontAlgn="t" hangingPunct="1">
              <a:lnSpc>
                <a:spcPct val="90000"/>
              </a:lnSpc>
            </a:pPr>
            <a:r>
              <a:rPr lang="sv-SE" sz="1200" b="1" dirty="0" smtClean="0">
                <a:solidFill>
                  <a:srgbClr val="000000"/>
                </a:solidFill>
                <a:latin typeface="Garamond" charset="0"/>
                <a:ea typeface="ＭＳ Ｐゴシック" charset="-128"/>
              </a:rPr>
              <a:t>Bilaterala avtal – </a:t>
            </a:r>
            <a:r>
              <a:rPr lang="sv-SE" sz="1200" dirty="0" smtClean="0">
                <a:solidFill>
                  <a:srgbClr val="000000"/>
                </a:solidFill>
                <a:latin typeface="Garamond" charset="0"/>
                <a:ea typeface="ＭＳ Ｐゴシック" charset="-128"/>
              </a:rPr>
              <a:t>Dessa är ofta avtal med universitet utanför Europa. Samarbetsavtalen med utomeuropeiska universitet förutsätter ibland att utbytesstudenten från Mittuniversitetet betalar terminsavgift. </a:t>
            </a:r>
          </a:p>
          <a:p>
            <a:pPr eaLnBrk="1" fontAlgn="t" hangingPunct="1">
              <a:lnSpc>
                <a:spcPct val="90000"/>
              </a:lnSpc>
            </a:pPr>
            <a:endParaRPr lang="sv-SE" sz="1200" b="1" dirty="0" smtClean="0">
              <a:solidFill>
                <a:srgbClr val="000000"/>
              </a:solidFill>
              <a:latin typeface="Garamond" charset="0"/>
              <a:ea typeface="ＭＳ Ｐゴシック" charset="-128"/>
            </a:endParaRPr>
          </a:p>
          <a:p>
            <a:pPr eaLnBrk="1" fontAlgn="t" hangingPunct="1">
              <a:lnSpc>
                <a:spcPct val="90000"/>
              </a:lnSpc>
            </a:pPr>
            <a:r>
              <a:rPr lang="sv-SE" sz="1200" b="1" dirty="0" smtClean="0">
                <a:solidFill>
                  <a:srgbClr val="000000"/>
                </a:solidFill>
                <a:latin typeface="Garamond" charset="0"/>
                <a:ea typeface="ＭＳ Ｐゴシック" charset="-128"/>
              </a:rPr>
              <a:t>North2north-avtal - </a:t>
            </a:r>
            <a:r>
              <a:rPr lang="sv-SE" sz="1200" dirty="0" smtClean="0">
                <a:solidFill>
                  <a:srgbClr val="000000"/>
                </a:solidFill>
                <a:latin typeface="Garamond" charset="0"/>
                <a:ea typeface="ＭＳ Ｐゴシック" charset="-128"/>
              </a:rPr>
              <a:t>Detta är ett samarbete mellan olika lärosäten inom Polcirkeln, d v s USA, Kanada, Ryssland, Island, Norge eller Finland. Genom samarbetet kan utresande studenter söka stipendier för studier vid ett universiteten i North2north samarbetet</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a:t>
            </a:fld>
            <a:endParaRPr lang="sv-SE"/>
          </a:p>
        </p:txBody>
      </p:sp>
    </p:spTree>
    <p:extLst>
      <p:ext uri="{BB962C8B-B14F-4D97-AF65-F5344CB8AC3E}">
        <p14:creationId xmlns:p14="http://schemas.microsoft.com/office/powerpoint/2010/main" val="122905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5C1C314-954A-B04F-8E2C-07A97CA90D83}" type="slidenum">
              <a:rPr lang="sv-SE" sz="1200"/>
              <a:pPr/>
              <a:t>3</a:t>
            </a:fld>
            <a:endParaRPr lang="sv-SE"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b="1" dirty="0" smtClean="0">
                <a:latin typeface="Times" charset="0"/>
                <a:ea typeface="ＭＳ Ｐゴシック" charset="-128"/>
              </a:rPr>
              <a:t>Inresande studenter</a:t>
            </a:r>
            <a:r>
              <a:rPr lang="sv-SE" dirty="0" smtClean="0">
                <a:latin typeface="Times" charset="0"/>
                <a:ea typeface="ＭＳ Ｐゴシック" charset="-128"/>
              </a:rPr>
              <a:t> – Internationella studenter vid Mittuniversitetet är studenter som antingen kommer från ett partneruniversitet </a:t>
            </a:r>
            <a:r>
              <a:rPr lang="sv-SE" dirty="0" err="1" smtClean="0">
                <a:latin typeface="Times" charset="0"/>
                <a:ea typeface="ＭＳ Ｐゴシック" charset="-128"/>
              </a:rPr>
              <a:t>sk</a:t>
            </a:r>
            <a:r>
              <a:rPr lang="sv-SE" dirty="0" smtClean="0">
                <a:latin typeface="Times" charset="0"/>
                <a:ea typeface="ＭＳ Ｐゴシック" charset="-128"/>
              </a:rPr>
              <a:t>. utbytesstudenter eller studenter som sökt sig till Mittuniversitetet på egenhand </a:t>
            </a:r>
            <a:r>
              <a:rPr lang="sv-SE" dirty="0" err="1" smtClean="0">
                <a:latin typeface="Times" charset="0"/>
                <a:ea typeface="ＭＳ Ｐゴシック" charset="-128"/>
              </a:rPr>
              <a:t>sk</a:t>
            </a:r>
            <a:r>
              <a:rPr lang="sv-SE" dirty="0" smtClean="0">
                <a:latin typeface="Times" charset="0"/>
                <a:ea typeface="ＭＳ Ｐゴシック" charset="-128"/>
              </a:rPr>
              <a:t>. </a:t>
            </a:r>
            <a:r>
              <a:rPr lang="sv-SE" dirty="0" err="1" smtClean="0">
                <a:latin typeface="Times" charset="0"/>
                <a:ea typeface="ＭＳ Ｐゴシック" charset="-128"/>
              </a:rPr>
              <a:t>Freemover</a:t>
            </a:r>
            <a:r>
              <a:rPr lang="sv-SE" dirty="0" smtClean="0">
                <a:latin typeface="Times" charset="0"/>
                <a:ea typeface="ＭＳ Ｐゴシック" charset="-128"/>
              </a:rPr>
              <a:t>.</a:t>
            </a:r>
          </a:p>
          <a:p>
            <a:pPr eaLnBrk="1" hangingPunct="1"/>
            <a:endParaRPr lang="sv-SE" dirty="0" smtClean="0">
              <a:latin typeface="Times" charset="0"/>
              <a:ea typeface="ＭＳ Ｐゴシック" charset="-128"/>
            </a:endParaRPr>
          </a:p>
          <a:p>
            <a:pPr eaLnBrk="1" hangingPunct="1"/>
            <a:r>
              <a:rPr lang="sv-SE" b="1" dirty="0" smtClean="0">
                <a:latin typeface="Times" charset="0"/>
                <a:ea typeface="ＭＳ Ｐゴシック" charset="-128"/>
              </a:rPr>
              <a:t>Utresande studenter</a:t>
            </a:r>
            <a:r>
              <a:rPr lang="sv-SE" dirty="0" smtClean="0">
                <a:latin typeface="Times" charset="0"/>
                <a:ea typeface="ＭＳ Ｐゴシック" charset="-128"/>
              </a:rPr>
              <a:t> – Studenter från Mittuniversitetet som antingen studerat eller praktiserat utomlands. Antingen som utbytesstudenter hos ett av Mittuniversitetets partneruniversitet eller som </a:t>
            </a:r>
            <a:r>
              <a:rPr lang="sv-SE" dirty="0" err="1" smtClean="0">
                <a:latin typeface="Times" charset="0"/>
                <a:ea typeface="ＭＳ Ｐゴシック" charset="-128"/>
              </a:rPr>
              <a:t>freemover</a:t>
            </a:r>
            <a:r>
              <a:rPr lang="sv-SE" dirty="0" smtClean="0">
                <a:latin typeface="Times" charset="0"/>
                <a:ea typeface="ＭＳ Ｐゴシック" charset="-128"/>
              </a:rPr>
              <a:t> </a:t>
            </a:r>
          </a:p>
          <a:p>
            <a:pPr eaLnBrk="1" hangingPunct="1"/>
            <a:endParaRPr lang="sv-SE" dirty="0" smtClean="0">
              <a:latin typeface="Times" charset="0"/>
              <a:ea typeface="ＭＳ Ｐゴシック" charset="-128"/>
            </a:endParaRPr>
          </a:p>
          <a:p>
            <a:pPr eaLnBrk="1" hangingPunct="1"/>
            <a:r>
              <a:rPr lang="sv-SE" dirty="0" smtClean="0">
                <a:latin typeface="Times" charset="0"/>
                <a:ea typeface="ＭＳ Ｐゴシック" charset="-128"/>
              </a:rPr>
              <a:t>Den kraftiga ökningen  av </a:t>
            </a:r>
            <a:r>
              <a:rPr lang="sv-SE" dirty="0" err="1" smtClean="0">
                <a:latin typeface="Times" charset="0"/>
                <a:ea typeface="ＭＳ Ｐゴシック" charset="-128"/>
              </a:rPr>
              <a:t>freemoverstudenter</a:t>
            </a:r>
            <a:r>
              <a:rPr lang="sv-SE" dirty="0" smtClean="0">
                <a:latin typeface="Times" charset="0"/>
                <a:ea typeface="ＭＳ Ｐゴシック" charset="-128"/>
              </a:rPr>
              <a:t>  2010 (som var 661 av de 972 inresande) förklaras av den nya lagstiftningen om studieavgifter som trädde i kraft hösten 2011</a:t>
            </a:r>
            <a:endParaRPr lang="en-US" dirty="0" smtClean="0">
              <a:latin typeface="Times" charset="0"/>
              <a:ea typeface="ＭＳ Ｐゴシック" charset="-128"/>
            </a:endParaRPr>
          </a:p>
          <a:p>
            <a:endParaRPr lang="sv-SE" dirty="0" smtClean="0"/>
          </a:p>
          <a:p>
            <a:pPr eaLnBrk="1" hangingPunct="1"/>
            <a:endParaRPr lang="en-GB" dirty="0">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p:cNvSpPr>
            <a:spLocks noGrp="1" noRot="1" noChangeAspect="1"/>
          </p:cNvSpPr>
          <p:nvPr>
            <p:ph type="sldImg"/>
          </p:nvPr>
        </p:nvSpPr>
        <p:spPr>
          <a:ln/>
        </p:spPr>
      </p:sp>
      <p:sp>
        <p:nvSpPr>
          <p:cNvPr id="3" name="Platshållare för anteckningar 2"/>
          <p:cNvSpPr>
            <a:spLocks noGrp="1"/>
          </p:cNvSpPr>
          <p:nvPr>
            <p:ph type="body" idx="1"/>
          </p:nvPr>
        </p:nvSpPr>
        <p:spPr/>
        <p:txBody>
          <a:bodyPr>
            <a:normAutofit/>
          </a:bodyPr>
          <a:lstStyle/>
          <a:p>
            <a:pPr eaLnBrk="1" hangingPunct="1">
              <a:buClr>
                <a:schemeClr val="accent2"/>
              </a:buClr>
            </a:pPr>
            <a:r>
              <a:rPr lang="sv-SE" sz="1100" dirty="0" smtClean="0">
                <a:solidFill>
                  <a:srgbClr val="000000"/>
                </a:solidFill>
                <a:latin typeface="Times" charset="0"/>
                <a:ea typeface="ＭＳ Ｐゴシック" charset="-128"/>
              </a:rPr>
              <a:t>Mittuniversitetet erbjuder </a:t>
            </a:r>
            <a:r>
              <a:rPr lang="sv-SE" sz="1100" dirty="0" smtClean="0">
                <a:latin typeface="Times" charset="0"/>
                <a:ea typeface="ＭＳ Ｐゴシック" charset="-128"/>
              </a:rPr>
              <a:t>cirka 100 kurser på engelska till  utbytesstudenter som kommer från något av Mittuniversitetets partneruniversitet.</a:t>
            </a:r>
          </a:p>
          <a:p>
            <a:pPr eaLnBrk="1" hangingPunct="1"/>
            <a:r>
              <a:rPr lang="sv-SE" sz="1100" dirty="0" smtClean="0">
                <a:solidFill>
                  <a:srgbClr val="0000FF"/>
                </a:solidFill>
                <a:latin typeface="Arial" charset="0"/>
                <a:ea typeface="ＭＳ Ｐゴシック" charset="-128"/>
              </a:rPr>
              <a:t>Utbytesstudier erbjuds vis samtliga av Mittuniversitetets 3 campus och vid samtliga institutioner vid Mittuniversitetet. </a:t>
            </a:r>
          </a:p>
          <a:p>
            <a:pPr eaLnBrk="1" hangingPunct="1"/>
            <a:endParaRPr lang="sv-SE" sz="1100" dirty="0" smtClean="0">
              <a:solidFill>
                <a:srgbClr val="0000FF"/>
              </a:solidFill>
              <a:latin typeface="Arial" charset="0"/>
              <a:ea typeface="ＭＳ Ｐゴシック" charset="-128"/>
            </a:endParaRPr>
          </a:p>
          <a:p>
            <a:pPr eaLnBrk="1" hangingPunct="1"/>
            <a:r>
              <a:rPr lang="sv-SE" sz="1100" dirty="0" smtClean="0">
                <a:solidFill>
                  <a:srgbClr val="0000FF"/>
                </a:solidFill>
                <a:latin typeface="Arial" charset="0"/>
                <a:ea typeface="ＭＳ Ｐゴシック" charset="-128"/>
              </a:rPr>
              <a:t>Det kan finnas möjlighet att läsa kurser på svenska för de studenter som har svensk behörighet.</a:t>
            </a:r>
            <a:endParaRPr lang="sv-SE" sz="1100" dirty="0" smtClean="0">
              <a:latin typeface="Verdana" charset="0"/>
              <a:ea typeface="ＭＳ Ｐゴシック" charset="-128"/>
            </a:endParaRPr>
          </a:p>
          <a:p>
            <a:pPr>
              <a:lnSpc>
                <a:spcPct val="80000"/>
              </a:lnSpc>
            </a:pPr>
            <a:endParaRPr lang="sv-SE" sz="1100" dirty="0">
              <a:latin typeface="Times" charset="0"/>
              <a:ea typeface="ＭＳ Ｐゴシック" charset="0"/>
              <a:cs typeface="ＭＳ Ｐゴシック" charset="0"/>
            </a:endParaRPr>
          </a:p>
        </p:txBody>
      </p:sp>
      <p:sp>
        <p:nvSpPr>
          <p:cNvPr id="2458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197C177-23D7-4C46-845F-7FD48C2944E3}" type="slidenum">
              <a:rPr lang="sv-SE" sz="1200"/>
              <a:pPr/>
              <a:t>4</a:t>
            </a:fld>
            <a:endParaRPr lang="sv-S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AF8A57A7-6BC6-F148-AD1A-7267493D2899}" type="slidenum">
              <a:rPr lang="sv-SE" sz="1200"/>
              <a:pPr algn="r"/>
              <a:t>5</a:t>
            </a:fld>
            <a:endParaRPr lang="sv-SE" sz="120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lvl="1" eaLnBrk="1" hangingPunct="1"/>
            <a:endParaRPr lang="sv-SE" sz="800">
              <a:solidFill>
                <a:srgbClr val="0000FF"/>
              </a:solidFill>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A81B23D-1F84-FD40-B87B-7CE40E600525}" type="slidenum">
              <a:rPr lang="sv-SE" sz="1200"/>
              <a:pPr/>
              <a:t>6</a:t>
            </a:fld>
            <a:endParaRPr lang="sv-SE"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atin typeface="Times" charset="0"/>
              <a:ea typeface="ＭＳ Ｐゴシック" charset="0"/>
              <a:cs typeface="ＭＳ Ｐゴシック" charset="0"/>
            </a:endParaRPr>
          </a:p>
          <a:p>
            <a:pPr eaLnBrk="1" hangingPunct="1"/>
            <a:endParaRPr lang="sv-SE">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000" dirty="0">
                <a:latin typeface="Times" charset="0"/>
                <a:ea typeface="ＭＳ Ｐゴシック" charset="0"/>
                <a:cs typeface="ＭＳ Ｐゴシック" charset="0"/>
              </a:rPr>
              <a:t>Studenter vid Mittuniversitetet har goda möjligheter till utlandsstudier. Studenten kan välja mellan att åka som utbytesstudent till ett av Mittuniversitetets partneruniversitet eller att söka sig utomlands på egen hand. </a:t>
            </a:r>
          </a:p>
          <a:p>
            <a:endParaRPr lang="sv-SE" sz="1000" dirty="0">
              <a:latin typeface="Times" charset="0"/>
              <a:ea typeface="ＭＳ Ｐゴシック" charset="0"/>
              <a:cs typeface="ＭＳ Ｐゴシック" charset="0"/>
            </a:endParaRPr>
          </a:p>
          <a:p>
            <a:r>
              <a:rPr lang="sv-SE" sz="1000" dirty="0">
                <a:latin typeface="Times" charset="0"/>
                <a:ea typeface="ＭＳ Ｐゴシック" charset="0"/>
                <a:cs typeface="ＭＳ Ｐゴシック" charset="0"/>
              </a:rPr>
              <a:t>Mittuniversitetet har </a:t>
            </a:r>
            <a:r>
              <a:rPr lang="sv-SE" sz="1000" dirty="0" smtClean="0">
                <a:latin typeface="Times" charset="0"/>
                <a:ea typeface="ＭＳ Ｐゴシック" charset="0"/>
                <a:cs typeface="ＭＳ Ｐゴシック" charset="0"/>
              </a:rPr>
              <a:t>cirka 290 </a:t>
            </a:r>
            <a:r>
              <a:rPr lang="sv-SE" sz="1000" dirty="0">
                <a:latin typeface="Times" charset="0"/>
                <a:ea typeface="ＭＳ Ｐゴシック" charset="0"/>
                <a:cs typeface="ＭＳ Ｐゴシック" charset="0"/>
              </a:rPr>
              <a:t>utbytesplatser runt om i världen. Främst vid lärosäten inom Europa, men även i Afrika (Egypten och Sydafrika) Australien, Kanada och USA.</a:t>
            </a:r>
          </a:p>
          <a:p>
            <a:endParaRPr lang="sv-SE" sz="1000" dirty="0">
              <a:latin typeface="Times" charset="0"/>
              <a:ea typeface="ＭＳ Ｐゴシック" charset="0"/>
              <a:cs typeface="ＭＳ Ｐゴシック" charset="0"/>
            </a:endParaRPr>
          </a:p>
          <a:p>
            <a:r>
              <a:rPr lang="sv-SE" sz="1000" dirty="0">
                <a:latin typeface="Times" charset="0"/>
                <a:ea typeface="ＭＳ Ｐゴシック" charset="0"/>
                <a:cs typeface="ＭＳ Ｐゴシック" charset="0"/>
              </a:rPr>
              <a:t>Stipendier finns att söka för studenter som ska utomlands på studier eller praktik. Exempel på utlandsstipendier är: Erasmusstipendiet, Nordplusstipendiet, North2northstipendiet, Minor </a:t>
            </a:r>
            <a:r>
              <a:rPr lang="sv-SE" sz="1000" dirty="0" err="1">
                <a:latin typeface="Times" charset="0"/>
                <a:ea typeface="ＭＳ Ｐゴシック" charset="0"/>
                <a:cs typeface="ＭＳ Ｐゴシック" charset="0"/>
              </a:rPr>
              <a:t>Fiield</a:t>
            </a:r>
            <a:r>
              <a:rPr lang="sv-SE" sz="1000" dirty="0">
                <a:latin typeface="Times" charset="0"/>
                <a:ea typeface="ＭＳ Ｐゴシック" charset="0"/>
                <a:cs typeface="ＭＳ Ｐゴシック" charset="0"/>
              </a:rPr>
              <a:t> </a:t>
            </a:r>
            <a:r>
              <a:rPr lang="sv-SE" sz="1000" dirty="0" err="1">
                <a:latin typeface="Times" charset="0"/>
                <a:ea typeface="ＭＳ Ｐゴシック" charset="0"/>
                <a:cs typeface="ＭＳ Ｐゴシック" charset="0"/>
              </a:rPr>
              <a:t>Study</a:t>
            </a:r>
            <a:r>
              <a:rPr lang="sv-SE" sz="1000" dirty="0">
                <a:latin typeface="Times" charset="0"/>
                <a:ea typeface="ＭＳ Ｐゴシック" charset="0"/>
                <a:cs typeface="ＭＳ Ｐゴシック" charset="0"/>
              </a:rPr>
              <a:t>-stipendiet.  Studenter kan även söka stipendier för utlandsvistelser från  </a:t>
            </a:r>
            <a:r>
              <a:rPr lang="en-US" sz="1000" dirty="0" err="1">
                <a:latin typeface="Times" charset="0"/>
                <a:ea typeface="ＭＳ Ｐゴシック" charset="0"/>
                <a:cs typeface="ＭＳ Ｐゴシック" charset="0"/>
              </a:rPr>
              <a:t>Universitetsinvigningsfonden</a:t>
            </a:r>
            <a:r>
              <a:rPr lang="en-US" sz="1000" dirty="0">
                <a:latin typeface="Times" charset="0"/>
                <a:ea typeface="ＭＳ Ｐゴシック" charset="0"/>
                <a:cs typeface="ＭＳ Ｐゴシック" charset="0"/>
              </a:rPr>
              <a:t> vid Mittuniversitetet </a:t>
            </a:r>
            <a:r>
              <a:rPr lang="en-US" sz="1000" dirty="0" err="1">
                <a:latin typeface="Times" charset="0"/>
                <a:ea typeface="ＭＳ Ｐゴシック" charset="0"/>
                <a:cs typeface="ＭＳ Ｐゴシック" charset="0"/>
              </a:rPr>
              <a:t>samt</a:t>
            </a:r>
            <a:r>
              <a:rPr lang="en-US" sz="1000" dirty="0">
                <a:latin typeface="Times" charset="0"/>
                <a:ea typeface="ＭＳ Ｐゴシック" charset="0"/>
                <a:cs typeface="ＭＳ Ｐゴシック" charset="0"/>
              </a:rPr>
              <a:t> </a:t>
            </a:r>
            <a:r>
              <a:rPr lang="en-US" sz="1000" dirty="0" err="1">
                <a:latin typeface="Times" charset="0"/>
                <a:ea typeface="ＭＳ Ｐゴシック" charset="0"/>
                <a:cs typeface="ＭＳ Ｐゴシック" charset="0"/>
              </a:rPr>
              <a:t>Studenternas</a:t>
            </a:r>
            <a:r>
              <a:rPr lang="en-US" sz="1000" dirty="0">
                <a:latin typeface="Times" charset="0"/>
                <a:ea typeface="ＭＳ Ｐゴシック" charset="0"/>
                <a:cs typeface="ＭＳ Ｐゴシック" charset="0"/>
              </a:rPr>
              <a:t> </a:t>
            </a:r>
            <a:r>
              <a:rPr lang="en-US" sz="1000" dirty="0" err="1">
                <a:latin typeface="Times" charset="0"/>
                <a:ea typeface="ＭＳ Ｐゴシック" charset="0"/>
                <a:cs typeface="ＭＳ Ｐゴシック" charset="0"/>
              </a:rPr>
              <a:t>Stipendiestiftelse</a:t>
            </a:r>
            <a:r>
              <a:rPr lang="en-US" sz="1000" dirty="0">
                <a:latin typeface="Times" charset="0"/>
                <a:ea typeface="ＭＳ Ｐゴシック" charset="0"/>
                <a:cs typeface="ＭＳ Ｐゴシック" charset="0"/>
              </a:rPr>
              <a:t> vid Mittuniversitetet. </a:t>
            </a:r>
          </a:p>
          <a:p>
            <a:endParaRPr lang="sv-SE" sz="1000" dirty="0">
              <a:latin typeface="Times" charset="0"/>
              <a:ea typeface="ＭＳ Ｐゴシック" charset="0"/>
              <a:cs typeface="ＭＳ Ｐゴシック" charset="0"/>
            </a:endParaRPr>
          </a:p>
          <a:p>
            <a:r>
              <a:rPr lang="sv-SE" sz="1000" dirty="0">
                <a:latin typeface="Times" charset="0"/>
                <a:ea typeface="ＭＳ Ｐゴシック" charset="0"/>
                <a:cs typeface="ＭＳ Ｐゴシック" charset="0"/>
              </a:rPr>
              <a:t>Möjligheterna till utlandspraktik varierar från utbildning till utbildning. Mest förekommande är utlandspraktik bland studenter som läser Lärarutbildning, Socionomutbildning eller Vårdutbildning. Men även andra studentgrupper har möjlighet att förlägga sin praktik utomlands. </a:t>
            </a:r>
          </a:p>
          <a:p>
            <a:endParaRPr lang="sv-SE" sz="1000" dirty="0">
              <a:latin typeface="Times" charset="0"/>
              <a:ea typeface="ＭＳ Ｐゴシック" charset="0"/>
              <a:cs typeface="ＭＳ Ｐゴシック" charset="0"/>
            </a:endParaRPr>
          </a:p>
          <a:p>
            <a:r>
              <a:rPr lang="sv-SE" sz="1000" dirty="0">
                <a:latin typeface="Times" charset="0"/>
                <a:ea typeface="ＭＳ Ｐゴシック" charset="0"/>
                <a:cs typeface="ＭＳ Ｐゴシック" charset="0"/>
              </a:rPr>
              <a:t>Från hösten 2007 finns ett förmånligt praktikstipendium för studenter som vill göra utlandspraktik inom Europa. Stipendiet heter Erasmus praktikstipendium och finansieras av Europeiska kommissionen. </a:t>
            </a:r>
            <a:endParaRPr lang="en-US" sz="1000" dirty="0">
              <a:latin typeface="Times" charset="0"/>
              <a:ea typeface="ＭＳ Ｐゴシック" charset="0"/>
              <a:cs typeface="ＭＳ Ｐゴシック" charset="0"/>
            </a:endParaRPr>
          </a:p>
          <a:p>
            <a:endParaRPr lang="en-US" sz="1000"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 Id="rId3"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w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wmf"/><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Frihandsfigur 13"/>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6" name="Bildobjekt 15" descr="MIUN_punkt_se_ROSA.wmf"/>
          <p:cNvPicPr>
            <a:picLocks noChangeAspect="1"/>
          </p:cNvPicPr>
          <p:nvPr userDrawn="1"/>
        </p:nvPicPr>
        <p:blipFill>
          <a:blip r:embed="rId2"/>
          <a:stretch>
            <a:fillRect/>
          </a:stretch>
        </p:blipFill>
        <p:spPr>
          <a:xfrm>
            <a:off x="7441082" y="519343"/>
            <a:ext cx="1184052" cy="464709"/>
          </a:xfrm>
          <a:prstGeom prst="rect">
            <a:avLst/>
          </a:prstGeom>
        </p:spPr>
      </p:pic>
      <p:sp>
        <p:nvSpPr>
          <p:cNvPr id="8" name="Rubrik 1"/>
          <p:cNvSpPr>
            <a:spLocks noGrp="1"/>
          </p:cNvSpPr>
          <p:nvPr>
            <p:ph type="ctrTitle" hasCustomPrompt="1"/>
          </p:nvPr>
        </p:nvSpPr>
        <p:spPr>
          <a:xfrm>
            <a:off x="685800" y="2130425"/>
            <a:ext cx="5835014" cy="686002"/>
          </a:xfrm>
        </p:spPr>
        <p:txBody>
          <a:bodyPr>
            <a:normAutofit/>
          </a:bodyPr>
          <a:lstStyle>
            <a:lvl1pPr>
              <a:defRPr sz="3600">
                <a:solidFill>
                  <a:schemeClr val="bg1"/>
                </a:solidFill>
              </a:defRPr>
            </a:lvl1pPr>
          </a:lstStyle>
          <a:p>
            <a:r>
              <a:rPr lang="sv-SE" dirty="0" err="1" smtClean="0"/>
              <a:t>Headline</a:t>
            </a: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4"/>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err="1" smtClean="0"/>
              <a:t>headline</a:t>
            </a:r>
            <a:endParaRPr lang="sv-SE" dirty="0"/>
          </a:p>
        </p:txBody>
      </p:sp>
      <p:pic>
        <p:nvPicPr>
          <p:cNvPr id="16" name="Bildobjekt 15" descr="MIUN_punkt_se_RÖD_Int_Neg.eps"/>
          <p:cNvPicPr>
            <a:picLocks noChangeAspect="1"/>
          </p:cNvPicPr>
          <p:nvPr userDrawn="1"/>
        </p:nvPicPr>
        <p:blipFill>
          <a:blip r:embed="rId2"/>
          <a:stretch>
            <a:fillRect/>
          </a:stretch>
        </p:blipFill>
        <p:spPr>
          <a:xfrm>
            <a:off x="7454900" y="521968"/>
            <a:ext cx="1143000" cy="446197"/>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
        <p:nvSpPr>
          <p:cNvPr id="13" name="Platshållare för text 15"/>
          <p:cNvSpPr>
            <a:spLocks noGrp="1"/>
          </p:cNvSpPr>
          <p:nvPr>
            <p:ph type="body" sz="quarter" idx="14" hasCustomPrompt="1"/>
          </p:nvPr>
        </p:nvSpPr>
        <p:spPr>
          <a:xfrm>
            <a:off x="684213" y="1919579"/>
            <a:ext cx="6630987" cy="3643021"/>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theree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4"/>
                </a:solidFill>
              </a:defRPr>
            </a:lvl1pPr>
          </a:lstStyle>
          <a:p>
            <a:r>
              <a:rPr lang="sv-SE" dirty="0" err="1" smtClean="0"/>
              <a:t>headline</a:t>
            </a:r>
            <a:endParaRPr lang="sv-SE" dirty="0"/>
          </a:p>
        </p:txBody>
      </p:sp>
      <p:pic>
        <p:nvPicPr>
          <p:cNvPr id="17" name="Bildobjekt 16" descr="MIUN_punkt_se_ROSA_Int.eps"/>
          <p:cNvPicPr>
            <a:picLocks noChangeAspect="1"/>
          </p:cNvPicPr>
          <p:nvPr userDrawn="1"/>
        </p:nvPicPr>
        <p:blipFill>
          <a:blip r:embed="rId2"/>
          <a:stretch>
            <a:fillRect/>
          </a:stretch>
        </p:blipFill>
        <p:spPr>
          <a:xfrm>
            <a:off x="7454899" y="513501"/>
            <a:ext cx="1143000" cy="446197"/>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16" name="Platshållare för text 15"/>
          <p:cNvSpPr>
            <a:spLocks noGrp="1"/>
          </p:cNvSpPr>
          <p:nvPr>
            <p:ph type="body" sz="quarter" idx="14" hasCustomPrompt="1"/>
          </p:nvPr>
        </p:nvSpPr>
        <p:spPr>
          <a:xfrm>
            <a:off x="684214" y="1919579"/>
            <a:ext cx="6675435" cy="3744621"/>
          </a:xfrm>
        </p:spPr>
        <p:txBody>
          <a:bodyPr/>
          <a:lstStyle>
            <a:lvl1pPr>
              <a:defRPr baseline="0">
                <a:solidFill>
                  <a:schemeClr val="tx1"/>
                </a:solidFill>
              </a:defRPr>
            </a:lvl1pPr>
            <a:lvl2pPr>
              <a:buClr>
                <a:schemeClr val="accent4"/>
              </a:buClr>
              <a:defRPr baseline="0">
                <a:solidFill>
                  <a:schemeClr val="tx1"/>
                </a:solidFill>
              </a:defRPr>
            </a:lvl2pPr>
            <a:lvl3pPr>
              <a:buClr>
                <a:schemeClr val="accent4"/>
              </a:buClr>
              <a:defRPr baseline="0">
                <a:solidFill>
                  <a:schemeClr val="tx1"/>
                </a:solidFill>
              </a:defRPr>
            </a:lvl3pPr>
            <a:lvl4pPr>
              <a:buClr>
                <a:schemeClr val="accent4"/>
              </a:buClr>
              <a:defRPr baseline="0">
                <a:solidFill>
                  <a:schemeClr val="tx1"/>
                </a:solidFill>
              </a:defRPr>
            </a:lvl4pPr>
            <a:lvl5pPr>
              <a:buClr>
                <a:schemeClr val="accent4"/>
              </a:buClr>
              <a:defRPr baseline="0">
                <a:solidFill>
                  <a:schemeClr val="tx1"/>
                </a:solidFill>
              </a:defRPr>
            </a:lvl5pPr>
          </a:lstStyle>
          <a:p>
            <a:pPr lvl="0"/>
            <a:r>
              <a:rPr lang="sv-SE" dirty="0" err="1" smtClean="0"/>
              <a:t>Subheadline</a:t>
            </a:r>
            <a:endParaRPr lang="sv-SE" dirty="0" smtClean="0"/>
          </a:p>
          <a:p>
            <a:pPr lvl="1"/>
            <a:r>
              <a:rPr lang="sv-SE" dirty="0" smtClean="0"/>
              <a:t>Change the </a:t>
            </a:r>
            <a:r>
              <a:rPr lang="sv-SE" dirty="0" err="1" smtClean="0"/>
              <a:t>Indent</a:t>
            </a:r>
            <a:r>
              <a:rPr lang="sv-SE" dirty="0" smtClean="0"/>
              <a:t> by </a:t>
            </a:r>
            <a:r>
              <a:rPr lang="sv-SE" dirty="0" err="1" smtClean="0"/>
              <a:t>clicking</a:t>
            </a:r>
            <a:r>
              <a:rPr lang="sv-SE" dirty="0" smtClean="0"/>
              <a:t> the </a:t>
            </a:r>
            <a:r>
              <a:rPr lang="sv-SE" dirty="0" err="1" smtClean="0"/>
              <a:t>Increase</a:t>
            </a:r>
            <a:r>
              <a:rPr lang="sv-SE" dirty="0" smtClean="0"/>
              <a:t> List </a:t>
            </a:r>
            <a:r>
              <a:rPr lang="sv-SE" dirty="0" err="1" smtClean="0"/>
              <a:t>level</a:t>
            </a:r>
            <a:r>
              <a:rPr lang="sv-SE" dirty="0" smtClean="0"/>
              <a:t> </a:t>
            </a:r>
            <a:r>
              <a:rPr lang="sv-SE" dirty="0" err="1" smtClean="0"/>
              <a:t>button</a:t>
            </a:r>
            <a:r>
              <a:rPr lang="sv-SE" dirty="0" smtClean="0"/>
              <a:t> to get a </a:t>
            </a:r>
            <a:r>
              <a:rPr lang="sv-SE" dirty="0" err="1" smtClean="0"/>
              <a:t>subleadline</a:t>
            </a:r>
            <a:r>
              <a:rPr lang="sv-SE" dirty="0" smtClean="0"/>
              <a:t> like this två</a:t>
            </a:r>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E7177B"/>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4" name="Platshållare för bild 13"/>
          <p:cNvSpPr>
            <a:spLocks noGrp="1"/>
          </p:cNvSpPr>
          <p:nvPr>
            <p:ph type="pic" sz="quarter" idx="11" hasCustomPrompt="1"/>
          </p:nvPr>
        </p:nvSpPr>
        <p:spPr>
          <a:xfrm>
            <a:off x="4475636" y="1303610"/>
            <a:ext cx="4138319" cy="2868612"/>
          </a:xfrm>
          <a:scene3d>
            <a:camera prst="orthographicFront">
              <a:rot lat="0" lon="0" rev="0"/>
            </a:camera>
            <a:lightRig rig="threePt" dir="t"/>
          </a:scene3d>
        </p:spPr>
        <p:txBody>
          <a:bodyPr/>
          <a:lstStyle>
            <a:lvl1pPr marL="0" marR="0" indent="-342900" algn="l" defTabSz="457200" rtl="0" eaLnBrk="1" fontAlgn="auto" latinLnBrk="0" hangingPunct="1">
              <a:lnSpc>
                <a:spcPct val="100000"/>
              </a:lnSpc>
              <a:spcBef>
                <a:spcPct val="20000"/>
              </a:spcBef>
              <a:spcAft>
                <a:spcPts val="0"/>
              </a:spcAft>
              <a:buClrTx/>
              <a:buSzTx/>
              <a:buFontTx/>
              <a:buNone/>
              <a:tabLst/>
              <a:defRPr/>
            </a:lvl1pPr>
          </a:lstStyle>
          <a:p>
            <a:r>
              <a:rPr lang="sv-SE" dirty="0" err="1" smtClean="0"/>
              <a:t>Please</a:t>
            </a:r>
            <a:r>
              <a:rPr lang="sv-SE" dirty="0" smtClean="0"/>
              <a:t> </a:t>
            </a:r>
            <a:r>
              <a:rPr lang="sv-SE" dirty="0" err="1" smtClean="0"/>
              <a:t>click</a:t>
            </a:r>
            <a:r>
              <a:rPr lang="sv-SE" dirty="0" smtClean="0"/>
              <a:t> on the </a:t>
            </a:r>
            <a:r>
              <a:rPr lang="sv-SE" dirty="0" err="1" smtClean="0"/>
              <a:t>icon</a:t>
            </a:r>
            <a:r>
              <a:rPr lang="sv-SE" dirty="0" smtClean="0"/>
              <a:t> to </a:t>
            </a:r>
            <a:r>
              <a:rPr lang="sv-SE" dirty="0" err="1" smtClean="0"/>
              <a:t>add</a:t>
            </a:r>
            <a:r>
              <a:rPr lang="sv-SE" dirty="0" smtClean="0"/>
              <a:t> a </a:t>
            </a:r>
            <a:r>
              <a:rPr lang="sv-SE" dirty="0" err="1" smtClean="0"/>
              <a:t>picture</a:t>
            </a:r>
            <a:endParaRPr lang="sv-SE" dirty="0" smtClean="0"/>
          </a:p>
        </p:txBody>
      </p:sp>
      <p:sp>
        <p:nvSpPr>
          <p:cNvPr id="16"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7"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21" name="Platshållare för text 15"/>
          <p:cNvSpPr>
            <a:spLocks noGrp="1"/>
          </p:cNvSpPr>
          <p:nvPr>
            <p:ph type="body" sz="quarter" idx="14" hasCustomPrompt="1"/>
          </p:nvPr>
        </p:nvSpPr>
        <p:spPr>
          <a:xfrm>
            <a:off x="663730" y="1694265"/>
            <a:ext cx="3791761" cy="3881035"/>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err="1" smtClean="0"/>
              <a:t>headlline</a:t>
            </a:r>
            <a:endParaRPr lang="sv-SE" dirty="0"/>
          </a:p>
        </p:txBody>
      </p:sp>
      <p:pic>
        <p:nvPicPr>
          <p:cNvPr id="18" name="Bildobjekt 17" descr="miunlogo.wmf"/>
          <p:cNvPicPr>
            <a:picLocks noChangeAspect="1"/>
          </p:cNvPicPr>
          <p:nvPr userDrawn="1"/>
        </p:nvPicPr>
        <p:blipFill>
          <a:blip r:embed="rId2"/>
          <a:stretch>
            <a:fillRect/>
          </a:stretch>
        </p:blipFill>
        <p:spPr>
          <a:xfrm>
            <a:off x="7731125" y="6234293"/>
            <a:ext cx="1051894" cy="596908"/>
          </a:xfrm>
          <a:prstGeom prst="rect">
            <a:avLst/>
          </a:prstGeom>
        </p:spPr>
      </p:pic>
      <p:pic>
        <p:nvPicPr>
          <p:cNvPr id="19" name="Bildobjekt 18" descr="MIUN_punkt_se_RÖD_Int_Neg.eps"/>
          <p:cNvPicPr>
            <a:picLocks noChangeAspect="1"/>
          </p:cNvPicPr>
          <p:nvPr userDrawn="1"/>
        </p:nvPicPr>
        <p:blipFill>
          <a:blip r:embed="rId3"/>
          <a:stretch>
            <a:fillRect/>
          </a:stretch>
        </p:blipFill>
        <p:spPr>
          <a:xfrm>
            <a:off x="7454900" y="521968"/>
            <a:ext cx="1143000" cy="44619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_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descr="miunlogo.wmf"/>
          <p:cNvPicPr>
            <a:picLocks noChangeAspect="1"/>
          </p:cNvPicPr>
          <p:nvPr userDrawn="1"/>
        </p:nvPicPr>
        <p:blipFill>
          <a:blip r:embed="rId2"/>
          <a:stretch>
            <a:fillRect/>
          </a:stretch>
        </p:blipFill>
        <p:spPr>
          <a:xfrm>
            <a:off x="7731125" y="6234293"/>
            <a:ext cx="1051894" cy="59690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t>2012-09-05</a:t>
            </a:r>
            <a:endParaRPr lang="sv-SE" sz="1400">
              <a:latin typeface="Times" charset="0"/>
            </a:endParaRPr>
          </a:p>
        </p:txBody>
      </p:sp>
      <p:sp>
        <p:nvSpPr>
          <p:cNvPr id="5" name="Platshållare för sidfot 4"/>
          <p:cNvSpPr>
            <a:spLocks noGrp="1"/>
          </p:cNvSpPr>
          <p:nvPr>
            <p:ph type="ftr" sz="quarter" idx="11"/>
          </p:nvPr>
        </p:nvSpPr>
        <p:spPr/>
        <p:txBody>
          <a:bodyPr/>
          <a:lstStyle>
            <a:lvl1pPr>
              <a:defRPr/>
            </a:lvl1pPr>
          </a:lstStyle>
          <a:p>
            <a:r>
              <a:rPr lang="sv-SE"/>
              <a:t>International student exchange at Mid Sweden University</a:t>
            </a:r>
            <a:endParaRPr lang="sv-SE" sz="1400">
              <a:latin typeface="Times" charset="0"/>
            </a:endParaRPr>
          </a:p>
        </p:txBody>
      </p:sp>
      <p:sp>
        <p:nvSpPr>
          <p:cNvPr id="6" name="Platshållare för bildnummer 5"/>
          <p:cNvSpPr>
            <a:spLocks noGrp="1"/>
          </p:cNvSpPr>
          <p:nvPr>
            <p:ph type="sldNum" sz="quarter" idx="12"/>
          </p:nvPr>
        </p:nvSpPr>
        <p:spPr/>
        <p:txBody>
          <a:bodyPr/>
          <a:lstStyle>
            <a:lvl1pPr>
              <a:defRPr/>
            </a:lvl1pPr>
          </a:lstStyle>
          <a:p>
            <a:fld id="{F5947995-67EF-7F42-8306-0CD174D97F28}" type="slidenum">
              <a:rPr lang="sv-SE"/>
              <a:pPr/>
              <a:t>‹Nr.›</a:t>
            </a:fld>
            <a:endParaRPr lang="sv-SE" sz="1400">
              <a:latin typeface="Times" charset="0"/>
            </a:endParaRPr>
          </a:p>
        </p:txBody>
      </p:sp>
    </p:spTree>
    <p:extLst>
      <p:ext uri="{BB962C8B-B14F-4D97-AF65-F5344CB8AC3E}">
        <p14:creationId xmlns:p14="http://schemas.microsoft.com/office/powerpoint/2010/main" val="10357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Frihandsfigur 7"/>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err="1" smtClean="0"/>
              <a:t>headline</a:t>
            </a:r>
            <a:endParaRPr lang="sv-SE" dirty="0"/>
          </a:p>
        </p:txBody>
      </p:sp>
      <p:pic>
        <p:nvPicPr>
          <p:cNvPr id="13" name="Bildobjekt 12" descr="MIUN_punkt_se_ROSA.wmf"/>
          <p:cNvPicPr>
            <a:picLocks noChangeAspect="1"/>
          </p:cNvPicPr>
          <p:nvPr userDrawn="1"/>
        </p:nvPicPr>
        <p:blipFill>
          <a:blip r:embed="rId2"/>
          <a:stretch>
            <a:fillRect/>
          </a:stretch>
        </p:blipFill>
        <p:spPr>
          <a:xfrm>
            <a:off x="7441082" y="519343"/>
            <a:ext cx="1184052" cy="464709"/>
          </a:xfrm>
          <a:prstGeom prst="rect">
            <a:avLst/>
          </a:prstGeom>
        </p:spPr>
      </p:pic>
      <p:sp>
        <p:nvSpPr>
          <p:cNvPr id="9"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0"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1"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16" name="Platshållare för text 15"/>
          <p:cNvSpPr>
            <a:spLocks noGrp="1"/>
          </p:cNvSpPr>
          <p:nvPr>
            <p:ph type="body" sz="quarter" idx="14" hasCustomPrompt="1"/>
          </p:nvPr>
        </p:nvSpPr>
        <p:spPr>
          <a:xfrm>
            <a:off x="684213" y="1919579"/>
            <a:ext cx="6605587" cy="3655721"/>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sz="1800" baseline="0">
                <a:solidFill>
                  <a:schemeClr val="bg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tx2"/>
                </a:solidFill>
              </a:defRPr>
            </a:lvl1pPr>
          </a:lstStyle>
          <a:p>
            <a:r>
              <a:rPr lang="sv-SE" dirty="0" err="1" smtClean="0"/>
              <a:t>headline</a:t>
            </a:r>
            <a:endParaRPr lang="sv-SE" dirty="0"/>
          </a:p>
        </p:txBody>
      </p:sp>
      <p:pic>
        <p:nvPicPr>
          <p:cNvPr id="13" name="Bildobjekt 12" descr="MIUN_punkt_se_ROSA.wmf"/>
          <p:cNvPicPr>
            <a:picLocks noChangeAspect="1"/>
          </p:cNvPicPr>
          <p:nvPr userDrawn="1"/>
        </p:nvPicPr>
        <p:blipFill>
          <a:blip r:embed="rId2"/>
          <a:stretch>
            <a:fillRect/>
          </a:stretch>
        </p:blipFill>
        <p:spPr>
          <a:xfrm>
            <a:off x="7441082" y="519343"/>
            <a:ext cx="1184052" cy="464708"/>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16" name="Platshållare för text 15"/>
          <p:cNvSpPr>
            <a:spLocks noGrp="1"/>
          </p:cNvSpPr>
          <p:nvPr>
            <p:ph type="body" sz="quarter" idx="14" hasCustomPrompt="1"/>
          </p:nvPr>
        </p:nvSpPr>
        <p:spPr>
          <a:xfrm>
            <a:off x="684214" y="1919579"/>
            <a:ext cx="6688136" cy="3611271"/>
          </a:xfrm>
        </p:spPr>
        <p:txBody>
          <a:bodyPr/>
          <a:lstStyle>
            <a:lvl1pPr>
              <a:defRPr baseline="0">
                <a:solidFill>
                  <a:schemeClr val="tx1"/>
                </a:solidFill>
              </a:defRPr>
            </a:lvl1pPr>
            <a:lvl2pPr>
              <a:buClr>
                <a:schemeClr val="tx2"/>
              </a:buClr>
              <a:defRPr baseline="0">
                <a:solidFill>
                  <a:schemeClr val="tx1"/>
                </a:solidFill>
              </a:defRPr>
            </a:lvl2pPr>
            <a:lvl3pPr>
              <a:buClr>
                <a:schemeClr val="tx2"/>
              </a:buClr>
              <a:defRPr baseline="0">
                <a:solidFill>
                  <a:schemeClr val="tx1"/>
                </a:solidFill>
              </a:defRPr>
            </a:lvl3pPr>
            <a:lvl4pPr>
              <a:buClr>
                <a:schemeClr val="tx2"/>
              </a:buClr>
              <a:defRPr baseline="0">
                <a:solidFill>
                  <a:schemeClr val="tx1"/>
                </a:solidFill>
              </a:defRPr>
            </a:lvl4pPr>
            <a:lvl5pPr>
              <a:buClr>
                <a:schemeClr val="tx2"/>
              </a:buClr>
              <a:defRPr baseline="0">
                <a:solidFill>
                  <a:schemeClr val="tx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MIUN_punkt_se_ROSA.wmf"/>
          <p:cNvPicPr>
            <a:picLocks noChangeAspect="1"/>
          </p:cNvPicPr>
          <p:nvPr userDrawn="1"/>
        </p:nvPicPr>
        <p:blipFill>
          <a:blip r:embed="rId2"/>
          <a:stretch>
            <a:fillRect/>
          </a:stretch>
        </p:blipFill>
        <p:spPr>
          <a:xfrm>
            <a:off x="7441082" y="519343"/>
            <a:ext cx="1184052" cy="464709"/>
          </a:xfrm>
          <a:prstGeom prst="rect">
            <a:avLst/>
          </a:prstGeom>
        </p:spPr>
      </p:pic>
      <p:sp>
        <p:nvSpPr>
          <p:cNvPr id="14" name="Platshållare för bild 13"/>
          <p:cNvSpPr>
            <a:spLocks noGrp="1"/>
          </p:cNvSpPr>
          <p:nvPr>
            <p:ph type="pic" sz="quarter" idx="11" hasCustomPrompt="1"/>
          </p:nvPr>
        </p:nvSpPr>
        <p:spPr>
          <a:xfrm>
            <a:off x="4475636" y="1303610"/>
            <a:ext cx="4138319" cy="2868612"/>
          </a:xfrm>
          <a:scene3d>
            <a:camera prst="orthographicFront">
              <a:rot lat="0" lon="0" rev="0"/>
            </a:camera>
            <a:lightRig rig="threePt" dir="t"/>
          </a:scene3d>
        </p:spPr>
        <p:txBody>
          <a:bodyPr/>
          <a:lstStyle>
            <a:lvl1pPr marL="0" marR="0" indent="-342900" algn="l" defTabSz="457200" rtl="0" eaLnBrk="1" fontAlgn="auto" latinLnBrk="0" hangingPunct="1">
              <a:lnSpc>
                <a:spcPct val="100000"/>
              </a:lnSpc>
              <a:spcBef>
                <a:spcPct val="20000"/>
              </a:spcBef>
              <a:spcAft>
                <a:spcPts val="0"/>
              </a:spcAft>
              <a:buClrTx/>
              <a:buSzTx/>
              <a:buFontTx/>
              <a:buNone/>
              <a:tabLst/>
              <a:defRPr/>
            </a:lvl1pPr>
          </a:lstStyle>
          <a:p>
            <a:r>
              <a:rPr lang="sv-SE" dirty="0" err="1" smtClean="0"/>
              <a:t>Please</a:t>
            </a:r>
            <a:r>
              <a:rPr lang="sv-SE" dirty="0" smtClean="0"/>
              <a:t> </a:t>
            </a:r>
            <a:r>
              <a:rPr lang="sv-SE" dirty="0" err="1" smtClean="0"/>
              <a:t>click</a:t>
            </a:r>
            <a:r>
              <a:rPr lang="sv-SE" dirty="0" smtClean="0"/>
              <a:t> on the </a:t>
            </a:r>
            <a:r>
              <a:rPr lang="sv-SE" dirty="0" err="1" smtClean="0"/>
              <a:t>icon</a:t>
            </a:r>
            <a:r>
              <a:rPr lang="sv-SE" dirty="0" smtClean="0"/>
              <a:t> to </a:t>
            </a:r>
            <a:r>
              <a:rPr lang="sv-SE" dirty="0" err="1" smtClean="0"/>
              <a:t>add</a:t>
            </a:r>
            <a:r>
              <a:rPr lang="sv-SE" dirty="0" smtClean="0"/>
              <a:t> a </a:t>
            </a:r>
            <a:r>
              <a:rPr lang="sv-SE" dirty="0" err="1" smtClean="0"/>
              <a:t>picture</a:t>
            </a:r>
            <a:endParaRPr lang="sv-SE" dirty="0" smtClean="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19" name="Platshållare för text 15"/>
          <p:cNvSpPr>
            <a:spLocks noGrp="1"/>
          </p:cNvSpPr>
          <p:nvPr>
            <p:ph type="body" sz="quarter" idx="14" hasCustomPrompt="1"/>
          </p:nvPr>
        </p:nvSpPr>
        <p:spPr>
          <a:xfrm>
            <a:off x="663730" y="1694265"/>
            <a:ext cx="3813020" cy="3982635"/>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err="1" smtClean="0"/>
              <a:t>Headline</a:t>
            </a:r>
            <a:endParaRPr lang="sv-SE" dirty="0"/>
          </a:p>
        </p:txBody>
      </p:sp>
      <p:pic>
        <p:nvPicPr>
          <p:cNvPr id="21" name="Bildobjekt 20"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Miun_bild.jpg"/>
          <p:cNvPicPr>
            <a:picLocks noChangeAspect="1"/>
          </p:cNvPicPr>
          <p:nvPr userDrawn="1"/>
        </p:nvPicPr>
        <p:blipFill>
          <a:blip r:embed="rId2"/>
          <a:stretch>
            <a:fillRect/>
          </a:stretch>
        </p:blipFill>
        <p:spPr>
          <a:xfrm rot="60000">
            <a:off x="286155" y="322601"/>
            <a:ext cx="8583131" cy="5723627"/>
          </a:xfrm>
          <a:prstGeom prst="rect">
            <a:avLst/>
          </a:prstGeom>
          <a:scene3d>
            <a:camera prst="orthographicFront">
              <a:rot lat="0" lon="0" rev="30000"/>
            </a:camera>
            <a:lightRig rig="threePt" dir="t"/>
          </a:scene3d>
        </p:spPr>
      </p:pic>
      <p:sp>
        <p:nvSpPr>
          <p:cNvPr id="29" name="Rubrik 1"/>
          <p:cNvSpPr>
            <a:spLocks noGrp="1"/>
          </p:cNvSpPr>
          <p:nvPr>
            <p:ph type="ctrTitle" hasCustomPrompt="1"/>
          </p:nvPr>
        </p:nvSpPr>
        <p:spPr>
          <a:xfrm>
            <a:off x="685800" y="2130425"/>
            <a:ext cx="5835014" cy="686002"/>
          </a:xfrm>
        </p:spPr>
        <p:txBody>
          <a:bodyPr>
            <a:normAutofit/>
          </a:bodyPr>
          <a:lstStyle>
            <a:lvl1pPr>
              <a:defRPr sz="3600">
                <a:solidFill>
                  <a:schemeClr val="bg2"/>
                </a:solidFill>
              </a:defRPr>
            </a:lvl1pPr>
          </a:lstStyle>
          <a:p>
            <a:r>
              <a:rPr lang="sv-SE" dirty="0" err="1" smtClean="0"/>
              <a:t>headline</a:t>
            </a:r>
            <a:endParaRPr lang="sv-SE" dirty="0"/>
          </a:p>
        </p:txBody>
      </p:sp>
      <p:pic>
        <p:nvPicPr>
          <p:cNvPr id="13" name="Bildobjekt 12" descr="MIUN_punkt_se_ORANGE_Int.eps"/>
          <p:cNvPicPr>
            <a:picLocks noChangeAspect="1"/>
          </p:cNvPicPr>
          <p:nvPr userDrawn="1"/>
        </p:nvPicPr>
        <p:blipFill>
          <a:blip r:embed="rId3"/>
          <a:stretch>
            <a:fillRect/>
          </a:stretch>
        </p:blipFill>
        <p:spPr>
          <a:xfrm>
            <a:off x="7461250" y="519851"/>
            <a:ext cx="1143000" cy="446197"/>
          </a:xfrm>
          <a:prstGeom prst="rect">
            <a:avLst/>
          </a:prstGeom>
        </p:spPr>
      </p:pic>
      <p:pic>
        <p:nvPicPr>
          <p:cNvPr id="14" name="Bildobjekt 13" descr="miunlogo.wmf"/>
          <p:cNvPicPr>
            <a:picLocks noChangeAspect="1"/>
          </p:cNvPicPr>
          <p:nvPr userDrawn="1"/>
        </p:nvPicPr>
        <p:blipFill>
          <a:blip r:embed="rId4"/>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7" name="Bildobjekt 16" descr="MIUN_punkt_se_ORANGE_Int_Neg.eps"/>
          <p:cNvPicPr>
            <a:picLocks noChangeAspect="1"/>
          </p:cNvPicPr>
          <p:nvPr userDrawn="1"/>
        </p:nvPicPr>
        <p:blipFill>
          <a:blip r:embed="rId2"/>
          <a:stretch>
            <a:fillRect/>
          </a:stretch>
        </p:blipFill>
        <p:spPr>
          <a:xfrm>
            <a:off x="7454900" y="519851"/>
            <a:ext cx="1143000" cy="446197"/>
          </a:xfrm>
          <a:prstGeom prst="rect">
            <a:avLst/>
          </a:prstGeom>
        </p:spPr>
      </p:pic>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err="1" smtClean="0"/>
              <a:t>headline</a:t>
            </a:r>
            <a:endParaRPr lang="sv-SE" dirty="0"/>
          </a:p>
        </p:txBody>
      </p:sp>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16" name="Platshållare för text 15"/>
          <p:cNvSpPr>
            <a:spLocks noGrp="1"/>
          </p:cNvSpPr>
          <p:nvPr>
            <p:ph type="body" sz="quarter" idx="14" hasCustomPrompt="1"/>
          </p:nvPr>
        </p:nvSpPr>
        <p:spPr>
          <a:xfrm>
            <a:off x="684213" y="1919579"/>
            <a:ext cx="6630987" cy="3643021"/>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rgbClr val="EA5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7" name="Bildobjekt 16" descr="MIUN_punkt_se_ORANGE_Int.eps"/>
          <p:cNvPicPr>
            <a:picLocks noChangeAspect="1"/>
          </p:cNvPicPr>
          <p:nvPr userDrawn="1"/>
        </p:nvPicPr>
        <p:blipFill>
          <a:blip r:embed="rId2"/>
          <a:stretch>
            <a:fillRect/>
          </a:stretch>
        </p:blipFill>
        <p:spPr>
          <a:xfrm>
            <a:off x="7461250" y="519851"/>
            <a:ext cx="1143000" cy="446197"/>
          </a:xfrm>
          <a:prstGeom prst="rect">
            <a:avLst/>
          </a:prstGeom>
        </p:spPr>
      </p:pic>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2"/>
                </a:solidFill>
              </a:defRPr>
            </a:lvl1pPr>
          </a:lstStyle>
          <a:p>
            <a:r>
              <a:rPr lang="sv-SE" dirty="0" err="1" smtClean="0"/>
              <a:t>headline</a:t>
            </a:r>
            <a:endParaRPr lang="sv-SE" dirty="0"/>
          </a:p>
        </p:txBody>
      </p:sp>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16" name="Platshållare för text 15"/>
          <p:cNvSpPr>
            <a:spLocks noGrp="1"/>
          </p:cNvSpPr>
          <p:nvPr>
            <p:ph type="body" sz="quarter" idx="14" hasCustomPrompt="1"/>
          </p:nvPr>
        </p:nvSpPr>
        <p:spPr>
          <a:xfrm>
            <a:off x="684215" y="1919579"/>
            <a:ext cx="5840264" cy="1919287"/>
          </a:xfrm>
        </p:spPr>
        <p:txBody>
          <a:bodyPr/>
          <a:lstStyle>
            <a:lvl1pPr>
              <a:defRPr baseline="0">
                <a:solidFill>
                  <a:schemeClr val="tx1"/>
                </a:solidFill>
              </a:defRPr>
            </a:lvl1pPr>
            <a:lvl2pPr>
              <a:buClr>
                <a:schemeClr val="accent2"/>
              </a:buClr>
              <a:defRPr baseline="0">
                <a:solidFill>
                  <a:schemeClr val="tx1"/>
                </a:solidFill>
              </a:defRPr>
            </a:lvl2pPr>
            <a:lvl3pPr>
              <a:buClr>
                <a:schemeClr val="accent2"/>
              </a:buClr>
              <a:defRPr baseline="0">
                <a:solidFill>
                  <a:schemeClr val="tx1"/>
                </a:solidFill>
              </a:defRPr>
            </a:lvl3pPr>
            <a:lvl4pPr>
              <a:buClr>
                <a:schemeClr val="accent2"/>
              </a:buClr>
              <a:defRPr baseline="0">
                <a:solidFill>
                  <a:schemeClr val="tx1"/>
                </a:solidFill>
              </a:defRPr>
            </a:lvl4pPr>
            <a:lvl5pPr>
              <a:buClr>
                <a:schemeClr val="accent2"/>
              </a:buClr>
              <a:defRPr baseline="0">
                <a:solidFill>
                  <a:schemeClr val="tx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pic>
        <p:nvPicPr>
          <p:cNvPr id="12" name="Bildobjekt 11"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20" name="Bildobjekt 19" descr="MIUN_punkt_se_ORANGE_Int_Neg.eps"/>
          <p:cNvPicPr>
            <a:picLocks noChangeAspect="1"/>
          </p:cNvPicPr>
          <p:nvPr userDrawn="1"/>
        </p:nvPicPr>
        <p:blipFill>
          <a:blip r:embed="rId2"/>
          <a:stretch>
            <a:fillRect/>
          </a:stretch>
        </p:blipFill>
        <p:spPr>
          <a:xfrm>
            <a:off x="7454900" y="519851"/>
            <a:ext cx="1143000" cy="446197"/>
          </a:xfrm>
          <a:prstGeom prst="rect">
            <a:avLst/>
          </a:prstGeom>
        </p:spPr>
      </p:pic>
      <p:sp>
        <p:nvSpPr>
          <p:cNvPr id="14" name="Platshållare för bild 13"/>
          <p:cNvSpPr>
            <a:spLocks noGrp="1"/>
          </p:cNvSpPr>
          <p:nvPr>
            <p:ph type="pic" sz="quarter" idx="11" hasCustomPrompt="1"/>
          </p:nvPr>
        </p:nvSpPr>
        <p:spPr>
          <a:xfrm>
            <a:off x="4475636" y="1303610"/>
            <a:ext cx="4138319" cy="2868612"/>
          </a:xfrm>
        </p:spPr>
        <p:txBody>
          <a:bodyPr/>
          <a:lstStyle>
            <a:lvl1pPr marL="0" marR="0" indent="-342900" algn="l" defTabSz="457200" rtl="0" eaLnBrk="1" fontAlgn="auto" latinLnBrk="0" hangingPunct="1">
              <a:lnSpc>
                <a:spcPct val="100000"/>
              </a:lnSpc>
              <a:spcBef>
                <a:spcPct val="20000"/>
              </a:spcBef>
              <a:spcAft>
                <a:spcPts val="0"/>
              </a:spcAft>
              <a:buClrTx/>
              <a:buSzTx/>
              <a:buFontTx/>
              <a:buNone/>
              <a:tabLst/>
              <a:defRPr/>
            </a:lvl1pPr>
          </a:lstStyle>
          <a:p>
            <a:r>
              <a:rPr lang="sv-SE" dirty="0" err="1" smtClean="0"/>
              <a:t>Please</a:t>
            </a:r>
            <a:r>
              <a:rPr lang="sv-SE" dirty="0" smtClean="0"/>
              <a:t> </a:t>
            </a:r>
            <a:r>
              <a:rPr lang="sv-SE" dirty="0" err="1" smtClean="0"/>
              <a:t>click</a:t>
            </a:r>
            <a:r>
              <a:rPr lang="sv-SE" dirty="0" smtClean="0"/>
              <a:t> on the </a:t>
            </a:r>
            <a:r>
              <a:rPr lang="sv-SE" dirty="0" err="1" smtClean="0"/>
              <a:t>icon</a:t>
            </a:r>
            <a:r>
              <a:rPr lang="sv-SE" dirty="0" smtClean="0"/>
              <a:t> to </a:t>
            </a:r>
            <a:r>
              <a:rPr lang="sv-SE" dirty="0" err="1" smtClean="0"/>
              <a:t>add</a:t>
            </a:r>
            <a:r>
              <a:rPr lang="sv-SE" dirty="0" smtClean="0"/>
              <a:t> a </a:t>
            </a:r>
            <a:r>
              <a:rPr lang="sv-SE" dirty="0" err="1" smtClean="0"/>
              <a:t>picture</a:t>
            </a:r>
            <a:endParaRPr lang="sv-SE" dirty="0" smtClean="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r>
              <a:rPr lang="sv-SE" smtClean="0"/>
              <a:t>2012-09-05</a:t>
            </a:r>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‹Nr.›</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r>
              <a:rPr lang="sv-SE" smtClean="0"/>
              <a:t>International student exchange at Mid Sweden University</a:t>
            </a:r>
            <a:endParaRPr lang="sv-SE" dirty="0"/>
          </a:p>
        </p:txBody>
      </p:sp>
      <p:sp>
        <p:nvSpPr>
          <p:cNvPr id="21" name="Platshållare för text 15"/>
          <p:cNvSpPr>
            <a:spLocks noGrp="1"/>
          </p:cNvSpPr>
          <p:nvPr>
            <p:ph type="body" sz="quarter" idx="14" hasCustomPrompt="1"/>
          </p:nvPr>
        </p:nvSpPr>
        <p:spPr>
          <a:xfrm>
            <a:off x="663730" y="1694265"/>
            <a:ext cx="3813020" cy="3906435"/>
          </a:xfrm>
        </p:spPr>
        <p:txBody>
          <a:bodyPr/>
          <a:lstStyle>
            <a:lvl1pPr>
              <a:defRPr baseline="0">
                <a:solidFill>
                  <a:schemeClr val="bg1"/>
                </a:solidFill>
              </a:defRPr>
            </a:lvl1pPr>
            <a:lvl2pPr>
              <a:defRPr>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err="1" smtClean="0"/>
              <a:t>headline</a:t>
            </a:r>
            <a:endParaRPr lang="sv-SE" dirty="0"/>
          </a:p>
        </p:txBody>
      </p:sp>
      <p:pic>
        <p:nvPicPr>
          <p:cNvPr id="19" name="Bildobjekt 18" descr="miunlogo.wmf"/>
          <p:cNvPicPr>
            <a:picLocks noChangeAspect="1"/>
          </p:cNvPicPr>
          <p:nvPr userDrawn="1"/>
        </p:nvPicPr>
        <p:blipFill>
          <a:blip r:embed="rId3"/>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descr="Miun_bild.jpg"/>
          <p:cNvPicPr>
            <a:picLocks noChangeAspect="1"/>
          </p:cNvPicPr>
          <p:nvPr userDrawn="1"/>
        </p:nvPicPr>
        <p:blipFill>
          <a:blip r:embed="rId2"/>
          <a:stretch>
            <a:fillRect/>
          </a:stretch>
        </p:blipFill>
        <p:spPr>
          <a:xfrm rot="60000">
            <a:off x="286155" y="322601"/>
            <a:ext cx="8583131" cy="5723628"/>
          </a:xfrm>
          <a:prstGeom prst="rect">
            <a:avLst/>
          </a:prstGeom>
          <a:scene3d>
            <a:camera prst="orthographicFront">
              <a:rot lat="0" lon="0" rev="30000"/>
            </a:camera>
            <a:lightRig rig="threePt" dir="t"/>
          </a:scene3d>
        </p:spPr>
      </p:pic>
      <p:pic>
        <p:nvPicPr>
          <p:cNvPr id="15" name="Bildobjekt 14" descr="MIUN_punkt_se_ROSA_Int.eps"/>
          <p:cNvPicPr>
            <a:picLocks noChangeAspect="1"/>
          </p:cNvPicPr>
          <p:nvPr userDrawn="1"/>
        </p:nvPicPr>
        <p:blipFill>
          <a:blip r:embed="rId3"/>
          <a:stretch>
            <a:fillRect/>
          </a:stretch>
        </p:blipFill>
        <p:spPr>
          <a:xfrm>
            <a:off x="7454899" y="513501"/>
            <a:ext cx="1143000" cy="446197"/>
          </a:xfrm>
          <a:prstGeom prst="rect">
            <a:avLst/>
          </a:prstGeom>
        </p:spPr>
      </p:pic>
      <p:sp>
        <p:nvSpPr>
          <p:cNvPr id="10" name="Rubrik 1"/>
          <p:cNvSpPr>
            <a:spLocks noGrp="1"/>
          </p:cNvSpPr>
          <p:nvPr>
            <p:ph type="ctrTitle" hasCustomPrompt="1"/>
          </p:nvPr>
        </p:nvSpPr>
        <p:spPr>
          <a:xfrm>
            <a:off x="685800" y="2130425"/>
            <a:ext cx="5835014" cy="686002"/>
          </a:xfrm>
        </p:spPr>
        <p:txBody>
          <a:bodyPr>
            <a:normAutofit/>
          </a:bodyPr>
          <a:lstStyle>
            <a:lvl1pPr>
              <a:defRPr sz="3600">
                <a:solidFill>
                  <a:schemeClr val="accent4"/>
                </a:solidFill>
              </a:defRPr>
            </a:lvl1pPr>
          </a:lstStyle>
          <a:p>
            <a:r>
              <a:rPr lang="sv-SE" dirty="0" err="1" smtClean="0"/>
              <a:t>headline</a:t>
            </a:r>
            <a:endParaRPr lang="sv-SE" dirty="0"/>
          </a:p>
        </p:txBody>
      </p:sp>
      <p:pic>
        <p:nvPicPr>
          <p:cNvPr id="16" name="Bildobjekt 15" descr="miunlogo.wmf"/>
          <p:cNvPicPr>
            <a:picLocks noChangeAspect="1"/>
          </p:cNvPicPr>
          <p:nvPr userDrawn="1"/>
        </p:nvPicPr>
        <p:blipFill>
          <a:blip r:embed="rId4"/>
          <a:stretch>
            <a:fillRect/>
          </a:stretch>
        </p:blipFill>
        <p:spPr>
          <a:xfrm>
            <a:off x="7731125" y="6234293"/>
            <a:ext cx="1051894" cy="596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err="1" smtClean="0"/>
              <a:t>HEAdline</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err="1" smtClean="0"/>
              <a:t>Please</a:t>
            </a:r>
            <a:r>
              <a:rPr lang="sv-SE" dirty="0" smtClean="0"/>
              <a:t> </a:t>
            </a:r>
            <a:r>
              <a:rPr lang="sv-SE" dirty="0" err="1" smtClean="0"/>
              <a:t>write</a:t>
            </a:r>
            <a:r>
              <a:rPr lang="sv-SE" dirty="0" smtClean="0"/>
              <a:t> your text </a:t>
            </a:r>
            <a:r>
              <a:rPr lang="sv-SE" dirty="0" err="1" smtClean="0"/>
              <a:t>here</a:t>
            </a:r>
            <a:endParaRPr lang="sv-SE" dirty="0" smtClean="0"/>
          </a:p>
          <a:p>
            <a:pPr lvl="1"/>
            <a:r>
              <a:rPr lang="sv-SE" dirty="0" err="1" smtClean="0"/>
              <a:t>Level</a:t>
            </a:r>
            <a:r>
              <a:rPr lang="sv-SE" dirty="0" smtClean="0"/>
              <a:t> </a:t>
            </a:r>
            <a:r>
              <a:rPr lang="sv-SE" dirty="0" err="1" smtClean="0"/>
              <a:t>two</a:t>
            </a:r>
            <a:endParaRPr lang="sv-SE" dirty="0" smtClean="0"/>
          </a:p>
          <a:p>
            <a:pPr lvl="2"/>
            <a:r>
              <a:rPr lang="sv-SE" dirty="0" err="1" smtClean="0"/>
              <a:t>Level</a:t>
            </a:r>
            <a:r>
              <a:rPr lang="sv-SE" dirty="0" smtClean="0"/>
              <a:t> </a:t>
            </a:r>
            <a:r>
              <a:rPr lang="sv-SE" dirty="0" err="1" smtClean="0"/>
              <a:t>three</a:t>
            </a:r>
            <a:endParaRPr lang="sv-SE" dirty="0" smtClean="0"/>
          </a:p>
          <a:p>
            <a:pPr lvl="3"/>
            <a:r>
              <a:rPr lang="sv-SE" dirty="0" err="1" smtClean="0"/>
              <a:t>Level</a:t>
            </a:r>
            <a:r>
              <a:rPr lang="sv-SE" dirty="0" smtClean="0"/>
              <a:t> </a:t>
            </a:r>
            <a:r>
              <a:rPr lang="sv-SE" dirty="0" err="1" smtClean="0"/>
              <a:t>four</a:t>
            </a:r>
            <a:endParaRPr lang="sv-SE" dirty="0" smtClean="0"/>
          </a:p>
          <a:p>
            <a:pPr lvl="4"/>
            <a:r>
              <a:rPr lang="sv-SE" dirty="0" err="1" smtClean="0"/>
              <a:t>Level</a:t>
            </a:r>
            <a:r>
              <a:rPr lang="sv-SE" dirty="0" smtClean="0"/>
              <a:t> </a:t>
            </a:r>
            <a:r>
              <a:rPr lang="sv-SE" dirty="0" err="1" smtClean="0"/>
              <a:t>five</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latin typeface="Arial"/>
                <a:cs typeface="Arial"/>
              </a:defRPr>
            </a:lvl1pPr>
          </a:lstStyle>
          <a:p>
            <a:r>
              <a:rPr lang="sv-SE" smtClean="0"/>
              <a:t>2012-09-05</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latin typeface="Arial"/>
                <a:cs typeface="Arial"/>
              </a:defRPr>
            </a:lvl1pPr>
          </a:lstStyle>
          <a:p>
            <a:r>
              <a:rPr lang="sv-SE" smtClean="0"/>
              <a:t>International student exchange at Mid Sweden University</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40C4B306-099F-D54F-9B6F-12703FFD4310}" type="slidenum">
              <a:rPr lang="sv-SE" smtClean="0"/>
              <a:pPr/>
              <a:t>‹Nr.›</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4400" b="1" i="0" kern="1200" cap="all">
          <a:solidFill>
            <a:schemeClr val="tx1"/>
          </a:solidFill>
          <a:latin typeface="Arial"/>
          <a:ea typeface="+mj-ea"/>
          <a:cs typeface="Arial"/>
        </a:defRPr>
      </a:lvl1pPr>
    </p:titleStyle>
    <p:bodyStyle>
      <a:lvl1pPr marL="0" indent="-342900" algn="l" defTabSz="457200" rtl="0" eaLnBrk="1" latinLnBrk="0" hangingPunct="1">
        <a:spcBef>
          <a:spcPct val="20000"/>
        </a:spcBef>
        <a:buFontTx/>
        <a:buNone/>
        <a:defRPr sz="2000" b="0" kern="1200" cap="none" baseline="0">
          <a:solidFill>
            <a:schemeClr val="tx1"/>
          </a:solidFill>
          <a:latin typeface="Arial"/>
          <a:ea typeface="+mn-ea"/>
          <a:cs typeface="Arial"/>
        </a:defRPr>
      </a:lvl1pPr>
      <a:lvl2pPr marL="450850" indent="-180975" algn="l" defTabSz="457200" rtl="0" eaLnBrk="1" latinLnBrk="0" hangingPunct="1">
        <a:spcBef>
          <a:spcPct val="20000"/>
        </a:spcBef>
        <a:buFont typeface="Arial"/>
        <a:buChar char="–"/>
        <a:defRPr sz="1800" kern="1200" cap="none" baseline="0">
          <a:solidFill>
            <a:schemeClr val="tx1"/>
          </a:solidFill>
          <a:latin typeface="Arial"/>
          <a:ea typeface="+mn-ea"/>
          <a:cs typeface="Arial"/>
        </a:defRPr>
      </a:lvl2pPr>
      <a:lvl3pPr marL="900113" indent="-179388" algn="l" defTabSz="457200" rtl="0" eaLnBrk="1" latinLnBrk="0" hangingPunct="1">
        <a:spcBef>
          <a:spcPct val="20000"/>
        </a:spcBef>
        <a:buFont typeface="Arial"/>
        <a:buChar char="•"/>
        <a:defRPr sz="1800" kern="1200" baseline="0">
          <a:solidFill>
            <a:schemeClr val="tx1"/>
          </a:solidFill>
          <a:latin typeface="Arial"/>
          <a:ea typeface="+mn-ea"/>
          <a:cs typeface="Arial"/>
        </a:defRPr>
      </a:lvl3pPr>
      <a:lvl4pPr marL="1162050" indent="-180975" algn="l" defTabSz="457200" rtl="0" eaLnBrk="1" latinLnBrk="0" hangingPunct="1">
        <a:spcBef>
          <a:spcPct val="20000"/>
        </a:spcBef>
        <a:buFont typeface="Arial"/>
        <a:buChar char="–"/>
        <a:defRPr sz="1800" b="1" kern="1200" cap="none" baseline="0">
          <a:solidFill>
            <a:schemeClr val="tx1"/>
          </a:solidFill>
          <a:latin typeface="Arial"/>
          <a:ea typeface="+mn-ea"/>
          <a:cs typeface="Arial"/>
        </a:defRPr>
      </a:lvl4pPr>
      <a:lvl5pPr marL="1522413" indent="-180975" algn="l" defTabSz="457200" rtl="0" eaLnBrk="1" latinLnBrk="0" hangingPunct="1">
        <a:spcBef>
          <a:spcPct val="20000"/>
        </a:spcBef>
        <a:buFont typeface="Arial"/>
        <a:buChar char="»"/>
        <a:defRPr sz="1800" b="1"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latin typeface="+mj-lt"/>
                <a:ea typeface="ＭＳ Ｐゴシック" charset="0"/>
                <a:cs typeface="ＭＳ Ｐゴシック" charset="0"/>
              </a:rPr>
              <a:t>International student </a:t>
            </a:r>
            <a:r>
              <a:rPr lang="sv-SE" dirty="0" err="1">
                <a:latin typeface="+mj-lt"/>
                <a:ea typeface="ＭＳ Ｐゴシック" charset="0"/>
                <a:cs typeface="ＭＳ Ｐゴシック" charset="0"/>
              </a:rPr>
              <a:t>exchange</a:t>
            </a:r>
            <a:r>
              <a:rPr lang="sv-SE" dirty="0">
                <a:latin typeface="+mj-lt"/>
                <a:ea typeface="ＭＳ Ｐゴシック" charset="0"/>
                <a:cs typeface="ＭＳ Ｐゴシック" charset="0"/>
              </a:rPr>
              <a:t> </a:t>
            </a:r>
            <a:br>
              <a:rPr lang="sv-SE" dirty="0">
                <a:latin typeface="+mj-lt"/>
                <a:ea typeface="ＭＳ Ｐゴシック" charset="0"/>
                <a:cs typeface="ＭＳ Ｐゴシック" charset="0"/>
              </a:rPr>
            </a:br>
            <a:r>
              <a:rPr lang="sv-SE" dirty="0">
                <a:latin typeface="+mj-lt"/>
                <a:ea typeface="ＭＳ Ｐゴシック" charset="0"/>
                <a:cs typeface="ＭＳ Ｐゴシック" charset="0"/>
              </a:rPr>
              <a:t>at Mid Sweden University</a:t>
            </a:r>
            <a:endParaRPr lang="sv-SE"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98130" y="873714"/>
            <a:ext cx="5835014" cy="686002"/>
          </a:xfrm>
        </p:spPr>
        <p:txBody>
          <a:bodyPr>
            <a:normAutofit fontScale="90000"/>
          </a:bodyPr>
          <a:lstStyle/>
          <a:p>
            <a:r>
              <a:rPr lang="sv-SE" dirty="0">
                <a:ea typeface="ＭＳ Ｐゴシック" charset="0"/>
                <a:cs typeface="ＭＳ Ｐゴシック" charset="0"/>
              </a:rPr>
              <a:t>Partner </a:t>
            </a:r>
            <a:r>
              <a:rPr lang="sv-SE" dirty="0" err="1">
                <a:ea typeface="ＭＳ Ｐゴシック" charset="0"/>
                <a:cs typeface="ＭＳ Ｐゴシック" charset="0"/>
              </a:rPr>
              <a:t>universitites</a:t>
            </a:r>
            <a:endParaRPr lang="sv-SE" dirty="0"/>
          </a:p>
        </p:txBody>
      </p:sp>
      <p:grpSp>
        <p:nvGrpSpPr>
          <p:cNvPr id="4" name="Grupp 3"/>
          <p:cNvGrpSpPr/>
          <p:nvPr/>
        </p:nvGrpSpPr>
        <p:grpSpPr>
          <a:xfrm>
            <a:off x="786857" y="1680589"/>
            <a:ext cx="6737839" cy="3811846"/>
            <a:chOff x="1428000" y="1618944"/>
            <a:chExt cx="6737839" cy="3811846"/>
          </a:xfrm>
        </p:grpSpPr>
        <p:pic>
          <p:nvPicPr>
            <p:cNvPr id="5" name="Bildobjekt 4" descr="worldmap50X88(1)_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000" y="1618944"/>
              <a:ext cx="6737839" cy="3811846"/>
            </a:xfrm>
            <a:prstGeom prst="rect">
              <a:avLst/>
            </a:prstGeom>
          </p:spPr>
        </p:pic>
        <p:sp>
          <p:nvSpPr>
            <p:cNvPr id="6" name="Ellips 5"/>
            <p:cNvSpPr/>
            <p:nvPr/>
          </p:nvSpPr>
          <p:spPr>
            <a:xfrm>
              <a:off x="3314701" y="2897718"/>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Ellips 6"/>
            <p:cNvSpPr/>
            <p:nvPr/>
          </p:nvSpPr>
          <p:spPr>
            <a:xfrm>
              <a:off x="3197779" y="2921504"/>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Ellips 7"/>
            <p:cNvSpPr/>
            <p:nvPr/>
          </p:nvSpPr>
          <p:spPr>
            <a:xfrm>
              <a:off x="2920995" y="3003551"/>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Ellips 8"/>
            <p:cNvSpPr/>
            <p:nvPr/>
          </p:nvSpPr>
          <p:spPr>
            <a:xfrm>
              <a:off x="2954863" y="3113617"/>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Ellips 9"/>
            <p:cNvSpPr/>
            <p:nvPr/>
          </p:nvSpPr>
          <p:spPr>
            <a:xfrm>
              <a:off x="2235197" y="2718304"/>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Ellips 10"/>
            <p:cNvSpPr/>
            <p:nvPr/>
          </p:nvSpPr>
          <p:spPr>
            <a:xfrm>
              <a:off x="4950378" y="4773082"/>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Ellips 11"/>
            <p:cNvSpPr/>
            <p:nvPr/>
          </p:nvSpPr>
          <p:spPr>
            <a:xfrm>
              <a:off x="5143499" y="33591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Ellips 12"/>
            <p:cNvSpPr/>
            <p:nvPr/>
          </p:nvSpPr>
          <p:spPr>
            <a:xfrm>
              <a:off x="7326890" y="4544483"/>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Ellips 13"/>
            <p:cNvSpPr/>
            <p:nvPr/>
          </p:nvSpPr>
          <p:spPr>
            <a:xfrm>
              <a:off x="7336365" y="48704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Ellips 14"/>
            <p:cNvSpPr/>
            <p:nvPr/>
          </p:nvSpPr>
          <p:spPr>
            <a:xfrm>
              <a:off x="6688665" y="30416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Ellips 15"/>
            <p:cNvSpPr/>
            <p:nvPr/>
          </p:nvSpPr>
          <p:spPr>
            <a:xfrm>
              <a:off x="6777566" y="33337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Ellips 16"/>
            <p:cNvSpPr/>
            <p:nvPr/>
          </p:nvSpPr>
          <p:spPr>
            <a:xfrm>
              <a:off x="4745566" y="2868082"/>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Ellips 17"/>
            <p:cNvSpPr/>
            <p:nvPr/>
          </p:nvSpPr>
          <p:spPr>
            <a:xfrm>
              <a:off x="4601631" y="2791884"/>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 name="Ellips 18"/>
            <p:cNvSpPr/>
            <p:nvPr/>
          </p:nvSpPr>
          <p:spPr>
            <a:xfrm>
              <a:off x="4944532" y="31305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 name="Ellips 19"/>
            <p:cNvSpPr/>
            <p:nvPr/>
          </p:nvSpPr>
          <p:spPr>
            <a:xfrm>
              <a:off x="4775199" y="27834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Ellips 20"/>
            <p:cNvSpPr/>
            <p:nvPr/>
          </p:nvSpPr>
          <p:spPr>
            <a:xfrm>
              <a:off x="4770965" y="25929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Ellips 21"/>
            <p:cNvSpPr/>
            <p:nvPr/>
          </p:nvSpPr>
          <p:spPr>
            <a:xfrm>
              <a:off x="5046132" y="2512483"/>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Ellips 22"/>
            <p:cNvSpPr/>
            <p:nvPr/>
          </p:nvSpPr>
          <p:spPr>
            <a:xfrm>
              <a:off x="5050366" y="24066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 name="Ellips 23"/>
            <p:cNvSpPr/>
            <p:nvPr/>
          </p:nvSpPr>
          <p:spPr>
            <a:xfrm>
              <a:off x="4601632" y="2880783"/>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Ellips 24"/>
            <p:cNvSpPr/>
            <p:nvPr/>
          </p:nvSpPr>
          <p:spPr>
            <a:xfrm>
              <a:off x="4758266" y="2728383"/>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Ellips 25"/>
            <p:cNvSpPr/>
            <p:nvPr/>
          </p:nvSpPr>
          <p:spPr>
            <a:xfrm>
              <a:off x="4986865" y="30543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Ellips 26"/>
            <p:cNvSpPr/>
            <p:nvPr/>
          </p:nvSpPr>
          <p:spPr>
            <a:xfrm>
              <a:off x="4991099" y="28469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Ellips 27"/>
            <p:cNvSpPr/>
            <p:nvPr/>
          </p:nvSpPr>
          <p:spPr>
            <a:xfrm>
              <a:off x="4423832" y="26733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Ellips 28"/>
            <p:cNvSpPr/>
            <p:nvPr/>
          </p:nvSpPr>
          <p:spPr>
            <a:xfrm>
              <a:off x="4800599" y="29612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0" name="Ellips 29"/>
            <p:cNvSpPr/>
            <p:nvPr/>
          </p:nvSpPr>
          <p:spPr>
            <a:xfrm>
              <a:off x="5046132" y="25421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Ellips 30"/>
            <p:cNvSpPr/>
            <p:nvPr/>
          </p:nvSpPr>
          <p:spPr>
            <a:xfrm>
              <a:off x="5024966" y="2575982"/>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2" name="Ellips 31"/>
            <p:cNvSpPr/>
            <p:nvPr/>
          </p:nvSpPr>
          <p:spPr>
            <a:xfrm>
              <a:off x="4682065" y="27114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Ellips 32"/>
            <p:cNvSpPr/>
            <p:nvPr/>
          </p:nvSpPr>
          <p:spPr>
            <a:xfrm>
              <a:off x="4732866" y="24320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4" name="Ellips 33"/>
            <p:cNvSpPr/>
            <p:nvPr/>
          </p:nvSpPr>
          <p:spPr>
            <a:xfrm>
              <a:off x="4876799" y="2702983"/>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p:cNvSpPr/>
            <p:nvPr/>
          </p:nvSpPr>
          <p:spPr>
            <a:xfrm>
              <a:off x="4423832" y="3016250"/>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6" name="Ellips 35"/>
            <p:cNvSpPr/>
            <p:nvPr/>
          </p:nvSpPr>
          <p:spPr>
            <a:xfrm>
              <a:off x="4991099" y="29231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p:cNvSpPr/>
            <p:nvPr/>
          </p:nvSpPr>
          <p:spPr>
            <a:xfrm>
              <a:off x="4859866" y="29019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8" name="Ellips 37"/>
            <p:cNvSpPr/>
            <p:nvPr/>
          </p:nvSpPr>
          <p:spPr>
            <a:xfrm>
              <a:off x="4516965" y="3024716"/>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Ellips 38"/>
            <p:cNvSpPr/>
            <p:nvPr/>
          </p:nvSpPr>
          <p:spPr>
            <a:xfrm>
              <a:off x="4800599" y="2851149"/>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0" name="Ellips 39"/>
            <p:cNvSpPr/>
            <p:nvPr/>
          </p:nvSpPr>
          <p:spPr>
            <a:xfrm>
              <a:off x="5156199" y="3071282"/>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Ellips 40"/>
            <p:cNvSpPr/>
            <p:nvPr/>
          </p:nvSpPr>
          <p:spPr>
            <a:xfrm>
              <a:off x="4542365" y="2690283"/>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
        <p:nvSpPr>
          <p:cNvPr id="42" name="Ellips 41"/>
          <p:cNvSpPr/>
          <p:nvPr/>
        </p:nvSpPr>
        <p:spPr>
          <a:xfrm flipH="1">
            <a:off x="1674458" y="2967385"/>
            <a:ext cx="45719" cy="4571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3" name="Rectangle 113"/>
          <p:cNvSpPr>
            <a:spLocks noChangeArrowheads="1"/>
          </p:cNvSpPr>
          <p:nvPr/>
        </p:nvSpPr>
        <p:spPr bwMode="auto">
          <a:xfrm>
            <a:off x="914400" y="5374412"/>
            <a:ext cx="7315200" cy="69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10000"/>
              </a:spcBef>
              <a:buClr>
                <a:srgbClr val="0066CC"/>
              </a:buClr>
            </a:pPr>
            <a:r>
              <a:rPr lang="en-GB" dirty="0">
                <a:latin typeface="Arial" charset="0"/>
              </a:rPr>
              <a:t>Mid Sweden University has exchange agreements with 145 universities in </a:t>
            </a:r>
            <a:r>
              <a:rPr lang="en-GB" dirty="0" smtClean="0">
                <a:latin typeface="Arial" charset="0"/>
              </a:rPr>
              <a:t>about 30 </a:t>
            </a:r>
            <a:r>
              <a:rPr lang="en-GB" dirty="0">
                <a:latin typeface="Arial" charset="0"/>
              </a:rPr>
              <a:t>countries around the world</a:t>
            </a:r>
          </a:p>
        </p:txBody>
      </p:sp>
      <p:sp>
        <p:nvSpPr>
          <p:cNvPr id="44" name="Platshållare för datum 43"/>
          <p:cNvSpPr>
            <a:spLocks noGrp="1"/>
          </p:cNvSpPr>
          <p:nvPr>
            <p:ph type="dt" sz="half" idx="10"/>
          </p:nvPr>
        </p:nvSpPr>
        <p:spPr/>
        <p:txBody>
          <a:bodyPr/>
          <a:lstStyle/>
          <a:p>
            <a:r>
              <a:rPr lang="sv-SE" smtClean="0"/>
              <a:t>2012-09-05</a:t>
            </a:r>
            <a:endParaRPr lang="sv-SE" dirty="0"/>
          </a:p>
        </p:txBody>
      </p:sp>
      <p:sp>
        <p:nvSpPr>
          <p:cNvPr id="45" name="Platshållare för sidfot 44"/>
          <p:cNvSpPr>
            <a:spLocks noGrp="1"/>
          </p:cNvSpPr>
          <p:nvPr>
            <p:ph type="ftr" sz="quarter" idx="13"/>
          </p:nvPr>
        </p:nvSpPr>
        <p:spPr/>
        <p:txBody>
          <a:bodyPr/>
          <a:lstStyle/>
          <a:p>
            <a:r>
              <a:rPr lang="sv-SE" smtClean="0"/>
              <a:t>International student exchange at Mid Sweden University</a:t>
            </a:r>
            <a:endParaRPr lang="sv-SE" dirty="0"/>
          </a:p>
        </p:txBody>
      </p:sp>
      <p:sp>
        <p:nvSpPr>
          <p:cNvPr id="46" name="Platshållare för bildnummer 45"/>
          <p:cNvSpPr>
            <a:spLocks noGrp="1"/>
          </p:cNvSpPr>
          <p:nvPr>
            <p:ph type="sldNum" sz="quarter" idx="12"/>
          </p:nvPr>
        </p:nvSpPr>
        <p:spPr/>
        <p:txBody>
          <a:bodyPr/>
          <a:lstStyle/>
          <a:p>
            <a:fld id="{40C4B306-099F-D54F-9B6F-12703FFD4310}" type="slidenum">
              <a:rPr lang="sv-SE" smtClean="0"/>
              <a:pPr/>
              <a:t>2</a:t>
            </a:fld>
            <a:endParaRPr lang="sv-SE" dirty="0"/>
          </a:p>
        </p:txBody>
      </p:sp>
    </p:spTree>
    <p:extLst>
      <p:ext uri="{BB962C8B-B14F-4D97-AF65-F5344CB8AC3E}">
        <p14:creationId xmlns:p14="http://schemas.microsoft.com/office/powerpoint/2010/main" val="8042673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45"/>
          <p:cNvSpPr>
            <a:spLocks noGrp="1" noChangeArrowheads="1"/>
          </p:cNvSpPr>
          <p:nvPr>
            <p:ph type="ctrTitle"/>
          </p:nvPr>
        </p:nvSpPr>
        <p:spPr>
          <a:xfrm>
            <a:off x="788141" y="1155711"/>
            <a:ext cx="5835014" cy="686002"/>
          </a:xfrm>
        </p:spPr>
        <p:txBody>
          <a:bodyPr>
            <a:normAutofit/>
          </a:bodyPr>
          <a:lstStyle/>
          <a:p>
            <a:pPr eaLnBrk="1" hangingPunct="1"/>
            <a:r>
              <a:rPr lang="sv-SE" sz="3200" dirty="0">
                <a:latin typeface="+mj-lt"/>
                <a:ea typeface="ＭＳ Ｐゴシック" charset="0"/>
                <a:cs typeface="ＭＳ Ｐゴシック" charset="0"/>
              </a:rPr>
              <a:t>Student </a:t>
            </a:r>
            <a:r>
              <a:rPr lang="sv-SE" sz="3200" dirty="0" err="1">
                <a:latin typeface="+mj-lt"/>
                <a:ea typeface="ＭＳ Ｐゴシック" charset="0"/>
                <a:cs typeface="ＭＳ Ｐゴシック" charset="0"/>
              </a:rPr>
              <a:t>exchange</a:t>
            </a:r>
            <a:endParaRPr lang="en-GB" sz="3200" dirty="0">
              <a:latin typeface="+mj-lt"/>
              <a:ea typeface="ＭＳ Ｐゴシック" charset="0"/>
              <a:cs typeface="ＭＳ Ｐゴシック" charset="0"/>
            </a:endParaRPr>
          </a:p>
        </p:txBody>
      </p:sp>
      <p:sp>
        <p:nvSpPr>
          <p:cNvPr id="21507" name="Platshållare för datum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smtClean="0">
                <a:latin typeface="Arial" charset="0"/>
              </a:rPr>
              <a:t>2012-09-05</a:t>
            </a:r>
            <a:endParaRPr lang="sv-SE" sz="1400"/>
          </a:p>
        </p:txBody>
      </p:sp>
      <p:sp>
        <p:nvSpPr>
          <p:cNvPr id="21520" name="Platshållare för bildnumm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3C26A6F-3434-AB49-8D59-0F42281F059E}" type="slidenum">
              <a:rPr lang="sv-SE" sz="800">
                <a:latin typeface="Arial" charset="0"/>
              </a:rPr>
              <a:pPr/>
              <a:t>3</a:t>
            </a:fld>
            <a:endParaRPr lang="sv-SE" sz="1400"/>
          </a:p>
        </p:txBody>
      </p:sp>
      <p:sp>
        <p:nvSpPr>
          <p:cNvPr id="21508" name="Platshållare för sidfot 3"/>
          <p:cNvSpPr>
            <a:spLocks noGrp="1"/>
          </p:cNvSpPr>
          <p:nvPr>
            <p:ph type="ftr"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a:latin typeface="Arial" charset="0"/>
              </a:rPr>
              <a:t>International student exchange at Mid Sweden University</a:t>
            </a:r>
            <a:endParaRPr lang="sv-SE" sz="1400"/>
          </a:p>
        </p:txBody>
      </p:sp>
      <p:sp>
        <p:nvSpPr>
          <p:cNvPr id="21509" name="Rectangle 69"/>
          <p:cNvSpPr>
            <a:spLocks noChangeArrowheads="1"/>
          </p:cNvSpPr>
          <p:nvPr/>
        </p:nvSpPr>
        <p:spPr bwMode="auto">
          <a:xfrm>
            <a:off x="5413375" y="257968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21510" name="Rectangle 70"/>
          <p:cNvSpPr>
            <a:spLocks noChangeArrowheads="1"/>
          </p:cNvSpPr>
          <p:nvPr/>
        </p:nvSpPr>
        <p:spPr bwMode="auto">
          <a:xfrm>
            <a:off x="5327650" y="27813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21511" name="Rectangle 140"/>
          <p:cNvSpPr>
            <a:spLocks noChangeArrowheads="1"/>
          </p:cNvSpPr>
          <p:nvPr/>
        </p:nvSpPr>
        <p:spPr bwMode="auto">
          <a:xfrm>
            <a:off x="5375275" y="29829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400" b="1">
                <a:solidFill>
                  <a:srgbClr val="000000"/>
                </a:solidFill>
                <a:latin typeface="Helvetica" charset="0"/>
              </a:rPr>
              <a:t> </a:t>
            </a:r>
            <a:endParaRPr lang="sv-SE"/>
          </a:p>
        </p:txBody>
      </p:sp>
      <p:sp>
        <p:nvSpPr>
          <p:cNvPr id="21512" name="Text Box 142"/>
          <p:cNvSpPr txBox="1">
            <a:spLocks noChangeArrowheads="1"/>
          </p:cNvSpPr>
          <p:nvPr/>
        </p:nvSpPr>
        <p:spPr bwMode="auto">
          <a:xfrm>
            <a:off x="7543800" y="60039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pPr>
            <a:endParaRPr lang="en-GB"/>
          </a:p>
        </p:txBody>
      </p:sp>
      <p:sp>
        <p:nvSpPr>
          <p:cNvPr id="21513" name="Rectangle 144"/>
          <p:cNvSpPr>
            <a:spLocks noChangeArrowheads="1"/>
          </p:cNvSpPr>
          <p:nvPr/>
        </p:nvSpPr>
        <p:spPr bwMode="auto">
          <a:xfrm>
            <a:off x="7177088" y="11239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a:p>
        </p:txBody>
      </p:sp>
      <p:graphicFrame>
        <p:nvGraphicFramePr>
          <p:cNvPr id="18" name="Diagram 17"/>
          <p:cNvGraphicFramePr/>
          <p:nvPr>
            <p:extLst>
              <p:ext uri="{D42A27DB-BD31-4B8C-83A1-F6EECF244321}">
                <p14:modId xmlns:p14="http://schemas.microsoft.com/office/powerpoint/2010/main" val="377791230"/>
              </p:ext>
            </p:extLst>
          </p:nvPr>
        </p:nvGraphicFramePr>
        <p:xfrm>
          <a:off x="733902" y="2231207"/>
          <a:ext cx="7297561" cy="3427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ctrTitle"/>
          </p:nvPr>
        </p:nvSpPr>
        <p:spPr>
          <a:xfrm>
            <a:off x="673470" y="1218926"/>
            <a:ext cx="5835014" cy="686002"/>
          </a:xfrm>
        </p:spPr>
        <p:txBody>
          <a:bodyPr>
            <a:normAutofit/>
          </a:bodyPr>
          <a:lstStyle/>
          <a:p>
            <a:r>
              <a:rPr lang="sv-SE" sz="3200" dirty="0" err="1">
                <a:latin typeface="+mj-lt"/>
                <a:ea typeface="ＭＳ Ｐゴシック" charset="0"/>
                <a:cs typeface="ＭＳ Ｐゴシック" charset="0"/>
              </a:rPr>
              <a:t>Incoming</a:t>
            </a:r>
            <a:r>
              <a:rPr lang="sv-SE" sz="3200" dirty="0">
                <a:latin typeface="+mj-lt"/>
                <a:ea typeface="ＭＳ Ｐゴシック" charset="0"/>
                <a:cs typeface="ＭＳ Ｐゴシック" charset="0"/>
              </a:rPr>
              <a:t> students</a:t>
            </a:r>
          </a:p>
        </p:txBody>
      </p:sp>
      <p:sp>
        <p:nvSpPr>
          <p:cNvPr id="23556" name="Platshållare för datum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smtClean="0">
                <a:latin typeface="Arial" charset="0"/>
              </a:rPr>
              <a:t>2012-09-05</a:t>
            </a:r>
            <a:endParaRPr lang="sv-SE" sz="1400"/>
          </a:p>
        </p:txBody>
      </p:sp>
      <p:sp>
        <p:nvSpPr>
          <p:cNvPr id="23558" name="Platshållare för bild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FA6FA7D-7DF2-944E-BBAE-F95415FC4CA5}" type="slidenum">
              <a:rPr lang="sv-SE" sz="800">
                <a:latin typeface="Arial" charset="0"/>
              </a:rPr>
              <a:pPr/>
              <a:t>4</a:t>
            </a:fld>
            <a:endParaRPr lang="sv-SE" sz="1400"/>
          </a:p>
        </p:txBody>
      </p:sp>
      <p:sp>
        <p:nvSpPr>
          <p:cNvPr id="23557" name="Platshållare för sidfot 4"/>
          <p:cNvSpPr>
            <a:spLocks noGrp="1"/>
          </p:cNvSpPr>
          <p:nvPr>
            <p:ph type="ftr"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a:latin typeface="Arial" charset="0"/>
              </a:rPr>
              <a:t>International student exchange at Mid Sweden University</a:t>
            </a:r>
            <a:endParaRPr lang="sv-SE" sz="1400"/>
          </a:p>
        </p:txBody>
      </p:sp>
      <p:sp>
        <p:nvSpPr>
          <p:cNvPr id="23555" name="Platshållare för innehåll 2"/>
          <p:cNvSpPr>
            <a:spLocks noGrp="1"/>
          </p:cNvSpPr>
          <p:nvPr>
            <p:ph type="body" sz="quarter" idx="14"/>
          </p:nvPr>
        </p:nvSpPr>
        <p:spPr>
          <a:xfrm>
            <a:off x="684214" y="1919579"/>
            <a:ext cx="3779131" cy="3611271"/>
          </a:xfrm>
        </p:spPr>
        <p:txBody>
          <a:bodyPr/>
          <a:lstStyle/>
          <a:p>
            <a:pPr>
              <a:buFontTx/>
              <a:buNone/>
            </a:pPr>
            <a:r>
              <a:rPr lang="sv-SE" sz="1800" dirty="0" err="1">
                <a:solidFill>
                  <a:srgbClr val="000000"/>
                </a:solidFill>
                <a:latin typeface="Arial" charset="0"/>
                <a:ea typeface="ＭＳ Ｐゴシック" charset="0"/>
                <a:cs typeface="ＭＳ Ｐゴシック" charset="0"/>
              </a:rPr>
              <a:t>Incoming</a:t>
            </a:r>
            <a:r>
              <a:rPr lang="sv-SE" sz="1800" dirty="0">
                <a:solidFill>
                  <a:srgbClr val="000000"/>
                </a:solidFill>
                <a:latin typeface="Arial" charset="0"/>
                <a:ea typeface="ＭＳ Ｐゴシック" charset="0"/>
                <a:cs typeface="ＭＳ Ｐゴシック" charset="0"/>
              </a:rPr>
              <a:t> students </a:t>
            </a:r>
            <a:r>
              <a:rPr lang="sv-SE" sz="1800" dirty="0" err="1">
                <a:solidFill>
                  <a:srgbClr val="000000"/>
                </a:solidFill>
                <a:latin typeface="Arial" charset="0"/>
                <a:ea typeface="ＭＳ Ｐゴシック" charset="0"/>
                <a:cs typeface="ＭＳ Ｐゴシック" charset="0"/>
              </a:rPr>
              <a:t>are</a:t>
            </a:r>
            <a:r>
              <a:rPr lang="sv-SE" sz="1800" dirty="0">
                <a:solidFill>
                  <a:srgbClr val="000000"/>
                </a:solidFill>
                <a:latin typeface="Arial" charset="0"/>
                <a:ea typeface="ＭＳ Ｐゴシック" charset="0"/>
                <a:cs typeface="ＭＳ Ｐゴシック" charset="0"/>
              </a:rPr>
              <a:t> </a:t>
            </a:r>
            <a:r>
              <a:rPr lang="sv-SE" sz="1800" dirty="0" err="1">
                <a:solidFill>
                  <a:srgbClr val="000000"/>
                </a:solidFill>
                <a:latin typeface="Arial" charset="0"/>
                <a:ea typeface="ＭＳ Ｐゴシック" charset="0"/>
                <a:cs typeface="ＭＳ Ｐゴシック" charset="0"/>
              </a:rPr>
              <a:t>offered</a:t>
            </a:r>
            <a:r>
              <a:rPr lang="sv-SE" sz="1800" dirty="0">
                <a:solidFill>
                  <a:srgbClr val="000000"/>
                </a:solidFill>
                <a:latin typeface="Arial" charset="0"/>
                <a:ea typeface="ＭＳ Ｐゴシック" charset="0"/>
                <a:cs typeface="ＭＳ Ｐゴシック" charset="0"/>
              </a:rPr>
              <a:t> </a:t>
            </a:r>
          </a:p>
          <a:p>
            <a:pPr>
              <a:buClr>
                <a:schemeClr val="tx2"/>
              </a:buClr>
              <a:buFont typeface="Arial"/>
              <a:buChar char="•"/>
            </a:pPr>
            <a:r>
              <a:rPr lang="sv-SE" sz="1800" dirty="0" smtClean="0">
                <a:latin typeface="Arial" charset="0"/>
                <a:ea typeface="ＭＳ Ｐゴシック" charset="0"/>
                <a:cs typeface="ＭＳ Ｐゴシック" charset="0"/>
              </a:rPr>
              <a:t>1 </a:t>
            </a:r>
            <a:r>
              <a:rPr lang="sv-SE" sz="1800" dirty="0" err="1">
                <a:latin typeface="Arial" charset="0"/>
                <a:ea typeface="ＭＳ Ｐゴシック" charset="0"/>
                <a:cs typeface="ＭＳ Ｐゴシック" charset="0"/>
              </a:rPr>
              <a:t>Bachelor's</a:t>
            </a:r>
            <a:r>
              <a:rPr lang="sv-SE" sz="1800" dirty="0">
                <a:latin typeface="Arial" charset="0"/>
                <a:ea typeface="ＭＳ Ｐゴシック" charset="0"/>
                <a:cs typeface="ＭＳ Ｐゴシック" charset="0"/>
              </a:rPr>
              <a:t> </a:t>
            </a:r>
            <a:r>
              <a:rPr lang="sv-SE" sz="1800" dirty="0" err="1" smtClean="0">
                <a:latin typeface="Arial" charset="0"/>
                <a:ea typeface="ＭＳ Ｐゴシック" charset="0"/>
                <a:cs typeface="ＭＳ Ｐゴシック" charset="0"/>
              </a:rPr>
              <a:t>programme</a:t>
            </a:r>
            <a:endParaRPr lang="sv-SE" sz="1800" dirty="0">
              <a:latin typeface="Arial" charset="0"/>
              <a:ea typeface="ＭＳ Ｐゴシック" charset="0"/>
              <a:cs typeface="ＭＳ Ｐゴシック" charset="0"/>
            </a:endParaRPr>
          </a:p>
          <a:p>
            <a:pPr>
              <a:buClr>
                <a:schemeClr val="tx2"/>
              </a:buClr>
              <a:buFont typeface="Arial"/>
              <a:buChar char="•"/>
            </a:pPr>
            <a:r>
              <a:rPr lang="sv-SE" sz="1800" dirty="0" smtClean="0">
                <a:latin typeface="Arial" charset="0"/>
                <a:ea typeface="ＭＳ Ｐゴシック" charset="0"/>
                <a:cs typeface="ＭＳ Ｐゴシック" charset="0"/>
              </a:rPr>
              <a:t>10 </a:t>
            </a:r>
            <a:r>
              <a:rPr lang="sv-SE" sz="1800" dirty="0">
                <a:latin typeface="Arial" charset="0"/>
                <a:ea typeface="ＭＳ Ｐゴシック" charset="0"/>
                <a:cs typeface="ＭＳ Ｐゴシック" charset="0"/>
              </a:rPr>
              <a:t>Master</a:t>
            </a:r>
            <a:r>
              <a:rPr lang="ja-JP" altLang="sv-SE" sz="1800" dirty="0">
                <a:latin typeface="Arial" charset="0"/>
                <a:ea typeface="ＭＳ Ｐゴシック" charset="0"/>
                <a:cs typeface="ＭＳ Ｐゴシック" charset="0"/>
              </a:rPr>
              <a:t>’</a:t>
            </a:r>
            <a:r>
              <a:rPr lang="sv-SE" sz="1800" dirty="0">
                <a:latin typeface="Arial" charset="0"/>
                <a:ea typeface="ＭＳ Ｐゴシック" charset="0"/>
                <a:cs typeface="ＭＳ Ｐゴシック" charset="0"/>
              </a:rPr>
              <a:t>s </a:t>
            </a:r>
            <a:r>
              <a:rPr lang="sv-SE" sz="1800" dirty="0" err="1">
                <a:latin typeface="Arial" charset="0"/>
                <a:ea typeface="ＭＳ Ｐゴシック" charset="0"/>
                <a:cs typeface="ＭＳ Ｐゴシック" charset="0"/>
              </a:rPr>
              <a:t>programmes</a:t>
            </a:r>
            <a:endParaRPr lang="sv-SE" sz="1800" dirty="0">
              <a:latin typeface="Arial" charset="0"/>
              <a:ea typeface="ＭＳ Ｐゴシック" charset="0"/>
              <a:cs typeface="ＭＳ Ｐゴシック" charset="0"/>
            </a:endParaRPr>
          </a:p>
          <a:p>
            <a:pPr>
              <a:buFontTx/>
              <a:buNone/>
            </a:pPr>
            <a:endParaRPr lang="sv-SE" sz="1800" dirty="0">
              <a:latin typeface="Arial" charset="0"/>
              <a:ea typeface="ＭＳ Ｐゴシック" charset="0"/>
              <a:cs typeface="ＭＳ Ｐゴシック" charset="0"/>
            </a:endParaRPr>
          </a:p>
          <a:p>
            <a:pPr>
              <a:spcAft>
                <a:spcPts val="1200"/>
              </a:spcAft>
              <a:buFontTx/>
              <a:buNone/>
            </a:pPr>
            <a:r>
              <a:rPr lang="sv-SE" sz="1800" dirty="0">
                <a:latin typeface="Arial" charset="0"/>
                <a:ea typeface="ＭＳ Ｐゴシック" charset="0"/>
                <a:cs typeface="ＭＳ Ｐゴシック" charset="0"/>
              </a:rPr>
              <a:t>Exchange students </a:t>
            </a:r>
            <a:r>
              <a:rPr lang="sv-SE" sz="1800" dirty="0" err="1">
                <a:latin typeface="Arial" charset="0"/>
                <a:ea typeface="ＭＳ Ｐゴシック" charset="0"/>
                <a:cs typeface="ＭＳ Ｐゴシック" charset="0"/>
              </a:rPr>
              <a:t>are</a:t>
            </a:r>
            <a:r>
              <a:rPr lang="sv-SE" sz="1800" dirty="0">
                <a:latin typeface="Arial" charset="0"/>
                <a:ea typeface="ＭＳ Ｐゴシック" charset="0"/>
                <a:cs typeface="ＭＳ Ｐゴシック" charset="0"/>
              </a:rPr>
              <a:t> </a:t>
            </a:r>
            <a:r>
              <a:rPr lang="en-GB" sz="1800" dirty="0">
                <a:solidFill>
                  <a:srgbClr val="000000"/>
                </a:solidFill>
                <a:latin typeface="Arial" charset="0"/>
                <a:ea typeface="ＭＳ Ｐゴシック" charset="0"/>
                <a:cs typeface="ＭＳ Ｐゴシック" charset="0"/>
              </a:rPr>
              <a:t>also</a:t>
            </a:r>
            <a:r>
              <a:rPr lang="sv-SE" sz="1800" dirty="0">
                <a:solidFill>
                  <a:srgbClr val="000000"/>
                </a:solidFill>
                <a:latin typeface="Arial" charset="0"/>
                <a:ea typeface="ＭＳ Ｐゴシック" charset="0"/>
                <a:cs typeface="ＭＳ Ｐゴシック" charset="0"/>
              </a:rPr>
              <a:t> </a:t>
            </a:r>
            <a:r>
              <a:rPr lang="en-GB" sz="1800" dirty="0">
                <a:solidFill>
                  <a:srgbClr val="000000"/>
                </a:solidFill>
                <a:latin typeface="Arial" charset="0"/>
                <a:ea typeface="ＭＳ Ｐゴシック" charset="0"/>
                <a:cs typeface="ＭＳ Ｐゴシック" charset="0"/>
              </a:rPr>
              <a:t>offered</a:t>
            </a:r>
            <a:r>
              <a:rPr lang="sv-SE" sz="1800" dirty="0">
                <a:solidFill>
                  <a:srgbClr val="000000"/>
                </a:solidFill>
                <a:latin typeface="Arial" charset="0"/>
                <a:ea typeface="ＭＳ Ｐゴシック" charset="0"/>
                <a:cs typeface="ＭＳ Ｐゴシック" charset="0"/>
              </a:rPr>
              <a:t> </a:t>
            </a:r>
            <a:r>
              <a:rPr lang="sv-SE" sz="1800" dirty="0" err="1" smtClean="0">
                <a:solidFill>
                  <a:srgbClr val="000000"/>
                </a:solidFill>
                <a:latin typeface="Arial" charset="0"/>
                <a:ea typeface="ＭＳ Ｐゴシック" charset="0"/>
                <a:cs typeface="ＭＳ Ｐゴシック" charset="0"/>
              </a:rPr>
              <a:t>around</a:t>
            </a:r>
            <a:r>
              <a:rPr lang="sv-SE" sz="1800" dirty="0" smtClean="0">
                <a:solidFill>
                  <a:srgbClr val="000000"/>
                </a:solidFill>
                <a:latin typeface="Arial" charset="0"/>
                <a:ea typeface="ＭＳ Ｐゴシック" charset="0"/>
                <a:cs typeface="ＭＳ Ｐゴシック" charset="0"/>
              </a:rPr>
              <a:t> </a:t>
            </a:r>
            <a:r>
              <a:rPr lang="sv-SE" sz="1800" dirty="0" smtClean="0">
                <a:latin typeface="Arial" charset="0"/>
                <a:ea typeface="ＭＳ Ｐゴシック" charset="0"/>
                <a:cs typeface="ＭＳ Ｐゴシック" charset="0"/>
              </a:rPr>
              <a:t>100 </a:t>
            </a:r>
            <a:r>
              <a:rPr lang="sv-SE" sz="1800" dirty="0" err="1" smtClean="0">
                <a:latin typeface="Arial" charset="0"/>
                <a:ea typeface="ＭＳ Ｐゴシック" charset="0"/>
                <a:cs typeface="ＭＳ Ｐゴシック" charset="0"/>
              </a:rPr>
              <a:t>single</a:t>
            </a:r>
            <a:r>
              <a:rPr lang="sv-SE" sz="1800" dirty="0" smtClean="0">
                <a:latin typeface="Arial" charset="0"/>
                <a:ea typeface="ＭＳ Ｐゴシック" charset="0"/>
                <a:cs typeface="ＭＳ Ｐゴシック" charset="0"/>
              </a:rPr>
              <a:t> </a:t>
            </a:r>
            <a:r>
              <a:rPr lang="en-GB" sz="1800" dirty="0" smtClean="0">
                <a:latin typeface="Arial" charset="0"/>
                <a:ea typeface="ＭＳ Ｐゴシック" charset="0"/>
                <a:cs typeface="ＭＳ Ｐゴシック" charset="0"/>
              </a:rPr>
              <a:t>courses</a:t>
            </a:r>
            <a:r>
              <a:rPr lang="sv-SE" sz="1800" dirty="0" smtClean="0">
                <a:latin typeface="Arial" charset="0"/>
                <a:ea typeface="ＭＳ Ｐゴシック" charset="0"/>
                <a:cs typeface="ＭＳ Ｐゴシック" charset="0"/>
              </a:rPr>
              <a:t> </a:t>
            </a:r>
            <a:r>
              <a:rPr lang="sv-SE" sz="1800" dirty="0">
                <a:latin typeface="Arial" charset="0"/>
                <a:ea typeface="ＭＳ Ｐゴシック" charset="0"/>
                <a:cs typeface="ＭＳ Ｐゴシック" charset="0"/>
              </a:rPr>
              <a:t>in English</a:t>
            </a:r>
            <a:endParaRPr lang="en-US" sz="1800" b="1" dirty="0">
              <a:latin typeface="Arial" charset="0"/>
              <a:ea typeface="ＭＳ Ｐゴシック" charset="0"/>
              <a:cs typeface="ＭＳ Ｐゴシック" charset="0"/>
            </a:endParaRPr>
          </a:p>
          <a:p>
            <a:pPr>
              <a:buFontTx/>
              <a:buNone/>
            </a:pPr>
            <a:endParaRPr lang="sv-SE" dirty="0">
              <a:latin typeface="Arial" charset="0"/>
              <a:ea typeface="ＭＳ Ｐゴシック" charset="0"/>
              <a:cs typeface="ＭＳ Ｐゴシック" charset="0"/>
            </a:endParaRPr>
          </a:p>
          <a:p>
            <a:endParaRPr lang="sv-SE" dirty="0">
              <a:latin typeface="Arial" charset="0"/>
              <a:ea typeface="ＭＳ Ｐゴシック" charset="0"/>
              <a:cs typeface="ＭＳ Ｐゴシック" charset="0"/>
            </a:endParaRPr>
          </a:p>
        </p:txBody>
      </p:sp>
      <p:pic>
        <p:nvPicPr>
          <p:cNvPr id="23559" name="Bildobjekt 6" descr="TS_David_Levin-Linda_Pettersson-Sidelis_Oke0927.jpg"/>
          <p:cNvPicPr>
            <a:picLocks noChangeAspect="1"/>
          </p:cNvPicPr>
          <p:nvPr/>
        </p:nvPicPr>
        <p:blipFill>
          <a:blip r:embed="rId3">
            <a:extLst>
              <a:ext uri="{28A0092B-C50C-407E-A947-70E740481C1C}">
                <a14:useLocalDpi xmlns:a14="http://schemas.microsoft.com/office/drawing/2010/main" val="0"/>
              </a:ext>
            </a:extLst>
          </a:blip>
          <a:srcRect l="11429" t="19286" r="10001"/>
          <a:stretch>
            <a:fillRect/>
          </a:stretch>
        </p:blipFill>
        <p:spPr bwMode="auto">
          <a:xfrm>
            <a:off x="4572000" y="1981200"/>
            <a:ext cx="4191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nummer 5"/>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C836F935-7C2A-0640-AB62-68525B023A50}" type="slidenum">
              <a:rPr lang="sv-SE" sz="800">
                <a:latin typeface="Arial" charset="0"/>
              </a:rPr>
              <a:pPr algn="r"/>
              <a:t>5</a:t>
            </a:fld>
            <a:endParaRPr lang="sv-SE" sz="1400"/>
          </a:p>
        </p:txBody>
      </p:sp>
      <p:sp>
        <p:nvSpPr>
          <p:cNvPr id="25603" name="Rectangle 2"/>
          <p:cNvSpPr>
            <a:spLocks noGrp="1" noChangeArrowheads="1"/>
          </p:cNvSpPr>
          <p:nvPr>
            <p:ph type="ctrTitle"/>
          </p:nvPr>
        </p:nvSpPr>
        <p:spPr>
          <a:xfrm>
            <a:off x="685799" y="1218926"/>
            <a:ext cx="6157173" cy="686002"/>
          </a:xfrm>
        </p:spPr>
        <p:txBody>
          <a:bodyPr>
            <a:noAutofit/>
          </a:bodyPr>
          <a:lstStyle/>
          <a:p>
            <a:pPr eaLnBrk="1" hangingPunct="1"/>
            <a:r>
              <a:rPr lang="sv-SE" sz="3200" dirty="0">
                <a:latin typeface="+mj-lt"/>
                <a:ea typeface="ＭＳ Ｐゴシック" charset="0"/>
                <a:cs typeface="ＭＳ Ｐゴシック" charset="0"/>
              </a:rPr>
              <a:t>Bachelor</a:t>
            </a:r>
            <a:r>
              <a:rPr lang="ja-JP" altLang="sv-SE" sz="3200" dirty="0">
                <a:latin typeface="+mj-lt"/>
                <a:ea typeface="ＭＳ Ｐゴシック" charset="0"/>
                <a:cs typeface="ＭＳ Ｐゴシック" charset="0"/>
              </a:rPr>
              <a:t>’</a:t>
            </a:r>
            <a:r>
              <a:rPr lang="sv-SE" sz="3200" dirty="0">
                <a:latin typeface="+mj-lt"/>
                <a:ea typeface="ＭＳ Ｐゴシック" charset="0"/>
                <a:cs typeface="ＭＳ Ｐゴシック" charset="0"/>
              </a:rPr>
              <a:t>s </a:t>
            </a:r>
            <a:r>
              <a:rPr lang="sv-SE" sz="3200" dirty="0" err="1">
                <a:latin typeface="+mj-lt"/>
                <a:ea typeface="ＭＳ Ｐゴシック" charset="0"/>
                <a:cs typeface="ＭＳ Ｐゴシック" charset="0"/>
              </a:rPr>
              <a:t>programmes</a:t>
            </a:r>
            <a:endParaRPr lang="sv-SE" sz="3200" dirty="0">
              <a:latin typeface="+mj-lt"/>
              <a:ea typeface="ＭＳ Ｐゴシック" charset="0"/>
              <a:cs typeface="ＭＳ Ｐゴシック" charset="0"/>
            </a:endParaRPr>
          </a:p>
        </p:txBody>
      </p:sp>
      <p:sp>
        <p:nvSpPr>
          <p:cNvPr id="25605" name="Platshållare för datum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smtClean="0">
                <a:latin typeface="Arial" charset="0"/>
              </a:rPr>
              <a:t>2012-09-05</a:t>
            </a:r>
            <a:endParaRPr lang="sv-SE" sz="1400"/>
          </a:p>
        </p:txBody>
      </p:sp>
      <p:sp>
        <p:nvSpPr>
          <p:cNvPr id="25608" name="Platshållare för bildnumm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6F9F053-2A6F-CD4C-B48A-C0DDC8FEB707}" type="slidenum">
              <a:rPr lang="sv-SE" sz="800">
                <a:latin typeface="Arial" charset="0"/>
              </a:rPr>
              <a:pPr/>
              <a:t>5</a:t>
            </a:fld>
            <a:endParaRPr lang="sv-SE" sz="1400"/>
          </a:p>
        </p:txBody>
      </p:sp>
      <p:sp>
        <p:nvSpPr>
          <p:cNvPr id="25606" name="Platshållare för sidfot 7"/>
          <p:cNvSpPr>
            <a:spLocks noGrp="1"/>
          </p:cNvSpPr>
          <p:nvPr>
            <p:ph type="ftr"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a:latin typeface="Arial" charset="0"/>
              </a:rPr>
              <a:t>International student exchange at Mid Sweden University</a:t>
            </a:r>
            <a:endParaRPr lang="sv-SE" sz="1400"/>
          </a:p>
        </p:txBody>
      </p:sp>
      <p:sp>
        <p:nvSpPr>
          <p:cNvPr id="10" name="Platshållare för text 2"/>
          <p:cNvSpPr>
            <a:spLocks noGrp="1"/>
          </p:cNvSpPr>
          <p:nvPr>
            <p:ph type="body" sz="quarter" idx="14"/>
          </p:nvPr>
        </p:nvSpPr>
        <p:spPr>
          <a:xfrm>
            <a:off x="536254" y="1881325"/>
            <a:ext cx="7316785" cy="406874"/>
          </a:xfrm>
        </p:spPr>
        <p:txBody>
          <a:bodyPr>
            <a:normAutofit/>
          </a:bodyPr>
          <a:lstStyle/>
          <a:p>
            <a:pPr lvl="1">
              <a:lnSpc>
                <a:spcPct val="90000"/>
              </a:lnSpc>
              <a:buClr>
                <a:schemeClr val="tx2"/>
              </a:buClr>
              <a:buFont typeface="Arial" pitchFamily="34" charset="0"/>
              <a:buChar char="•"/>
            </a:pPr>
            <a:r>
              <a:rPr lang="sv-SE" b="1" cap="none" dirty="0" err="1" smtClean="0">
                <a:solidFill>
                  <a:schemeClr val="tx1"/>
                </a:solidFill>
                <a:ea typeface="ＭＳ Ｐゴシック" charset="-128"/>
              </a:rPr>
              <a:t>Ecotechnology</a:t>
            </a:r>
            <a:r>
              <a:rPr lang="sv-SE" b="1" cap="none" dirty="0" smtClean="0">
                <a:solidFill>
                  <a:schemeClr val="tx1"/>
                </a:solidFill>
                <a:ea typeface="ＭＳ Ｐゴシック" charset="-128"/>
              </a:rPr>
              <a:t> </a:t>
            </a:r>
            <a:r>
              <a:rPr lang="sv-SE" cap="none" dirty="0" smtClean="0">
                <a:solidFill>
                  <a:schemeClr val="tx1"/>
                </a:solidFill>
                <a:ea typeface="ＭＳ Ｐゴシック" charset="-128"/>
              </a:rPr>
              <a:t>International </a:t>
            </a:r>
            <a:r>
              <a:rPr lang="sv-SE" cap="none" dirty="0" err="1" smtClean="0">
                <a:solidFill>
                  <a:schemeClr val="tx1"/>
                </a:solidFill>
                <a:ea typeface="ＭＳ Ｐゴシック" charset="-128"/>
              </a:rPr>
              <a:t>Bachelor's</a:t>
            </a:r>
            <a:r>
              <a:rPr lang="sv-SE" cap="none" dirty="0" smtClean="0">
                <a:solidFill>
                  <a:schemeClr val="tx1"/>
                </a:solidFill>
                <a:ea typeface="ＭＳ Ｐゴシック" charset="-128"/>
              </a:rPr>
              <a:t> </a:t>
            </a:r>
            <a:r>
              <a:rPr lang="sv-SE" cap="none" dirty="0" err="1" smtClean="0">
                <a:solidFill>
                  <a:schemeClr val="tx1"/>
                </a:solidFill>
                <a:ea typeface="ＭＳ Ｐゴシック" charset="-128"/>
              </a:rPr>
              <a:t>Programme</a:t>
            </a:r>
            <a:endParaRPr lang="sv-SE" cap="none" dirty="0" smtClean="0">
              <a:solidFill>
                <a:schemeClr val="tx1"/>
              </a:solidFill>
              <a:ea typeface="ＭＳ Ｐゴシック" charset="-128"/>
            </a:endParaRPr>
          </a:p>
          <a:p>
            <a:endParaRPr lang="sv-SE" dirty="0"/>
          </a:p>
        </p:txBody>
      </p:sp>
      <p:pic>
        <p:nvPicPr>
          <p:cNvPr id="11" name="Bildobjekt 10" descr="utveckl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346" y="2295193"/>
            <a:ext cx="5490722" cy="36604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p:nvPr>
        </p:nvSpPr>
        <p:spPr/>
        <p:txBody>
          <a:bodyPr>
            <a:normAutofit/>
          </a:bodyPr>
          <a:lstStyle/>
          <a:p>
            <a:pPr eaLnBrk="1" hangingPunct="1"/>
            <a:r>
              <a:rPr lang="sv-SE" sz="3200" dirty="0">
                <a:latin typeface="+mj-lt"/>
                <a:ea typeface="ＭＳ Ｐゴシック" charset="0"/>
                <a:cs typeface="ＭＳ Ｐゴシック" charset="0"/>
              </a:rPr>
              <a:t>Master</a:t>
            </a:r>
            <a:r>
              <a:rPr lang="ja-JP" altLang="sv-SE" sz="3200" dirty="0">
                <a:latin typeface="+mj-lt"/>
                <a:ea typeface="ＭＳ Ｐゴシック" charset="0"/>
                <a:cs typeface="ＭＳ Ｐゴシック" charset="0"/>
              </a:rPr>
              <a:t>’</a:t>
            </a:r>
            <a:r>
              <a:rPr lang="sv-SE" sz="3200" dirty="0">
                <a:latin typeface="+mj-lt"/>
                <a:ea typeface="ＭＳ Ｐゴシック" charset="0"/>
                <a:cs typeface="ＭＳ Ｐゴシック" charset="0"/>
              </a:rPr>
              <a:t>s </a:t>
            </a:r>
            <a:r>
              <a:rPr lang="sv-SE" sz="3200" dirty="0" err="1">
                <a:latin typeface="+mj-lt"/>
                <a:ea typeface="ＭＳ Ｐゴシック" charset="0"/>
                <a:cs typeface="ＭＳ Ｐゴシック" charset="0"/>
              </a:rPr>
              <a:t>programmes</a:t>
            </a:r>
            <a:endParaRPr lang="sv-SE" sz="3200" dirty="0">
              <a:latin typeface="+mj-lt"/>
              <a:ea typeface="ＭＳ Ｐゴシック" charset="0"/>
              <a:cs typeface="ＭＳ Ｐゴシック" charset="0"/>
            </a:endParaRPr>
          </a:p>
        </p:txBody>
      </p:sp>
      <p:sp>
        <p:nvSpPr>
          <p:cNvPr id="27650" name="Platshållare för datum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smtClean="0">
                <a:latin typeface="Arial" charset="0"/>
              </a:rPr>
              <a:t>2012-09-05</a:t>
            </a:r>
            <a:endParaRPr lang="sv-SE" sz="1400"/>
          </a:p>
        </p:txBody>
      </p:sp>
      <p:sp>
        <p:nvSpPr>
          <p:cNvPr id="27654" name="Platshållare för bild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4E2E3D5-261A-A142-9D2F-A0F6A5F54D64}" type="slidenum">
              <a:rPr lang="sv-SE" sz="800">
                <a:latin typeface="Arial" charset="0"/>
              </a:rPr>
              <a:pPr/>
              <a:t>6</a:t>
            </a:fld>
            <a:endParaRPr lang="sv-SE" sz="1400"/>
          </a:p>
        </p:txBody>
      </p:sp>
      <p:sp>
        <p:nvSpPr>
          <p:cNvPr id="27653" name="Platshållare för sidfot 6"/>
          <p:cNvSpPr>
            <a:spLocks noGrp="1"/>
          </p:cNvSpPr>
          <p:nvPr>
            <p:ph type="ftr"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a:latin typeface="Arial" charset="0"/>
              </a:rPr>
              <a:t>International student exchange at Mid Sweden University</a:t>
            </a:r>
            <a:endParaRPr lang="sv-SE" sz="1400"/>
          </a:p>
        </p:txBody>
      </p:sp>
      <p:sp>
        <p:nvSpPr>
          <p:cNvPr id="27652" name="Rectangle 3"/>
          <p:cNvSpPr>
            <a:spLocks noGrp="1" noChangeArrowheads="1"/>
          </p:cNvSpPr>
          <p:nvPr>
            <p:ph type="body" sz="quarter" idx="14"/>
          </p:nvPr>
        </p:nvSpPr>
        <p:spPr>
          <a:xfrm>
            <a:off x="474609" y="1882592"/>
            <a:ext cx="6873881" cy="4059981"/>
          </a:xfrm>
        </p:spPr>
        <p:txBody>
          <a:bodyPr>
            <a:normAutofit fontScale="92500" lnSpcReduction="20000"/>
          </a:bodyPr>
          <a:lstStyle/>
          <a:p>
            <a:pPr lvl="1">
              <a:lnSpc>
                <a:spcPct val="110000"/>
              </a:lnSpc>
              <a:buClr>
                <a:schemeClr val="tx2"/>
              </a:buClr>
              <a:buFont typeface="Arial" pitchFamily="34" charset="0"/>
              <a:buChar char="•"/>
            </a:pPr>
            <a:r>
              <a:rPr lang="sv-SE" sz="1900" dirty="0">
                <a:ea typeface="ＭＳ Ｐゴシック" charset="-128"/>
              </a:rPr>
              <a:t>International </a:t>
            </a:r>
            <a:r>
              <a:rPr lang="sv-SE" sz="1900" dirty="0" err="1">
                <a:ea typeface="ＭＳ Ｐゴシック" charset="-128"/>
              </a:rPr>
              <a:t>Master's</a:t>
            </a:r>
            <a:r>
              <a:rPr lang="sv-SE" sz="1900" dirty="0">
                <a:ea typeface="ＭＳ Ｐゴシック" charset="-128"/>
              </a:rPr>
              <a:t> </a:t>
            </a:r>
            <a:r>
              <a:rPr lang="sv-SE" sz="1900" dirty="0" err="1">
                <a:ea typeface="ＭＳ Ｐゴシック" charset="-128"/>
              </a:rPr>
              <a:t>Programme</a:t>
            </a:r>
            <a:r>
              <a:rPr lang="sv-SE" sz="1900" dirty="0">
                <a:ea typeface="ＭＳ Ｐゴシック" charset="-128"/>
              </a:rPr>
              <a:t> in </a:t>
            </a:r>
            <a:r>
              <a:rPr lang="sv-SE" sz="1900" b="1" dirty="0">
                <a:ea typeface="ＭＳ Ｐゴシック" charset="-128"/>
              </a:rPr>
              <a:t>Photojournalism</a:t>
            </a:r>
          </a:p>
          <a:p>
            <a:pPr lvl="1">
              <a:lnSpc>
                <a:spcPct val="110000"/>
              </a:lnSpc>
              <a:buClr>
                <a:schemeClr val="tx2"/>
              </a:buClr>
              <a:buFont typeface="Arial" pitchFamily="34" charset="0"/>
              <a:buChar char="•"/>
            </a:pPr>
            <a:r>
              <a:rPr lang="sv-SE" sz="1900" dirty="0">
                <a:ea typeface="ＭＳ Ｐゴシック" charset="-128"/>
              </a:rPr>
              <a:t>International </a:t>
            </a:r>
            <a:r>
              <a:rPr lang="sv-SE" sz="1900" dirty="0" err="1">
                <a:ea typeface="ＭＳ Ｐゴシック" charset="-128"/>
              </a:rPr>
              <a:t>Master's</a:t>
            </a:r>
            <a:r>
              <a:rPr lang="sv-SE" sz="1900" dirty="0">
                <a:ea typeface="ＭＳ Ｐゴシック" charset="-128"/>
              </a:rPr>
              <a:t> </a:t>
            </a:r>
            <a:r>
              <a:rPr lang="sv-SE" sz="1900" dirty="0" err="1">
                <a:ea typeface="ＭＳ Ｐゴシック" charset="-128"/>
              </a:rPr>
              <a:t>Programme</a:t>
            </a:r>
            <a:r>
              <a:rPr lang="sv-SE" sz="1900" dirty="0">
                <a:ea typeface="ＭＳ Ｐゴシック" charset="-128"/>
              </a:rPr>
              <a:t> in </a:t>
            </a:r>
            <a:r>
              <a:rPr lang="sv-SE" sz="1900" b="1" dirty="0">
                <a:ea typeface="ＭＳ Ｐゴシック" charset="-128"/>
              </a:rPr>
              <a:t>Computer </a:t>
            </a:r>
            <a:r>
              <a:rPr lang="sv-SE" sz="1900" b="1" dirty="0" err="1">
                <a:ea typeface="ＭＳ Ｐゴシック" charset="-128"/>
              </a:rPr>
              <a:t>Engineering</a:t>
            </a:r>
            <a:endParaRPr lang="sv-SE" sz="1900" b="1" dirty="0">
              <a:ea typeface="ＭＳ Ｐゴシック" charset="-128"/>
            </a:endParaRPr>
          </a:p>
          <a:p>
            <a:pPr lvl="1">
              <a:lnSpc>
                <a:spcPct val="110000"/>
              </a:lnSpc>
              <a:buClr>
                <a:schemeClr val="tx2"/>
              </a:buClr>
              <a:buFont typeface="Arial" pitchFamily="34" charset="0"/>
              <a:buChar char="•"/>
            </a:pPr>
            <a:r>
              <a:rPr lang="sv-SE" sz="1900" dirty="0">
                <a:ea typeface="ＭＳ Ｐゴシック" charset="-128"/>
              </a:rPr>
              <a:t>International </a:t>
            </a:r>
            <a:r>
              <a:rPr lang="sv-SE" sz="1900" dirty="0" err="1">
                <a:ea typeface="ＭＳ Ｐゴシック" charset="-128"/>
              </a:rPr>
              <a:t>Master's</a:t>
            </a:r>
            <a:r>
              <a:rPr lang="sv-SE" sz="1900" dirty="0">
                <a:ea typeface="ＭＳ Ｐゴシック" charset="-128"/>
              </a:rPr>
              <a:t> </a:t>
            </a:r>
            <a:r>
              <a:rPr lang="sv-SE" sz="1900" dirty="0" err="1">
                <a:ea typeface="ＭＳ Ｐゴシック" charset="-128"/>
              </a:rPr>
              <a:t>Programme</a:t>
            </a:r>
            <a:r>
              <a:rPr lang="sv-SE" sz="1900" dirty="0">
                <a:ea typeface="ＭＳ Ｐゴシック" charset="-128"/>
              </a:rPr>
              <a:t> in </a:t>
            </a:r>
            <a:r>
              <a:rPr lang="sv-SE" sz="1900" b="1" dirty="0">
                <a:ea typeface="ＭＳ Ｐゴシック" charset="-128"/>
              </a:rPr>
              <a:t>Design for All</a:t>
            </a:r>
          </a:p>
          <a:p>
            <a:pPr lvl="1">
              <a:lnSpc>
                <a:spcPct val="110000"/>
              </a:lnSpc>
              <a:buClr>
                <a:schemeClr val="tx2"/>
              </a:buClr>
              <a:buFont typeface="Arial" pitchFamily="34" charset="0"/>
              <a:buChar char="•"/>
            </a:pPr>
            <a:r>
              <a:rPr lang="sv-SE" sz="1900" dirty="0">
                <a:ea typeface="ＭＳ Ｐゴシック" charset="-128"/>
              </a:rPr>
              <a:t>International </a:t>
            </a:r>
            <a:r>
              <a:rPr lang="sv-SE" sz="1900" dirty="0" err="1">
                <a:ea typeface="ＭＳ Ｐゴシック" charset="-128"/>
              </a:rPr>
              <a:t>Master's</a:t>
            </a:r>
            <a:r>
              <a:rPr lang="sv-SE" sz="1900" dirty="0">
                <a:ea typeface="ＭＳ Ｐゴシック" charset="-128"/>
              </a:rPr>
              <a:t> </a:t>
            </a:r>
            <a:r>
              <a:rPr lang="sv-SE" sz="1900" dirty="0" err="1">
                <a:ea typeface="ＭＳ Ｐゴシック" charset="-128"/>
              </a:rPr>
              <a:t>Programme</a:t>
            </a:r>
            <a:r>
              <a:rPr lang="sv-SE" sz="1900" dirty="0">
                <a:ea typeface="ＭＳ Ｐゴシック" charset="-128"/>
              </a:rPr>
              <a:t> in </a:t>
            </a:r>
            <a:r>
              <a:rPr lang="sv-SE" sz="1900" b="1" dirty="0" err="1">
                <a:ea typeface="ＭＳ Ｐゴシック" charset="-128"/>
              </a:rPr>
              <a:t>Ecotechnology</a:t>
            </a:r>
            <a:r>
              <a:rPr lang="sv-SE" sz="1900" b="1" dirty="0">
                <a:ea typeface="ＭＳ Ｐゴシック" charset="-128"/>
              </a:rPr>
              <a:t> and </a:t>
            </a:r>
            <a:r>
              <a:rPr lang="sv-SE" sz="1900" b="1" dirty="0" err="1">
                <a:ea typeface="ＭＳ Ｐゴシック" charset="-128"/>
              </a:rPr>
              <a:t>Sustainable</a:t>
            </a:r>
            <a:r>
              <a:rPr lang="sv-SE" sz="1900" b="1" dirty="0">
                <a:ea typeface="ＭＳ Ｐゴシック" charset="-128"/>
              </a:rPr>
              <a:t> </a:t>
            </a:r>
            <a:r>
              <a:rPr lang="sv-SE" sz="1900" b="1" dirty="0" err="1">
                <a:ea typeface="ＭＳ Ｐゴシック" charset="-128"/>
              </a:rPr>
              <a:t>Development</a:t>
            </a:r>
            <a:endParaRPr lang="sv-SE" sz="1900" b="1" dirty="0">
              <a:ea typeface="ＭＳ Ｐゴシック" charset="-128"/>
            </a:endParaRPr>
          </a:p>
          <a:p>
            <a:pPr lvl="1">
              <a:lnSpc>
                <a:spcPct val="110000"/>
              </a:lnSpc>
              <a:buClr>
                <a:schemeClr val="tx2"/>
              </a:buClr>
              <a:buFont typeface="Arial" pitchFamily="34" charset="0"/>
              <a:buChar char="•"/>
            </a:pPr>
            <a:r>
              <a:rPr lang="sv-SE" sz="1900" dirty="0">
                <a:ea typeface="ＭＳ Ｐゴシック" charset="-128"/>
              </a:rPr>
              <a:t>International </a:t>
            </a:r>
            <a:r>
              <a:rPr lang="sv-SE" sz="1900" dirty="0" err="1">
                <a:ea typeface="ＭＳ Ｐゴシック" charset="-128"/>
              </a:rPr>
              <a:t>Master's</a:t>
            </a:r>
            <a:r>
              <a:rPr lang="sv-SE" sz="1900" dirty="0">
                <a:ea typeface="ＭＳ Ｐゴシック" charset="-128"/>
              </a:rPr>
              <a:t> </a:t>
            </a:r>
            <a:r>
              <a:rPr lang="sv-SE" sz="1900" dirty="0" err="1">
                <a:ea typeface="ＭＳ Ｐゴシック" charset="-128"/>
              </a:rPr>
              <a:t>Programme</a:t>
            </a:r>
            <a:r>
              <a:rPr lang="sv-SE" sz="1900" dirty="0">
                <a:ea typeface="ＭＳ Ｐゴシック" charset="-128"/>
              </a:rPr>
              <a:t> in </a:t>
            </a:r>
            <a:r>
              <a:rPr lang="sv-SE" sz="1900" b="1" dirty="0">
                <a:ea typeface="ＭＳ Ｐゴシック" charset="-128"/>
              </a:rPr>
              <a:t>Electronics Design </a:t>
            </a:r>
          </a:p>
          <a:p>
            <a:pPr lvl="1">
              <a:lnSpc>
                <a:spcPct val="110000"/>
              </a:lnSpc>
              <a:buClr>
                <a:schemeClr val="tx2"/>
              </a:buClr>
              <a:buFont typeface="Arial" pitchFamily="34" charset="0"/>
              <a:buChar char="•"/>
            </a:pPr>
            <a:r>
              <a:rPr lang="sv-SE" sz="1900" dirty="0">
                <a:ea typeface="ＭＳ Ｐゴシック" charset="-128"/>
              </a:rPr>
              <a:t>International </a:t>
            </a:r>
            <a:r>
              <a:rPr lang="sv-SE" sz="1900" dirty="0" err="1">
                <a:ea typeface="ＭＳ Ｐゴシック" charset="-128"/>
              </a:rPr>
              <a:t>Master's</a:t>
            </a:r>
            <a:r>
              <a:rPr lang="sv-SE" sz="1900" dirty="0">
                <a:ea typeface="ＭＳ Ｐゴシック" charset="-128"/>
              </a:rPr>
              <a:t> </a:t>
            </a:r>
            <a:r>
              <a:rPr lang="sv-SE" sz="1900" dirty="0" err="1">
                <a:ea typeface="ＭＳ Ｐゴシック" charset="-128"/>
              </a:rPr>
              <a:t>Programme</a:t>
            </a:r>
            <a:r>
              <a:rPr lang="sv-SE" sz="1900" dirty="0">
                <a:ea typeface="ＭＳ Ｐゴシック" charset="-128"/>
              </a:rPr>
              <a:t> in </a:t>
            </a:r>
            <a:r>
              <a:rPr lang="sv-SE" sz="1900" b="1" dirty="0" err="1">
                <a:ea typeface="ＭＳ Ｐゴシック" charset="-128"/>
              </a:rPr>
              <a:t>Packaging</a:t>
            </a:r>
            <a:r>
              <a:rPr lang="sv-SE" sz="1900" b="1" dirty="0">
                <a:ea typeface="ＭＳ Ｐゴシック" charset="-128"/>
              </a:rPr>
              <a:t> Design and Communication</a:t>
            </a:r>
          </a:p>
          <a:p>
            <a:pPr lvl="1">
              <a:lnSpc>
                <a:spcPct val="110000"/>
              </a:lnSpc>
              <a:buClr>
                <a:schemeClr val="tx2"/>
              </a:buClr>
              <a:buFont typeface="Arial" pitchFamily="34" charset="0"/>
              <a:buChar char="•"/>
            </a:pPr>
            <a:r>
              <a:rPr lang="sv-SE" sz="1900" dirty="0">
                <a:ea typeface="ＭＳ Ｐゴシック" charset="-128"/>
              </a:rPr>
              <a:t>Master (</a:t>
            </a:r>
            <a:r>
              <a:rPr lang="sv-SE" sz="1900" dirty="0" err="1">
                <a:ea typeface="ＭＳ Ｐゴシック" charset="-128"/>
              </a:rPr>
              <a:t>one</a:t>
            </a:r>
            <a:r>
              <a:rPr lang="sv-SE" sz="1900" dirty="0">
                <a:ea typeface="ＭＳ Ｐゴシック" charset="-128"/>
              </a:rPr>
              <a:t> </a:t>
            </a:r>
            <a:r>
              <a:rPr lang="sv-SE" sz="1900" dirty="0" err="1">
                <a:ea typeface="ＭＳ Ｐゴシック" charset="-128"/>
              </a:rPr>
              <a:t>year</a:t>
            </a:r>
            <a:r>
              <a:rPr lang="sv-SE" sz="1900" dirty="0">
                <a:ea typeface="ＭＳ Ｐゴシック" charset="-128"/>
              </a:rPr>
              <a:t>) in </a:t>
            </a:r>
            <a:r>
              <a:rPr lang="sv-SE" sz="1900" b="1" dirty="0" err="1">
                <a:ea typeface="ＭＳ Ｐゴシック" charset="-128"/>
              </a:rPr>
              <a:t>Tourism</a:t>
            </a:r>
            <a:r>
              <a:rPr lang="sv-SE" sz="1900" b="1" dirty="0">
                <a:ea typeface="ＭＳ Ｐゴシック" charset="-128"/>
              </a:rPr>
              <a:t> Studies</a:t>
            </a:r>
          </a:p>
          <a:p>
            <a:pPr lvl="1">
              <a:lnSpc>
                <a:spcPct val="110000"/>
              </a:lnSpc>
              <a:buClr>
                <a:schemeClr val="tx2"/>
              </a:buClr>
              <a:buFont typeface="Arial" pitchFamily="34" charset="0"/>
              <a:buChar char="•"/>
            </a:pPr>
            <a:r>
              <a:rPr lang="sv-SE" sz="1900" dirty="0">
                <a:ea typeface="ＭＳ Ｐゴシック" charset="-128"/>
              </a:rPr>
              <a:t>Master </a:t>
            </a:r>
            <a:r>
              <a:rPr lang="sv-SE" sz="1900" dirty="0" err="1">
                <a:ea typeface="ＭＳ Ｐゴシック" charset="-128"/>
              </a:rPr>
              <a:t>programme</a:t>
            </a:r>
            <a:r>
              <a:rPr lang="sv-SE" sz="1900" dirty="0">
                <a:ea typeface="ＭＳ Ｐゴシック" charset="-128"/>
              </a:rPr>
              <a:t> (</a:t>
            </a:r>
            <a:r>
              <a:rPr lang="sv-SE" sz="1900" dirty="0" err="1">
                <a:ea typeface="ＭＳ Ｐゴシック" charset="-128"/>
              </a:rPr>
              <a:t>one</a:t>
            </a:r>
            <a:r>
              <a:rPr lang="sv-SE" sz="1900" dirty="0">
                <a:ea typeface="ＭＳ Ｐゴシック" charset="-128"/>
              </a:rPr>
              <a:t> </a:t>
            </a:r>
            <a:r>
              <a:rPr lang="sv-SE" sz="1900" dirty="0" err="1">
                <a:ea typeface="ＭＳ Ｐゴシック" charset="-128"/>
              </a:rPr>
              <a:t>year</a:t>
            </a:r>
            <a:r>
              <a:rPr lang="sv-SE" sz="1900" dirty="0">
                <a:ea typeface="ＭＳ Ｐゴシック" charset="-128"/>
              </a:rPr>
              <a:t>) in </a:t>
            </a:r>
            <a:r>
              <a:rPr lang="sv-SE" sz="1900" b="1" dirty="0">
                <a:ea typeface="ＭＳ Ｐゴシック" charset="-128"/>
              </a:rPr>
              <a:t>Business Administration, Marketing and Management</a:t>
            </a:r>
          </a:p>
          <a:p>
            <a:pPr lvl="1">
              <a:lnSpc>
                <a:spcPct val="110000"/>
              </a:lnSpc>
              <a:buClr>
                <a:schemeClr val="tx2"/>
              </a:buClr>
              <a:buFont typeface="Arial" pitchFamily="34" charset="0"/>
              <a:buChar char="•"/>
            </a:pPr>
            <a:r>
              <a:rPr lang="sv-SE" sz="1900" dirty="0">
                <a:ea typeface="ＭＳ Ｐゴシック" charset="-128"/>
              </a:rPr>
              <a:t>Master </a:t>
            </a:r>
            <a:r>
              <a:rPr lang="sv-SE" sz="1900" dirty="0" err="1">
                <a:ea typeface="ＭＳ Ｐゴシック" charset="-128"/>
              </a:rPr>
              <a:t>Programme</a:t>
            </a:r>
            <a:r>
              <a:rPr lang="sv-SE" sz="1900" dirty="0">
                <a:ea typeface="ＭＳ Ｐゴシック" charset="-128"/>
              </a:rPr>
              <a:t> (</a:t>
            </a:r>
            <a:r>
              <a:rPr lang="sv-SE" sz="1900" dirty="0" err="1">
                <a:ea typeface="ＭＳ Ｐゴシック" charset="-128"/>
              </a:rPr>
              <a:t>one</a:t>
            </a:r>
            <a:r>
              <a:rPr lang="sv-SE" sz="1900" dirty="0">
                <a:ea typeface="ＭＳ Ｐゴシック" charset="-128"/>
              </a:rPr>
              <a:t> </a:t>
            </a:r>
            <a:r>
              <a:rPr lang="sv-SE" sz="1900" dirty="0" err="1">
                <a:ea typeface="ＭＳ Ｐゴシック" charset="-128"/>
              </a:rPr>
              <a:t>year</a:t>
            </a:r>
            <a:r>
              <a:rPr lang="sv-SE" sz="1900" dirty="0">
                <a:ea typeface="ＭＳ Ｐゴシック" charset="-128"/>
              </a:rPr>
              <a:t>) in </a:t>
            </a:r>
            <a:r>
              <a:rPr lang="sv-SE" sz="1900" b="1" dirty="0" err="1">
                <a:ea typeface="ＭＳ Ｐゴシック" charset="-128"/>
              </a:rPr>
              <a:t>Political</a:t>
            </a:r>
            <a:r>
              <a:rPr lang="sv-SE" sz="1900" b="1" dirty="0">
                <a:ea typeface="ＭＳ Ｐゴシック" charset="-128"/>
              </a:rPr>
              <a:t> Sciences</a:t>
            </a:r>
          </a:p>
          <a:p>
            <a:pPr lvl="1">
              <a:lnSpc>
                <a:spcPct val="110000"/>
              </a:lnSpc>
              <a:buClr>
                <a:schemeClr val="tx2"/>
              </a:buClr>
              <a:buFont typeface="Arial" pitchFamily="34" charset="0"/>
              <a:buChar char="•"/>
            </a:pPr>
            <a:r>
              <a:rPr lang="sv-SE" sz="1900" dirty="0">
                <a:ea typeface="ＭＳ Ｐゴシック" charset="-128"/>
              </a:rPr>
              <a:t>Master in </a:t>
            </a:r>
            <a:r>
              <a:rPr lang="sv-SE" sz="1900" b="1" dirty="0" err="1">
                <a:ea typeface="ＭＳ Ｐゴシック" charset="-128"/>
              </a:rPr>
              <a:t>Tourism</a:t>
            </a:r>
            <a:endParaRPr lang="sv-SE" sz="1900" b="1" dirty="0">
              <a:ea typeface="ＭＳ Ｐゴシック" charset="-128"/>
            </a:endParaRPr>
          </a:p>
          <a:p>
            <a:pPr lvl="1" eaLnBrk="1" hangingPunct="1">
              <a:lnSpc>
                <a:spcPct val="90000"/>
              </a:lnSpc>
              <a:buClr>
                <a:schemeClr val="accent2"/>
              </a:buClr>
              <a:buFontTx/>
              <a:buNone/>
            </a:pPr>
            <a:endParaRPr lang="sv-SE" sz="1600" dirty="0">
              <a:solidFill>
                <a:srgbClr val="000000"/>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99490" y="1095636"/>
            <a:ext cx="5835014" cy="686002"/>
          </a:xfrm>
        </p:spPr>
        <p:txBody>
          <a:bodyPr>
            <a:normAutofit/>
          </a:bodyPr>
          <a:lstStyle/>
          <a:p>
            <a:r>
              <a:rPr lang="sv-SE" dirty="0" err="1">
                <a:latin typeface="+mj-lt"/>
                <a:ea typeface="ＭＳ Ｐゴシック" charset="0"/>
                <a:cs typeface="ＭＳ Ｐゴシック" charset="0"/>
              </a:rPr>
              <a:t>Outgoing</a:t>
            </a:r>
            <a:r>
              <a:rPr lang="sv-SE" dirty="0">
                <a:latin typeface="+mj-lt"/>
                <a:ea typeface="ＭＳ Ｐゴシック" charset="0"/>
                <a:cs typeface="ＭＳ Ｐゴシック" charset="0"/>
              </a:rPr>
              <a:t> students</a:t>
            </a:r>
            <a:endParaRPr lang="en-US" dirty="0">
              <a:latin typeface="+mj-lt"/>
              <a:ea typeface="ＭＳ Ｐゴシック" charset="0"/>
              <a:cs typeface="ＭＳ Ｐゴシック" charset="0"/>
            </a:endParaRPr>
          </a:p>
        </p:txBody>
      </p:sp>
      <p:sp>
        <p:nvSpPr>
          <p:cNvPr id="29700" name="Platshållare för datum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smtClean="0">
                <a:latin typeface="Arial" charset="0"/>
              </a:rPr>
              <a:t>2012-09-05</a:t>
            </a:r>
            <a:endParaRPr lang="sv-SE" sz="1400"/>
          </a:p>
        </p:txBody>
      </p:sp>
      <p:sp>
        <p:nvSpPr>
          <p:cNvPr id="29702" name="Platshållare för bild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55A4CF3-86D3-2D4D-B44B-DAD47A1C664E}" type="slidenum">
              <a:rPr lang="sv-SE" sz="800">
                <a:latin typeface="Arial" charset="0"/>
              </a:rPr>
              <a:pPr/>
              <a:t>7</a:t>
            </a:fld>
            <a:endParaRPr lang="sv-SE" sz="1400"/>
          </a:p>
        </p:txBody>
      </p:sp>
      <p:sp>
        <p:nvSpPr>
          <p:cNvPr id="29701" name="Platshållare för sidfot 4"/>
          <p:cNvSpPr>
            <a:spLocks noGrp="1"/>
          </p:cNvSpPr>
          <p:nvPr>
            <p:ph type="ftr"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sv-SE" sz="800">
                <a:latin typeface="Arial" charset="0"/>
              </a:rPr>
              <a:t>International student exchange at Mid Sweden University</a:t>
            </a:r>
            <a:endParaRPr lang="sv-SE" sz="1400"/>
          </a:p>
        </p:txBody>
      </p:sp>
      <p:sp>
        <p:nvSpPr>
          <p:cNvPr id="29699" name="Rectangle 3"/>
          <p:cNvSpPr>
            <a:spLocks noGrp="1" noChangeArrowheads="1"/>
          </p:cNvSpPr>
          <p:nvPr>
            <p:ph type="body" sz="quarter" idx="14"/>
          </p:nvPr>
        </p:nvSpPr>
        <p:spPr>
          <a:xfrm>
            <a:off x="684214" y="1919579"/>
            <a:ext cx="4259988" cy="3611271"/>
          </a:xfrm>
        </p:spPr>
        <p:txBody>
          <a:bodyPr/>
          <a:lstStyle/>
          <a:p>
            <a:pPr>
              <a:lnSpc>
                <a:spcPct val="90000"/>
              </a:lnSpc>
              <a:buFontTx/>
              <a:buNone/>
            </a:pPr>
            <a:r>
              <a:rPr lang="sv-SE" sz="2000" b="1" dirty="0">
                <a:latin typeface="Arial" charset="0"/>
                <a:ea typeface="ＭＳ Ｐゴシック" charset="0"/>
                <a:cs typeface="ＭＳ Ｐゴシック" charset="0"/>
              </a:rPr>
              <a:t>Studies </a:t>
            </a:r>
            <a:r>
              <a:rPr lang="sv-SE" sz="2000" b="1" dirty="0" err="1">
                <a:latin typeface="Arial" charset="0"/>
                <a:ea typeface="ＭＳ Ｐゴシック" charset="0"/>
                <a:cs typeface="ＭＳ Ｐゴシック" charset="0"/>
              </a:rPr>
              <a:t>abroud</a:t>
            </a:r>
            <a:endParaRPr lang="sv-SE" sz="2000" b="1" dirty="0">
              <a:latin typeface="Arial" charset="0"/>
              <a:ea typeface="ＭＳ Ｐゴシック" charset="0"/>
              <a:cs typeface="ＭＳ Ｐゴシック" charset="0"/>
            </a:endParaRPr>
          </a:p>
          <a:p>
            <a:pPr>
              <a:lnSpc>
                <a:spcPct val="90000"/>
              </a:lnSpc>
              <a:buClr>
                <a:schemeClr val="tx2"/>
              </a:buClr>
              <a:buFont typeface="Arial"/>
              <a:buChar char="•"/>
            </a:pPr>
            <a:r>
              <a:rPr lang="sv-SE" sz="1800" dirty="0">
                <a:latin typeface="Arial" charset="0"/>
                <a:ea typeface="ＭＳ Ｐゴシック" charset="0"/>
                <a:cs typeface="ＭＳ Ｐゴシック" charset="0"/>
              </a:rPr>
              <a:t>Exchange studies</a:t>
            </a:r>
          </a:p>
          <a:p>
            <a:pPr>
              <a:lnSpc>
                <a:spcPct val="90000"/>
              </a:lnSpc>
              <a:buClr>
                <a:schemeClr val="tx2"/>
              </a:buClr>
              <a:buFont typeface="Arial"/>
              <a:buChar char="•"/>
            </a:pPr>
            <a:r>
              <a:rPr lang="sv-SE" sz="1800" dirty="0" err="1">
                <a:latin typeface="Arial" charset="0"/>
                <a:ea typeface="ＭＳ Ｐゴシック" charset="0"/>
                <a:cs typeface="ＭＳ Ｐゴシック" charset="0"/>
              </a:rPr>
              <a:t>Free</a:t>
            </a:r>
            <a:r>
              <a:rPr lang="sv-SE" sz="1800" dirty="0">
                <a:latin typeface="Arial" charset="0"/>
                <a:ea typeface="ＭＳ Ｐゴシック" charset="0"/>
                <a:cs typeface="ＭＳ Ｐゴシック" charset="0"/>
              </a:rPr>
              <a:t> </a:t>
            </a:r>
            <a:r>
              <a:rPr lang="sv-SE" sz="1800" dirty="0" err="1">
                <a:latin typeface="Arial" charset="0"/>
                <a:ea typeface="ＭＳ Ｐゴシック" charset="0"/>
                <a:cs typeface="ＭＳ Ｐゴシック" charset="0"/>
              </a:rPr>
              <a:t>mover</a:t>
            </a:r>
            <a:r>
              <a:rPr lang="sv-SE" sz="1800" dirty="0">
                <a:latin typeface="Arial" charset="0"/>
                <a:ea typeface="ＭＳ Ｐゴシック" charset="0"/>
                <a:cs typeface="ＭＳ Ｐゴシック" charset="0"/>
              </a:rPr>
              <a:t> studies</a:t>
            </a:r>
          </a:p>
          <a:p>
            <a:pPr>
              <a:lnSpc>
                <a:spcPct val="90000"/>
              </a:lnSpc>
            </a:pPr>
            <a:endParaRPr lang="sv-SE" sz="2000" b="1" dirty="0">
              <a:latin typeface="Arial" charset="0"/>
              <a:ea typeface="ＭＳ Ｐゴシック" charset="0"/>
              <a:cs typeface="ＭＳ Ｐゴシック" charset="0"/>
            </a:endParaRPr>
          </a:p>
          <a:p>
            <a:pPr>
              <a:lnSpc>
                <a:spcPct val="90000"/>
              </a:lnSpc>
              <a:buFontTx/>
              <a:buNone/>
            </a:pPr>
            <a:r>
              <a:rPr lang="sv-SE" sz="2000" b="1" dirty="0">
                <a:latin typeface="Arial" charset="0"/>
                <a:ea typeface="ＭＳ Ｐゴシック" charset="0"/>
                <a:cs typeface="ＭＳ Ｐゴシック" charset="0"/>
              </a:rPr>
              <a:t>International </a:t>
            </a:r>
            <a:r>
              <a:rPr lang="sv-SE" sz="2000" b="1" dirty="0" err="1">
                <a:latin typeface="Arial" charset="0"/>
                <a:ea typeface="ＭＳ Ｐゴシック" charset="0"/>
                <a:cs typeface="ＭＳ Ｐゴシック" charset="0"/>
              </a:rPr>
              <a:t>placement</a:t>
            </a:r>
            <a:r>
              <a:rPr lang="sv-SE" sz="2000" b="1" dirty="0">
                <a:latin typeface="Arial" charset="0"/>
                <a:ea typeface="ＭＳ Ｐゴシック" charset="0"/>
                <a:cs typeface="ＭＳ Ｐゴシック" charset="0"/>
              </a:rPr>
              <a:t> </a:t>
            </a:r>
            <a:r>
              <a:rPr lang="sv-SE" sz="2000" b="1" dirty="0" err="1">
                <a:latin typeface="Arial" charset="0"/>
                <a:ea typeface="ＭＳ Ｐゴシック" charset="0"/>
                <a:cs typeface="ＭＳ Ｐゴシック" charset="0"/>
              </a:rPr>
              <a:t>abroad</a:t>
            </a:r>
            <a:endParaRPr lang="sv-SE" sz="2000" b="1" dirty="0">
              <a:latin typeface="Arial" charset="0"/>
              <a:ea typeface="ＭＳ Ｐゴシック" charset="0"/>
              <a:cs typeface="ＭＳ Ｐゴシック" charset="0"/>
            </a:endParaRPr>
          </a:p>
          <a:p>
            <a:pPr>
              <a:lnSpc>
                <a:spcPct val="90000"/>
              </a:lnSpc>
              <a:buClr>
                <a:schemeClr val="tx2"/>
              </a:buClr>
              <a:buFont typeface="Arial"/>
              <a:buChar char="•"/>
            </a:pPr>
            <a:r>
              <a:rPr lang="sv-SE" sz="1800" dirty="0" err="1">
                <a:latin typeface="Arial" charset="0"/>
                <a:ea typeface="ＭＳ Ｐゴシック" charset="0"/>
                <a:cs typeface="ＭＳ Ｐゴシック" charset="0"/>
              </a:rPr>
              <a:t>Teachers</a:t>
            </a:r>
            <a:r>
              <a:rPr lang="sv-SE" sz="1800" dirty="0">
                <a:latin typeface="Arial" charset="0"/>
                <a:ea typeface="ＭＳ Ｐゴシック" charset="0"/>
                <a:cs typeface="ＭＳ Ｐゴシック" charset="0"/>
              </a:rPr>
              <a:t>´ </a:t>
            </a:r>
            <a:r>
              <a:rPr lang="sv-SE" sz="1800" dirty="0" err="1">
                <a:latin typeface="Arial" charset="0"/>
                <a:ea typeface="ＭＳ Ｐゴシック" charset="0"/>
                <a:cs typeface="ＭＳ Ｐゴシック" charset="0"/>
              </a:rPr>
              <a:t>education</a:t>
            </a:r>
            <a:r>
              <a:rPr lang="sv-SE" sz="1800" dirty="0">
                <a:latin typeface="Arial" charset="0"/>
                <a:ea typeface="ＭＳ Ｐゴシック" charset="0"/>
                <a:cs typeface="ＭＳ Ｐゴシック" charset="0"/>
              </a:rPr>
              <a:t>, Social </a:t>
            </a:r>
            <a:r>
              <a:rPr lang="sv-SE" sz="1800" dirty="0" err="1">
                <a:latin typeface="Arial" charset="0"/>
                <a:ea typeface="ＭＳ Ｐゴシック" charset="0"/>
                <a:cs typeface="ＭＳ Ｐゴシック" charset="0"/>
              </a:rPr>
              <a:t>Work</a:t>
            </a:r>
            <a:r>
              <a:rPr lang="sv-SE" sz="1800" dirty="0">
                <a:latin typeface="Arial" charset="0"/>
                <a:ea typeface="ＭＳ Ｐゴシック" charset="0"/>
                <a:cs typeface="ＭＳ Ｐゴシック" charset="0"/>
              </a:rPr>
              <a:t> and </a:t>
            </a:r>
            <a:r>
              <a:rPr lang="sv-SE" sz="1800" dirty="0" err="1">
                <a:latin typeface="Arial" charset="0"/>
                <a:ea typeface="ＭＳ Ｐゴシック" charset="0"/>
                <a:cs typeface="ＭＳ Ｐゴシック" charset="0"/>
              </a:rPr>
              <a:t>Nursing</a:t>
            </a:r>
            <a:endParaRPr lang="sv-SE" sz="1800" dirty="0">
              <a:latin typeface="Arial" charset="0"/>
              <a:ea typeface="ＭＳ Ｐゴシック" charset="0"/>
              <a:cs typeface="ＭＳ Ｐゴシック" charset="0"/>
            </a:endParaRPr>
          </a:p>
        </p:txBody>
      </p:sp>
      <p:pic>
        <p:nvPicPr>
          <p:cNvPr id="29703" name="Bildobjekt 6" descr="Medh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85993"/>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IUN_punkt_se_ROSA.wmf"/>
          <p:cNvPicPr>
            <a:picLocks noChangeAspect="1"/>
          </p:cNvPicPr>
          <p:nvPr/>
        </p:nvPicPr>
        <p:blipFill>
          <a:blip r:embed="rId2"/>
          <a:stretch>
            <a:fillRect/>
          </a:stretch>
        </p:blipFill>
        <p:spPr>
          <a:xfrm>
            <a:off x="1184214" y="1890943"/>
            <a:ext cx="6701745" cy="2630257"/>
          </a:xfrm>
          <a:prstGeom prst="rect">
            <a:avLst/>
          </a:prstGeom>
        </p:spPr>
      </p:pic>
      <p:sp>
        <p:nvSpPr>
          <p:cNvPr id="5" name="Platshållare för datum 4"/>
          <p:cNvSpPr>
            <a:spLocks noGrp="1"/>
          </p:cNvSpPr>
          <p:nvPr>
            <p:ph type="dt" sz="half" idx="10"/>
          </p:nvPr>
        </p:nvSpPr>
        <p:spPr/>
        <p:txBody>
          <a:bodyPr/>
          <a:lstStyle/>
          <a:p>
            <a:r>
              <a:rPr lang="sv-SE" smtClean="0"/>
              <a:t>2012-09-04</a:t>
            </a:r>
            <a:endParaRPr lang="sv-SE" dirty="0"/>
          </a:p>
        </p:txBody>
      </p:sp>
    </p:spTree>
    <p:extLst>
      <p:ext uri="{BB962C8B-B14F-4D97-AF65-F5344CB8AC3E}">
        <p14:creationId xmlns:p14="http://schemas.microsoft.com/office/powerpoint/2010/main" val="1115523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UN_Presentation_mall_engelsk_20111026">
  <a:themeElements>
    <a:clrScheme name="_MIUN">
      <a:dk1>
        <a:sysClr val="windowText" lastClr="000000"/>
      </a:dk1>
      <a:lt1>
        <a:sysClr val="window" lastClr="FFFFFF"/>
      </a:lt1>
      <a:dk2>
        <a:srgbClr val="0065A5"/>
      </a:dk2>
      <a:lt2>
        <a:srgbClr val="FFFFFF"/>
      </a:lt2>
      <a:accent1>
        <a:srgbClr val="DCDCDC"/>
      </a:accent1>
      <a:accent2>
        <a:srgbClr val="EA5906"/>
      </a:accent2>
      <a:accent3>
        <a:srgbClr val="E5310E"/>
      </a:accent3>
      <a:accent4>
        <a:srgbClr val="E7177B"/>
      </a:accent4>
      <a:accent5>
        <a:srgbClr val="3DA434"/>
      </a:accent5>
      <a:accent6>
        <a:srgbClr val="FFFFFF"/>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MIUN_Presentation_mall_engelsk_20111026.potx</Template>
  <TotalTime>603</TotalTime>
  <Words>741</Words>
  <Application>Microsoft Macintosh PowerPoint</Application>
  <PresentationFormat>Bildspel på skärmen (4:3)</PresentationFormat>
  <Paragraphs>101</Paragraphs>
  <Slides>8</Slides>
  <Notes>6</Notes>
  <HiddenSlides>0</HiddenSlides>
  <MMClips>0</MMClips>
  <ScaleCrop>false</ScaleCrop>
  <HeadingPairs>
    <vt:vector size="4" baseType="variant">
      <vt:variant>
        <vt:lpstr>Tema</vt:lpstr>
      </vt:variant>
      <vt:variant>
        <vt:i4>1</vt:i4>
      </vt:variant>
      <vt:variant>
        <vt:lpstr>Bildrubriker</vt:lpstr>
      </vt:variant>
      <vt:variant>
        <vt:i4>8</vt:i4>
      </vt:variant>
    </vt:vector>
  </HeadingPairs>
  <TitlesOfParts>
    <vt:vector size="9" baseType="lpstr">
      <vt:lpstr>MIUN_Presentation_mall_engelsk_20111026</vt:lpstr>
      <vt:lpstr>International student exchange  at Mid Sweden University</vt:lpstr>
      <vt:lpstr>Partner universitites</vt:lpstr>
      <vt:lpstr>Student exchange</vt:lpstr>
      <vt:lpstr>Incoming students</vt:lpstr>
      <vt:lpstr>Bachelor’s programmes</vt:lpstr>
      <vt:lpstr>Master’s programmes</vt:lpstr>
      <vt:lpstr>Outgoing students</vt:lpstr>
      <vt:lpstr>PowerPoint-presentation</vt:lpstr>
    </vt:vector>
  </TitlesOfParts>
  <Company>Syre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Pär-Magnus Kikajon</dc:creator>
  <cp:lastModifiedBy>Eva Wiktorsson</cp:lastModifiedBy>
  <cp:revision>83</cp:revision>
  <cp:lastPrinted>2012-09-05T10:33:35Z</cp:lastPrinted>
  <dcterms:created xsi:type="dcterms:W3CDTF">2011-09-13T08:32:27Z</dcterms:created>
  <dcterms:modified xsi:type="dcterms:W3CDTF">2012-09-05T10:34:37Z</dcterms:modified>
</cp:coreProperties>
</file>