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5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5" autoAdjust="0"/>
    <p:restoredTop sz="91602" autoAdjust="0"/>
  </p:normalViewPr>
  <p:slideViewPr>
    <p:cSldViewPr snapToGrid="0">
      <p:cViewPr varScale="1">
        <p:scale>
          <a:sx n="126" d="100"/>
          <a:sy n="126" d="100"/>
        </p:scale>
        <p:origin x="-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Number of enrolled students (individuals)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Blad1!$A$2:$A$12</c:f>
              <c:strCache>
                <c:ptCount val="11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</c:strCache>
            </c:strRef>
          </c:cat>
          <c:val>
            <c:numRef>
              <c:f>Blad1!$B$2:$B$12</c:f>
              <c:numCache>
                <c:formatCode>General</c:formatCode>
                <c:ptCount val="11"/>
                <c:pt idx="0">
                  <c:v>13258.0</c:v>
                </c:pt>
                <c:pt idx="1">
                  <c:v>12258.0</c:v>
                </c:pt>
                <c:pt idx="2">
                  <c:v>12865.0</c:v>
                </c:pt>
                <c:pt idx="3">
                  <c:v>14213.0</c:v>
                </c:pt>
                <c:pt idx="4">
                  <c:v>15083.0</c:v>
                </c:pt>
                <c:pt idx="5">
                  <c:v>15408.0</c:v>
                </c:pt>
                <c:pt idx="6">
                  <c:v>15399.0</c:v>
                </c:pt>
                <c:pt idx="7">
                  <c:v>15785.0</c:v>
                </c:pt>
                <c:pt idx="8">
                  <c:v>17706.0</c:v>
                </c:pt>
                <c:pt idx="9">
                  <c:v>21476.0</c:v>
                </c:pt>
                <c:pt idx="10">
                  <c:v>20252.0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Number of FTE (the number of students if they all studied full-time)</c:v>
                </c:pt>
              </c:strCache>
            </c:strRef>
          </c:tx>
          <c:marker>
            <c:symbol val="none"/>
          </c:marker>
          <c:cat>
            <c:strRef>
              <c:f>Blad1!$A$2:$A$12</c:f>
              <c:strCache>
                <c:ptCount val="11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8341.0</c:v>
                </c:pt>
                <c:pt idx="1">
                  <c:v>8555.0</c:v>
                </c:pt>
                <c:pt idx="2">
                  <c:v>8339.0</c:v>
                </c:pt>
                <c:pt idx="3">
                  <c:v>8243.0</c:v>
                </c:pt>
                <c:pt idx="4">
                  <c:v>8171.0</c:v>
                </c:pt>
                <c:pt idx="5">
                  <c:v>8173.0</c:v>
                </c:pt>
                <c:pt idx="6">
                  <c:v>7241.0</c:v>
                </c:pt>
                <c:pt idx="7">
                  <c:v>6703.0</c:v>
                </c:pt>
                <c:pt idx="8">
                  <c:v>7555.0</c:v>
                </c:pt>
                <c:pt idx="9">
                  <c:v>9093.0</c:v>
                </c:pt>
                <c:pt idx="10">
                  <c:v>9096.0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036568"/>
        <c:axId val="2121049288"/>
      </c:lineChart>
      <c:catAx>
        <c:axId val="21180365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21049288"/>
        <c:crosses val="autoZero"/>
        <c:auto val="1"/>
        <c:lblAlgn val="ctr"/>
        <c:lblOffset val="100"/>
        <c:noMultiLvlLbl val="0"/>
      </c:catAx>
      <c:valAx>
        <c:axId val="2121049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036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Andel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Blad1!$A$2:$A$5</c:f>
              <c:strCache>
                <c:ptCount val="4"/>
                <c:pt idx="0">
                  <c:v>Härnösand</c:v>
                </c:pt>
                <c:pt idx="1">
                  <c:v>Sundsvall</c:v>
                </c:pt>
                <c:pt idx="2">
                  <c:v>Östersund</c:v>
                </c:pt>
                <c:pt idx="3">
                  <c:v>Other locations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22.0</c:v>
                </c:pt>
                <c:pt idx="1">
                  <c:v>36.0</c:v>
                </c:pt>
                <c:pt idx="2">
                  <c:v>39.0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Programmes – number of FTE</c:v>
                </c:pt>
              </c:strCache>
            </c:strRef>
          </c:tx>
          <c:cat>
            <c:numRef>
              <c:f>Blad1!$A$2:$A$13</c:f>
              <c:numCache>
                <c:formatCode>General</c:formatCode>
                <c:ptCount val="12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</c:numCache>
            </c:numRef>
          </c:cat>
          <c:val>
            <c:numRef>
              <c:f>Blad1!$B$2:$B$13</c:f>
              <c:numCache>
                <c:formatCode>General</c:formatCode>
                <c:ptCount val="12"/>
                <c:pt idx="0">
                  <c:v>666.0</c:v>
                </c:pt>
                <c:pt idx="1">
                  <c:v>702.0</c:v>
                </c:pt>
                <c:pt idx="2">
                  <c:v>783.0</c:v>
                </c:pt>
                <c:pt idx="3">
                  <c:v>977.0</c:v>
                </c:pt>
                <c:pt idx="4">
                  <c:v>1239.0</c:v>
                </c:pt>
                <c:pt idx="5">
                  <c:v>1333.0</c:v>
                </c:pt>
                <c:pt idx="6">
                  <c:v>1280.0</c:v>
                </c:pt>
                <c:pt idx="7">
                  <c:v>1215.0</c:v>
                </c:pt>
                <c:pt idx="8">
                  <c:v>1052.0</c:v>
                </c:pt>
                <c:pt idx="9">
                  <c:v>1148.0</c:v>
                </c:pt>
                <c:pt idx="10">
                  <c:v>1280.0</c:v>
                </c:pt>
                <c:pt idx="11">
                  <c:v>1353.0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Single subject courses – number of FTE</c:v>
                </c:pt>
              </c:strCache>
            </c:strRef>
          </c:tx>
          <c:cat>
            <c:numRef>
              <c:f>Blad1!$A$2:$A$13</c:f>
              <c:numCache>
                <c:formatCode>General</c:formatCode>
                <c:ptCount val="12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</c:numCache>
            </c:numRef>
          </c:cat>
          <c:val>
            <c:numRef>
              <c:f>Blad1!$C$2:$C$13</c:f>
              <c:numCache>
                <c:formatCode>General</c:formatCode>
                <c:ptCount val="12"/>
                <c:pt idx="0">
                  <c:v>963.0</c:v>
                </c:pt>
                <c:pt idx="1">
                  <c:v>904.0</c:v>
                </c:pt>
                <c:pt idx="2">
                  <c:v>1126.0</c:v>
                </c:pt>
                <c:pt idx="3">
                  <c:v>1471.0</c:v>
                </c:pt>
                <c:pt idx="4">
                  <c:v>1971.0</c:v>
                </c:pt>
                <c:pt idx="5">
                  <c:v>2352.0</c:v>
                </c:pt>
                <c:pt idx="6">
                  <c:v>2023.0</c:v>
                </c:pt>
                <c:pt idx="7">
                  <c:v>1986.0</c:v>
                </c:pt>
                <c:pt idx="8">
                  <c:v>2088.0</c:v>
                </c:pt>
                <c:pt idx="9">
                  <c:v>2836.0</c:v>
                </c:pt>
                <c:pt idx="10">
                  <c:v>3816.0</c:v>
                </c:pt>
                <c:pt idx="11">
                  <c:v>2795.0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0863112"/>
        <c:axId val="2122078184"/>
      </c:areaChart>
      <c:catAx>
        <c:axId val="2120863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2078184"/>
        <c:crosses val="autoZero"/>
        <c:auto val="1"/>
        <c:lblAlgn val="ctr"/>
        <c:lblOffset val="100"/>
        <c:noMultiLvlLbl val="0"/>
      </c:catAx>
      <c:valAx>
        <c:axId val="2122078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0863112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Undergraduate education</c:v>
                </c:pt>
              </c:strCache>
            </c:strRef>
          </c:tx>
          <c:dLbls>
            <c:dLbl>
              <c:idx val="0"/>
              <c:layout>
                <c:manualLayout>
                  <c:x val="0.0283763298036631"/>
                  <c:y val="-0.00324165077109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0.00667678348321485"/>
                  <c:y val="-0.0810412692772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317147215452707"/>
                  <c:y val="-0.0162082538554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Blad1!$A$2:$A$14</c:f>
              <c:numCache>
                <c:formatCode>General</c:formatCode>
                <c:ptCount val="13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</c:numCache>
            </c:numRef>
          </c:cat>
          <c:val>
            <c:numRef>
              <c:f>Blad1!$B$2:$B$14</c:f>
              <c:numCache>
                <c:formatCode>General</c:formatCode>
                <c:ptCount val="13"/>
                <c:pt idx="0">
                  <c:v>523.0</c:v>
                </c:pt>
                <c:pt idx="1">
                  <c:v>490.0</c:v>
                </c:pt>
                <c:pt idx="2">
                  <c:v>492.0</c:v>
                </c:pt>
                <c:pt idx="3">
                  <c:v>492.0</c:v>
                </c:pt>
                <c:pt idx="4">
                  <c:v>517.0</c:v>
                </c:pt>
                <c:pt idx="5">
                  <c:v>545.0</c:v>
                </c:pt>
                <c:pt idx="6">
                  <c:v>514.0</c:v>
                </c:pt>
                <c:pt idx="7">
                  <c:v>482.0</c:v>
                </c:pt>
                <c:pt idx="8">
                  <c:v>468.0</c:v>
                </c:pt>
                <c:pt idx="9">
                  <c:v>447.0</c:v>
                </c:pt>
                <c:pt idx="10">
                  <c:v>513.0</c:v>
                </c:pt>
                <c:pt idx="11">
                  <c:v>602.0</c:v>
                </c:pt>
                <c:pt idx="12">
                  <c:v>558.0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Research</c:v>
                </c:pt>
              </c:strCache>
            </c:strRef>
          </c:tx>
          <c:dLbls>
            <c:dLbl>
              <c:idx val="0"/>
              <c:layout>
                <c:manualLayout>
                  <c:x val="0.0333839174160743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-0.00667678348321485"/>
                  <c:y val="0.045382855547191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283763298036633"/>
                  <c:y val="-0.0421414600241924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Blad1!$A$2:$A$14</c:f>
              <c:numCache>
                <c:formatCode>General</c:formatCode>
                <c:ptCount val="13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</c:numCache>
            </c:numRef>
          </c:cat>
          <c:val>
            <c:numRef>
              <c:f>Blad1!$C$2:$C$14</c:f>
              <c:numCache>
                <c:formatCode>General</c:formatCode>
                <c:ptCount val="13"/>
                <c:pt idx="0">
                  <c:v>145.0</c:v>
                </c:pt>
                <c:pt idx="1">
                  <c:v>202.0</c:v>
                </c:pt>
                <c:pt idx="2">
                  <c:v>208.0</c:v>
                </c:pt>
                <c:pt idx="3">
                  <c:v>246.0</c:v>
                </c:pt>
                <c:pt idx="4">
                  <c:v>283.0</c:v>
                </c:pt>
                <c:pt idx="5">
                  <c:v>280.0</c:v>
                </c:pt>
                <c:pt idx="6">
                  <c:v>279.0</c:v>
                </c:pt>
                <c:pt idx="7">
                  <c:v>275.0</c:v>
                </c:pt>
                <c:pt idx="8">
                  <c:v>272.0</c:v>
                </c:pt>
                <c:pt idx="9">
                  <c:v>284.0</c:v>
                </c:pt>
                <c:pt idx="10">
                  <c:v>333.0</c:v>
                </c:pt>
                <c:pt idx="11">
                  <c:v>339.0</c:v>
                </c:pt>
                <c:pt idx="12">
                  <c:v>352.0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122177832"/>
        <c:axId val="2122180840"/>
      </c:areaChart>
      <c:catAx>
        <c:axId val="212217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2122180840"/>
        <c:crosses val="autoZero"/>
        <c:auto val="1"/>
        <c:lblAlgn val="ctr"/>
        <c:lblOffset val="100"/>
        <c:noMultiLvlLbl val="0"/>
      </c:catAx>
      <c:valAx>
        <c:axId val="2122180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22177832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Mkr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17"/>
              <c:layout>
                <c:manualLayout>
                  <c:x val="-1.2667035446292E-7"/>
                  <c:y val="0.0608254328178927"/>
                </c:manualLayout>
              </c:layout>
              <c:tx>
                <c:rich>
                  <a:bodyPr/>
                  <a:lstStyle/>
                  <a:p>
                    <a:r>
                      <a:rPr lang="sv-SE" dirty="0" smtClean="0"/>
                      <a:t>MSEK, 909</a:t>
                    </a:r>
                    <a:endParaRPr lang="sv-SE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Blad1!$A$2:$A$20</c:f>
              <c:strCache>
                <c:ptCount val="19"/>
                <c:pt idx="0">
                  <c:v>1992-93</c:v>
                </c:pt>
                <c:pt idx="1">
                  <c:v>1993-94</c:v>
                </c:pt>
                <c:pt idx="2">
                  <c:v>1994-95</c:v>
                </c:pt>
                <c:pt idx="3">
                  <c:v>1995-96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strCache>
            </c:strRef>
          </c:cat>
          <c:val>
            <c:numRef>
              <c:f>Blad1!$B$2:$B$20</c:f>
              <c:numCache>
                <c:formatCode>General</c:formatCode>
                <c:ptCount val="19"/>
                <c:pt idx="0">
                  <c:v>283.0</c:v>
                </c:pt>
                <c:pt idx="1">
                  <c:v>317.0</c:v>
                </c:pt>
                <c:pt idx="2">
                  <c:v>385.0</c:v>
                </c:pt>
                <c:pt idx="3">
                  <c:v>449.0</c:v>
                </c:pt>
                <c:pt idx="4">
                  <c:v>536.0</c:v>
                </c:pt>
                <c:pt idx="5">
                  <c:v>600.0</c:v>
                </c:pt>
                <c:pt idx="6">
                  <c:v>668.0</c:v>
                </c:pt>
                <c:pt idx="7">
                  <c:v>692.0</c:v>
                </c:pt>
                <c:pt idx="8">
                  <c:v>700.0</c:v>
                </c:pt>
                <c:pt idx="9">
                  <c:v>738.0</c:v>
                </c:pt>
                <c:pt idx="10">
                  <c:v>800.0</c:v>
                </c:pt>
                <c:pt idx="11">
                  <c:v>825.0</c:v>
                </c:pt>
                <c:pt idx="12">
                  <c:v>794.0</c:v>
                </c:pt>
                <c:pt idx="13">
                  <c:v>757.0</c:v>
                </c:pt>
                <c:pt idx="14">
                  <c:v>740.0</c:v>
                </c:pt>
                <c:pt idx="15">
                  <c:v>731.0</c:v>
                </c:pt>
                <c:pt idx="16">
                  <c:v>846.0</c:v>
                </c:pt>
                <c:pt idx="17">
                  <c:v>941.0</c:v>
                </c:pt>
                <c:pt idx="18">
                  <c:v>909.0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181176"/>
        <c:axId val="2131184152"/>
      </c:lineChart>
      <c:catAx>
        <c:axId val="2131181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1184152"/>
        <c:crosses val="autoZero"/>
        <c:auto val="1"/>
        <c:lblAlgn val="ctr"/>
        <c:lblOffset val="100"/>
        <c:noMultiLvlLbl val="0"/>
      </c:catAx>
      <c:valAx>
        <c:axId val="21311841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 smtClean="0"/>
                  <a:t>MSEK</a:t>
                </a:r>
                <a:endParaRPr lang="sv-S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1181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8B19-14DD-F243-9026-250401D9B630}" type="datetimeFigureOut">
              <a:rPr lang="sv-SE" smtClean="0"/>
              <a:pPr/>
              <a:t>2012-09-05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EC247-4033-654D-BE11-A8F8BDC8E783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909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60BAC-E1EB-3E4A-970E-E1915F813EEB}" type="datetimeFigureOut">
              <a:rPr lang="sv-SE" smtClean="0"/>
              <a:pPr/>
              <a:t>2012-09-05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CF30-D7FC-5449-AD11-F64080F38D8F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0505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A5EF5-B564-FC49-84EE-52D3451E6993}" type="slidenum">
              <a:rPr lang="sv-SE" sz="1200"/>
              <a:pPr/>
              <a:t>1</a:t>
            </a:fld>
            <a:endParaRPr lang="sv-S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C040317-8BCC-104E-9205-237FDD9515B2}" type="slidenum">
              <a:rPr lang="sv-SE" sz="1200"/>
              <a:pPr/>
              <a:t>10</a:t>
            </a:fld>
            <a:endParaRPr lang="sv-SE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b="1" dirty="0">
                <a:latin typeface="Times" charset="0"/>
                <a:ea typeface="ＭＳ Ｐゴシック" charset="0"/>
                <a:cs typeface="ＭＳ Ｐゴシック" charset="0"/>
              </a:rPr>
              <a:t>Intäkter 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År/Totalt</a:t>
            </a:r>
            <a:endParaRPr lang="sv-SE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1992-93/283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1993-94/317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1994-95/385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1995-96/449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1997/536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1998/600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1999/668					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2000/692 						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2001/700 						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2002/738	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2003</a:t>
            </a:r>
            <a:r>
              <a:rPr lang="sv-SE" b="1" dirty="0">
                <a:latin typeface="Times" charset="0"/>
                <a:ea typeface="ＭＳ Ｐゴシック" charset="0"/>
                <a:cs typeface="ＭＳ Ｐゴシック" charset="0"/>
              </a:rPr>
              <a:t>/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800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2004/825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2005/794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2006/757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2007/740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2008/731</a:t>
            </a:r>
          </a:p>
          <a:p>
            <a:pPr eaLnBrk="1" hangingPunct="1"/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2009/</a:t>
            </a:r>
            <a:r>
              <a:rPr lang="sv-SE" dirty="0" smtClean="0">
                <a:latin typeface="Times" charset="0"/>
                <a:ea typeface="ＭＳ Ｐゴシック" charset="0"/>
                <a:cs typeface="ＭＳ Ｐゴシック" charset="0"/>
              </a:rPr>
              <a:t>846</a:t>
            </a:r>
          </a:p>
          <a:p>
            <a:pPr eaLnBrk="1" hangingPunct="1"/>
            <a:r>
              <a:rPr lang="sv-SE" dirty="0" smtClean="0">
                <a:latin typeface="Times" charset="0"/>
                <a:ea typeface="ＭＳ Ｐゴシック" charset="0"/>
                <a:cs typeface="ＭＳ Ｐゴシック" charset="0"/>
              </a:rPr>
              <a:t>2010/941</a:t>
            </a:r>
          </a:p>
          <a:p>
            <a:pPr eaLnBrk="1" hangingPunct="1"/>
            <a:r>
              <a:rPr lang="sv-SE" dirty="0" smtClean="0">
                <a:latin typeface="Times" charset="0"/>
                <a:ea typeface="ＭＳ Ｐゴシック" charset="0"/>
                <a:cs typeface="ＭＳ Ｐゴシック" charset="0"/>
              </a:rPr>
              <a:t>2011/909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/>
            <a:endParaRPr lang="sv-SE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sv-SE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0E99E7-DB82-E540-BFED-FE95D5695A3C}" type="slidenum">
              <a:rPr lang="sv-SE" sz="1200"/>
              <a:pPr/>
              <a:t>11</a:t>
            </a:fld>
            <a:endParaRPr lang="sv-SE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02C284C-C70F-A44B-9678-A940D3FC7D3B}" type="slidenum">
              <a:rPr lang="sv-SE" sz="1200"/>
              <a:pPr/>
              <a:t>2</a:t>
            </a:fld>
            <a:endParaRPr lang="sv-SE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dirty="0" smtClean="0">
                <a:latin typeface="Times" charset="0"/>
                <a:ea typeface="ＭＳ Ｐゴシック" charset="0"/>
                <a:cs typeface="ＭＳ Ｐゴシック" charset="0"/>
              </a:rPr>
              <a:t>Övergångsfrekvenserna, det vill säga andelen elever som slutför gymnasieskolan och påbörjar högre utbildning efter tre år, ligger under riksgenomsnittet i både Jämtlands och Västernorrlands län. Statistik från SCB visar att övergångsfrekvensen läsåret 2010/2011 ökade i Västernorrlands men minskade i Jämtlands län jämfört med läsåret innan. Fortfarande ligger dock de båda länen under riksgenomsnittet.</a:t>
            </a:r>
            <a:endParaRPr lang="sv-SE" sz="300" dirty="0" smtClean="0">
              <a:latin typeface="Garamond" charset="0"/>
              <a:ea typeface="ＭＳ Ｐゴシック" charset="0"/>
              <a:cs typeface="ＭＳ Ｐゴシック" charset="0"/>
            </a:endParaRPr>
          </a:p>
          <a:p>
            <a:endParaRPr lang="sv-SE" sz="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7EE8003-DCCB-A241-987E-F5E428EE4859}" type="slidenum">
              <a:rPr lang="sv-SE" sz="1200"/>
              <a:pPr/>
              <a:t>3</a:t>
            </a:fld>
            <a:endParaRPr lang="sv-SE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Bilden visar alla nya studenter (högskolenybörjare) som började läsa på Mittuniversitetet läsåret 10/11. Siffrorna visar var studenten var folkbokförd när hon/han sökte. Totalt antal nybörjare var 11 113 (föregående läsår var det 13 243), av dessa kom 15% från Mittuniversitetets region</a:t>
            </a:r>
          </a:p>
          <a:p>
            <a:pPr eaLnBrk="1" hangingPunct="1"/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De 15% procenten från egna regionen är en ökning med två procentandelar jämfört med föregående år men en rejäl minskning jämfört med läsåren i början av 2000-talet (</a:t>
            </a:r>
            <a:r>
              <a:rPr lang="sv-SE" sz="800" dirty="0" err="1" smtClean="0">
                <a:latin typeface="Garamond" charset="0"/>
                <a:ea typeface="ＭＳ Ｐゴシック" charset="0"/>
                <a:cs typeface="ＭＳ Ｐゴシック" charset="0"/>
              </a:rPr>
              <a:t>exv</a:t>
            </a:r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 42% läsåret 02/03 och  35% läsåret 03/04 men 29% 04/05). Mittuniversitetets riksrekryterande karaktär blir allt tydligare. Utbudet av distanskurser och nätbaserade kurser spelar sannolikt en stor roll för denna utveckling.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>
                <a:latin typeface="Times" charset="0"/>
                <a:ea typeface="ＭＳ Ｐゴシック" charset="0"/>
                <a:cs typeface="ＭＳ Ｐゴシック" charset="0"/>
              </a:rPr>
              <a:t>Sommarkurser är en bidragande orsak att antalet individer ökar (antalet helårsstudenter ökar inte lika kraftigt), verksamheten har således inte ökat i samma mån som kurvan för antal individer.</a:t>
            </a:r>
          </a:p>
          <a:p>
            <a:endParaRPr lang="sv-S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DA90357-1EA0-6B40-A1C3-45411DACAC9A}" type="slidenum">
              <a:rPr lang="sv-SE" sz="1200"/>
              <a:pPr/>
              <a:t>4</a:t>
            </a:fld>
            <a:endParaRPr lang="sv-S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469EB03-BDAF-4F4D-9E7F-CAC3091B9C3E}" type="slidenum">
              <a:rPr lang="sv-SE" sz="1200"/>
              <a:pPr/>
              <a:t>5</a:t>
            </a:fld>
            <a:endParaRPr lang="sv-SE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sz="800" b="1" dirty="0" smtClean="0">
                <a:latin typeface="Garamond" charset="0"/>
                <a:ea typeface="ＭＳ Ｐゴシック" charset="0"/>
                <a:cs typeface="ＭＳ Ｐゴシック" charset="0"/>
              </a:rPr>
              <a:t>Avser antalet helårsstudenter 2011.</a:t>
            </a:r>
          </a:p>
          <a:p>
            <a:pPr eaLnBrk="1" hangingPunct="1"/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Dvs. antalet om alla läste på heltid. (Det är alltså inte de facto 9 464 individer som läser på heltid)</a:t>
            </a:r>
          </a:p>
          <a:p>
            <a:pPr eaLnBrk="1" hangingPunct="1"/>
            <a:r>
              <a:rPr lang="sv-SE" sz="800" b="1" dirty="0" smtClean="0">
                <a:latin typeface="Garamond" charset="0"/>
                <a:ea typeface="ＭＳ Ｐゴシック" charset="0"/>
                <a:cs typeface="ＭＳ Ｐゴシック" charset="0"/>
              </a:rPr>
              <a:t>49%</a:t>
            </a:r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 avser andelen helårsstudenter som läser på distans av totala antalet oavsett ort.</a:t>
            </a:r>
          </a:p>
          <a:p>
            <a:pPr eaLnBrk="1" hangingPunct="1"/>
            <a:endParaRPr lang="sv-SE" sz="800" dirty="0" smtClean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800" b="1" dirty="0" smtClean="0">
                <a:latin typeface="Garamond" charset="0"/>
                <a:ea typeface="ＭＳ Ｐゴシック" charset="0"/>
                <a:cs typeface="ＭＳ Ｐゴシック" charset="0"/>
              </a:rPr>
              <a:t>Varav distans</a:t>
            </a:r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 avser antalet helårsstudenter som läser på distans i förhållande till det totala antalet helårsstudenter på respektive ort. </a:t>
            </a:r>
          </a:p>
          <a:p>
            <a:pPr eaLnBrk="1" hangingPunct="1"/>
            <a:endParaRPr lang="sv-SE" sz="800" dirty="0" smtClean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800" b="1" dirty="0" smtClean="0">
                <a:latin typeface="Garamond" charset="0"/>
                <a:ea typeface="ＭＳ Ｐゴシック" charset="0"/>
                <a:cs typeface="ＭＳ Ｐゴシック" charset="0"/>
              </a:rPr>
              <a:t>Övriga </a:t>
            </a:r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är t ex </a:t>
            </a:r>
            <a:r>
              <a:rPr lang="sv-SE" sz="800" dirty="0" err="1" smtClean="0">
                <a:latin typeface="Garamond" charset="0"/>
                <a:ea typeface="ＭＳ Ｐゴシック" charset="0"/>
                <a:cs typeface="ＭＳ Ｐゴシック" charset="0"/>
              </a:rPr>
              <a:t>ortsoberoende</a:t>
            </a:r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 kurser och kurser som genomförs i samarbete med t ex Lärcentra samt kurser i Örnsköldsvik.</a:t>
            </a:r>
          </a:p>
          <a:p>
            <a:endParaRPr lang="sv-SE" sz="8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sz="1200" dirty="0" smtClean="0">
                <a:latin typeface="Garamond" charset="0"/>
                <a:ea typeface="ＭＳ Ｐゴシック" charset="0"/>
                <a:cs typeface="ＭＳ Ｐゴシック" charset="0"/>
              </a:rPr>
              <a:t>Procentfördelningen är baserad på antal helårsstudenter per campus. Dvs. det totala antalet studenter omräknat till heltidsstudier (helårsstudenter). </a:t>
            </a:r>
          </a:p>
          <a:p>
            <a:pPr eaLnBrk="1" hangingPunct="1"/>
            <a:endParaRPr lang="sv-SE" sz="1200" dirty="0" smtClean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1200" dirty="0" smtClean="0">
                <a:latin typeface="Garamond" charset="0"/>
                <a:ea typeface="ＭＳ Ｐゴシック" charset="0"/>
                <a:cs typeface="ＭＳ Ｐゴシック" charset="0"/>
              </a:rPr>
              <a:t>Antalet registrerade individer läsåret 10/11 var </a:t>
            </a:r>
            <a:r>
              <a:rPr lang="sv-SE" dirty="0" smtClean="0">
                <a:latin typeface="Arial" charset="0"/>
                <a:ea typeface="ＭＳ Ｐゴシック" charset="0"/>
                <a:cs typeface="ＭＳ Ｐゴシック" charset="0"/>
              </a:rPr>
              <a:t>20 580 och fördelningen per campus för de som läser normalt på campus eller på distans med träffar på campus (</a:t>
            </a:r>
            <a:r>
              <a:rPr lang="sv-SE" dirty="0" smtClean="0">
                <a:latin typeface="Garamond" charset="0"/>
                <a:ea typeface="ＭＳ Ｐゴシック" charset="0"/>
                <a:cs typeface="ＭＳ Ｐゴシック" charset="0"/>
              </a:rPr>
              <a:t>resten läser </a:t>
            </a:r>
            <a:r>
              <a:rPr lang="sv-SE" dirty="0" err="1" smtClean="0">
                <a:latin typeface="Garamond" charset="0"/>
                <a:ea typeface="ＭＳ Ｐゴシック" charset="0"/>
                <a:cs typeface="ＭＳ Ｐゴシック" charset="0"/>
              </a:rPr>
              <a:t>nätburna</a:t>
            </a:r>
            <a:r>
              <a:rPr lang="sv-SE" dirty="0" smtClean="0">
                <a:latin typeface="Garamond" charset="0"/>
                <a:ea typeface="ＭＳ Ｐゴシック" charset="0"/>
                <a:cs typeface="ＭＳ Ｐゴシック" charset="0"/>
              </a:rPr>
              <a:t> kurser utan träffar) </a:t>
            </a:r>
            <a:r>
              <a:rPr lang="sv-SE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sv-SE" sz="1200" dirty="0" smtClean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1200" dirty="0" smtClean="0">
                <a:latin typeface="Garamond" charset="0"/>
                <a:ea typeface="ＭＳ Ｐゴシック" charset="0"/>
                <a:cs typeface="ＭＳ Ｐゴシック" charset="0"/>
              </a:rPr>
              <a:t>Härnösand ca 2300 </a:t>
            </a:r>
          </a:p>
          <a:p>
            <a:pPr eaLnBrk="1" hangingPunct="1"/>
            <a:r>
              <a:rPr lang="sv-SE" sz="1200" dirty="0" smtClean="0">
                <a:latin typeface="Garamond" charset="0"/>
                <a:ea typeface="ＭＳ Ｐゴシック" charset="0"/>
                <a:cs typeface="ＭＳ Ｐゴシック" charset="0"/>
              </a:rPr>
              <a:t>Sundsvall ca 4200 </a:t>
            </a:r>
          </a:p>
          <a:p>
            <a:pPr eaLnBrk="1" hangingPunct="1"/>
            <a:r>
              <a:rPr lang="sv-SE" sz="1200" dirty="0" smtClean="0">
                <a:latin typeface="Garamond" charset="0"/>
                <a:ea typeface="ＭＳ Ｐゴシック" charset="0"/>
                <a:cs typeface="ＭＳ Ｐゴシック" charset="0"/>
              </a:rPr>
              <a:t>Östersund ca 3700</a:t>
            </a:r>
          </a:p>
          <a:p>
            <a:pPr eaLnBrk="1" hangingPunct="1"/>
            <a:endParaRPr lang="sv-SE" sz="1200" dirty="0" smtClean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1200" dirty="0" smtClean="0">
                <a:latin typeface="Garamond" charset="0"/>
                <a:ea typeface="ＭＳ Ｐゴシック" charset="0"/>
                <a:cs typeface="ＭＳ Ｐゴシック" charset="0"/>
              </a:rPr>
              <a:t>Övriga är t ex </a:t>
            </a:r>
            <a:r>
              <a:rPr lang="sv-SE" sz="1200" dirty="0" err="1" smtClean="0">
                <a:latin typeface="Garamond" charset="0"/>
                <a:ea typeface="ＭＳ Ｐゴシック" charset="0"/>
                <a:cs typeface="ＭＳ Ｐゴシック" charset="0"/>
              </a:rPr>
              <a:t>ortsoberoende</a:t>
            </a:r>
            <a:r>
              <a:rPr lang="sv-SE" sz="1200" dirty="0" smtClean="0">
                <a:latin typeface="Garamond" charset="0"/>
                <a:ea typeface="ＭＳ Ｐゴシック" charset="0"/>
                <a:cs typeface="ＭＳ Ｐゴシック" charset="0"/>
              </a:rPr>
              <a:t> kurser och kurser som genomförs i samarbete med andra t ex lärcentra.</a:t>
            </a:r>
            <a:endParaRPr lang="sv-SE" sz="120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sv-SE" dirty="0"/>
          </a:p>
        </p:txBody>
      </p:sp>
      <p:sp>
        <p:nvSpPr>
          <p:cNvPr id="2662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FAE0E92-2482-AE45-A39D-DC19A2542333}" type="slidenum">
              <a:rPr lang="sv-SE" sz="1200"/>
              <a:pPr/>
              <a:t>6</a:t>
            </a:fld>
            <a:endParaRPr lang="sv-S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AC9C5A9-A99E-944C-8C8A-9923160F2EDB}" type="slidenum">
              <a:rPr lang="sv-SE" sz="1200"/>
              <a:pPr/>
              <a:t>7</a:t>
            </a:fld>
            <a:endParaRPr lang="sv-SE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sz="800" b="1" dirty="0">
                <a:latin typeface="Garamond" charset="0"/>
                <a:ea typeface="ＭＳ Ｐゴシック" charset="0"/>
                <a:cs typeface="ＭＳ Ｐゴシック" charset="0"/>
              </a:rPr>
              <a:t>Distansutbildning – avser helårsstudenter i distansutbildning. </a:t>
            </a:r>
          </a:p>
          <a:p>
            <a:pPr eaLnBrk="1" hangingPunct="1"/>
            <a:r>
              <a:rPr lang="sv-SE" sz="800" b="1" dirty="0">
                <a:latin typeface="Garamond" charset="0"/>
                <a:ea typeface="ＭＳ Ｐゴシック" charset="0"/>
                <a:cs typeface="ＭＳ Ｐゴシック" charset="0"/>
              </a:rPr>
              <a:t>År/Program/Fristående kurs/Totalt/Varav Nätuniversitetet</a:t>
            </a:r>
          </a:p>
          <a:p>
            <a:pPr eaLnBrk="1" hangingPunct="1"/>
            <a:r>
              <a:rPr lang="sv-SE" sz="800" dirty="0">
                <a:latin typeface="Garamond" charset="0"/>
                <a:ea typeface="ＭＳ Ｐゴシック" charset="0"/>
                <a:cs typeface="ＭＳ Ｐゴシック" charset="0"/>
              </a:rPr>
              <a:t>00/666/963/1629/-</a:t>
            </a:r>
          </a:p>
          <a:p>
            <a:pPr eaLnBrk="1" hangingPunct="1"/>
            <a:r>
              <a:rPr lang="sv-SE" sz="800" dirty="0">
                <a:latin typeface="Garamond" charset="0"/>
                <a:ea typeface="ＭＳ Ｐゴシック" charset="0"/>
                <a:cs typeface="ＭＳ Ｐゴシック" charset="0"/>
              </a:rPr>
              <a:t>01/702/904/1606/-</a:t>
            </a:r>
          </a:p>
          <a:p>
            <a:pPr eaLnBrk="1" hangingPunct="1"/>
            <a:r>
              <a:rPr lang="sv-SE" sz="800" dirty="0">
                <a:latin typeface="Garamond" charset="0"/>
                <a:ea typeface="ＭＳ Ｐゴシック" charset="0"/>
                <a:cs typeface="ＭＳ Ｐゴシック" charset="0"/>
              </a:rPr>
              <a:t>02/783/1126/1905/521</a:t>
            </a:r>
          </a:p>
          <a:p>
            <a:pPr eaLnBrk="1" hangingPunct="1"/>
            <a:r>
              <a:rPr lang="sv-SE" sz="800" dirty="0">
                <a:latin typeface="Garamond" charset="0"/>
                <a:ea typeface="ＭＳ Ｐゴシック" charset="0"/>
                <a:cs typeface="ＭＳ Ｐゴシック" charset="0"/>
              </a:rPr>
              <a:t>03/977/1471/2448/1133</a:t>
            </a:r>
          </a:p>
          <a:p>
            <a:pPr eaLnBrk="1" hangingPunct="1"/>
            <a:r>
              <a:rPr lang="sv-SE" sz="800" dirty="0">
                <a:latin typeface="Garamond" charset="0"/>
                <a:ea typeface="ＭＳ Ｐゴシック" charset="0"/>
                <a:cs typeface="ＭＳ Ｐゴシック" charset="0"/>
              </a:rPr>
              <a:t>04/1239/1971/3210/1502</a:t>
            </a:r>
          </a:p>
          <a:p>
            <a:pPr eaLnBrk="1" hangingPunct="1"/>
            <a:r>
              <a:rPr lang="sv-SE" sz="800" dirty="0">
                <a:latin typeface="Garamond" charset="0"/>
                <a:ea typeface="ＭＳ Ｐゴシック" charset="0"/>
                <a:cs typeface="ＭＳ Ｐゴシック" charset="0"/>
              </a:rPr>
              <a:t>05/1333/2352/3685/1960</a:t>
            </a:r>
          </a:p>
          <a:p>
            <a:pPr eaLnBrk="1" hangingPunct="1"/>
            <a:r>
              <a:rPr lang="sv-SE" sz="800" dirty="0">
                <a:latin typeface="Garamond" charset="0"/>
                <a:ea typeface="ＭＳ Ｐゴシック" charset="0"/>
                <a:cs typeface="ＭＳ Ｐゴシック" charset="0"/>
              </a:rPr>
              <a:t>06/1280/2023/3303/1455</a:t>
            </a:r>
          </a:p>
          <a:p>
            <a:pPr eaLnBrk="1" hangingPunct="1"/>
            <a:r>
              <a:rPr lang="sv-SE" sz="800" dirty="0">
                <a:latin typeface="Garamond" charset="0"/>
                <a:ea typeface="ＭＳ Ｐゴシック" charset="0"/>
                <a:cs typeface="ＭＳ Ｐゴシック" charset="0"/>
              </a:rPr>
              <a:t>07/1215/1986/3201/1278</a:t>
            </a:r>
          </a:p>
          <a:p>
            <a:pPr eaLnBrk="1" hangingPunct="1"/>
            <a:r>
              <a:rPr lang="sv-SE" sz="800" dirty="0">
                <a:latin typeface="Garamond" charset="0"/>
                <a:ea typeface="ＭＳ Ｐゴシック" charset="0"/>
                <a:cs typeface="ＭＳ Ｐゴシック" charset="0"/>
              </a:rPr>
              <a:t>08/1043/2096/3139/1512</a:t>
            </a:r>
          </a:p>
          <a:p>
            <a:pPr eaLnBrk="1" hangingPunct="1"/>
            <a:r>
              <a:rPr lang="sv-SE" sz="800" dirty="0">
                <a:latin typeface="Garamond" charset="0"/>
                <a:ea typeface="ＭＳ Ｐゴシック" charset="0"/>
                <a:cs typeface="ＭＳ Ｐゴシック" charset="0"/>
              </a:rPr>
              <a:t>09/1133/2850/3983/2460</a:t>
            </a:r>
          </a:p>
          <a:p>
            <a:pPr eaLnBrk="1" hangingPunct="1"/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11/1353/2795/4148/2637</a:t>
            </a:r>
          </a:p>
          <a:p>
            <a:pPr eaLnBrk="1" hangingPunct="1"/>
            <a:endParaRPr lang="sv-SE" sz="800" dirty="0" smtClean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800" b="1" dirty="0" smtClean="0">
                <a:latin typeface="Garamond" charset="0"/>
                <a:ea typeface="ＭＳ Ｐゴシック" charset="0"/>
                <a:cs typeface="ＭＳ Ｐゴシック" charset="0"/>
              </a:rPr>
              <a:t>År 2011 var 64% av distansutbildningen helt nätbaserade kurser och program</a:t>
            </a:r>
          </a:p>
          <a:p>
            <a:pPr eaLnBrk="1" hangingPunct="1"/>
            <a:endParaRPr lang="sv-SE" sz="8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119A4C8-B6E0-3247-87AD-63E485847C66}" type="slidenum">
              <a:rPr lang="sv-SE" sz="1200"/>
              <a:pPr/>
              <a:t>8</a:t>
            </a:fld>
            <a:endParaRPr lang="sv-SE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Intäkter från grundutbildning, forskning och forskarutbildning 2011.</a:t>
            </a:r>
          </a:p>
          <a:p>
            <a:pPr eaLnBrk="1" hangingPunct="1"/>
            <a:r>
              <a:rPr lang="sv-SE" sz="800" b="1" dirty="0" smtClean="0">
                <a:latin typeface="Garamond" charset="0"/>
                <a:ea typeface="ＭＳ Ｐゴシック" charset="0"/>
                <a:cs typeface="ＭＳ Ｐゴシック" charset="0"/>
              </a:rPr>
              <a:t>Intäkter:</a:t>
            </a:r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sv-SE" sz="800" b="1" dirty="0" smtClean="0">
                <a:latin typeface="Garamond" charset="0"/>
                <a:ea typeface="ＭＳ Ｐゴシック" charset="0"/>
                <a:cs typeface="ＭＳ Ｐゴシック" charset="0"/>
              </a:rPr>
              <a:t>Grundutbildning</a:t>
            </a:r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 558 Mkr</a:t>
            </a:r>
          </a:p>
          <a:p>
            <a:pPr eaLnBrk="1" hangingPunct="1"/>
            <a:r>
              <a:rPr lang="sv-SE" sz="800" b="1" dirty="0" smtClean="0">
                <a:latin typeface="Garamond" charset="0"/>
                <a:ea typeface="ＭＳ Ｐゴシック" charset="0"/>
                <a:cs typeface="ＭＳ Ｐゴシック" charset="0"/>
              </a:rPr>
              <a:t>Forskning</a:t>
            </a:r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 352 Mkr</a:t>
            </a:r>
          </a:p>
          <a:p>
            <a:pPr eaLnBrk="1" hangingPunct="1"/>
            <a:endParaRPr lang="sv-SE" sz="800" dirty="0" smtClean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800" b="1" dirty="0" smtClean="0">
                <a:latin typeface="Garamond" charset="0"/>
                <a:ea typeface="ＭＳ Ｐゴシック" charset="0"/>
                <a:cs typeface="ＭＳ Ｐゴシック" charset="0"/>
              </a:rPr>
              <a:t>Statsanslag:</a:t>
            </a:r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 GRU 515 Mkr, Forskning 190 Mkr</a:t>
            </a:r>
          </a:p>
          <a:p>
            <a:pPr eaLnBrk="1" hangingPunct="1"/>
            <a:r>
              <a:rPr lang="sv-SE" sz="800" b="1" dirty="0" smtClean="0">
                <a:latin typeface="Garamond" charset="0"/>
                <a:ea typeface="ＭＳ Ｐゴシック" charset="0"/>
                <a:cs typeface="ＭＳ Ｐゴシック" charset="0"/>
              </a:rPr>
              <a:t>Övriga intäkter:</a:t>
            </a:r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 GRU 42 Mkr, Forskning 161 Mkr</a:t>
            </a:r>
          </a:p>
          <a:p>
            <a:pPr eaLnBrk="1" hangingPunct="1"/>
            <a:r>
              <a:rPr lang="sv-SE" sz="800" dirty="0" smtClean="0">
                <a:latin typeface="Garamond" charset="0"/>
                <a:ea typeface="ＭＳ Ｐゴシック" charset="0"/>
                <a:cs typeface="ＭＳ Ｐゴシック" charset="0"/>
              </a:rPr>
              <a:t>Till övriga intäkter räknas avgifter, bidrag och räntor. När det gäller forskning är det även EU-medel, bidrag från svenska och utländska företag/organisationer,</a:t>
            </a:r>
          </a:p>
          <a:p>
            <a:endParaRPr lang="sv-SE" sz="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6EF4D57-217F-0A4C-9B67-6E8C0E0F20B3}" type="slidenum">
              <a:rPr lang="sv-SE" sz="1200"/>
              <a:pPr/>
              <a:t>9</a:t>
            </a:fld>
            <a:endParaRPr lang="sv-S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latin typeface="Times" charset="0"/>
                <a:ea typeface="ＭＳ Ｐゴシック" charset="0"/>
                <a:cs typeface="ＭＳ Ｐゴシック" charset="0"/>
              </a:rPr>
              <a:t>År 2011 svarade grundutbildningen för 61% av intäkterna</a:t>
            </a:r>
          </a:p>
          <a:p>
            <a:pPr eaLnBrk="1" hangingPunct="1"/>
            <a:endParaRPr lang="sv-SE" b="1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b="1" dirty="0" smtClean="0">
                <a:latin typeface="Times" charset="0"/>
                <a:ea typeface="ＭＳ Ｐゴシック" charset="0"/>
                <a:cs typeface="ＭＳ Ｐゴシック" charset="0"/>
              </a:rPr>
              <a:t>Orange</a:t>
            </a:r>
            <a:r>
              <a:rPr lang="sv-SE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visar intäkter från forskning, (År </a:t>
            </a:r>
            <a:r>
              <a:rPr lang="sv-SE" dirty="0" smtClean="0">
                <a:latin typeface="Times" charset="0"/>
                <a:ea typeface="ＭＳ Ｐゴシック" charset="0"/>
                <a:cs typeface="ＭＳ Ｐゴシック" charset="0"/>
              </a:rPr>
              <a:t>2011 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= </a:t>
            </a:r>
            <a:r>
              <a:rPr lang="sv-SE" dirty="0" smtClean="0">
                <a:latin typeface="Times" charset="0"/>
                <a:ea typeface="ＭＳ Ｐゴシック" charset="0"/>
                <a:cs typeface="ＭＳ Ｐゴシック" charset="0"/>
              </a:rPr>
              <a:t>352 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mkr)</a:t>
            </a:r>
          </a:p>
          <a:p>
            <a:pPr eaLnBrk="1" hangingPunct="1"/>
            <a:r>
              <a:rPr lang="sv-SE" b="1" dirty="0" smtClean="0">
                <a:latin typeface="Times" charset="0"/>
                <a:ea typeface="ＭＳ Ｐゴシック" charset="0"/>
                <a:cs typeface="ＭＳ Ｐゴシック" charset="0"/>
              </a:rPr>
              <a:t>Grå</a:t>
            </a:r>
            <a:r>
              <a:rPr lang="sv-SE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visar intäkter från grundutbildning, (År </a:t>
            </a:r>
            <a:r>
              <a:rPr lang="sv-SE" dirty="0" smtClean="0">
                <a:latin typeface="Times" charset="0"/>
                <a:ea typeface="ＭＳ Ｐゴシック" charset="0"/>
                <a:cs typeface="ＭＳ Ｐゴシック" charset="0"/>
              </a:rPr>
              <a:t>2011 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= </a:t>
            </a:r>
            <a:r>
              <a:rPr lang="sv-SE" dirty="0" smtClean="0">
                <a:latin typeface="Times" charset="0"/>
                <a:ea typeface="ＭＳ Ｐゴシック" charset="0"/>
                <a:cs typeface="ＭＳ Ｐゴシック" charset="0"/>
              </a:rPr>
              <a:t>558 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mkr)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w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Relationship Id="rId3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ihandsfigur 13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0065A5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1082" y="519343"/>
            <a:ext cx="1184052" cy="464709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Headline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2012-09-04</a:t>
            </a:r>
            <a:endParaRPr lang="sv-SE" dirty="0"/>
          </a:p>
        </p:txBody>
      </p:sp>
      <p:sp>
        <p:nvSpPr>
          <p:cNvPr id="11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Mid Sweden University in numbers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headline</a:t>
            </a:r>
            <a:endParaRPr lang="sv-SE" dirty="0"/>
          </a:p>
        </p:txBody>
      </p:sp>
      <p:pic>
        <p:nvPicPr>
          <p:cNvPr id="16" name="Bildobjekt 15" descr="MIUN_punkt_se_RÖD_Int_Neg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900" y="521968"/>
            <a:ext cx="1143000" cy="446197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2012-09-04</a:t>
            </a:r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Mid Sweden University in numbers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sp>
        <p:nvSpPr>
          <p:cNvPr id="13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1919579"/>
            <a:ext cx="6630987" cy="36430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write</a:t>
            </a:r>
            <a:r>
              <a:rPr lang="sv-SE" dirty="0" smtClean="0"/>
              <a:t> your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theree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sv-SE" dirty="0" err="1" smtClean="0"/>
              <a:t>headline</a:t>
            </a:r>
            <a:endParaRPr lang="sv-SE" dirty="0"/>
          </a:p>
        </p:txBody>
      </p:sp>
      <p:pic>
        <p:nvPicPr>
          <p:cNvPr id="17" name="Bildobjekt 16" descr="MIUN_punkt_se_ROSA_In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899" y="513501"/>
            <a:ext cx="1143000" cy="446197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2012-09-04</a:t>
            </a:r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Mid Sweden University in numbers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4" y="1919579"/>
            <a:ext cx="6675435" cy="374462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err="1" smtClean="0"/>
              <a:t>Subheadline</a:t>
            </a:r>
            <a:endParaRPr lang="sv-SE" dirty="0" smtClean="0"/>
          </a:p>
          <a:p>
            <a:pPr lvl="1"/>
            <a:r>
              <a:rPr lang="sv-SE" dirty="0" smtClean="0"/>
              <a:t>Change the </a:t>
            </a:r>
            <a:r>
              <a:rPr lang="sv-SE" dirty="0" err="1" smtClean="0"/>
              <a:t>Indent</a:t>
            </a:r>
            <a:r>
              <a:rPr lang="sv-SE" dirty="0" smtClean="0"/>
              <a:t> by </a:t>
            </a:r>
            <a:r>
              <a:rPr lang="sv-SE" dirty="0" err="1" smtClean="0"/>
              <a:t>clicking</a:t>
            </a:r>
            <a:r>
              <a:rPr lang="sv-SE" dirty="0" smtClean="0"/>
              <a:t> the </a:t>
            </a:r>
            <a:r>
              <a:rPr lang="sv-SE" dirty="0" err="1" smtClean="0"/>
              <a:t>Increase</a:t>
            </a:r>
            <a:r>
              <a:rPr lang="sv-SE" dirty="0" smtClean="0"/>
              <a:t> List </a:t>
            </a:r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button</a:t>
            </a:r>
            <a:r>
              <a:rPr lang="sv-SE" dirty="0" smtClean="0"/>
              <a:t> to get a </a:t>
            </a:r>
            <a:r>
              <a:rPr lang="sv-SE" dirty="0" err="1" smtClean="0"/>
              <a:t>subleadline</a:t>
            </a:r>
            <a:r>
              <a:rPr lang="sv-SE" dirty="0" smtClean="0"/>
              <a:t> like this två</a:t>
            </a:r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E7177B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2012-09-04</a:t>
            </a:r>
            <a:endParaRPr lang="sv-SE" dirty="0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1" hasCustomPrompt="1"/>
          </p:nvPr>
        </p:nvSpPr>
        <p:spPr>
          <a:xfrm>
            <a:off x="4475636" y="1303610"/>
            <a:ext cx="4138319" cy="286861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click</a:t>
            </a:r>
            <a:r>
              <a:rPr lang="sv-SE" dirty="0" smtClean="0"/>
              <a:t> on the </a:t>
            </a:r>
            <a:r>
              <a:rPr lang="sv-SE" dirty="0" err="1" smtClean="0"/>
              <a:t>icon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picture</a:t>
            </a:r>
            <a:endParaRPr lang="sv-SE" dirty="0" smtClean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Mid Sweden University in numbers</a:t>
            </a:r>
            <a:endParaRPr lang="sv-SE" dirty="0"/>
          </a:p>
        </p:txBody>
      </p:sp>
      <p:sp>
        <p:nvSpPr>
          <p:cNvPr id="21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63730" y="1694265"/>
            <a:ext cx="3791761" cy="38810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write</a:t>
            </a:r>
            <a:r>
              <a:rPr lang="sv-SE" dirty="0" smtClean="0"/>
              <a:t> your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65315" y="1208685"/>
            <a:ext cx="4384242" cy="47093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headlline</a:t>
            </a:r>
            <a:endParaRPr lang="sv-SE" dirty="0"/>
          </a:p>
        </p:txBody>
      </p:sp>
      <p:pic>
        <p:nvPicPr>
          <p:cNvPr id="18" name="Bildobjekt 17" descr="miunlog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pic>
        <p:nvPicPr>
          <p:cNvPr id="19" name="Bildobjekt 18" descr="MIUN_punkt_se_RÖD_Int_Neg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4900" y="521968"/>
            <a:ext cx="1143000" cy="44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miunlog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2012-09-04</a:t>
            </a:r>
            <a:endParaRPr lang="sv-SE" sz="1400">
              <a:latin typeface="Times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Mid Sweden University in numbers</a:t>
            </a:r>
            <a:endParaRPr lang="sv-SE" sz="1400">
              <a:latin typeface="Times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12570-CE25-2947-9F9E-5EF54C7CC6D5}" type="slidenum">
              <a:rPr lang="sv-SE"/>
              <a:pPr/>
              <a:t>‹Nr.›</a:t>
            </a:fld>
            <a:endParaRPr lang="sv-SE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76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2012-09-04</a:t>
            </a:r>
            <a:endParaRPr lang="sv-SE" sz="1400">
              <a:latin typeface="Times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Mid Sweden University in numbers</a:t>
            </a:r>
            <a:endParaRPr lang="sv-SE" sz="1400">
              <a:latin typeface="Times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2C836-175D-4D41-8D85-FF03D2EF3336}" type="slidenum">
              <a:rPr lang="sv-SE"/>
              <a:pPr/>
              <a:t>‹Nr.›</a:t>
            </a:fld>
            <a:endParaRPr lang="sv-SE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0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2012-09-04</a:t>
            </a:r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Mid Sweden University in numbers</a:t>
            </a:r>
            <a:endParaRPr lang="sv-SE" sz="1400"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5B24D-2A2D-0D48-A3F3-7ECD36C6386A}" type="slidenum">
              <a:rPr lang="sv-SE"/>
              <a:pPr/>
              <a:t>‹Nr.›</a:t>
            </a:fld>
            <a:endParaRPr lang="sv-SE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1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0065A5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headline</a:t>
            </a:r>
            <a:endParaRPr lang="sv-SE" dirty="0"/>
          </a:p>
        </p:txBody>
      </p:sp>
      <p:pic>
        <p:nvPicPr>
          <p:cNvPr id="13" name="Bildobjekt 12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1082" y="519343"/>
            <a:ext cx="1184052" cy="464709"/>
          </a:xfrm>
          <a:prstGeom prst="rect">
            <a:avLst/>
          </a:prstGeom>
        </p:spPr>
      </p:pic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2012-09-04</a:t>
            </a:r>
            <a:endParaRPr lang="sv-SE" dirty="0"/>
          </a:p>
        </p:txBody>
      </p:sp>
      <p:sp>
        <p:nvSpPr>
          <p:cNvPr id="10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1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Mid Sweden University in numbers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1919579"/>
            <a:ext cx="6605587" cy="36557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write</a:t>
            </a:r>
            <a:r>
              <a:rPr lang="sv-SE" dirty="0" smtClean="0"/>
              <a:t> your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 err="1" smtClean="0"/>
              <a:t>headline</a:t>
            </a:r>
            <a:endParaRPr lang="sv-SE" dirty="0"/>
          </a:p>
        </p:txBody>
      </p:sp>
      <p:pic>
        <p:nvPicPr>
          <p:cNvPr id="13" name="Bildobjekt 12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1082" y="519343"/>
            <a:ext cx="1184052" cy="464708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2012-09-04</a:t>
            </a:r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Mid Sweden University in numbers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4" y="1919579"/>
            <a:ext cx="6688136" cy="361127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write</a:t>
            </a:r>
            <a:r>
              <a:rPr lang="sv-SE" dirty="0" smtClean="0"/>
              <a:t> your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0065A5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objekt 11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1082" y="519343"/>
            <a:ext cx="1184052" cy="464709"/>
          </a:xfrm>
          <a:prstGeom prst="rect">
            <a:avLst/>
          </a:prstGeom>
        </p:spPr>
      </p:pic>
      <p:sp>
        <p:nvSpPr>
          <p:cNvPr id="14" name="Platshållare för bild 13"/>
          <p:cNvSpPr>
            <a:spLocks noGrp="1"/>
          </p:cNvSpPr>
          <p:nvPr>
            <p:ph type="pic" sz="quarter" idx="11" hasCustomPrompt="1"/>
          </p:nvPr>
        </p:nvSpPr>
        <p:spPr>
          <a:xfrm>
            <a:off x="4475636" y="1303610"/>
            <a:ext cx="4138319" cy="286861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click</a:t>
            </a:r>
            <a:r>
              <a:rPr lang="sv-SE" dirty="0" smtClean="0"/>
              <a:t> on the </a:t>
            </a:r>
            <a:r>
              <a:rPr lang="sv-SE" dirty="0" err="1" smtClean="0"/>
              <a:t>icon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picture</a:t>
            </a:r>
            <a:endParaRPr lang="sv-SE" dirty="0" smtClean="0"/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2012-09-04</a:t>
            </a:r>
            <a:endParaRPr lang="sv-SE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8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Mid Sweden University in numbers</a:t>
            </a:r>
            <a:endParaRPr lang="sv-SE" dirty="0"/>
          </a:p>
        </p:txBody>
      </p:sp>
      <p:sp>
        <p:nvSpPr>
          <p:cNvPr id="19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63730" y="1694265"/>
            <a:ext cx="3813020" cy="398263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write</a:t>
            </a:r>
            <a:r>
              <a:rPr lang="sv-SE" dirty="0" smtClean="0"/>
              <a:t> your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65315" y="1208685"/>
            <a:ext cx="4384242" cy="47093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Headline</a:t>
            </a:r>
            <a:endParaRPr lang="sv-SE" dirty="0"/>
          </a:p>
        </p:txBody>
      </p:sp>
      <p:pic>
        <p:nvPicPr>
          <p:cNvPr id="21" name="Bildobjekt 20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Miun_bil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0000">
            <a:off x="286155" y="322601"/>
            <a:ext cx="8583131" cy="5723627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 dirty="0" err="1" smtClean="0"/>
              <a:t>headline</a:t>
            </a:r>
            <a:endParaRPr lang="sv-SE" dirty="0"/>
          </a:p>
        </p:txBody>
      </p:sp>
      <p:pic>
        <p:nvPicPr>
          <p:cNvPr id="13" name="Bildobjekt 12" descr="MIUN_punkt_se_ORANGE_In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1250" y="519851"/>
            <a:ext cx="1143000" cy="446197"/>
          </a:xfrm>
          <a:prstGeom prst="rect">
            <a:avLst/>
          </a:prstGeom>
        </p:spPr>
      </p:pic>
      <p:pic>
        <p:nvPicPr>
          <p:cNvPr id="14" name="Bildobjekt 13" descr="miunlogo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6" descr="MIUN_punkt_se_ORANGE_Int_Neg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900" y="519851"/>
            <a:ext cx="1143000" cy="44619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headline</a:t>
            </a:r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2012-09-04</a:t>
            </a:r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Mid Sweden University in numbers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1919579"/>
            <a:ext cx="6630987" cy="36430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write</a:t>
            </a:r>
            <a:r>
              <a:rPr lang="sv-SE" dirty="0" smtClean="0"/>
              <a:t> your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rgbClr val="EA59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6" descr="MIUN_punkt_se_ORANGE_In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250" y="519851"/>
            <a:ext cx="1143000" cy="44619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 err="1" smtClean="0"/>
              <a:t>headline</a:t>
            </a:r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2012-09-04</a:t>
            </a:r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Mid Sweden University in numbers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5" y="1919579"/>
            <a:ext cx="5840264" cy="191928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write</a:t>
            </a:r>
            <a:r>
              <a:rPr lang="sv-SE" dirty="0" smtClean="0"/>
              <a:t> your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0" name="Bildobjekt 19" descr="MIUN_punkt_se_ORANGE_Int_Neg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900" y="519851"/>
            <a:ext cx="1143000" cy="446197"/>
          </a:xfrm>
          <a:prstGeom prst="rect">
            <a:avLst/>
          </a:prstGeom>
        </p:spPr>
      </p:pic>
      <p:sp>
        <p:nvSpPr>
          <p:cNvPr id="14" name="Platshållare för bild 13"/>
          <p:cNvSpPr>
            <a:spLocks noGrp="1"/>
          </p:cNvSpPr>
          <p:nvPr>
            <p:ph type="pic" sz="quarter" idx="11" hasCustomPrompt="1"/>
          </p:nvPr>
        </p:nvSpPr>
        <p:spPr>
          <a:xfrm>
            <a:off x="4475636" y="1303610"/>
            <a:ext cx="4138319" cy="2868612"/>
          </a:xfrm>
        </p:spPr>
        <p:txBody>
          <a:bodyPr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click</a:t>
            </a:r>
            <a:r>
              <a:rPr lang="sv-SE" dirty="0" smtClean="0"/>
              <a:t> on the </a:t>
            </a:r>
            <a:r>
              <a:rPr lang="sv-SE" dirty="0" err="1" smtClean="0"/>
              <a:t>icon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picture</a:t>
            </a:r>
            <a:endParaRPr lang="sv-SE" dirty="0" smtClean="0"/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2012-09-04</a:t>
            </a:r>
            <a:endParaRPr lang="sv-SE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8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Mid Sweden University in numbers</a:t>
            </a:r>
            <a:endParaRPr lang="sv-SE" dirty="0"/>
          </a:p>
        </p:txBody>
      </p:sp>
      <p:sp>
        <p:nvSpPr>
          <p:cNvPr id="21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63730" y="1694265"/>
            <a:ext cx="3813020" cy="390643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write</a:t>
            </a:r>
            <a:r>
              <a:rPr lang="sv-SE" dirty="0" smtClean="0"/>
              <a:t> your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65315" y="1208685"/>
            <a:ext cx="4384242" cy="47093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headline</a:t>
            </a:r>
            <a:endParaRPr lang="sv-SE" dirty="0"/>
          </a:p>
        </p:txBody>
      </p:sp>
      <p:pic>
        <p:nvPicPr>
          <p:cNvPr id="19" name="Bildobjekt 18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Miun_bil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0000">
            <a:off x="286155" y="322601"/>
            <a:ext cx="8583131" cy="5723628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pic>
        <p:nvPicPr>
          <p:cNvPr id="15" name="Bildobjekt 14" descr="MIUN_punkt_se_ROSA_In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4899" y="513501"/>
            <a:ext cx="1143000" cy="446197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sv-SE" dirty="0" err="1" smtClean="0"/>
              <a:t>headline</a:t>
            </a:r>
            <a:endParaRPr lang="sv-SE" dirty="0"/>
          </a:p>
        </p:txBody>
      </p:sp>
      <p:pic>
        <p:nvPicPr>
          <p:cNvPr id="16" name="Bildobjekt 15" descr="miunlogo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err="1" smtClean="0"/>
              <a:t>HEAdline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write</a:t>
            </a:r>
            <a:r>
              <a:rPr lang="sv-SE" dirty="0" smtClean="0"/>
              <a:t> your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smtClean="0"/>
              <a:t>2012-09-04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smtClean="0"/>
              <a:t>Mid Sweden University in numbers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40C4B306-099F-D54F-9B6F-12703FFD4310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-342900" algn="l" defTabSz="457200" rtl="0" eaLnBrk="1" latinLnBrk="0" hangingPunct="1">
        <a:spcBef>
          <a:spcPct val="20000"/>
        </a:spcBef>
        <a:buFontTx/>
        <a:buNone/>
        <a:defRPr sz="2000" b="0" kern="1200" cap="none" baseline="0">
          <a:solidFill>
            <a:schemeClr val="tx1"/>
          </a:solidFill>
          <a:latin typeface="Arial"/>
          <a:ea typeface="+mn-ea"/>
          <a:cs typeface="Arial"/>
        </a:defRPr>
      </a:lvl1pPr>
      <a:lvl2pPr marL="450850" indent="-180975" algn="l" defTabSz="457200" rtl="0" eaLnBrk="1" latinLnBrk="0" hangingPunct="1">
        <a:spcBef>
          <a:spcPct val="20000"/>
        </a:spcBef>
        <a:buFont typeface="Arial"/>
        <a:buChar char="–"/>
        <a:defRPr sz="1800" kern="1200" cap="none" baseline="0">
          <a:solidFill>
            <a:schemeClr val="tx1"/>
          </a:solidFill>
          <a:latin typeface="Arial"/>
          <a:ea typeface="+mn-ea"/>
          <a:cs typeface="Arial"/>
        </a:defRPr>
      </a:lvl2pPr>
      <a:lvl3pPr marL="900113" indent="-179388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1162050" indent="-180975" algn="l" defTabSz="457200" rtl="0" eaLnBrk="1" latinLnBrk="0" hangingPunct="1">
        <a:spcBef>
          <a:spcPct val="20000"/>
        </a:spcBef>
        <a:buFont typeface="Arial"/>
        <a:buChar char="–"/>
        <a:defRPr sz="1800" b="1" kern="1200" cap="none" baseline="0">
          <a:solidFill>
            <a:schemeClr val="tx1"/>
          </a:solidFill>
          <a:latin typeface="Arial"/>
          <a:ea typeface="+mn-ea"/>
          <a:cs typeface="Arial"/>
        </a:defRPr>
      </a:lvl4pPr>
      <a:lvl5pPr marL="1522413" indent="-180975" algn="l" defTabSz="457200" rtl="0" eaLnBrk="1" latinLnBrk="0" hangingPunct="1">
        <a:spcBef>
          <a:spcPct val="20000"/>
        </a:spcBef>
        <a:buFont typeface="Arial"/>
        <a:buChar char="»"/>
        <a:defRPr sz="1800" b="1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61092"/>
            <a:ext cx="5835014" cy="6860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Mid</a:t>
            </a:r>
            <a:r>
              <a:rPr lang="sv-SE" dirty="0">
                <a:latin typeface="+mj-lt"/>
                <a:ea typeface="ＭＳ Ｐゴシック" charset="0"/>
                <a:cs typeface="ＭＳ Ｐゴシック" charset="0"/>
              </a:rPr>
              <a:t> Sweden University in </a:t>
            </a:r>
            <a:r>
              <a:rPr lang="sv-SE" dirty="0" err="1">
                <a:latin typeface="+mj-lt"/>
                <a:ea typeface="ＭＳ Ｐゴシック" charset="0"/>
                <a:cs typeface="ＭＳ Ｐゴシック" charset="0"/>
              </a:rPr>
              <a:t>numbers</a:t>
            </a:r>
            <a:endParaRPr lang="sv-SE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sz="3200" dirty="0" err="1">
                <a:latin typeface="+mj-lt"/>
                <a:ea typeface="ＭＳ Ｐゴシック" charset="0"/>
                <a:cs typeface="ＭＳ Ｐゴシック" charset="0"/>
              </a:rPr>
              <a:t>Economic</a:t>
            </a:r>
            <a:r>
              <a:rPr lang="sv-SE" sz="32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sv-SE" sz="3200" dirty="0" err="1">
                <a:latin typeface="+mj-lt"/>
                <a:ea typeface="ＭＳ Ｐゴシック" charset="0"/>
                <a:cs typeface="ＭＳ Ｐゴシック" charset="0"/>
              </a:rPr>
              <a:t>growth</a:t>
            </a:r>
            <a:endParaRPr lang="sv-SE" sz="32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Platshållare för datum 2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 smtClean="0">
                <a:latin typeface="Arial" charset="0"/>
              </a:rPr>
              <a:t>2012-09-04</a:t>
            </a:r>
            <a:endParaRPr lang="sv-SE" sz="1400"/>
          </a:p>
        </p:txBody>
      </p:sp>
      <p:sp>
        <p:nvSpPr>
          <p:cNvPr id="35845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4CC6FD3-993E-5545-95ED-EE5AE9C5963D}" type="slidenum">
              <a:rPr lang="sv-SE" sz="800">
                <a:latin typeface="Arial" charset="0"/>
              </a:rPr>
              <a:pPr/>
              <a:t>10</a:t>
            </a:fld>
            <a:endParaRPr lang="sv-SE" sz="1400"/>
          </a:p>
        </p:txBody>
      </p:sp>
      <p:sp>
        <p:nvSpPr>
          <p:cNvPr id="35844" name="Platshållare för sidfot 3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>
                <a:latin typeface="Arial" charset="0"/>
              </a:rPr>
              <a:t>Mid Sweden University in numbers</a:t>
            </a:r>
            <a:endParaRPr lang="sv-SE" sz="140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67732495"/>
              </p:ext>
            </p:extLst>
          </p:nvPr>
        </p:nvGraphicFramePr>
        <p:xfrm>
          <a:off x="515144" y="1993145"/>
          <a:ext cx="7894507" cy="38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06514" y="2748255"/>
            <a:ext cx="533399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8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550" y="1218926"/>
            <a:ext cx="5835014" cy="686002"/>
          </a:xfrm>
        </p:spPr>
        <p:txBody>
          <a:bodyPr>
            <a:normAutofit/>
          </a:bodyPr>
          <a:lstStyle/>
          <a:p>
            <a:pPr eaLnBrk="1" hangingPunct="1"/>
            <a:r>
              <a:rPr lang="sv-SE" sz="3200" dirty="0" err="1">
                <a:latin typeface="+mj-lt"/>
                <a:ea typeface="ＭＳ Ｐゴシック" charset="0"/>
                <a:cs typeface="ＭＳ Ｐゴシック" charset="0"/>
              </a:rPr>
              <a:t>Key</a:t>
            </a:r>
            <a:r>
              <a:rPr lang="sv-SE" sz="32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sv-SE" sz="3200" dirty="0" err="1">
                <a:latin typeface="+mj-lt"/>
                <a:ea typeface="ＭＳ Ｐゴシック" charset="0"/>
                <a:cs typeface="ＭＳ Ｐゴシック" charset="0"/>
              </a:rPr>
              <a:t>ratio</a:t>
            </a:r>
            <a:endParaRPr lang="sv-SE" sz="32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Platshållare för datum 2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 smtClean="0">
                <a:latin typeface="Arial" charset="0"/>
              </a:rPr>
              <a:t>2012-09-04</a:t>
            </a:r>
            <a:endParaRPr lang="sv-SE" sz="1400"/>
          </a:p>
        </p:txBody>
      </p:sp>
      <p:sp>
        <p:nvSpPr>
          <p:cNvPr id="37892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0E94710-8C82-5D44-82DC-6CDC7D971F50}" type="slidenum">
              <a:rPr lang="sv-SE" sz="800">
                <a:latin typeface="Arial" charset="0"/>
              </a:rPr>
              <a:pPr/>
              <a:t>11</a:t>
            </a:fld>
            <a:endParaRPr lang="sv-SE" sz="1400"/>
          </a:p>
        </p:txBody>
      </p:sp>
      <p:sp>
        <p:nvSpPr>
          <p:cNvPr id="37891" name="Platshållare för sidfot 3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>
                <a:latin typeface="Arial" charset="0"/>
              </a:rPr>
              <a:t>Mid Sweden University in numbers</a:t>
            </a:r>
            <a:endParaRPr lang="sv-SE" sz="1400"/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320622" y="2010235"/>
            <a:ext cx="9051278" cy="255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sv-SE" sz="2000" b="1" dirty="0" smtClean="0">
                <a:latin typeface="Arial" charset="0"/>
              </a:rPr>
              <a:t>Research </a:t>
            </a:r>
            <a:r>
              <a:rPr lang="sv-SE" sz="2000" b="1" dirty="0">
                <a:latin typeface="Arial" charset="0"/>
              </a:rPr>
              <a:t>and </a:t>
            </a:r>
            <a:r>
              <a:rPr lang="sv-SE" sz="2000" b="1" dirty="0" err="1">
                <a:latin typeface="Arial" charset="0"/>
              </a:rPr>
              <a:t>postgraduate</a:t>
            </a:r>
            <a:r>
              <a:rPr lang="sv-SE" sz="2000" b="1" dirty="0">
                <a:latin typeface="Arial" charset="0"/>
              </a:rPr>
              <a:t> </a:t>
            </a:r>
            <a:r>
              <a:rPr lang="sv-SE" sz="2000" b="1" dirty="0" err="1">
                <a:latin typeface="Arial" charset="0"/>
              </a:rPr>
              <a:t>education</a:t>
            </a:r>
            <a:endParaRPr lang="sv-SE" sz="1800" b="1" dirty="0"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sv-SE" sz="1800" b="1" dirty="0">
                <a:latin typeface="Arial" charset="0"/>
              </a:rPr>
              <a:t>				</a:t>
            </a:r>
            <a:br>
              <a:rPr lang="sv-SE" sz="1800" b="1" dirty="0">
                <a:latin typeface="Arial" charset="0"/>
              </a:rPr>
            </a:br>
            <a:r>
              <a:rPr lang="sv-SE" sz="1800" b="1" dirty="0">
                <a:latin typeface="Arial" charset="0"/>
              </a:rPr>
              <a:t>			</a:t>
            </a:r>
            <a:r>
              <a:rPr lang="sv-SE" sz="1500" b="1" dirty="0">
                <a:latin typeface="Arial" charset="0"/>
              </a:rPr>
              <a:t>           </a:t>
            </a:r>
            <a:r>
              <a:rPr lang="sv-SE" sz="1500" b="1" dirty="0" smtClean="0">
                <a:latin typeface="Arial" charset="0"/>
              </a:rPr>
              <a:t>			  </a:t>
            </a:r>
            <a:r>
              <a:rPr lang="sv-SE" sz="1400" b="1" dirty="0" smtClean="0">
                <a:solidFill>
                  <a:srgbClr val="000000"/>
                </a:solidFill>
                <a:latin typeface="Arial" charset="0"/>
              </a:rPr>
              <a:t>2002  </a:t>
            </a:r>
            <a:r>
              <a:rPr lang="sv-SE" sz="1400" b="1" dirty="0">
                <a:solidFill>
                  <a:srgbClr val="000000"/>
                </a:solidFill>
                <a:latin typeface="Arial" charset="0"/>
              </a:rPr>
              <a:t>2003  2004  2005  2006  2007  2008   2009  2010   </a:t>
            </a:r>
            <a:r>
              <a:rPr lang="sv-SE" sz="1400" b="1" dirty="0" smtClean="0">
                <a:solidFill>
                  <a:srgbClr val="000000"/>
                </a:solidFill>
                <a:latin typeface="Arial" charset="0"/>
              </a:rPr>
              <a:t>2011</a:t>
            </a:r>
            <a:endParaRPr lang="sv-SE" sz="1500" b="1" dirty="0"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sv-SE" sz="1500" dirty="0" err="1">
                <a:latin typeface="Arial" charset="0"/>
              </a:rPr>
              <a:t>Percentage</a:t>
            </a:r>
            <a:r>
              <a:rPr lang="sv-SE" sz="1500" dirty="0">
                <a:latin typeface="Arial" charset="0"/>
              </a:rPr>
              <a:t> </a:t>
            </a:r>
            <a:r>
              <a:rPr lang="sv-SE" sz="1500" dirty="0" err="1">
                <a:latin typeface="Arial" charset="0"/>
              </a:rPr>
              <a:t>of</a:t>
            </a:r>
            <a:r>
              <a:rPr lang="sv-SE" sz="1500" dirty="0">
                <a:latin typeface="Arial" charset="0"/>
              </a:rPr>
              <a:t> </a:t>
            </a:r>
            <a:r>
              <a:rPr lang="sv-SE" sz="1500" dirty="0" err="1">
                <a:latin typeface="Arial" charset="0"/>
              </a:rPr>
              <a:t>teachers</a:t>
            </a:r>
            <a:r>
              <a:rPr lang="sv-SE" sz="1500" dirty="0">
                <a:latin typeface="Arial" charset="0"/>
              </a:rPr>
              <a:t> holding a PhD</a:t>
            </a:r>
            <a:r>
              <a:rPr lang="sv-SE" sz="1600" dirty="0">
                <a:latin typeface="Arial" charset="0"/>
              </a:rPr>
              <a:t>  </a:t>
            </a:r>
            <a:r>
              <a:rPr lang="sv-SE" sz="1500" dirty="0">
                <a:latin typeface="Arial" charset="0"/>
              </a:rPr>
              <a:t> </a:t>
            </a:r>
            <a:r>
              <a:rPr lang="sv-SE" sz="1400" dirty="0">
                <a:solidFill>
                  <a:srgbClr val="000000"/>
                </a:solidFill>
                <a:latin typeface="Arial" charset="0"/>
              </a:rPr>
              <a:t>40%   40%   42%   43%   47%   48%   51%    51%  52%   57%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sv-SE" sz="1600" dirty="0" err="1" smtClean="0">
                <a:latin typeface="Arial" charset="0"/>
              </a:rPr>
              <a:t>Number</a:t>
            </a:r>
            <a:r>
              <a:rPr lang="sv-SE" sz="1600" dirty="0" smtClean="0">
                <a:latin typeface="Arial" charset="0"/>
              </a:rPr>
              <a:t> </a:t>
            </a:r>
            <a:r>
              <a:rPr lang="sv-SE" sz="1600" dirty="0" err="1">
                <a:latin typeface="Arial" charset="0"/>
              </a:rPr>
              <a:t>of</a:t>
            </a:r>
            <a:r>
              <a:rPr lang="sv-SE" sz="1600" dirty="0">
                <a:latin typeface="Arial" charset="0"/>
              </a:rPr>
              <a:t> </a:t>
            </a:r>
            <a:r>
              <a:rPr lang="sv-SE" sz="1600" dirty="0" err="1">
                <a:latin typeface="Arial" charset="0"/>
              </a:rPr>
              <a:t>wo</a:t>
            </a:r>
            <a:r>
              <a:rPr lang="sv-SE" sz="1600" dirty="0">
                <a:latin typeface="Arial" charset="0"/>
              </a:rPr>
              <a:t>/man-</a:t>
            </a:r>
            <a:r>
              <a:rPr lang="sv-SE" sz="1600" dirty="0" err="1">
                <a:latin typeface="Arial" charset="0"/>
              </a:rPr>
              <a:t>years</a:t>
            </a:r>
            <a:r>
              <a:rPr lang="sv-SE" sz="1600" dirty="0">
                <a:latin typeface="Arial" charset="0"/>
              </a:rPr>
              <a:t>, professors  </a:t>
            </a:r>
            <a:r>
              <a:rPr lang="sv-SE" sz="1400" dirty="0">
                <a:solidFill>
                  <a:srgbClr val="000000"/>
                </a:solidFill>
                <a:latin typeface="Arial" charset="0"/>
              </a:rPr>
              <a:t>31     33      35       39      46      54      57       60     64       70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sv-SE" sz="1600" dirty="0" err="1" smtClean="0">
                <a:latin typeface="Arial" charset="0"/>
              </a:rPr>
              <a:t>Number</a:t>
            </a:r>
            <a:r>
              <a:rPr lang="sv-SE" sz="1600" dirty="0" smtClean="0">
                <a:latin typeface="Arial" charset="0"/>
              </a:rPr>
              <a:t> </a:t>
            </a:r>
            <a:r>
              <a:rPr lang="sv-SE" sz="1600" dirty="0" err="1">
                <a:latin typeface="Arial" charset="0"/>
              </a:rPr>
              <a:t>of</a:t>
            </a:r>
            <a:r>
              <a:rPr lang="sv-SE" sz="1600" dirty="0">
                <a:latin typeface="Arial" charset="0"/>
              </a:rPr>
              <a:t> </a:t>
            </a:r>
            <a:r>
              <a:rPr lang="sv-SE" sz="1600" dirty="0" err="1">
                <a:latin typeface="Arial" charset="0"/>
              </a:rPr>
              <a:t>doctoral</a:t>
            </a:r>
            <a:r>
              <a:rPr lang="sv-SE" sz="1600" dirty="0">
                <a:latin typeface="Arial" charset="0"/>
              </a:rPr>
              <a:t> students	           </a:t>
            </a:r>
            <a:r>
              <a:rPr lang="sv-SE" sz="1400" dirty="0">
                <a:solidFill>
                  <a:srgbClr val="000000"/>
                </a:solidFill>
                <a:latin typeface="Arial" charset="0"/>
              </a:rPr>
              <a:t>184    210    211    190   </a:t>
            </a:r>
            <a:r>
              <a:rPr lang="sv-SE" sz="1400" dirty="0" smtClean="0">
                <a:solidFill>
                  <a:srgbClr val="000000"/>
                </a:solidFill>
                <a:latin typeface="Arial" charset="0"/>
              </a:rPr>
              <a:t> 190    </a:t>
            </a:r>
            <a:r>
              <a:rPr lang="sv-SE" sz="1400" dirty="0">
                <a:solidFill>
                  <a:srgbClr val="000000"/>
                </a:solidFill>
                <a:latin typeface="Arial" charset="0"/>
              </a:rPr>
              <a:t>184    176     222   234      243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sv-SE" sz="1600" dirty="0" err="1" smtClean="0">
                <a:latin typeface="Arial" charset="0"/>
              </a:rPr>
              <a:t>Income</a:t>
            </a:r>
            <a:r>
              <a:rPr lang="sv-SE" sz="1600" dirty="0" smtClean="0">
                <a:latin typeface="Arial" charset="0"/>
              </a:rPr>
              <a:t> </a:t>
            </a:r>
            <a:r>
              <a:rPr lang="sv-SE" sz="1600" dirty="0">
                <a:latin typeface="Arial" charset="0"/>
              </a:rPr>
              <a:t>(MSEK)	         	           </a:t>
            </a:r>
            <a:r>
              <a:rPr lang="sv-SE" sz="1400" dirty="0">
                <a:solidFill>
                  <a:srgbClr val="000000"/>
                </a:solidFill>
                <a:latin typeface="Arial" charset="0"/>
              </a:rPr>
              <a:t>246    283    280    279    275    272    284   </a:t>
            </a:r>
            <a:r>
              <a:rPr lang="sv-SE" sz="14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sv-SE" sz="1400" dirty="0">
                <a:solidFill>
                  <a:srgbClr val="000000"/>
                </a:solidFill>
                <a:latin typeface="Arial" charset="0"/>
              </a:rPr>
              <a:t>333   339      352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761" y="1126748"/>
            <a:ext cx="5835014" cy="6860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000" dirty="0">
                <a:latin typeface="+mj-lt"/>
                <a:ea typeface="ＭＳ Ｐゴシック" charset="0"/>
                <a:cs typeface="ＭＳ Ｐゴシック" charset="0"/>
              </a:rPr>
              <a:t>University and University </a:t>
            </a:r>
            <a:br>
              <a:rPr lang="en-GB" sz="3000" dirty="0">
                <a:latin typeface="+mj-lt"/>
                <a:ea typeface="ＭＳ Ｐゴシック" charset="0"/>
                <a:cs typeface="ＭＳ Ｐゴシック" charset="0"/>
              </a:rPr>
            </a:br>
            <a:r>
              <a:rPr lang="en-GB" sz="3000" dirty="0">
                <a:latin typeface="+mj-lt"/>
                <a:ea typeface="ＭＳ Ｐゴシック" charset="0"/>
                <a:cs typeface="ＭＳ Ｐゴシック" charset="0"/>
              </a:rPr>
              <a:t>College education</a:t>
            </a:r>
          </a:p>
        </p:txBody>
      </p:sp>
      <p:sp>
        <p:nvSpPr>
          <p:cNvPr id="19458" name="Platshållare för datum 2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 smtClean="0">
                <a:latin typeface="Arial" charset="0"/>
              </a:rPr>
              <a:t>2012-09-04</a:t>
            </a:r>
            <a:endParaRPr lang="sv-SE" sz="1400"/>
          </a:p>
        </p:txBody>
      </p:sp>
      <p:sp>
        <p:nvSpPr>
          <p:cNvPr id="19460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4DD7EBC-0270-4545-B1D3-E629A4DB583A}" type="slidenum">
              <a:rPr lang="sv-SE" sz="800">
                <a:latin typeface="Arial" charset="0"/>
              </a:rPr>
              <a:pPr/>
              <a:t>2</a:t>
            </a:fld>
            <a:endParaRPr lang="sv-SE" sz="1400"/>
          </a:p>
        </p:txBody>
      </p:sp>
      <p:sp>
        <p:nvSpPr>
          <p:cNvPr id="19459" name="Platshållare för sidfot 3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>
                <a:latin typeface="Arial" charset="0"/>
              </a:rPr>
              <a:t>Mid Sweden University in numbers</a:t>
            </a:r>
            <a:endParaRPr lang="sv-SE" sz="1400"/>
          </a:p>
        </p:txBody>
      </p:sp>
      <p:grpSp>
        <p:nvGrpSpPr>
          <p:cNvPr id="19462" name="Group 4"/>
          <p:cNvGrpSpPr>
            <a:grpSpLocks/>
          </p:cNvGrpSpPr>
          <p:nvPr/>
        </p:nvGrpSpPr>
        <p:grpSpPr bwMode="auto">
          <a:xfrm>
            <a:off x="7239000" y="2209800"/>
            <a:ext cx="1419225" cy="3175000"/>
            <a:chOff x="619" y="1422"/>
            <a:chExt cx="894" cy="2000"/>
          </a:xfrm>
        </p:grpSpPr>
        <p:sp>
          <p:nvSpPr>
            <p:cNvPr id="19480" name="Freeform 5"/>
            <p:cNvSpPr>
              <a:spLocks/>
            </p:cNvSpPr>
            <p:nvPr/>
          </p:nvSpPr>
          <p:spPr bwMode="auto">
            <a:xfrm>
              <a:off x="1307" y="2208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8 w 18"/>
                <a:gd name="T3" fmla="*/ 6 h 18"/>
                <a:gd name="T4" fmla="*/ 12 w 18"/>
                <a:gd name="T5" fmla="*/ 0 h 18"/>
                <a:gd name="T6" fmla="*/ 0 w 18"/>
                <a:gd name="T7" fmla="*/ 6 h 18"/>
                <a:gd name="T8" fmla="*/ 12 w 18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2" y="18"/>
                  </a:moveTo>
                  <a:lnTo>
                    <a:pt x="18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81" name="Freeform 6"/>
            <p:cNvSpPr>
              <a:spLocks/>
            </p:cNvSpPr>
            <p:nvPr/>
          </p:nvSpPr>
          <p:spPr bwMode="auto">
            <a:xfrm>
              <a:off x="1307" y="2190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2 w 24"/>
                <a:gd name="T3" fmla="*/ 0 h 12"/>
                <a:gd name="T4" fmla="*/ 0 w 24"/>
                <a:gd name="T5" fmla="*/ 6 h 12"/>
                <a:gd name="T6" fmla="*/ 6 w 24"/>
                <a:gd name="T7" fmla="*/ 12 h 12"/>
                <a:gd name="T8" fmla="*/ 24 w 24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2"/>
                <a:gd name="T17" fmla="*/ 24 w 2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2">
                  <a:moveTo>
                    <a:pt x="24" y="1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82" name="Freeform 7"/>
            <p:cNvSpPr>
              <a:spLocks/>
            </p:cNvSpPr>
            <p:nvPr/>
          </p:nvSpPr>
          <p:spPr bwMode="auto">
            <a:xfrm>
              <a:off x="957" y="1422"/>
              <a:ext cx="556" cy="580"/>
            </a:xfrm>
            <a:custGeom>
              <a:avLst/>
              <a:gdLst>
                <a:gd name="T0" fmla="*/ 399 w 556"/>
                <a:gd name="T1" fmla="*/ 556 h 580"/>
                <a:gd name="T2" fmla="*/ 381 w 556"/>
                <a:gd name="T3" fmla="*/ 538 h 580"/>
                <a:gd name="T4" fmla="*/ 411 w 556"/>
                <a:gd name="T5" fmla="*/ 532 h 580"/>
                <a:gd name="T6" fmla="*/ 405 w 556"/>
                <a:gd name="T7" fmla="*/ 508 h 580"/>
                <a:gd name="T8" fmla="*/ 441 w 556"/>
                <a:gd name="T9" fmla="*/ 502 h 580"/>
                <a:gd name="T10" fmla="*/ 435 w 556"/>
                <a:gd name="T11" fmla="*/ 478 h 580"/>
                <a:gd name="T12" fmla="*/ 453 w 556"/>
                <a:gd name="T13" fmla="*/ 472 h 580"/>
                <a:gd name="T14" fmla="*/ 465 w 556"/>
                <a:gd name="T15" fmla="*/ 459 h 580"/>
                <a:gd name="T16" fmla="*/ 483 w 556"/>
                <a:gd name="T17" fmla="*/ 478 h 580"/>
                <a:gd name="T18" fmla="*/ 513 w 556"/>
                <a:gd name="T19" fmla="*/ 466 h 580"/>
                <a:gd name="T20" fmla="*/ 556 w 556"/>
                <a:gd name="T21" fmla="*/ 459 h 580"/>
                <a:gd name="T22" fmla="*/ 513 w 556"/>
                <a:gd name="T23" fmla="*/ 387 h 580"/>
                <a:gd name="T24" fmla="*/ 544 w 556"/>
                <a:gd name="T25" fmla="*/ 345 h 580"/>
                <a:gd name="T26" fmla="*/ 538 w 556"/>
                <a:gd name="T27" fmla="*/ 321 h 580"/>
                <a:gd name="T28" fmla="*/ 501 w 556"/>
                <a:gd name="T29" fmla="*/ 278 h 580"/>
                <a:gd name="T30" fmla="*/ 507 w 556"/>
                <a:gd name="T31" fmla="*/ 248 h 580"/>
                <a:gd name="T32" fmla="*/ 483 w 556"/>
                <a:gd name="T33" fmla="*/ 230 h 580"/>
                <a:gd name="T34" fmla="*/ 495 w 556"/>
                <a:gd name="T35" fmla="*/ 212 h 580"/>
                <a:gd name="T36" fmla="*/ 483 w 556"/>
                <a:gd name="T37" fmla="*/ 157 h 580"/>
                <a:gd name="T38" fmla="*/ 453 w 556"/>
                <a:gd name="T39" fmla="*/ 133 h 580"/>
                <a:gd name="T40" fmla="*/ 417 w 556"/>
                <a:gd name="T41" fmla="*/ 97 h 580"/>
                <a:gd name="T42" fmla="*/ 381 w 556"/>
                <a:gd name="T43" fmla="*/ 91 h 580"/>
                <a:gd name="T44" fmla="*/ 338 w 556"/>
                <a:gd name="T45" fmla="*/ 55 h 580"/>
                <a:gd name="T46" fmla="*/ 320 w 556"/>
                <a:gd name="T47" fmla="*/ 24 h 580"/>
                <a:gd name="T48" fmla="*/ 266 w 556"/>
                <a:gd name="T49" fmla="*/ 18 h 580"/>
                <a:gd name="T50" fmla="*/ 272 w 556"/>
                <a:gd name="T51" fmla="*/ 79 h 580"/>
                <a:gd name="T52" fmla="*/ 260 w 556"/>
                <a:gd name="T53" fmla="*/ 109 h 580"/>
                <a:gd name="T54" fmla="*/ 211 w 556"/>
                <a:gd name="T55" fmla="*/ 91 h 580"/>
                <a:gd name="T56" fmla="*/ 181 w 556"/>
                <a:gd name="T57" fmla="*/ 91 h 580"/>
                <a:gd name="T58" fmla="*/ 163 w 556"/>
                <a:gd name="T59" fmla="*/ 139 h 580"/>
                <a:gd name="T60" fmla="*/ 139 w 556"/>
                <a:gd name="T61" fmla="*/ 169 h 580"/>
                <a:gd name="T62" fmla="*/ 91 w 556"/>
                <a:gd name="T63" fmla="*/ 182 h 580"/>
                <a:gd name="T64" fmla="*/ 72 w 556"/>
                <a:gd name="T65" fmla="*/ 236 h 580"/>
                <a:gd name="T66" fmla="*/ 48 w 556"/>
                <a:gd name="T67" fmla="*/ 254 h 580"/>
                <a:gd name="T68" fmla="*/ 66 w 556"/>
                <a:gd name="T69" fmla="*/ 302 h 580"/>
                <a:gd name="T70" fmla="*/ 42 w 556"/>
                <a:gd name="T71" fmla="*/ 327 h 580"/>
                <a:gd name="T72" fmla="*/ 24 w 556"/>
                <a:gd name="T73" fmla="*/ 369 h 580"/>
                <a:gd name="T74" fmla="*/ 0 w 556"/>
                <a:gd name="T75" fmla="*/ 399 h 580"/>
                <a:gd name="T76" fmla="*/ 72 w 556"/>
                <a:gd name="T77" fmla="*/ 453 h 580"/>
                <a:gd name="T78" fmla="*/ 139 w 556"/>
                <a:gd name="T79" fmla="*/ 496 h 580"/>
                <a:gd name="T80" fmla="*/ 193 w 556"/>
                <a:gd name="T81" fmla="*/ 544 h 580"/>
                <a:gd name="T82" fmla="*/ 229 w 556"/>
                <a:gd name="T83" fmla="*/ 556 h 580"/>
                <a:gd name="T84" fmla="*/ 266 w 556"/>
                <a:gd name="T85" fmla="*/ 580 h 580"/>
                <a:gd name="T86" fmla="*/ 290 w 556"/>
                <a:gd name="T87" fmla="*/ 550 h 580"/>
                <a:gd name="T88" fmla="*/ 332 w 556"/>
                <a:gd name="T89" fmla="*/ 562 h 580"/>
                <a:gd name="T90" fmla="*/ 399 w 556"/>
                <a:gd name="T91" fmla="*/ 580 h 5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56"/>
                <a:gd name="T139" fmla="*/ 0 h 580"/>
                <a:gd name="T140" fmla="*/ 556 w 556"/>
                <a:gd name="T141" fmla="*/ 580 h 5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56" h="580">
                  <a:moveTo>
                    <a:pt x="399" y="580"/>
                  </a:moveTo>
                  <a:lnTo>
                    <a:pt x="399" y="556"/>
                  </a:lnTo>
                  <a:lnTo>
                    <a:pt x="374" y="550"/>
                  </a:lnTo>
                  <a:lnTo>
                    <a:pt x="381" y="538"/>
                  </a:lnTo>
                  <a:lnTo>
                    <a:pt x="399" y="538"/>
                  </a:lnTo>
                  <a:lnTo>
                    <a:pt x="411" y="532"/>
                  </a:lnTo>
                  <a:lnTo>
                    <a:pt x="423" y="526"/>
                  </a:lnTo>
                  <a:lnTo>
                    <a:pt x="405" y="508"/>
                  </a:lnTo>
                  <a:lnTo>
                    <a:pt x="423" y="502"/>
                  </a:lnTo>
                  <a:lnTo>
                    <a:pt x="441" y="502"/>
                  </a:lnTo>
                  <a:lnTo>
                    <a:pt x="435" y="490"/>
                  </a:lnTo>
                  <a:lnTo>
                    <a:pt x="435" y="478"/>
                  </a:lnTo>
                  <a:lnTo>
                    <a:pt x="441" y="459"/>
                  </a:lnTo>
                  <a:lnTo>
                    <a:pt x="453" y="472"/>
                  </a:lnTo>
                  <a:lnTo>
                    <a:pt x="459" y="472"/>
                  </a:lnTo>
                  <a:lnTo>
                    <a:pt x="465" y="459"/>
                  </a:lnTo>
                  <a:lnTo>
                    <a:pt x="477" y="466"/>
                  </a:lnTo>
                  <a:lnTo>
                    <a:pt x="483" y="478"/>
                  </a:lnTo>
                  <a:lnTo>
                    <a:pt x="507" y="478"/>
                  </a:lnTo>
                  <a:lnTo>
                    <a:pt x="513" y="466"/>
                  </a:lnTo>
                  <a:lnTo>
                    <a:pt x="538" y="466"/>
                  </a:lnTo>
                  <a:lnTo>
                    <a:pt x="556" y="459"/>
                  </a:lnTo>
                  <a:lnTo>
                    <a:pt x="544" y="411"/>
                  </a:lnTo>
                  <a:lnTo>
                    <a:pt x="513" y="387"/>
                  </a:lnTo>
                  <a:lnTo>
                    <a:pt x="525" y="363"/>
                  </a:lnTo>
                  <a:lnTo>
                    <a:pt x="544" y="345"/>
                  </a:lnTo>
                  <a:lnTo>
                    <a:pt x="532" y="333"/>
                  </a:lnTo>
                  <a:lnTo>
                    <a:pt x="538" y="321"/>
                  </a:lnTo>
                  <a:lnTo>
                    <a:pt x="519" y="296"/>
                  </a:lnTo>
                  <a:lnTo>
                    <a:pt x="501" y="278"/>
                  </a:lnTo>
                  <a:lnTo>
                    <a:pt x="501" y="254"/>
                  </a:lnTo>
                  <a:lnTo>
                    <a:pt x="507" y="248"/>
                  </a:lnTo>
                  <a:lnTo>
                    <a:pt x="501" y="230"/>
                  </a:lnTo>
                  <a:lnTo>
                    <a:pt x="483" y="230"/>
                  </a:lnTo>
                  <a:lnTo>
                    <a:pt x="483" y="218"/>
                  </a:lnTo>
                  <a:lnTo>
                    <a:pt x="495" y="212"/>
                  </a:lnTo>
                  <a:lnTo>
                    <a:pt x="483" y="175"/>
                  </a:lnTo>
                  <a:lnTo>
                    <a:pt x="483" y="157"/>
                  </a:lnTo>
                  <a:lnTo>
                    <a:pt x="465" y="133"/>
                  </a:lnTo>
                  <a:lnTo>
                    <a:pt x="453" y="133"/>
                  </a:lnTo>
                  <a:lnTo>
                    <a:pt x="453" y="121"/>
                  </a:lnTo>
                  <a:lnTo>
                    <a:pt x="417" y="97"/>
                  </a:lnTo>
                  <a:lnTo>
                    <a:pt x="405" y="91"/>
                  </a:lnTo>
                  <a:lnTo>
                    <a:pt x="381" y="91"/>
                  </a:lnTo>
                  <a:lnTo>
                    <a:pt x="368" y="79"/>
                  </a:lnTo>
                  <a:lnTo>
                    <a:pt x="338" y="55"/>
                  </a:lnTo>
                  <a:lnTo>
                    <a:pt x="320" y="36"/>
                  </a:lnTo>
                  <a:lnTo>
                    <a:pt x="320" y="24"/>
                  </a:lnTo>
                  <a:lnTo>
                    <a:pt x="296" y="0"/>
                  </a:lnTo>
                  <a:lnTo>
                    <a:pt x="266" y="18"/>
                  </a:lnTo>
                  <a:lnTo>
                    <a:pt x="284" y="36"/>
                  </a:lnTo>
                  <a:lnTo>
                    <a:pt x="272" y="79"/>
                  </a:lnTo>
                  <a:lnTo>
                    <a:pt x="278" y="85"/>
                  </a:lnTo>
                  <a:lnTo>
                    <a:pt x="260" y="109"/>
                  </a:lnTo>
                  <a:lnTo>
                    <a:pt x="229" y="97"/>
                  </a:lnTo>
                  <a:lnTo>
                    <a:pt x="211" y="91"/>
                  </a:lnTo>
                  <a:lnTo>
                    <a:pt x="187" y="97"/>
                  </a:lnTo>
                  <a:lnTo>
                    <a:pt x="181" y="91"/>
                  </a:lnTo>
                  <a:lnTo>
                    <a:pt x="157" y="91"/>
                  </a:lnTo>
                  <a:lnTo>
                    <a:pt x="163" y="139"/>
                  </a:lnTo>
                  <a:lnTo>
                    <a:pt x="157" y="157"/>
                  </a:lnTo>
                  <a:lnTo>
                    <a:pt x="139" y="169"/>
                  </a:lnTo>
                  <a:lnTo>
                    <a:pt x="115" y="163"/>
                  </a:lnTo>
                  <a:lnTo>
                    <a:pt x="91" y="182"/>
                  </a:lnTo>
                  <a:lnTo>
                    <a:pt x="72" y="200"/>
                  </a:lnTo>
                  <a:lnTo>
                    <a:pt x="72" y="236"/>
                  </a:lnTo>
                  <a:lnTo>
                    <a:pt x="54" y="236"/>
                  </a:lnTo>
                  <a:lnTo>
                    <a:pt x="48" y="254"/>
                  </a:lnTo>
                  <a:lnTo>
                    <a:pt x="60" y="284"/>
                  </a:lnTo>
                  <a:lnTo>
                    <a:pt x="66" y="302"/>
                  </a:lnTo>
                  <a:lnTo>
                    <a:pt x="60" y="314"/>
                  </a:lnTo>
                  <a:lnTo>
                    <a:pt x="42" y="327"/>
                  </a:lnTo>
                  <a:lnTo>
                    <a:pt x="24" y="351"/>
                  </a:lnTo>
                  <a:lnTo>
                    <a:pt x="24" y="369"/>
                  </a:lnTo>
                  <a:lnTo>
                    <a:pt x="0" y="375"/>
                  </a:lnTo>
                  <a:lnTo>
                    <a:pt x="0" y="399"/>
                  </a:lnTo>
                  <a:lnTo>
                    <a:pt x="24" y="423"/>
                  </a:lnTo>
                  <a:lnTo>
                    <a:pt x="72" y="453"/>
                  </a:lnTo>
                  <a:lnTo>
                    <a:pt x="97" y="459"/>
                  </a:lnTo>
                  <a:lnTo>
                    <a:pt x="139" y="496"/>
                  </a:lnTo>
                  <a:lnTo>
                    <a:pt x="181" y="520"/>
                  </a:lnTo>
                  <a:lnTo>
                    <a:pt x="193" y="544"/>
                  </a:lnTo>
                  <a:lnTo>
                    <a:pt x="217" y="544"/>
                  </a:lnTo>
                  <a:lnTo>
                    <a:pt x="229" y="556"/>
                  </a:lnTo>
                  <a:lnTo>
                    <a:pt x="248" y="562"/>
                  </a:lnTo>
                  <a:lnTo>
                    <a:pt x="266" y="580"/>
                  </a:lnTo>
                  <a:lnTo>
                    <a:pt x="278" y="574"/>
                  </a:lnTo>
                  <a:lnTo>
                    <a:pt x="290" y="550"/>
                  </a:lnTo>
                  <a:lnTo>
                    <a:pt x="308" y="544"/>
                  </a:lnTo>
                  <a:lnTo>
                    <a:pt x="332" y="562"/>
                  </a:lnTo>
                  <a:lnTo>
                    <a:pt x="362" y="568"/>
                  </a:lnTo>
                  <a:lnTo>
                    <a:pt x="399" y="580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83" name="Freeform 8"/>
            <p:cNvSpPr>
              <a:spLocks/>
            </p:cNvSpPr>
            <p:nvPr/>
          </p:nvSpPr>
          <p:spPr bwMode="auto">
            <a:xfrm>
              <a:off x="884" y="1833"/>
              <a:ext cx="478" cy="417"/>
            </a:xfrm>
            <a:custGeom>
              <a:avLst/>
              <a:gdLst>
                <a:gd name="T0" fmla="*/ 25 w 478"/>
                <a:gd name="T1" fmla="*/ 194 h 417"/>
                <a:gd name="T2" fmla="*/ 73 w 478"/>
                <a:gd name="T3" fmla="*/ 242 h 417"/>
                <a:gd name="T4" fmla="*/ 73 w 478"/>
                <a:gd name="T5" fmla="*/ 260 h 417"/>
                <a:gd name="T6" fmla="*/ 109 w 478"/>
                <a:gd name="T7" fmla="*/ 272 h 417"/>
                <a:gd name="T8" fmla="*/ 139 w 478"/>
                <a:gd name="T9" fmla="*/ 314 h 417"/>
                <a:gd name="T10" fmla="*/ 188 w 478"/>
                <a:gd name="T11" fmla="*/ 351 h 417"/>
                <a:gd name="T12" fmla="*/ 248 w 478"/>
                <a:gd name="T13" fmla="*/ 339 h 417"/>
                <a:gd name="T14" fmla="*/ 278 w 478"/>
                <a:gd name="T15" fmla="*/ 357 h 417"/>
                <a:gd name="T16" fmla="*/ 315 w 478"/>
                <a:gd name="T17" fmla="*/ 393 h 417"/>
                <a:gd name="T18" fmla="*/ 339 w 478"/>
                <a:gd name="T19" fmla="*/ 411 h 417"/>
                <a:gd name="T20" fmla="*/ 363 w 478"/>
                <a:gd name="T21" fmla="*/ 417 h 417"/>
                <a:gd name="T22" fmla="*/ 393 w 478"/>
                <a:gd name="T23" fmla="*/ 375 h 417"/>
                <a:gd name="T24" fmla="*/ 411 w 478"/>
                <a:gd name="T25" fmla="*/ 363 h 417"/>
                <a:gd name="T26" fmla="*/ 441 w 478"/>
                <a:gd name="T27" fmla="*/ 326 h 417"/>
                <a:gd name="T28" fmla="*/ 478 w 478"/>
                <a:gd name="T29" fmla="*/ 272 h 417"/>
                <a:gd name="T30" fmla="*/ 441 w 478"/>
                <a:gd name="T31" fmla="*/ 242 h 417"/>
                <a:gd name="T32" fmla="*/ 435 w 478"/>
                <a:gd name="T33" fmla="*/ 206 h 417"/>
                <a:gd name="T34" fmla="*/ 472 w 478"/>
                <a:gd name="T35" fmla="*/ 181 h 417"/>
                <a:gd name="T36" fmla="*/ 429 w 478"/>
                <a:gd name="T37" fmla="*/ 151 h 417"/>
                <a:gd name="T38" fmla="*/ 381 w 478"/>
                <a:gd name="T39" fmla="*/ 133 h 417"/>
                <a:gd name="T40" fmla="*/ 351 w 478"/>
                <a:gd name="T41" fmla="*/ 151 h 417"/>
                <a:gd name="T42" fmla="*/ 339 w 478"/>
                <a:gd name="T43" fmla="*/ 163 h 417"/>
                <a:gd name="T44" fmla="*/ 309 w 478"/>
                <a:gd name="T45" fmla="*/ 145 h 417"/>
                <a:gd name="T46" fmla="*/ 266 w 478"/>
                <a:gd name="T47" fmla="*/ 127 h 417"/>
                <a:gd name="T48" fmla="*/ 218 w 478"/>
                <a:gd name="T49" fmla="*/ 91 h 417"/>
                <a:gd name="T50" fmla="*/ 164 w 478"/>
                <a:gd name="T51" fmla="*/ 42 h 417"/>
                <a:gd name="T52" fmla="*/ 115 w 478"/>
                <a:gd name="T53" fmla="*/ 24 h 417"/>
                <a:gd name="T54" fmla="*/ 73 w 478"/>
                <a:gd name="T55" fmla="*/ 18 h 417"/>
                <a:gd name="T56" fmla="*/ 43 w 478"/>
                <a:gd name="T57" fmla="*/ 36 h 417"/>
                <a:gd name="T58" fmla="*/ 13 w 478"/>
                <a:gd name="T59" fmla="*/ 42 h 417"/>
                <a:gd name="T60" fmla="*/ 13 w 478"/>
                <a:gd name="T61" fmla="*/ 109 h 417"/>
                <a:gd name="T62" fmla="*/ 0 w 478"/>
                <a:gd name="T63" fmla="*/ 145 h 417"/>
                <a:gd name="T64" fmla="*/ 13 w 478"/>
                <a:gd name="T65" fmla="*/ 175 h 4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17"/>
                <a:gd name="T101" fmla="*/ 478 w 478"/>
                <a:gd name="T102" fmla="*/ 417 h 4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17">
                  <a:moveTo>
                    <a:pt x="0" y="187"/>
                  </a:moveTo>
                  <a:lnTo>
                    <a:pt x="25" y="194"/>
                  </a:lnTo>
                  <a:lnTo>
                    <a:pt x="55" y="224"/>
                  </a:lnTo>
                  <a:lnTo>
                    <a:pt x="73" y="242"/>
                  </a:lnTo>
                  <a:lnTo>
                    <a:pt x="61" y="248"/>
                  </a:lnTo>
                  <a:lnTo>
                    <a:pt x="73" y="260"/>
                  </a:lnTo>
                  <a:lnTo>
                    <a:pt x="97" y="260"/>
                  </a:lnTo>
                  <a:lnTo>
                    <a:pt x="109" y="272"/>
                  </a:lnTo>
                  <a:lnTo>
                    <a:pt x="115" y="296"/>
                  </a:lnTo>
                  <a:lnTo>
                    <a:pt x="139" y="314"/>
                  </a:lnTo>
                  <a:lnTo>
                    <a:pt x="151" y="333"/>
                  </a:lnTo>
                  <a:lnTo>
                    <a:pt x="188" y="351"/>
                  </a:lnTo>
                  <a:lnTo>
                    <a:pt x="230" y="357"/>
                  </a:lnTo>
                  <a:lnTo>
                    <a:pt x="248" y="339"/>
                  </a:lnTo>
                  <a:lnTo>
                    <a:pt x="272" y="339"/>
                  </a:lnTo>
                  <a:lnTo>
                    <a:pt x="278" y="357"/>
                  </a:lnTo>
                  <a:lnTo>
                    <a:pt x="309" y="369"/>
                  </a:lnTo>
                  <a:lnTo>
                    <a:pt x="315" y="393"/>
                  </a:lnTo>
                  <a:lnTo>
                    <a:pt x="333" y="399"/>
                  </a:lnTo>
                  <a:lnTo>
                    <a:pt x="339" y="411"/>
                  </a:lnTo>
                  <a:lnTo>
                    <a:pt x="351" y="405"/>
                  </a:lnTo>
                  <a:lnTo>
                    <a:pt x="363" y="417"/>
                  </a:lnTo>
                  <a:lnTo>
                    <a:pt x="381" y="393"/>
                  </a:lnTo>
                  <a:lnTo>
                    <a:pt x="393" y="375"/>
                  </a:lnTo>
                  <a:lnTo>
                    <a:pt x="411" y="375"/>
                  </a:lnTo>
                  <a:lnTo>
                    <a:pt x="411" y="363"/>
                  </a:lnTo>
                  <a:lnTo>
                    <a:pt x="435" y="351"/>
                  </a:lnTo>
                  <a:lnTo>
                    <a:pt x="441" y="326"/>
                  </a:lnTo>
                  <a:lnTo>
                    <a:pt x="441" y="296"/>
                  </a:lnTo>
                  <a:lnTo>
                    <a:pt x="478" y="272"/>
                  </a:lnTo>
                  <a:lnTo>
                    <a:pt x="466" y="248"/>
                  </a:lnTo>
                  <a:lnTo>
                    <a:pt x="441" y="242"/>
                  </a:lnTo>
                  <a:lnTo>
                    <a:pt x="460" y="230"/>
                  </a:lnTo>
                  <a:lnTo>
                    <a:pt x="435" y="206"/>
                  </a:lnTo>
                  <a:lnTo>
                    <a:pt x="460" y="194"/>
                  </a:lnTo>
                  <a:lnTo>
                    <a:pt x="472" y="181"/>
                  </a:lnTo>
                  <a:lnTo>
                    <a:pt x="466" y="163"/>
                  </a:lnTo>
                  <a:lnTo>
                    <a:pt x="429" y="151"/>
                  </a:lnTo>
                  <a:lnTo>
                    <a:pt x="411" y="151"/>
                  </a:lnTo>
                  <a:lnTo>
                    <a:pt x="381" y="133"/>
                  </a:lnTo>
                  <a:lnTo>
                    <a:pt x="363" y="133"/>
                  </a:lnTo>
                  <a:lnTo>
                    <a:pt x="351" y="151"/>
                  </a:lnTo>
                  <a:lnTo>
                    <a:pt x="351" y="157"/>
                  </a:lnTo>
                  <a:lnTo>
                    <a:pt x="339" y="163"/>
                  </a:lnTo>
                  <a:lnTo>
                    <a:pt x="321" y="151"/>
                  </a:lnTo>
                  <a:lnTo>
                    <a:pt x="309" y="145"/>
                  </a:lnTo>
                  <a:lnTo>
                    <a:pt x="290" y="127"/>
                  </a:lnTo>
                  <a:lnTo>
                    <a:pt x="266" y="127"/>
                  </a:lnTo>
                  <a:lnTo>
                    <a:pt x="254" y="115"/>
                  </a:lnTo>
                  <a:lnTo>
                    <a:pt x="218" y="91"/>
                  </a:lnTo>
                  <a:lnTo>
                    <a:pt x="182" y="55"/>
                  </a:lnTo>
                  <a:lnTo>
                    <a:pt x="164" y="42"/>
                  </a:lnTo>
                  <a:lnTo>
                    <a:pt x="145" y="42"/>
                  </a:lnTo>
                  <a:lnTo>
                    <a:pt x="115" y="24"/>
                  </a:lnTo>
                  <a:lnTo>
                    <a:pt x="91" y="0"/>
                  </a:lnTo>
                  <a:lnTo>
                    <a:pt x="73" y="18"/>
                  </a:lnTo>
                  <a:lnTo>
                    <a:pt x="55" y="30"/>
                  </a:lnTo>
                  <a:lnTo>
                    <a:pt x="43" y="36"/>
                  </a:lnTo>
                  <a:lnTo>
                    <a:pt x="13" y="24"/>
                  </a:lnTo>
                  <a:lnTo>
                    <a:pt x="13" y="42"/>
                  </a:lnTo>
                  <a:lnTo>
                    <a:pt x="31" y="79"/>
                  </a:lnTo>
                  <a:lnTo>
                    <a:pt x="13" y="109"/>
                  </a:lnTo>
                  <a:lnTo>
                    <a:pt x="13" y="121"/>
                  </a:lnTo>
                  <a:lnTo>
                    <a:pt x="0" y="145"/>
                  </a:lnTo>
                  <a:lnTo>
                    <a:pt x="0" y="163"/>
                  </a:lnTo>
                  <a:lnTo>
                    <a:pt x="13" y="175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84" name="Freeform 9"/>
            <p:cNvSpPr>
              <a:spLocks/>
            </p:cNvSpPr>
            <p:nvPr/>
          </p:nvSpPr>
          <p:spPr bwMode="auto">
            <a:xfrm>
              <a:off x="884" y="2413"/>
              <a:ext cx="230" cy="290"/>
            </a:xfrm>
            <a:custGeom>
              <a:avLst/>
              <a:gdLst>
                <a:gd name="T0" fmla="*/ 164 w 230"/>
                <a:gd name="T1" fmla="*/ 290 h 290"/>
                <a:gd name="T2" fmla="*/ 188 w 230"/>
                <a:gd name="T3" fmla="*/ 278 h 290"/>
                <a:gd name="T4" fmla="*/ 206 w 230"/>
                <a:gd name="T5" fmla="*/ 266 h 290"/>
                <a:gd name="T6" fmla="*/ 230 w 230"/>
                <a:gd name="T7" fmla="*/ 260 h 290"/>
                <a:gd name="T8" fmla="*/ 230 w 230"/>
                <a:gd name="T9" fmla="*/ 242 h 290"/>
                <a:gd name="T10" fmla="*/ 206 w 230"/>
                <a:gd name="T11" fmla="*/ 242 h 290"/>
                <a:gd name="T12" fmla="*/ 200 w 230"/>
                <a:gd name="T13" fmla="*/ 224 h 290"/>
                <a:gd name="T14" fmla="*/ 206 w 230"/>
                <a:gd name="T15" fmla="*/ 212 h 290"/>
                <a:gd name="T16" fmla="*/ 194 w 230"/>
                <a:gd name="T17" fmla="*/ 206 h 290"/>
                <a:gd name="T18" fmla="*/ 188 w 230"/>
                <a:gd name="T19" fmla="*/ 194 h 290"/>
                <a:gd name="T20" fmla="*/ 200 w 230"/>
                <a:gd name="T21" fmla="*/ 182 h 290"/>
                <a:gd name="T22" fmla="*/ 188 w 230"/>
                <a:gd name="T23" fmla="*/ 176 h 290"/>
                <a:gd name="T24" fmla="*/ 200 w 230"/>
                <a:gd name="T25" fmla="*/ 163 h 290"/>
                <a:gd name="T26" fmla="*/ 188 w 230"/>
                <a:gd name="T27" fmla="*/ 133 h 290"/>
                <a:gd name="T28" fmla="*/ 194 w 230"/>
                <a:gd name="T29" fmla="*/ 121 h 290"/>
                <a:gd name="T30" fmla="*/ 206 w 230"/>
                <a:gd name="T31" fmla="*/ 115 h 290"/>
                <a:gd name="T32" fmla="*/ 188 w 230"/>
                <a:gd name="T33" fmla="*/ 109 h 290"/>
                <a:gd name="T34" fmla="*/ 188 w 230"/>
                <a:gd name="T35" fmla="*/ 91 h 290"/>
                <a:gd name="T36" fmla="*/ 194 w 230"/>
                <a:gd name="T37" fmla="*/ 85 h 290"/>
                <a:gd name="T38" fmla="*/ 212 w 230"/>
                <a:gd name="T39" fmla="*/ 103 h 290"/>
                <a:gd name="T40" fmla="*/ 218 w 230"/>
                <a:gd name="T41" fmla="*/ 97 h 290"/>
                <a:gd name="T42" fmla="*/ 218 w 230"/>
                <a:gd name="T43" fmla="*/ 79 h 290"/>
                <a:gd name="T44" fmla="*/ 200 w 230"/>
                <a:gd name="T45" fmla="*/ 67 h 290"/>
                <a:gd name="T46" fmla="*/ 212 w 230"/>
                <a:gd name="T47" fmla="*/ 43 h 290"/>
                <a:gd name="T48" fmla="*/ 218 w 230"/>
                <a:gd name="T49" fmla="*/ 24 h 290"/>
                <a:gd name="T50" fmla="*/ 200 w 230"/>
                <a:gd name="T51" fmla="*/ 24 h 290"/>
                <a:gd name="T52" fmla="*/ 176 w 230"/>
                <a:gd name="T53" fmla="*/ 18 h 290"/>
                <a:gd name="T54" fmla="*/ 115 w 230"/>
                <a:gd name="T55" fmla="*/ 18 h 290"/>
                <a:gd name="T56" fmla="*/ 91 w 230"/>
                <a:gd name="T57" fmla="*/ 0 h 290"/>
                <a:gd name="T58" fmla="*/ 61 w 230"/>
                <a:gd name="T59" fmla="*/ 6 h 290"/>
                <a:gd name="T60" fmla="*/ 73 w 230"/>
                <a:gd name="T61" fmla="*/ 31 h 290"/>
                <a:gd name="T62" fmla="*/ 49 w 230"/>
                <a:gd name="T63" fmla="*/ 37 h 290"/>
                <a:gd name="T64" fmla="*/ 43 w 230"/>
                <a:gd name="T65" fmla="*/ 43 h 290"/>
                <a:gd name="T66" fmla="*/ 43 w 230"/>
                <a:gd name="T67" fmla="*/ 55 h 290"/>
                <a:gd name="T68" fmla="*/ 37 w 230"/>
                <a:gd name="T69" fmla="*/ 67 h 290"/>
                <a:gd name="T70" fmla="*/ 19 w 230"/>
                <a:gd name="T71" fmla="*/ 61 h 290"/>
                <a:gd name="T72" fmla="*/ 0 w 230"/>
                <a:gd name="T73" fmla="*/ 73 h 290"/>
                <a:gd name="T74" fmla="*/ 6 w 230"/>
                <a:gd name="T75" fmla="*/ 97 h 290"/>
                <a:gd name="T76" fmla="*/ 25 w 230"/>
                <a:gd name="T77" fmla="*/ 109 h 290"/>
                <a:gd name="T78" fmla="*/ 43 w 230"/>
                <a:gd name="T79" fmla="*/ 121 h 290"/>
                <a:gd name="T80" fmla="*/ 55 w 230"/>
                <a:gd name="T81" fmla="*/ 109 h 290"/>
                <a:gd name="T82" fmla="*/ 67 w 230"/>
                <a:gd name="T83" fmla="*/ 121 h 290"/>
                <a:gd name="T84" fmla="*/ 73 w 230"/>
                <a:gd name="T85" fmla="*/ 133 h 290"/>
                <a:gd name="T86" fmla="*/ 85 w 230"/>
                <a:gd name="T87" fmla="*/ 151 h 290"/>
                <a:gd name="T88" fmla="*/ 91 w 230"/>
                <a:gd name="T89" fmla="*/ 176 h 290"/>
                <a:gd name="T90" fmla="*/ 97 w 230"/>
                <a:gd name="T91" fmla="*/ 194 h 290"/>
                <a:gd name="T92" fmla="*/ 121 w 230"/>
                <a:gd name="T93" fmla="*/ 194 h 290"/>
                <a:gd name="T94" fmla="*/ 145 w 230"/>
                <a:gd name="T95" fmla="*/ 218 h 290"/>
                <a:gd name="T96" fmla="*/ 139 w 230"/>
                <a:gd name="T97" fmla="*/ 236 h 290"/>
                <a:gd name="T98" fmla="*/ 133 w 230"/>
                <a:gd name="T99" fmla="*/ 254 h 290"/>
                <a:gd name="T100" fmla="*/ 133 w 230"/>
                <a:gd name="T101" fmla="*/ 272 h 290"/>
                <a:gd name="T102" fmla="*/ 151 w 230"/>
                <a:gd name="T103" fmla="*/ 290 h 290"/>
                <a:gd name="T104" fmla="*/ 164 w 230"/>
                <a:gd name="T105" fmla="*/ 290 h 2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90"/>
                <a:gd name="T161" fmla="*/ 230 w 230"/>
                <a:gd name="T162" fmla="*/ 290 h 2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90">
                  <a:moveTo>
                    <a:pt x="164" y="290"/>
                  </a:moveTo>
                  <a:lnTo>
                    <a:pt x="188" y="278"/>
                  </a:lnTo>
                  <a:lnTo>
                    <a:pt x="206" y="266"/>
                  </a:lnTo>
                  <a:lnTo>
                    <a:pt x="230" y="260"/>
                  </a:lnTo>
                  <a:lnTo>
                    <a:pt x="230" y="242"/>
                  </a:lnTo>
                  <a:lnTo>
                    <a:pt x="206" y="242"/>
                  </a:lnTo>
                  <a:lnTo>
                    <a:pt x="200" y="224"/>
                  </a:lnTo>
                  <a:lnTo>
                    <a:pt x="206" y="212"/>
                  </a:lnTo>
                  <a:lnTo>
                    <a:pt x="194" y="206"/>
                  </a:lnTo>
                  <a:lnTo>
                    <a:pt x="188" y="194"/>
                  </a:lnTo>
                  <a:lnTo>
                    <a:pt x="200" y="182"/>
                  </a:lnTo>
                  <a:lnTo>
                    <a:pt x="188" y="176"/>
                  </a:lnTo>
                  <a:lnTo>
                    <a:pt x="200" y="163"/>
                  </a:lnTo>
                  <a:lnTo>
                    <a:pt x="188" y="133"/>
                  </a:lnTo>
                  <a:lnTo>
                    <a:pt x="194" y="121"/>
                  </a:lnTo>
                  <a:lnTo>
                    <a:pt x="206" y="115"/>
                  </a:lnTo>
                  <a:lnTo>
                    <a:pt x="188" y="109"/>
                  </a:lnTo>
                  <a:lnTo>
                    <a:pt x="188" y="91"/>
                  </a:lnTo>
                  <a:lnTo>
                    <a:pt x="194" y="85"/>
                  </a:lnTo>
                  <a:lnTo>
                    <a:pt x="212" y="103"/>
                  </a:lnTo>
                  <a:lnTo>
                    <a:pt x="218" y="97"/>
                  </a:lnTo>
                  <a:lnTo>
                    <a:pt x="218" y="79"/>
                  </a:lnTo>
                  <a:lnTo>
                    <a:pt x="200" y="67"/>
                  </a:lnTo>
                  <a:lnTo>
                    <a:pt x="212" y="43"/>
                  </a:lnTo>
                  <a:lnTo>
                    <a:pt x="218" y="24"/>
                  </a:lnTo>
                  <a:lnTo>
                    <a:pt x="200" y="24"/>
                  </a:lnTo>
                  <a:lnTo>
                    <a:pt x="176" y="18"/>
                  </a:lnTo>
                  <a:lnTo>
                    <a:pt x="115" y="18"/>
                  </a:lnTo>
                  <a:lnTo>
                    <a:pt x="91" y="0"/>
                  </a:lnTo>
                  <a:lnTo>
                    <a:pt x="61" y="6"/>
                  </a:lnTo>
                  <a:lnTo>
                    <a:pt x="73" y="31"/>
                  </a:lnTo>
                  <a:lnTo>
                    <a:pt x="49" y="37"/>
                  </a:lnTo>
                  <a:lnTo>
                    <a:pt x="43" y="43"/>
                  </a:lnTo>
                  <a:lnTo>
                    <a:pt x="43" y="55"/>
                  </a:lnTo>
                  <a:lnTo>
                    <a:pt x="37" y="67"/>
                  </a:lnTo>
                  <a:lnTo>
                    <a:pt x="19" y="61"/>
                  </a:lnTo>
                  <a:lnTo>
                    <a:pt x="0" y="73"/>
                  </a:lnTo>
                  <a:lnTo>
                    <a:pt x="6" y="97"/>
                  </a:lnTo>
                  <a:lnTo>
                    <a:pt x="25" y="109"/>
                  </a:lnTo>
                  <a:lnTo>
                    <a:pt x="43" y="121"/>
                  </a:lnTo>
                  <a:lnTo>
                    <a:pt x="55" y="109"/>
                  </a:lnTo>
                  <a:lnTo>
                    <a:pt x="67" y="121"/>
                  </a:lnTo>
                  <a:lnTo>
                    <a:pt x="73" y="133"/>
                  </a:lnTo>
                  <a:lnTo>
                    <a:pt x="85" y="151"/>
                  </a:lnTo>
                  <a:lnTo>
                    <a:pt x="91" y="176"/>
                  </a:lnTo>
                  <a:lnTo>
                    <a:pt x="97" y="194"/>
                  </a:lnTo>
                  <a:lnTo>
                    <a:pt x="121" y="194"/>
                  </a:lnTo>
                  <a:lnTo>
                    <a:pt x="145" y="218"/>
                  </a:lnTo>
                  <a:lnTo>
                    <a:pt x="139" y="236"/>
                  </a:lnTo>
                  <a:lnTo>
                    <a:pt x="133" y="254"/>
                  </a:lnTo>
                  <a:lnTo>
                    <a:pt x="133" y="272"/>
                  </a:lnTo>
                  <a:lnTo>
                    <a:pt x="151" y="290"/>
                  </a:lnTo>
                  <a:lnTo>
                    <a:pt x="164" y="290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85" name="Freeform 10"/>
            <p:cNvSpPr>
              <a:spLocks/>
            </p:cNvSpPr>
            <p:nvPr/>
          </p:nvSpPr>
          <p:spPr bwMode="auto">
            <a:xfrm>
              <a:off x="715" y="2413"/>
              <a:ext cx="333" cy="357"/>
            </a:xfrm>
            <a:custGeom>
              <a:avLst/>
              <a:gdLst>
                <a:gd name="T0" fmla="*/ 151 w 333"/>
                <a:gd name="T1" fmla="*/ 327 h 357"/>
                <a:gd name="T2" fmla="*/ 163 w 333"/>
                <a:gd name="T3" fmla="*/ 333 h 357"/>
                <a:gd name="T4" fmla="*/ 194 w 333"/>
                <a:gd name="T5" fmla="*/ 327 h 357"/>
                <a:gd name="T6" fmla="*/ 224 w 333"/>
                <a:gd name="T7" fmla="*/ 339 h 357"/>
                <a:gd name="T8" fmla="*/ 224 w 333"/>
                <a:gd name="T9" fmla="*/ 351 h 357"/>
                <a:gd name="T10" fmla="*/ 236 w 333"/>
                <a:gd name="T11" fmla="*/ 357 h 357"/>
                <a:gd name="T12" fmla="*/ 248 w 333"/>
                <a:gd name="T13" fmla="*/ 339 h 357"/>
                <a:gd name="T14" fmla="*/ 266 w 333"/>
                <a:gd name="T15" fmla="*/ 345 h 357"/>
                <a:gd name="T16" fmla="*/ 254 w 333"/>
                <a:gd name="T17" fmla="*/ 327 h 357"/>
                <a:gd name="T18" fmla="*/ 278 w 333"/>
                <a:gd name="T19" fmla="*/ 308 h 357"/>
                <a:gd name="T20" fmla="*/ 290 w 333"/>
                <a:gd name="T21" fmla="*/ 321 h 357"/>
                <a:gd name="T22" fmla="*/ 302 w 333"/>
                <a:gd name="T23" fmla="*/ 315 h 357"/>
                <a:gd name="T24" fmla="*/ 308 w 333"/>
                <a:gd name="T25" fmla="*/ 308 h 357"/>
                <a:gd name="T26" fmla="*/ 333 w 333"/>
                <a:gd name="T27" fmla="*/ 315 h 357"/>
                <a:gd name="T28" fmla="*/ 333 w 333"/>
                <a:gd name="T29" fmla="*/ 290 h 357"/>
                <a:gd name="T30" fmla="*/ 308 w 333"/>
                <a:gd name="T31" fmla="*/ 278 h 357"/>
                <a:gd name="T32" fmla="*/ 302 w 333"/>
                <a:gd name="T33" fmla="*/ 248 h 357"/>
                <a:gd name="T34" fmla="*/ 308 w 333"/>
                <a:gd name="T35" fmla="*/ 230 h 357"/>
                <a:gd name="T36" fmla="*/ 314 w 333"/>
                <a:gd name="T37" fmla="*/ 218 h 357"/>
                <a:gd name="T38" fmla="*/ 290 w 333"/>
                <a:gd name="T39" fmla="*/ 188 h 357"/>
                <a:gd name="T40" fmla="*/ 266 w 333"/>
                <a:gd name="T41" fmla="*/ 188 h 357"/>
                <a:gd name="T42" fmla="*/ 260 w 333"/>
                <a:gd name="T43" fmla="*/ 163 h 357"/>
                <a:gd name="T44" fmla="*/ 242 w 333"/>
                <a:gd name="T45" fmla="*/ 133 h 357"/>
                <a:gd name="T46" fmla="*/ 224 w 333"/>
                <a:gd name="T47" fmla="*/ 109 h 357"/>
                <a:gd name="T48" fmla="*/ 206 w 333"/>
                <a:gd name="T49" fmla="*/ 115 h 357"/>
                <a:gd name="T50" fmla="*/ 182 w 333"/>
                <a:gd name="T51" fmla="*/ 97 h 357"/>
                <a:gd name="T52" fmla="*/ 151 w 333"/>
                <a:gd name="T53" fmla="*/ 103 h 357"/>
                <a:gd name="T54" fmla="*/ 133 w 333"/>
                <a:gd name="T55" fmla="*/ 91 h 357"/>
                <a:gd name="T56" fmla="*/ 115 w 333"/>
                <a:gd name="T57" fmla="*/ 97 h 357"/>
                <a:gd name="T58" fmla="*/ 103 w 333"/>
                <a:gd name="T59" fmla="*/ 73 h 357"/>
                <a:gd name="T60" fmla="*/ 79 w 333"/>
                <a:gd name="T61" fmla="*/ 37 h 357"/>
                <a:gd name="T62" fmla="*/ 73 w 333"/>
                <a:gd name="T63" fmla="*/ 24 h 357"/>
                <a:gd name="T64" fmla="*/ 73 w 333"/>
                <a:gd name="T65" fmla="*/ 12 h 357"/>
                <a:gd name="T66" fmla="*/ 43 w 333"/>
                <a:gd name="T67" fmla="*/ 6 h 357"/>
                <a:gd name="T68" fmla="*/ 12 w 333"/>
                <a:gd name="T69" fmla="*/ 0 h 357"/>
                <a:gd name="T70" fmla="*/ 0 w 333"/>
                <a:gd name="T71" fmla="*/ 12 h 357"/>
                <a:gd name="T72" fmla="*/ 0 w 333"/>
                <a:gd name="T73" fmla="*/ 79 h 357"/>
                <a:gd name="T74" fmla="*/ 18 w 333"/>
                <a:gd name="T75" fmla="*/ 97 h 357"/>
                <a:gd name="T76" fmla="*/ 30 w 333"/>
                <a:gd name="T77" fmla="*/ 97 h 357"/>
                <a:gd name="T78" fmla="*/ 55 w 333"/>
                <a:gd name="T79" fmla="*/ 139 h 357"/>
                <a:gd name="T80" fmla="*/ 43 w 333"/>
                <a:gd name="T81" fmla="*/ 151 h 357"/>
                <a:gd name="T82" fmla="*/ 37 w 333"/>
                <a:gd name="T83" fmla="*/ 176 h 357"/>
                <a:gd name="T84" fmla="*/ 49 w 333"/>
                <a:gd name="T85" fmla="*/ 200 h 357"/>
                <a:gd name="T86" fmla="*/ 73 w 333"/>
                <a:gd name="T87" fmla="*/ 212 h 357"/>
                <a:gd name="T88" fmla="*/ 79 w 333"/>
                <a:gd name="T89" fmla="*/ 230 h 357"/>
                <a:gd name="T90" fmla="*/ 103 w 333"/>
                <a:gd name="T91" fmla="*/ 260 h 357"/>
                <a:gd name="T92" fmla="*/ 97 w 333"/>
                <a:gd name="T93" fmla="*/ 272 h 357"/>
                <a:gd name="T94" fmla="*/ 115 w 333"/>
                <a:gd name="T95" fmla="*/ 278 h 357"/>
                <a:gd name="T96" fmla="*/ 121 w 333"/>
                <a:gd name="T97" fmla="*/ 302 h 357"/>
                <a:gd name="T98" fmla="*/ 139 w 333"/>
                <a:gd name="T99" fmla="*/ 308 h 357"/>
                <a:gd name="T100" fmla="*/ 151 w 333"/>
                <a:gd name="T101" fmla="*/ 327 h 3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3"/>
                <a:gd name="T154" fmla="*/ 0 h 357"/>
                <a:gd name="T155" fmla="*/ 333 w 333"/>
                <a:gd name="T156" fmla="*/ 357 h 3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3" h="357">
                  <a:moveTo>
                    <a:pt x="151" y="327"/>
                  </a:moveTo>
                  <a:lnTo>
                    <a:pt x="163" y="333"/>
                  </a:lnTo>
                  <a:lnTo>
                    <a:pt x="194" y="327"/>
                  </a:lnTo>
                  <a:lnTo>
                    <a:pt x="224" y="339"/>
                  </a:lnTo>
                  <a:lnTo>
                    <a:pt x="224" y="351"/>
                  </a:lnTo>
                  <a:lnTo>
                    <a:pt x="236" y="357"/>
                  </a:lnTo>
                  <a:lnTo>
                    <a:pt x="248" y="339"/>
                  </a:lnTo>
                  <a:lnTo>
                    <a:pt x="266" y="345"/>
                  </a:lnTo>
                  <a:lnTo>
                    <a:pt x="254" y="327"/>
                  </a:lnTo>
                  <a:lnTo>
                    <a:pt x="278" y="308"/>
                  </a:lnTo>
                  <a:lnTo>
                    <a:pt x="290" y="321"/>
                  </a:lnTo>
                  <a:lnTo>
                    <a:pt x="302" y="315"/>
                  </a:lnTo>
                  <a:lnTo>
                    <a:pt x="308" y="308"/>
                  </a:lnTo>
                  <a:lnTo>
                    <a:pt x="333" y="315"/>
                  </a:lnTo>
                  <a:lnTo>
                    <a:pt x="333" y="290"/>
                  </a:lnTo>
                  <a:lnTo>
                    <a:pt x="308" y="278"/>
                  </a:lnTo>
                  <a:lnTo>
                    <a:pt x="302" y="248"/>
                  </a:lnTo>
                  <a:lnTo>
                    <a:pt x="308" y="230"/>
                  </a:lnTo>
                  <a:lnTo>
                    <a:pt x="314" y="218"/>
                  </a:lnTo>
                  <a:lnTo>
                    <a:pt x="290" y="188"/>
                  </a:lnTo>
                  <a:lnTo>
                    <a:pt x="266" y="188"/>
                  </a:lnTo>
                  <a:lnTo>
                    <a:pt x="260" y="163"/>
                  </a:lnTo>
                  <a:lnTo>
                    <a:pt x="242" y="133"/>
                  </a:lnTo>
                  <a:lnTo>
                    <a:pt x="224" y="109"/>
                  </a:lnTo>
                  <a:lnTo>
                    <a:pt x="206" y="115"/>
                  </a:lnTo>
                  <a:lnTo>
                    <a:pt x="182" y="97"/>
                  </a:lnTo>
                  <a:lnTo>
                    <a:pt x="151" y="103"/>
                  </a:lnTo>
                  <a:lnTo>
                    <a:pt x="133" y="91"/>
                  </a:lnTo>
                  <a:lnTo>
                    <a:pt x="115" y="97"/>
                  </a:lnTo>
                  <a:lnTo>
                    <a:pt x="103" y="73"/>
                  </a:lnTo>
                  <a:lnTo>
                    <a:pt x="79" y="37"/>
                  </a:lnTo>
                  <a:lnTo>
                    <a:pt x="73" y="24"/>
                  </a:lnTo>
                  <a:lnTo>
                    <a:pt x="73" y="12"/>
                  </a:lnTo>
                  <a:lnTo>
                    <a:pt x="43" y="6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79"/>
                  </a:lnTo>
                  <a:lnTo>
                    <a:pt x="18" y="97"/>
                  </a:lnTo>
                  <a:lnTo>
                    <a:pt x="30" y="97"/>
                  </a:lnTo>
                  <a:lnTo>
                    <a:pt x="55" y="139"/>
                  </a:lnTo>
                  <a:lnTo>
                    <a:pt x="43" y="151"/>
                  </a:lnTo>
                  <a:lnTo>
                    <a:pt x="37" y="176"/>
                  </a:lnTo>
                  <a:lnTo>
                    <a:pt x="49" y="200"/>
                  </a:lnTo>
                  <a:lnTo>
                    <a:pt x="73" y="212"/>
                  </a:lnTo>
                  <a:lnTo>
                    <a:pt x="79" y="230"/>
                  </a:lnTo>
                  <a:lnTo>
                    <a:pt x="103" y="260"/>
                  </a:lnTo>
                  <a:lnTo>
                    <a:pt x="97" y="272"/>
                  </a:lnTo>
                  <a:lnTo>
                    <a:pt x="115" y="278"/>
                  </a:lnTo>
                  <a:lnTo>
                    <a:pt x="121" y="302"/>
                  </a:lnTo>
                  <a:lnTo>
                    <a:pt x="139" y="308"/>
                  </a:lnTo>
                  <a:lnTo>
                    <a:pt x="151" y="327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86" name="Freeform 11"/>
            <p:cNvSpPr>
              <a:spLocks/>
            </p:cNvSpPr>
            <p:nvPr/>
          </p:nvSpPr>
          <p:spPr bwMode="auto">
            <a:xfrm>
              <a:off x="673" y="2582"/>
              <a:ext cx="217" cy="345"/>
            </a:xfrm>
            <a:custGeom>
              <a:avLst/>
              <a:gdLst>
                <a:gd name="T0" fmla="*/ 79 w 217"/>
                <a:gd name="T1" fmla="*/ 345 h 345"/>
                <a:gd name="T2" fmla="*/ 97 w 217"/>
                <a:gd name="T3" fmla="*/ 333 h 345"/>
                <a:gd name="T4" fmla="*/ 121 w 217"/>
                <a:gd name="T5" fmla="*/ 333 h 345"/>
                <a:gd name="T6" fmla="*/ 133 w 217"/>
                <a:gd name="T7" fmla="*/ 315 h 345"/>
                <a:gd name="T8" fmla="*/ 163 w 217"/>
                <a:gd name="T9" fmla="*/ 309 h 345"/>
                <a:gd name="T10" fmla="*/ 187 w 217"/>
                <a:gd name="T11" fmla="*/ 303 h 345"/>
                <a:gd name="T12" fmla="*/ 205 w 217"/>
                <a:gd name="T13" fmla="*/ 291 h 345"/>
                <a:gd name="T14" fmla="*/ 181 w 217"/>
                <a:gd name="T15" fmla="*/ 260 h 345"/>
                <a:gd name="T16" fmla="*/ 193 w 217"/>
                <a:gd name="T17" fmla="*/ 248 h 345"/>
                <a:gd name="T18" fmla="*/ 205 w 217"/>
                <a:gd name="T19" fmla="*/ 236 h 345"/>
                <a:gd name="T20" fmla="*/ 205 w 217"/>
                <a:gd name="T21" fmla="*/ 212 h 345"/>
                <a:gd name="T22" fmla="*/ 217 w 217"/>
                <a:gd name="T23" fmla="*/ 200 h 345"/>
                <a:gd name="T24" fmla="*/ 193 w 217"/>
                <a:gd name="T25" fmla="*/ 158 h 345"/>
                <a:gd name="T26" fmla="*/ 181 w 217"/>
                <a:gd name="T27" fmla="*/ 133 h 345"/>
                <a:gd name="T28" fmla="*/ 163 w 217"/>
                <a:gd name="T29" fmla="*/ 133 h 345"/>
                <a:gd name="T30" fmla="*/ 157 w 217"/>
                <a:gd name="T31" fmla="*/ 103 h 345"/>
                <a:gd name="T32" fmla="*/ 145 w 217"/>
                <a:gd name="T33" fmla="*/ 103 h 345"/>
                <a:gd name="T34" fmla="*/ 145 w 217"/>
                <a:gd name="T35" fmla="*/ 91 h 345"/>
                <a:gd name="T36" fmla="*/ 121 w 217"/>
                <a:gd name="T37" fmla="*/ 55 h 345"/>
                <a:gd name="T38" fmla="*/ 121 w 217"/>
                <a:gd name="T39" fmla="*/ 43 h 345"/>
                <a:gd name="T40" fmla="*/ 97 w 217"/>
                <a:gd name="T41" fmla="*/ 25 h 345"/>
                <a:gd name="T42" fmla="*/ 72 w 217"/>
                <a:gd name="T43" fmla="*/ 0 h 345"/>
                <a:gd name="T44" fmla="*/ 42 w 217"/>
                <a:gd name="T45" fmla="*/ 7 h 345"/>
                <a:gd name="T46" fmla="*/ 60 w 217"/>
                <a:gd name="T47" fmla="*/ 49 h 345"/>
                <a:gd name="T48" fmla="*/ 79 w 217"/>
                <a:gd name="T49" fmla="*/ 85 h 345"/>
                <a:gd name="T50" fmla="*/ 60 w 217"/>
                <a:gd name="T51" fmla="*/ 109 h 345"/>
                <a:gd name="T52" fmla="*/ 60 w 217"/>
                <a:gd name="T53" fmla="*/ 139 h 345"/>
                <a:gd name="T54" fmla="*/ 12 w 217"/>
                <a:gd name="T55" fmla="*/ 182 h 345"/>
                <a:gd name="T56" fmla="*/ 12 w 217"/>
                <a:gd name="T57" fmla="*/ 194 h 345"/>
                <a:gd name="T58" fmla="*/ 0 w 217"/>
                <a:gd name="T59" fmla="*/ 212 h 345"/>
                <a:gd name="T60" fmla="*/ 6 w 217"/>
                <a:gd name="T61" fmla="*/ 236 h 345"/>
                <a:gd name="T62" fmla="*/ 18 w 217"/>
                <a:gd name="T63" fmla="*/ 272 h 345"/>
                <a:gd name="T64" fmla="*/ 24 w 217"/>
                <a:gd name="T65" fmla="*/ 278 h 345"/>
                <a:gd name="T66" fmla="*/ 36 w 217"/>
                <a:gd name="T67" fmla="*/ 272 h 345"/>
                <a:gd name="T68" fmla="*/ 42 w 217"/>
                <a:gd name="T69" fmla="*/ 278 h 345"/>
                <a:gd name="T70" fmla="*/ 72 w 217"/>
                <a:gd name="T71" fmla="*/ 285 h 345"/>
                <a:gd name="T72" fmla="*/ 72 w 217"/>
                <a:gd name="T73" fmla="*/ 309 h 345"/>
                <a:gd name="T74" fmla="*/ 79 w 217"/>
                <a:gd name="T75" fmla="*/ 345 h 3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7"/>
                <a:gd name="T115" fmla="*/ 0 h 345"/>
                <a:gd name="T116" fmla="*/ 217 w 217"/>
                <a:gd name="T117" fmla="*/ 345 h 3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7" h="345">
                  <a:moveTo>
                    <a:pt x="79" y="345"/>
                  </a:moveTo>
                  <a:lnTo>
                    <a:pt x="97" y="333"/>
                  </a:lnTo>
                  <a:lnTo>
                    <a:pt x="121" y="333"/>
                  </a:lnTo>
                  <a:lnTo>
                    <a:pt x="133" y="315"/>
                  </a:lnTo>
                  <a:lnTo>
                    <a:pt x="163" y="309"/>
                  </a:lnTo>
                  <a:lnTo>
                    <a:pt x="187" y="303"/>
                  </a:lnTo>
                  <a:lnTo>
                    <a:pt x="205" y="291"/>
                  </a:lnTo>
                  <a:lnTo>
                    <a:pt x="181" y="260"/>
                  </a:lnTo>
                  <a:lnTo>
                    <a:pt x="193" y="248"/>
                  </a:lnTo>
                  <a:lnTo>
                    <a:pt x="205" y="236"/>
                  </a:lnTo>
                  <a:lnTo>
                    <a:pt x="205" y="212"/>
                  </a:lnTo>
                  <a:lnTo>
                    <a:pt x="217" y="200"/>
                  </a:lnTo>
                  <a:lnTo>
                    <a:pt x="193" y="158"/>
                  </a:lnTo>
                  <a:lnTo>
                    <a:pt x="181" y="133"/>
                  </a:lnTo>
                  <a:lnTo>
                    <a:pt x="163" y="133"/>
                  </a:lnTo>
                  <a:lnTo>
                    <a:pt x="157" y="103"/>
                  </a:lnTo>
                  <a:lnTo>
                    <a:pt x="145" y="103"/>
                  </a:lnTo>
                  <a:lnTo>
                    <a:pt x="145" y="91"/>
                  </a:lnTo>
                  <a:lnTo>
                    <a:pt x="121" y="55"/>
                  </a:lnTo>
                  <a:lnTo>
                    <a:pt x="121" y="43"/>
                  </a:lnTo>
                  <a:lnTo>
                    <a:pt x="97" y="25"/>
                  </a:lnTo>
                  <a:lnTo>
                    <a:pt x="72" y="0"/>
                  </a:lnTo>
                  <a:lnTo>
                    <a:pt x="42" y="7"/>
                  </a:lnTo>
                  <a:lnTo>
                    <a:pt x="60" y="49"/>
                  </a:lnTo>
                  <a:lnTo>
                    <a:pt x="79" y="85"/>
                  </a:lnTo>
                  <a:lnTo>
                    <a:pt x="60" y="109"/>
                  </a:lnTo>
                  <a:lnTo>
                    <a:pt x="60" y="139"/>
                  </a:lnTo>
                  <a:lnTo>
                    <a:pt x="12" y="182"/>
                  </a:lnTo>
                  <a:lnTo>
                    <a:pt x="12" y="194"/>
                  </a:lnTo>
                  <a:lnTo>
                    <a:pt x="0" y="212"/>
                  </a:lnTo>
                  <a:lnTo>
                    <a:pt x="6" y="236"/>
                  </a:lnTo>
                  <a:lnTo>
                    <a:pt x="18" y="272"/>
                  </a:lnTo>
                  <a:lnTo>
                    <a:pt x="24" y="278"/>
                  </a:lnTo>
                  <a:lnTo>
                    <a:pt x="36" y="272"/>
                  </a:lnTo>
                  <a:lnTo>
                    <a:pt x="42" y="278"/>
                  </a:lnTo>
                  <a:lnTo>
                    <a:pt x="72" y="285"/>
                  </a:lnTo>
                  <a:lnTo>
                    <a:pt x="72" y="309"/>
                  </a:lnTo>
                  <a:lnTo>
                    <a:pt x="79" y="345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87" name="Freeform 12"/>
            <p:cNvSpPr>
              <a:spLocks/>
            </p:cNvSpPr>
            <p:nvPr/>
          </p:nvSpPr>
          <p:spPr bwMode="auto">
            <a:xfrm>
              <a:off x="709" y="3283"/>
              <a:ext cx="139" cy="139"/>
            </a:xfrm>
            <a:custGeom>
              <a:avLst/>
              <a:gdLst>
                <a:gd name="T0" fmla="*/ 30 w 139"/>
                <a:gd name="T1" fmla="*/ 133 h 139"/>
                <a:gd name="T2" fmla="*/ 49 w 139"/>
                <a:gd name="T3" fmla="*/ 127 h 139"/>
                <a:gd name="T4" fmla="*/ 61 w 139"/>
                <a:gd name="T5" fmla="*/ 139 h 139"/>
                <a:gd name="T6" fmla="*/ 85 w 139"/>
                <a:gd name="T7" fmla="*/ 133 h 139"/>
                <a:gd name="T8" fmla="*/ 91 w 139"/>
                <a:gd name="T9" fmla="*/ 121 h 139"/>
                <a:gd name="T10" fmla="*/ 115 w 139"/>
                <a:gd name="T11" fmla="*/ 127 h 139"/>
                <a:gd name="T12" fmla="*/ 139 w 139"/>
                <a:gd name="T13" fmla="*/ 133 h 139"/>
                <a:gd name="T14" fmla="*/ 139 w 139"/>
                <a:gd name="T15" fmla="*/ 127 h 139"/>
                <a:gd name="T16" fmla="*/ 127 w 139"/>
                <a:gd name="T17" fmla="*/ 115 h 139"/>
                <a:gd name="T18" fmla="*/ 115 w 139"/>
                <a:gd name="T19" fmla="*/ 73 h 139"/>
                <a:gd name="T20" fmla="*/ 127 w 139"/>
                <a:gd name="T21" fmla="*/ 55 h 139"/>
                <a:gd name="T22" fmla="*/ 115 w 139"/>
                <a:gd name="T23" fmla="*/ 43 h 139"/>
                <a:gd name="T24" fmla="*/ 91 w 139"/>
                <a:gd name="T25" fmla="*/ 43 h 139"/>
                <a:gd name="T26" fmla="*/ 85 w 139"/>
                <a:gd name="T27" fmla="*/ 31 h 139"/>
                <a:gd name="T28" fmla="*/ 67 w 139"/>
                <a:gd name="T29" fmla="*/ 43 h 139"/>
                <a:gd name="T30" fmla="*/ 49 w 139"/>
                <a:gd name="T31" fmla="*/ 31 h 139"/>
                <a:gd name="T32" fmla="*/ 36 w 139"/>
                <a:gd name="T33" fmla="*/ 31 h 139"/>
                <a:gd name="T34" fmla="*/ 24 w 139"/>
                <a:gd name="T35" fmla="*/ 19 h 139"/>
                <a:gd name="T36" fmla="*/ 24 w 139"/>
                <a:gd name="T37" fmla="*/ 0 h 139"/>
                <a:gd name="T38" fmla="*/ 0 w 139"/>
                <a:gd name="T39" fmla="*/ 0 h 139"/>
                <a:gd name="T40" fmla="*/ 12 w 139"/>
                <a:gd name="T41" fmla="*/ 25 h 139"/>
                <a:gd name="T42" fmla="*/ 24 w 139"/>
                <a:gd name="T43" fmla="*/ 49 h 139"/>
                <a:gd name="T44" fmla="*/ 49 w 139"/>
                <a:gd name="T45" fmla="*/ 85 h 139"/>
                <a:gd name="T46" fmla="*/ 30 w 139"/>
                <a:gd name="T47" fmla="*/ 103 h 139"/>
                <a:gd name="T48" fmla="*/ 36 w 139"/>
                <a:gd name="T49" fmla="*/ 115 h 139"/>
                <a:gd name="T50" fmla="*/ 30 w 139"/>
                <a:gd name="T51" fmla="*/ 133 h 1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9"/>
                <a:gd name="T79" fmla="*/ 0 h 139"/>
                <a:gd name="T80" fmla="*/ 139 w 139"/>
                <a:gd name="T81" fmla="*/ 139 h 1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9" h="139">
                  <a:moveTo>
                    <a:pt x="30" y="133"/>
                  </a:moveTo>
                  <a:lnTo>
                    <a:pt x="49" y="127"/>
                  </a:lnTo>
                  <a:lnTo>
                    <a:pt x="61" y="139"/>
                  </a:lnTo>
                  <a:lnTo>
                    <a:pt x="85" y="133"/>
                  </a:lnTo>
                  <a:lnTo>
                    <a:pt x="91" y="121"/>
                  </a:lnTo>
                  <a:lnTo>
                    <a:pt x="115" y="127"/>
                  </a:lnTo>
                  <a:lnTo>
                    <a:pt x="139" y="133"/>
                  </a:lnTo>
                  <a:lnTo>
                    <a:pt x="139" y="127"/>
                  </a:lnTo>
                  <a:lnTo>
                    <a:pt x="127" y="115"/>
                  </a:lnTo>
                  <a:lnTo>
                    <a:pt x="115" y="73"/>
                  </a:lnTo>
                  <a:lnTo>
                    <a:pt x="127" y="55"/>
                  </a:lnTo>
                  <a:lnTo>
                    <a:pt x="115" y="43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67" y="43"/>
                  </a:lnTo>
                  <a:lnTo>
                    <a:pt x="49" y="31"/>
                  </a:lnTo>
                  <a:lnTo>
                    <a:pt x="36" y="31"/>
                  </a:lnTo>
                  <a:lnTo>
                    <a:pt x="24" y="1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2" y="25"/>
                  </a:lnTo>
                  <a:lnTo>
                    <a:pt x="24" y="49"/>
                  </a:lnTo>
                  <a:lnTo>
                    <a:pt x="49" y="85"/>
                  </a:lnTo>
                  <a:lnTo>
                    <a:pt x="30" y="103"/>
                  </a:lnTo>
                  <a:lnTo>
                    <a:pt x="36" y="115"/>
                  </a:lnTo>
                  <a:lnTo>
                    <a:pt x="30" y="133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88" name="Freeform 13"/>
            <p:cNvSpPr>
              <a:spLocks/>
            </p:cNvSpPr>
            <p:nvPr/>
          </p:nvSpPr>
          <p:spPr bwMode="auto">
            <a:xfrm>
              <a:off x="721" y="3253"/>
              <a:ext cx="157" cy="163"/>
            </a:xfrm>
            <a:custGeom>
              <a:avLst/>
              <a:gdLst>
                <a:gd name="T0" fmla="*/ 127 w 157"/>
                <a:gd name="T1" fmla="*/ 163 h 163"/>
                <a:gd name="T2" fmla="*/ 145 w 157"/>
                <a:gd name="T3" fmla="*/ 139 h 163"/>
                <a:gd name="T4" fmla="*/ 127 w 157"/>
                <a:gd name="T5" fmla="*/ 115 h 163"/>
                <a:gd name="T6" fmla="*/ 133 w 157"/>
                <a:gd name="T7" fmla="*/ 91 h 163"/>
                <a:gd name="T8" fmla="*/ 157 w 157"/>
                <a:gd name="T9" fmla="*/ 67 h 163"/>
                <a:gd name="T10" fmla="*/ 157 w 157"/>
                <a:gd name="T11" fmla="*/ 49 h 163"/>
                <a:gd name="T12" fmla="*/ 151 w 157"/>
                <a:gd name="T13" fmla="*/ 12 h 163"/>
                <a:gd name="T14" fmla="*/ 145 w 157"/>
                <a:gd name="T15" fmla="*/ 0 h 163"/>
                <a:gd name="T16" fmla="*/ 109 w 157"/>
                <a:gd name="T17" fmla="*/ 6 h 163"/>
                <a:gd name="T18" fmla="*/ 91 w 157"/>
                <a:gd name="T19" fmla="*/ 18 h 163"/>
                <a:gd name="T20" fmla="*/ 67 w 157"/>
                <a:gd name="T21" fmla="*/ 12 h 163"/>
                <a:gd name="T22" fmla="*/ 49 w 157"/>
                <a:gd name="T23" fmla="*/ 24 h 163"/>
                <a:gd name="T24" fmla="*/ 24 w 157"/>
                <a:gd name="T25" fmla="*/ 18 h 163"/>
                <a:gd name="T26" fmla="*/ 18 w 157"/>
                <a:gd name="T27" fmla="*/ 0 h 163"/>
                <a:gd name="T28" fmla="*/ 0 w 157"/>
                <a:gd name="T29" fmla="*/ 6 h 163"/>
                <a:gd name="T30" fmla="*/ 0 w 157"/>
                <a:gd name="T31" fmla="*/ 12 h 163"/>
                <a:gd name="T32" fmla="*/ 18 w 157"/>
                <a:gd name="T33" fmla="*/ 24 h 163"/>
                <a:gd name="T34" fmla="*/ 6 w 157"/>
                <a:gd name="T35" fmla="*/ 30 h 163"/>
                <a:gd name="T36" fmla="*/ 12 w 157"/>
                <a:gd name="T37" fmla="*/ 43 h 163"/>
                <a:gd name="T38" fmla="*/ 31 w 157"/>
                <a:gd name="T39" fmla="*/ 61 h 163"/>
                <a:gd name="T40" fmla="*/ 37 w 157"/>
                <a:gd name="T41" fmla="*/ 61 h 163"/>
                <a:gd name="T42" fmla="*/ 55 w 157"/>
                <a:gd name="T43" fmla="*/ 79 h 163"/>
                <a:gd name="T44" fmla="*/ 73 w 157"/>
                <a:gd name="T45" fmla="*/ 61 h 163"/>
                <a:gd name="T46" fmla="*/ 85 w 157"/>
                <a:gd name="T47" fmla="*/ 73 h 163"/>
                <a:gd name="T48" fmla="*/ 103 w 157"/>
                <a:gd name="T49" fmla="*/ 73 h 163"/>
                <a:gd name="T50" fmla="*/ 115 w 157"/>
                <a:gd name="T51" fmla="*/ 79 h 163"/>
                <a:gd name="T52" fmla="*/ 109 w 157"/>
                <a:gd name="T53" fmla="*/ 91 h 163"/>
                <a:gd name="T54" fmla="*/ 103 w 157"/>
                <a:gd name="T55" fmla="*/ 103 h 163"/>
                <a:gd name="T56" fmla="*/ 109 w 157"/>
                <a:gd name="T57" fmla="*/ 121 h 163"/>
                <a:gd name="T58" fmla="*/ 109 w 157"/>
                <a:gd name="T59" fmla="*/ 133 h 163"/>
                <a:gd name="T60" fmla="*/ 127 w 157"/>
                <a:gd name="T61" fmla="*/ 163 h 1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7"/>
                <a:gd name="T94" fmla="*/ 0 h 163"/>
                <a:gd name="T95" fmla="*/ 157 w 157"/>
                <a:gd name="T96" fmla="*/ 163 h 1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7" h="163">
                  <a:moveTo>
                    <a:pt x="127" y="163"/>
                  </a:moveTo>
                  <a:lnTo>
                    <a:pt x="145" y="139"/>
                  </a:lnTo>
                  <a:lnTo>
                    <a:pt x="127" y="115"/>
                  </a:lnTo>
                  <a:lnTo>
                    <a:pt x="133" y="91"/>
                  </a:lnTo>
                  <a:lnTo>
                    <a:pt x="157" y="67"/>
                  </a:lnTo>
                  <a:lnTo>
                    <a:pt x="157" y="49"/>
                  </a:lnTo>
                  <a:lnTo>
                    <a:pt x="151" y="12"/>
                  </a:lnTo>
                  <a:lnTo>
                    <a:pt x="145" y="0"/>
                  </a:lnTo>
                  <a:lnTo>
                    <a:pt x="109" y="6"/>
                  </a:lnTo>
                  <a:lnTo>
                    <a:pt x="91" y="18"/>
                  </a:lnTo>
                  <a:lnTo>
                    <a:pt x="67" y="12"/>
                  </a:lnTo>
                  <a:lnTo>
                    <a:pt x="49" y="24"/>
                  </a:lnTo>
                  <a:lnTo>
                    <a:pt x="24" y="18"/>
                  </a:lnTo>
                  <a:lnTo>
                    <a:pt x="18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8" y="24"/>
                  </a:lnTo>
                  <a:lnTo>
                    <a:pt x="6" y="30"/>
                  </a:lnTo>
                  <a:lnTo>
                    <a:pt x="12" y="43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55" y="79"/>
                  </a:lnTo>
                  <a:lnTo>
                    <a:pt x="73" y="61"/>
                  </a:lnTo>
                  <a:lnTo>
                    <a:pt x="85" y="73"/>
                  </a:lnTo>
                  <a:lnTo>
                    <a:pt x="103" y="73"/>
                  </a:lnTo>
                  <a:lnTo>
                    <a:pt x="115" y="79"/>
                  </a:lnTo>
                  <a:lnTo>
                    <a:pt x="109" y="91"/>
                  </a:lnTo>
                  <a:lnTo>
                    <a:pt x="103" y="103"/>
                  </a:lnTo>
                  <a:lnTo>
                    <a:pt x="109" y="121"/>
                  </a:lnTo>
                  <a:lnTo>
                    <a:pt x="109" y="133"/>
                  </a:lnTo>
                  <a:lnTo>
                    <a:pt x="127" y="163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89" name="Freeform 14"/>
            <p:cNvSpPr>
              <a:spLocks/>
            </p:cNvSpPr>
            <p:nvPr/>
          </p:nvSpPr>
          <p:spPr bwMode="auto">
            <a:xfrm>
              <a:off x="667" y="3084"/>
              <a:ext cx="133" cy="193"/>
            </a:xfrm>
            <a:custGeom>
              <a:avLst/>
              <a:gdLst>
                <a:gd name="T0" fmla="*/ 72 w 133"/>
                <a:gd name="T1" fmla="*/ 175 h 193"/>
                <a:gd name="T2" fmla="*/ 91 w 133"/>
                <a:gd name="T3" fmla="*/ 193 h 193"/>
                <a:gd name="T4" fmla="*/ 109 w 133"/>
                <a:gd name="T5" fmla="*/ 193 h 193"/>
                <a:gd name="T6" fmla="*/ 121 w 133"/>
                <a:gd name="T7" fmla="*/ 181 h 193"/>
                <a:gd name="T8" fmla="*/ 133 w 133"/>
                <a:gd name="T9" fmla="*/ 187 h 193"/>
                <a:gd name="T10" fmla="*/ 127 w 133"/>
                <a:gd name="T11" fmla="*/ 163 h 193"/>
                <a:gd name="T12" fmla="*/ 109 w 133"/>
                <a:gd name="T13" fmla="*/ 151 h 193"/>
                <a:gd name="T14" fmla="*/ 109 w 133"/>
                <a:gd name="T15" fmla="*/ 139 h 193"/>
                <a:gd name="T16" fmla="*/ 109 w 133"/>
                <a:gd name="T17" fmla="*/ 109 h 193"/>
                <a:gd name="T18" fmla="*/ 97 w 133"/>
                <a:gd name="T19" fmla="*/ 73 h 193"/>
                <a:gd name="T20" fmla="*/ 72 w 133"/>
                <a:gd name="T21" fmla="*/ 61 h 193"/>
                <a:gd name="T22" fmla="*/ 54 w 133"/>
                <a:gd name="T23" fmla="*/ 54 h 193"/>
                <a:gd name="T24" fmla="*/ 48 w 133"/>
                <a:gd name="T25" fmla="*/ 54 h 193"/>
                <a:gd name="T26" fmla="*/ 48 w 133"/>
                <a:gd name="T27" fmla="*/ 36 h 193"/>
                <a:gd name="T28" fmla="*/ 36 w 133"/>
                <a:gd name="T29" fmla="*/ 18 h 193"/>
                <a:gd name="T30" fmla="*/ 36 w 133"/>
                <a:gd name="T31" fmla="*/ 6 h 193"/>
                <a:gd name="T32" fmla="*/ 24 w 133"/>
                <a:gd name="T33" fmla="*/ 0 h 193"/>
                <a:gd name="T34" fmla="*/ 0 w 133"/>
                <a:gd name="T35" fmla="*/ 12 h 193"/>
                <a:gd name="T36" fmla="*/ 6 w 133"/>
                <a:gd name="T37" fmla="*/ 30 h 193"/>
                <a:gd name="T38" fmla="*/ 18 w 133"/>
                <a:gd name="T39" fmla="*/ 24 h 193"/>
                <a:gd name="T40" fmla="*/ 24 w 133"/>
                <a:gd name="T41" fmla="*/ 36 h 193"/>
                <a:gd name="T42" fmla="*/ 18 w 133"/>
                <a:gd name="T43" fmla="*/ 54 h 193"/>
                <a:gd name="T44" fmla="*/ 24 w 133"/>
                <a:gd name="T45" fmla="*/ 73 h 193"/>
                <a:gd name="T46" fmla="*/ 36 w 133"/>
                <a:gd name="T47" fmla="*/ 97 h 193"/>
                <a:gd name="T48" fmla="*/ 48 w 133"/>
                <a:gd name="T49" fmla="*/ 121 h 193"/>
                <a:gd name="T50" fmla="*/ 60 w 133"/>
                <a:gd name="T51" fmla="*/ 139 h 193"/>
                <a:gd name="T52" fmla="*/ 78 w 133"/>
                <a:gd name="T53" fmla="*/ 151 h 193"/>
                <a:gd name="T54" fmla="*/ 85 w 133"/>
                <a:gd name="T55" fmla="*/ 163 h 193"/>
                <a:gd name="T56" fmla="*/ 72 w 133"/>
                <a:gd name="T57" fmla="*/ 175 h 1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93"/>
                <a:gd name="T89" fmla="*/ 133 w 133"/>
                <a:gd name="T90" fmla="*/ 193 h 1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93">
                  <a:moveTo>
                    <a:pt x="72" y="175"/>
                  </a:moveTo>
                  <a:lnTo>
                    <a:pt x="91" y="193"/>
                  </a:lnTo>
                  <a:lnTo>
                    <a:pt x="109" y="193"/>
                  </a:lnTo>
                  <a:lnTo>
                    <a:pt x="121" y="181"/>
                  </a:lnTo>
                  <a:lnTo>
                    <a:pt x="133" y="187"/>
                  </a:lnTo>
                  <a:lnTo>
                    <a:pt x="127" y="163"/>
                  </a:lnTo>
                  <a:lnTo>
                    <a:pt x="109" y="151"/>
                  </a:lnTo>
                  <a:lnTo>
                    <a:pt x="109" y="139"/>
                  </a:lnTo>
                  <a:lnTo>
                    <a:pt x="109" y="109"/>
                  </a:lnTo>
                  <a:lnTo>
                    <a:pt x="97" y="73"/>
                  </a:lnTo>
                  <a:lnTo>
                    <a:pt x="72" y="61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36"/>
                  </a:lnTo>
                  <a:lnTo>
                    <a:pt x="36" y="18"/>
                  </a:lnTo>
                  <a:lnTo>
                    <a:pt x="36" y="6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6" y="30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18" y="54"/>
                  </a:lnTo>
                  <a:lnTo>
                    <a:pt x="24" y="73"/>
                  </a:lnTo>
                  <a:lnTo>
                    <a:pt x="36" y="97"/>
                  </a:lnTo>
                  <a:lnTo>
                    <a:pt x="48" y="121"/>
                  </a:lnTo>
                  <a:lnTo>
                    <a:pt x="60" y="139"/>
                  </a:lnTo>
                  <a:lnTo>
                    <a:pt x="78" y="151"/>
                  </a:lnTo>
                  <a:lnTo>
                    <a:pt x="85" y="163"/>
                  </a:lnTo>
                  <a:lnTo>
                    <a:pt x="72" y="175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90" name="Freeform 15"/>
            <p:cNvSpPr>
              <a:spLocks/>
            </p:cNvSpPr>
            <p:nvPr/>
          </p:nvSpPr>
          <p:spPr bwMode="auto">
            <a:xfrm>
              <a:off x="872" y="3259"/>
              <a:ext cx="133" cy="67"/>
            </a:xfrm>
            <a:custGeom>
              <a:avLst/>
              <a:gdLst>
                <a:gd name="T0" fmla="*/ 6 w 133"/>
                <a:gd name="T1" fmla="*/ 61 h 67"/>
                <a:gd name="T2" fmla="*/ 18 w 133"/>
                <a:gd name="T3" fmla="*/ 67 h 67"/>
                <a:gd name="T4" fmla="*/ 25 w 133"/>
                <a:gd name="T5" fmla="*/ 43 h 67"/>
                <a:gd name="T6" fmla="*/ 55 w 133"/>
                <a:gd name="T7" fmla="*/ 43 h 67"/>
                <a:gd name="T8" fmla="*/ 67 w 133"/>
                <a:gd name="T9" fmla="*/ 49 h 67"/>
                <a:gd name="T10" fmla="*/ 85 w 133"/>
                <a:gd name="T11" fmla="*/ 55 h 67"/>
                <a:gd name="T12" fmla="*/ 97 w 133"/>
                <a:gd name="T13" fmla="*/ 43 h 67"/>
                <a:gd name="T14" fmla="*/ 109 w 133"/>
                <a:gd name="T15" fmla="*/ 43 h 67"/>
                <a:gd name="T16" fmla="*/ 115 w 133"/>
                <a:gd name="T17" fmla="*/ 55 h 67"/>
                <a:gd name="T18" fmla="*/ 133 w 133"/>
                <a:gd name="T19" fmla="*/ 31 h 67"/>
                <a:gd name="T20" fmla="*/ 115 w 133"/>
                <a:gd name="T21" fmla="*/ 18 h 67"/>
                <a:gd name="T22" fmla="*/ 97 w 133"/>
                <a:gd name="T23" fmla="*/ 12 h 67"/>
                <a:gd name="T24" fmla="*/ 79 w 133"/>
                <a:gd name="T25" fmla="*/ 0 h 67"/>
                <a:gd name="T26" fmla="*/ 61 w 133"/>
                <a:gd name="T27" fmla="*/ 6 h 67"/>
                <a:gd name="T28" fmla="*/ 49 w 133"/>
                <a:gd name="T29" fmla="*/ 0 h 67"/>
                <a:gd name="T30" fmla="*/ 37 w 133"/>
                <a:gd name="T31" fmla="*/ 18 h 67"/>
                <a:gd name="T32" fmla="*/ 18 w 133"/>
                <a:gd name="T33" fmla="*/ 18 h 67"/>
                <a:gd name="T34" fmla="*/ 12 w 133"/>
                <a:gd name="T35" fmla="*/ 0 h 67"/>
                <a:gd name="T36" fmla="*/ 0 w 133"/>
                <a:gd name="T37" fmla="*/ 0 h 67"/>
                <a:gd name="T38" fmla="*/ 6 w 133"/>
                <a:gd name="T39" fmla="*/ 18 h 67"/>
                <a:gd name="T40" fmla="*/ 6 w 133"/>
                <a:gd name="T41" fmla="*/ 61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67"/>
                <a:gd name="T65" fmla="*/ 133 w 133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67">
                  <a:moveTo>
                    <a:pt x="6" y="61"/>
                  </a:moveTo>
                  <a:lnTo>
                    <a:pt x="18" y="67"/>
                  </a:lnTo>
                  <a:lnTo>
                    <a:pt x="25" y="43"/>
                  </a:lnTo>
                  <a:lnTo>
                    <a:pt x="55" y="43"/>
                  </a:lnTo>
                  <a:lnTo>
                    <a:pt x="67" y="49"/>
                  </a:lnTo>
                  <a:lnTo>
                    <a:pt x="85" y="55"/>
                  </a:lnTo>
                  <a:lnTo>
                    <a:pt x="97" y="43"/>
                  </a:lnTo>
                  <a:lnTo>
                    <a:pt x="109" y="43"/>
                  </a:lnTo>
                  <a:lnTo>
                    <a:pt x="115" y="55"/>
                  </a:lnTo>
                  <a:lnTo>
                    <a:pt x="133" y="31"/>
                  </a:lnTo>
                  <a:lnTo>
                    <a:pt x="115" y="18"/>
                  </a:lnTo>
                  <a:lnTo>
                    <a:pt x="97" y="12"/>
                  </a:lnTo>
                  <a:lnTo>
                    <a:pt x="79" y="0"/>
                  </a:lnTo>
                  <a:lnTo>
                    <a:pt x="61" y="6"/>
                  </a:lnTo>
                  <a:lnTo>
                    <a:pt x="49" y="0"/>
                  </a:lnTo>
                  <a:lnTo>
                    <a:pt x="37" y="18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61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91" name="Freeform 16"/>
            <p:cNvSpPr>
              <a:spLocks/>
            </p:cNvSpPr>
            <p:nvPr/>
          </p:nvSpPr>
          <p:spPr bwMode="auto">
            <a:xfrm>
              <a:off x="776" y="3151"/>
              <a:ext cx="205" cy="126"/>
            </a:xfrm>
            <a:custGeom>
              <a:avLst/>
              <a:gdLst>
                <a:gd name="T0" fmla="*/ 175 w 205"/>
                <a:gd name="T1" fmla="*/ 108 h 126"/>
                <a:gd name="T2" fmla="*/ 193 w 205"/>
                <a:gd name="T3" fmla="*/ 90 h 126"/>
                <a:gd name="T4" fmla="*/ 187 w 205"/>
                <a:gd name="T5" fmla="*/ 78 h 126"/>
                <a:gd name="T6" fmla="*/ 205 w 205"/>
                <a:gd name="T7" fmla="*/ 60 h 126"/>
                <a:gd name="T8" fmla="*/ 205 w 205"/>
                <a:gd name="T9" fmla="*/ 42 h 126"/>
                <a:gd name="T10" fmla="*/ 181 w 205"/>
                <a:gd name="T11" fmla="*/ 6 h 126"/>
                <a:gd name="T12" fmla="*/ 151 w 205"/>
                <a:gd name="T13" fmla="*/ 6 h 126"/>
                <a:gd name="T14" fmla="*/ 139 w 205"/>
                <a:gd name="T15" fmla="*/ 18 h 126"/>
                <a:gd name="T16" fmla="*/ 121 w 205"/>
                <a:gd name="T17" fmla="*/ 0 h 126"/>
                <a:gd name="T18" fmla="*/ 90 w 205"/>
                <a:gd name="T19" fmla="*/ 18 h 126"/>
                <a:gd name="T20" fmla="*/ 78 w 205"/>
                <a:gd name="T21" fmla="*/ 30 h 126"/>
                <a:gd name="T22" fmla="*/ 66 w 205"/>
                <a:gd name="T23" fmla="*/ 24 h 126"/>
                <a:gd name="T24" fmla="*/ 54 w 205"/>
                <a:gd name="T25" fmla="*/ 42 h 126"/>
                <a:gd name="T26" fmla="*/ 36 w 205"/>
                <a:gd name="T27" fmla="*/ 54 h 126"/>
                <a:gd name="T28" fmla="*/ 18 w 205"/>
                <a:gd name="T29" fmla="*/ 48 h 126"/>
                <a:gd name="T30" fmla="*/ 0 w 205"/>
                <a:gd name="T31" fmla="*/ 54 h 126"/>
                <a:gd name="T32" fmla="*/ 0 w 205"/>
                <a:gd name="T33" fmla="*/ 78 h 126"/>
                <a:gd name="T34" fmla="*/ 18 w 205"/>
                <a:gd name="T35" fmla="*/ 102 h 126"/>
                <a:gd name="T36" fmla="*/ 18 w 205"/>
                <a:gd name="T37" fmla="*/ 114 h 126"/>
                <a:gd name="T38" fmla="*/ 42 w 205"/>
                <a:gd name="T39" fmla="*/ 120 h 126"/>
                <a:gd name="T40" fmla="*/ 72 w 205"/>
                <a:gd name="T41" fmla="*/ 102 h 126"/>
                <a:gd name="T42" fmla="*/ 90 w 205"/>
                <a:gd name="T43" fmla="*/ 102 h 126"/>
                <a:gd name="T44" fmla="*/ 114 w 205"/>
                <a:gd name="T45" fmla="*/ 126 h 126"/>
                <a:gd name="T46" fmla="*/ 127 w 205"/>
                <a:gd name="T47" fmla="*/ 126 h 126"/>
                <a:gd name="T48" fmla="*/ 145 w 205"/>
                <a:gd name="T49" fmla="*/ 108 h 126"/>
                <a:gd name="T50" fmla="*/ 163 w 205"/>
                <a:gd name="T51" fmla="*/ 114 h 126"/>
                <a:gd name="T52" fmla="*/ 175 w 205"/>
                <a:gd name="T53" fmla="*/ 108 h 1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5"/>
                <a:gd name="T82" fmla="*/ 0 h 126"/>
                <a:gd name="T83" fmla="*/ 205 w 205"/>
                <a:gd name="T84" fmla="*/ 126 h 12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5" h="126">
                  <a:moveTo>
                    <a:pt x="175" y="108"/>
                  </a:moveTo>
                  <a:lnTo>
                    <a:pt x="193" y="90"/>
                  </a:lnTo>
                  <a:lnTo>
                    <a:pt x="187" y="78"/>
                  </a:lnTo>
                  <a:lnTo>
                    <a:pt x="205" y="60"/>
                  </a:lnTo>
                  <a:lnTo>
                    <a:pt x="205" y="42"/>
                  </a:lnTo>
                  <a:lnTo>
                    <a:pt x="181" y="6"/>
                  </a:lnTo>
                  <a:lnTo>
                    <a:pt x="151" y="6"/>
                  </a:lnTo>
                  <a:lnTo>
                    <a:pt x="139" y="18"/>
                  </a:lnTo>
                  <a:lnTo>
                    <a:pt x="121" y="0"/>
                  </a:lnTo>
                  <a:lnTo>
                    <a:pt x="90" y="18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42"/>
                  </a:lnTo>
                  <a:lnTo>
                    <a:pt x="36" y="54"/>
                  </a:lnTo>
                  <a:lnTo>
                    <a:pt x="18" y="48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8" y="102"/>
                  </a:lnTo>
                  <a:lnTo>
                    <a:pt x="18" y="114"/>
                  </a:lnTo>
                  <a:lnTo>
                    <a:pt x="42" y="120"/>
                  </a:lnTo>
                  <a:lnTo>
                    <a:pt x="72" y="102"/>
                  </a:lnTo>
                  <a:lnTo>
                    <a:pt x="90" y="102"/>
                  </a:lnTo>
                  <a:lnTo>
                    <a:pt x="114" y="126"/>
                  </a:lnTo>
                  <a:lnTo>
                    <a:pt x="127" y="126"/>
                  </a:lnTo>
                  <a:lnTo>
                    <a:pt x="145" y="108"/>
                  </a:lnTo>
                  <a:lnTo>
                    <a:pt x="163" y="114"/>
                  </a:lnTo>
                  <a:lnTo>
                    <a:pt x="175" y="108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92" name="Freeform 17"/>
            <p:cNvSpPr>
              <a:spLocks/>
            </p:cNvSpPr>
            <p:nvPr/>
          </p:nvSpPr>
          <p:spPr bwMode="auto">
            <a:xfrm>
              <a:off x="945" y="2987"/>
              <a:ext cx="127" cy="303"/>
            </a:xfrm>
            <a:custGeom>
              <a:avLst/>
              <a:gdLst>
                <a:gd name="T0" fmla="*/ 54 w 127"/>
                <a:gd name="T1" fmla="*/ 303 h 303"/>
                <a:gd name="T2" fmla="*/ 72 w 127"/>
                <a:gd name="T3" fmla="*/ 254 h 303"/>
                <a:gd name="T4" fmla="*/ 84 w 127"/>
                <a:gd name="T5" fmla="*/ 236 h 303"/>
                <a:gd name="T6" fmla="*/ 84 w 127"/>
                <a:gd name="T7" fmla="*/ 218 h 303"/>
                <a:gd name="T8" fmla="*/ 90 w 127"/>
                <a:gd name="T9" fmla="*/ 194 h 303"/>
                <a:gd name="T10" fmla="*/ 103 w 127"/>
                <a:gd name="T11" fmla="*/ 188 h 303"/>
                <a:gd name="T12" fmla="*/ 90 w 127"/>
                <a:gd name="T13" fmla="*/ 170 h 303"/>
                <a:gd name="T14" fmla="*/ 84 w 127"/>
                <a:gd name="T15" fmla="*/ 151 h 303"/>
                <a:gd name="T16" fmla="*/ 96 w 127"/>
                <a:gd name="T17" fmla="*/ 139 h 303"/>
                <a:gd name="T18" fmla="*/ 109 w 127"/>
                <a:gd name="T19" fmla="*/ 127 h 303"/>
                <a:gd name="T20" fmla="*/ 90 w 127"/>
                <a:gd name="T21" fmla="*/ 109 h 303"/>
                <a:gd name="T22" fmla="*/ 96 w 127"/>
                <a:gd name="T23" fmla="*/ 103 h 303"/>
                <a:gd name="T24" fmla="*/ 109 w 127"/>
                <a:gd name="T25" fmla="*/ 103 h 303"/>
                <a:gd name="T26" fmla="*/ 103 w 127"/>
                <a:gd name="T27" fmla="*/ 73 h 303"/>
                <a:gd name="T28" fmla="*/ 90 w 127"/>
                <a:gd name="T29" fmla="*/ 61 h 303"/>
                <a:gd name="T30" fmla="*/ 103 w 127"/>
                <a:gd name="T31" fmla="*/ 61 h 303"/>
                <a:gd name="T32" fmla="*/ 115 w 127"/>
                <a:gd name="T33" fmla="*/ 67 h 303"/>
                <a:gd name="T34" fmla="*/ 115 w 127"/>
                <a:gd name="T35" fmla="*/ 43 h 303"/>
                <a:gd name="T36" fmla="*/ 109 w 127"/>
                <a:gd name="T37" fmla="*/ 25 h 303"/>
                <a:gd name="T38" fmla="*/ 127 w 127"/>
                <a:gd name="T39" fmla="*/ 6 h 303"/>
                <a:gd name="T40" fmla="*/ 115 w 127"/>
                <a:gd name="T41" fmla="*/ 0 h 303"/>
                <a:gd name="T42" fmla="*/ 90 w 127"/>
                <a:gd name="T43" fmla="*/ 19 h 303"/>
                <a:gd name="T44" fmla="*/ 54 w 127"/>
                <a:gd name="T45" fmla="*/ 19 h 303"/>
                <a:gd name="T46" fmla="*/ 60 w 127"/>
                <a:gd name="T47" fmla="*/ 43 h 303"/>
                <a:gd name="T48" fmla="*/ 54 w 127"/>
                <a:gd name="T49" fmla="*/ 49 h 303"/>
                <a:gd name="T50" fmla="*/ 60 w 127"/>
                <a:gd name="T51" fmla="*/ 73 h 303"/>
                <a:gd name="T52" fmla="*/ 36 w 127"/>
                <a:gd name="T53" fmla="*/ 85 h 303"/>
                <a:gd name="T54" fmla="*/ 12 w 127"/>
                <a:gd name="T55" fmla="*/ 79 h 303"/>
                <a:gd name="T56" fmla="*/ 6 w 127"/>
                <a:gd name="T57" fmla="*/ 103 h 303"/>
                <a:gd name="T58" fmla="*/ 24 w 127"/>
                <a:gd name="T59" fmla="*/ 115 h 303"/>
                <a:gd name="T60" fmla="*/ 24 w 127"/>
                <a:gd name="T61" fmla="*/ 121 h 303"/>
                <a:gd name="T62" fmla="*/ 6 w 127"/>
                <a:gd name="T63" fmla="*/ 133 h 303"/>
                <a:gd name="T64" fmla="*/ 6 w 127"/>
                <a:gd name="T65" fmla="*/ 145 h 303"/>
                <a:gd name="T66" fmla="*/ 0 w 127"/>
                <a:gd name="T67" fmla="*/ 170 h 303"/>
                <a:gd name="T68" fmla="*/ 18 w 127"/>
                <a:gd name="T69" fmla="*/ 176 h 303"/>
                <a:gd name="T70" fmla="*/ 42 w 127"/>
                <a:gd name="T71" fmla="*/ 206 h 303"/>
                <a:gd name="T72" fmla="*/ 30 w 127"/>
                <a:gd name="T73" fmla="*/ 224 h 303"/>
                <a:gd name="T74" fmla="*/ 18 w 127"/>
                <a:gd name="T75" fmla="*/ 242 h 303"/>
                <a:gd name="T76" fmla="*/ 18 w 127"/>
                <a:gd name="T77" fmla="*/ 260 h 303"/>
                <a:gd name="T78" fmla="*/ 6 w 127"/>
                <a:gd name="T79" fmla="*/ 272 h 303"/>
                <a:gd name="T80" fmla="*/ 30 w 127"/>
                <a:gd name="T81" fmla="*/ 284 h 303"/>
                <a:gd name="T82" fmla="*/ 54 w 127"/>
                <a:gd name="T83" fmla="*/ 303 h 3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7"/>
                <a:gd name="T127" fmla="*/ 0 h 303"/>
                <a:gd name="T128" fmla="*/ 127 w 127"/>
                <a:gd name="T129" fmla="*/ 303 h 3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7" h="303">
                  <a:moveTo>
                    <a:pt x="54" y="303"/>
                  </a:moveTo>
                  <a:lnTo>
                    <a:pt x="72" y="254"/>
                  </a:lnTo>
                  <a:lnTo>
                    <a:pt x="84" y="236"/>
                  </a:lnTo>
                  <a:lnTo>
                    <a:pt x="84" y="218"/>
                  </a:lnTo>
                  <a:lnTo>
                    <a:pt x="90" y="194"/>
                  </a:lnTo>
                  <a:lnTo>
                    <a:pt x="103" y="188"/>
                  </a:lnTo>
                  <a:lnTo>
                    <a:pt x="90" y="170"/>
                  </a:lnTo>
                  <a:lnTo>
                    <a:pt x="84" y="151"/>
                  </a:lnTo>
                  <a:lnTo>
                    <a:pt x="96" y="139"/>
                  </a:lnTo>
                  <a:lnTo>
                    <a:pt x="109" y="127"/>
                  </a:lnTo>
                  <a:lnTo>
                    <a:pt x="90" y="109"/>
                  </a:lnTo>
                  <a:lnTo>
                    <a:pt x="96" y="103"/>
                  </a:lnTo>
                  <a:lnTo>
                    <a:pt x="109" y="103"/>
                  </a:lnTo>
                  <a:lnTo>
                    <a:pt x="103" y="73"/>
                  </a:lnTo>
                  <a:lnTo>
                    <a:pt x="90" y="61"/>
                  </a:lnTo>
                  <a:lnTo>
                    <a:pt x="103" y="61"/>
                  </a:lnTo>
                  <a:lnTo>
                    <a:pt x="115" y="67"/>
                  </a:lnTo>
                  <a:lnTo>
                    <a:pt x="115" y="43"/>
                  </a:lnTo>
                  <a:lnTo>
                    <a:pt x="109" y="25"/>
                  </a:lnTo>
                  <a:lnTo>
                    <a:pt x="127" y="6"/>
                  </a:lnTo>
                  <a:lnTo>
                    <a:pt x="115" y="0"/>
                  </a:lnTo>
                  <a:lnTo>
                    <a:pt x="90" y="19"/>
                  </a:lnTo>
                  <a:lnTo>
                    <a:pt x="54" y="19"/>
                  </a:lnTo>
                  <a:lnTo>
                    <a:pt x="60" y="43"/>
                  </a:lnTo>
                  <a:lnTo>
                    <a:pt x="54" y="49"/>
                  </a:lnTo>
                  <a:lnTo>
                    <a:pt x="60" y="73"/>
                  </a:lnTo>
                  <a:lnTo>
                    <a:pt x="36" y="85"/>
                  </a:lnTo>
                  <a:lnTo>
                    <a:pt x="12" y="79"/>
                  </a:lnTo>
                  <a:lnTo>
                    <a:pt x="6" y="103"/>
                  </a:lnTo>
                  <a:lnTo>
                    <a:pt x="24" y="115"/>
                  </a:lnTo>
                  <a:lnTo>
                    <a:pt x="24" y="121"/>
                  </a:lnTo>
                  <a:lnTo>
                    <a:pt x="6" y="133"/>
                  </a:lnTo>
                  <a:lnTo>
                    <a:pt x="6" y="145"/>
                  </a:lnTo>
                  <a:lnTo>
                    <a:pt x="0" y="170"/>
                  </a:lnTo>
                  <a:lnTo>
                    <a:pt x="18" y="176"/>
                  </a:lnTo>
                  <a:lnTo>
                    <a:pt x="42" y="206"/>
                  </a:lnTo>
                  <a:lnTo>
                    <a:pt x="30" y="224"/>
                  </a:lnTo>
                  <a:lnTo>
                    <a:pt x="18" y="242"/>
                  </a:lnTo>
                  <a:lnTo>
                    <a:pt x="18" y="260"/>
                  </a:lnTo>
                  <a:lnTo>
                    <a:pt x="6" y="272"/>
                  </a:lnTo>
                  <a:lnTo>
                    <a:pt x="30" y="284"/>
                  </a:lnTo>
                  <a:lnTo>
                    <a:pt x="54" y="303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93" name="Freeform 18"/>
            <p:cNvSpPr>
              <a:spLocks/>
            </p:cNvSpPr>
            <p:nvPr/>
          </p:nvSpPr>
          <p:spPr bwMode="auto">
            <a:xfrm>
              <a:off x="1029" y="3132"/>
              <a:ext cx="55" cy="170"/>
            </a:xfrm>
            <a:custGeom>
              <a:avLst/>
              <a:gdLst>
                <a:gd name="T0" fmla="*/ 0 w 55"/>
                <a:gd name="T1" fmla="*/ 170 h 170"/>
                <a:gd name="T2" fmla="*/ 12 w 55"/>
                <a:gd name="T3" fmla="*/ 158 h 170"/>
                <a:gd name="T4" fmla="*/ 19 w 55"/>
                <a:gd name="T5" fmla="*/ 121 h 170"/>
                <a:gd name="T6" fmla="*/ 31 w 55"/>
                <a:gd name="T7" fmla="*/ 79 h 170"/>
                <a:gd name="T8" fmla="*/ 43 w 55"/>
                <a:gd name="T9" fmla="*/ 43 h 170"/>
                <a:gd name="T10" fmla="*/ 55 w 55"/>
                <a:gd name="T11" fmla="*/ 37 h 170"/>
                <a:gd name="T12" fmla="*/ 49 w 55"/>
                <a:gd name="T13" fmla="*/ 0 h 170"/>
                <a:gd name="T14" fmla="*/ 43 w 55"/>
                <a:gd name="T15" fmla="*/ 0 h 170"/>
                <a:gd name="T16" fmla="*/ 37 w 55"/>
                <a:gd name="T17" fmla="*/ 31 h 170"/>
                <a:gd name="T18" fmla="*/ 25 w 55"/>
                <a:gd name="T19" fmla="*/ 55 h 170"/>
                <a:gd name="T20" fmla="*/ 12 w 55"/>
                <a:gd name="T21" fmla="*/ 79 h 170"/>
                <a:gd name="T22" fmla="*/ 0 w 55"/>
                <a:gd name="T23" fmla="*/ 103 h 170"/>
                <a:gd name="T24" fmla="*/ 6 w 55"/>
                <a:gd name="T25" fmla="*/ 115 h 170"/>
                <a:gd name="T26" fmla="*/ 0 w 55"/>
                <a:gd name="T27" fmla="*/ 133 h 170"/>
                <a:gd name="T28" fmla="*/ 0 w 55"/>
                <a:gd name="T29" fmla="*/ 170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170"/>
                <a:gd name="T47" fmla="*/ 55 w 55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170">
                  <a:moveTo>
                    <a:pt x="0" y="170"/>
                  </a:moveTo>
                  <a:lnTo>
                    <a:pt x="12" y="158"/>
                  </a:lnTo>
                  <a:lnTo>
                    <a:pt x="19" y="121"/>
                  </a:lnTo>
                  <a:lnTo>
                    <a:pt x="31" y="79"/>
                  </a:lnTo>
                  <a:lnTo>
                    <a:pt x="43" y="43"/>
                  </a:lnTo>
                  <a:lnTo>
                    <a:pt x="55" y="37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7" y="31"/>
                  </a:lnTo>
                  <a:lnTo>
                    <a:pt x="25" y="55"/>
                  </a:lnTo>
                  <a:lnTo>
                    <a:pt x="12" y="79"/>
                  </a:lnTo>
                  <a:lnTo>
                    <a:pt x="0" y="103"/>
                  </a:lnTo>
                  <a:lnTo>
                    <a:pt x="6" y="115"/>
                  </a:lnTo>
                  <a:lnTo>
                    <a:pt x="0" y="133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94" name="Freeform 19"/>
            <p:cNvSpPr>
              <a:spLocks/>
            </p:cNvSpPr>
            <p:nvPr/>
          </p:nvSpPr>
          <p:spPr bwMode="auto">
            <a:xfrm>
              <a:off x="1168" y="3175"/>
              <a:ext cx="25" cy="18"/>
            </a:xfrm>
            <a:custGeom>
              <a:avLst/>
              <a:gdLst>
                <a:gd name="T0" fmla="*/ 0 w 25"/>
                <a:gd name="T1" fmla="*/ 6 h 18"/>
                <a:gd name="T2" fmla="*/ 6 w 25"/>
                <a:gd name="T3" fmla="*/ 18 h 18"/>
                <a:gd name="T4" fmla="*/ 25 w 25"/>
                <a:gd name="T5" fmla="*/ 6 h 18"/>
                <a:gd name="T6" fmla="*/ 12 w 25"/>
                <a:gd name="T7" fmla="*/ 0 h 18"/>
                <a:gd name="T8" fmla="*/ 0 w 25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8"/>
                <a:gd name="T17" fmla="*/ 25 w 2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8">
                  <a:moveTo>
                    <a:pt x="0" y="6"/>
                  </a:moveTo>
                  <a:lnTo>
                    <a:pt x="6" y="18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95" name="Freeform 20"/>
            <p:cNvSpPr>
              <a:spLocks/>
            </p:cNvSpPr>
            <p:nvPr/>
          </p:nvSpPr>
          <p:spPr bwMode="auto">
            <a:xfrm>
              <a:off x="1162" y="3042"/>
              <a:ext cx="79" cy="127"/>
            </a:xfrm>
            <a:custGeom>
              <a:avLst/>
              <a:gdLst>
                <a:gd name="T0" fmla="*/ 12 w 79"/>
                <a:gd name="T1" fmla="*/ 121 h 127"/>
                <a:gd name="T2" fmla="*/ 31 w 79"/>
                <a:gd name="T3" fmla="*/ 127 h 127"/>
                <a:gd name="T4" fmla="*/ 43 w 79"/>
                <a:gd name="T5" fmla="*/ 115 h 127"/>
                <a:gd name="T6" fmla="*/ 61 w 79"/>
                <a:gd name="T7" fmla="*/ 96 h 127"/>
                <a:gd name="T8" fmla="*/ 73 w 79"/>
                <a:gd name="T9" fmla="*/ 78 h 127"/>
                <a:gd name="T10" fmla="*/ 61 w 79"/>
                <a:gd name="T11" fmla="*/ 66 h 127"/>
                <a:gd name="T12" fmla="*/ 73 w 79"/>
                <a:gd name="T13" fmla="*/ 54 h 127"/>
                <a:gd name="T14" fmla="*/ 55 w 79"/>
                <a:gd name="T15" fmla="*/ 48 h 127"/>
                <a:gd name="T16" fmla="*/ 55 w 79"/>
                <a:gd name="T17" fmla="*/ 30 h 127"/>
                <a:gd name="T18" fmla="*/ 73 w 79"/>
                <a:gd name="T19" fmla="*/ 30 h 127"/>
                <a:gd name="T20" fmla="*/ 79 w 79"/>
                <a:gd name="T21" fmla="*/ 18 h 127"/>
                <a:gd name="T22" fmla="*/ 73 w 79"/>
                <a:gd name="T23" fmla="*/ 0 h 127"/>
                <a:gd name="T24" fmla="*/ 61 w 79"/>
                <a:gd name="T25" fmla="*/ 18 h 127"/>
                <a:gd name="T26" fmla="*/ 49 w 79"/>
                <a:gd name="T27" fmla="*/ 6 h 127"/>
                <a:gd name="T28" fmla="*/ 31 w 79"/>
                <a:gd name="T29" fmla="*/ 18 h 127"/>
                <a:gd name="T30" fmla="*/ 37 w 79"/>
                <a:gd name="T31" fmla="*/ 30 h 127"/>
                <a:gd name="T32" fmla="*/ 31 w 79"/>
                <a:gd name="T33" fmla="*/ 48 h 127"/>
                <a:gd name="T34" fmla="*/ 12 w 79"/>
                <a:gd name="T35" fmla="*/ 48 h 127"/>
                <a:gd name="T36" fmla="*/ 0 w 79"/>
                <a:gd name="T37" fmla="*/ 60 h 127"/>
                <a:gd name="T38" fmla="*/ 0 w 79"/>
                <a:gd name="T39" fmla="*/ 72 h 127"/>
                <a:gd name="T40" fmla="*/ 18 w 79"/>
                <a:gd name="T41" fmla="*/ 78 h 127"/>
                <a:gd name="T42" fmla="*/ 12 w 79"/>
                <a:gd name="T43" fmla="*/ 84 h 127"/>
                <a:gd name="T44" fmla="*/ 0 w 79"/>
                <a:gd name="T45" fmla="*/ 96 h 127"/>
                <a:gd name="T46" fmla="*/ 6 w 79"/>
                <a:gd name="T47" fmla="*/ 109 h 127"/>
                <a:gd name="T48" fmla="*/ 18 w 79"/>
                <a:gd name="T49" fmla="*/ 109 h 127"/>
                <a:gd name="T50" fmla="*/ 12 w 79"/>
                <a:gd name="T51" fmla="*/ 121 h 1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27"/>
                <a:gd name="T80" fmla="*/ 79 w 79"/>
                <a:gd name="T81" fmla="*/ 127 h 1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27">
                  <a:moveTo>
                    <a:pt x="12" y="121"/>
                  </a:moveTo>
                  <a:lnTo>
                    <a:pt x="31" y="127"/>
                  </a:lnTo>
                  <a:lnTo>
                    <a:pt x="43" y="115"/>
                  </a:lnTo>
                  <a:lnTo>
                    <a:pt x="61" y="96"/>
                  </a:lnTo>
                  <a:lnTo>
                    <a:pt x="73" y="78"/>
                  </a:lnTo>
                  <a:lnTo>
                    <a:pt x="61" y="66"/>
                  </a:lnTo>
                  <a:lnTo>
                    <a:pt x="73" y="54"/>
                  </a:lnTo>
                  <a:lnTo>
                    <a:pt x="55" y="48"/>
                  </a:lnTo>
                  <a:lnTo>
                    <a:pt x="55" y="30"/>
                  </a:lnTo>
                  <a:lnTo>
                    <a:pt x="73" y="30"/>
                  </a:lnTo>
                  <a:lnTo>
                    <a:pt x="79" y="18"/>
                  </a:lnTo>
                  <a:lnTo>
                    <a:pt x="73" y="0"/>
                  </a:lnTo>
                  <a:lnTo>
                    <a:pt x="61" y="18"/>
                  </a:lnTo>
                  <a:lnTo>
                    <a:pt x="49" y="6"/>
                  </a:lnTo>
                  <a:lnTo>
                    <a:pt x="31" y="18"/>
                  </a:lnTo>
                  <a:lnTo>
                    <a:pt x="37" y="30"/>
                  </a:lnTo>
                  <a:lnTo>
                    <a:pt x="31" y="48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0" y="96"/>
                  </a:lnTo>
                  <a:lnTo>
                    <a:pt x="6" y="109"/>
                  </a:lnTo>
                  <a:lnTo>
                    <a:pt x="18" y="109"/>
                  </a:lnTo>
                  <a:lnTo>
                    <a:pt x="12" y="121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96" name="Freeform 21"/>
            <p:cNvSpPr>
              <a:spLocks/>
            </p:cNvSpPr>
            <p:nvPr/>
          </p:nvSpPr>
          <p:spPr bwMode="auto">
            <a:xfrm>
              <a:off x="764" y="3024"/>
              <a:ext cx="205" cy="181"/>
            </a:xfrm>
            <a:custGeom>
              <a:avLst/>
              <a:gdLst>
                <a:gd name="T0" fmla="*/ 193 w 205"/>
                <a:gd name="T1" fmla="*/ 60 h 181"/>
                <a:gd name="T2" fmla="*/ 151 w 205"/>
                <a:gd name="T3" fmla="*/ 54 h 181"/>
                <a:gd name="T4" fmla="*/ 151 w 205"/>
                <a:gd name="T5" fmla="*/ 30 h 181"/>
                <a:gd name="T6" fmla="*/ 151 w 205"/>
                <a:gd name="T7" fmla="*/ 12 h 181"/>
                <a:gd name="T8" fmla="*/ 139 w 205"/>
                <a:gd name="T9" fmla="*/ 0 h 181"/>
                <a:gd name="T10" fmla="*/ 114 w 205"/>
                <a:gd name="T11" fmla="*/ 0 h 181"/>
                <a:gd name="T12" fmla="*/ 102 w 205"/>
                <a:gd name="T13" fmla="*/ 12 h 181"/>
                <a:gd name="T14" fmla="*/ 96 w 205"/>
                <a:gd name="T15" fmla="*/ 42 h 181"/>
                <a:gd name="T16" fmla="*/ 78 w 205"/>
                <a:gd name="T17" fmla="*/ 30 h 181"/>
                <a:gd name="T18" fmla="*/ 60 w 205"/>
                <a:gd name="T19" fmla="*/ 30 h 181"/>
                <a:gd name="T20" fmla="*/ 54 w 205"/>
                <a:gd name="T21" fmla="*/ 66 h 181"/>
                <a:gd name="T22" fmla="*/ 36 w 205"/>
                <a:gd name="T23" fmla="*/ 90 h 181"/>
                <a:gd name="T24" fmla="*/ 30 w 205"/>
                <a:gd name="T25" fmla="*/ 96 h 181"/>
                <a:gd name="T26" fmla="*/ 42 w 205"/>
                <a:gd name="T27" fmla="*/ 114 h 181"/>
                <a:gd name="T28" fmla="*/ 18 w 205"/>
                <a:gd name="T29" fmla="*/ 114 h 181"/>
                <a:gd name="T30" fmla="*/ 0 w 205"/>
                <a:gd name="T31" fmla="*/ 133 h 181"/>
                <a:gd name="T32" fmla="*/ 12 w 205"/>
                <a:gd name="T33" fmla="*/ 181 h 181"/>
                <a:gd name="T34" fmla="*/ 54 w 205"/>
                <a:gd name="T35" fmla="*/ 175 h 181"/>
                <a:gd name="T36" fmla="*/ 78 w 205"/>
                <a:gd name="T37" fmla="*/ 151 h 181"/>
                <a:gd name="T38" fmla="*/ 90 w 205"/>
                <a:gd name="T39" fmla="*/ 157 h 181"/>
                <a:gd name="T40" fmla="*/ 102 w 205"/>
                <a:gd name="T41" fmla="*/ 145 h 181"/>
                <a:gd name="T42" fmla="*/ 133 w 205"/>
                <a:gd name="T43" fmla="*/ 127 h 181"/>
                <a:gd name="T44" fmla="*/ 151 w 205"/>
                <a:gd name="T45" fmla="*/ 145 h 181"/>
                <a:gd name="T46" fmla="*/ 163 w 205"/>
                <a:gd name="T47" fmla="*/ 133 h 181"/>
                <a:gd name="T48" fmla="*/ 181 w 205"/>
                <a:gd name="T49" fmla="*/ 133 h 181"/>
                <a:gd name="T50" fmla="*/ 187 w 205"/>
                <a:gd name="T51" fmla="*/ 108 h 181"/>
                <a:gd name="T52" fmla="*/ 187 w 205"/>
                <a:gd name="T53" fmla="*/ 96 h 181"/>
                <a:gd name="T54" fmla="*/ 205 w 205"/>
                <a:gd name="T55" fmla="*/ 84 h 181"/>
                <a:gd name="T56" fmla="*/ 193 w 205"/>
                <a:gd name="T57" fmla="*/ 60 h 1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5"/>
                <a:gd name="T88" fmla="*/ 0 h 181"/>
                <a:gd name="T89" fmla="*/ 205 w 205"/>
                <a:gd name="T90" fmla="*/ 181 h 1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5" h="181">
                  <a:moveTo>
                    <a:pt x="193" y="60"/>
                  </a:moveTo>
                  <a:lnTo>
                    <a:pt x="151" y="54"/>
                  </a:lnTo>
                  <a:lnTo>
                    <a:pt x="151" y="30"/>
                  </a:lnTo>
                  <a:lnTo>
                    <a:pt x="151" y="12"/>
                  </a:lnTo>
                  <a:lnTo>
                    <a:pt x="139" y="0"/>
                  </a:lnTo>
                  <a:lnTo>
                    <a:pt x="114" y="0"/>
                  </a:lnTo>
                  <a:lnTo>
                    <a:pt x="102" y="12"/>
                  </a:lnTo>
                  <a:lnTo>
                    <a:pt x="96" y="42"/>
                  </a:lnTo>
                  <a:lnTo>
                    <a:pt x="78" y="30"/>
                  </a:lnTo>
                  <a:lnTo>
                    <a:pt x="60" y="30"/>
                  </a:lnTo>
                  <a:lnTo>
                    <a:pt x="54" y="66"/>
                  </a:lnTo>
                  <a:lnTo>
                    <a:pt x="36" y="90"/>
                  </a:lnTo>
                  <a:lnTo>
                    <a:pt x="30" y="96"/>
                  </a:lnTo>
                  <a:lnTo>
                    <a:pt x="42" y="114"/>
                  </a:lnTo>
                  <a:lnTo>
                    <a:pt x="18" y="114"/>
                  </a:lnTo>
                  <a:lnTo>
                    <a:pt x="0" y="133"/>
                  </a:lnTo>
                  <a:lnTo>
                    <a:pt x="12" y="181"/>
                  </a:lnTo>
                  <a:lnTo>
                    <a:pt x="54" y="175"/>
                  </a:lnTo>
                  <a:lnTo>
                    <a:pt x="78" y="151"/>
                  </a:lnTo>
                  <a:lnTo>
                    <a:pt x="90" y="157"/>
                  </a:lnTo>
                  <a:lnTo>
                    <a:pt x="102" y="145"/>
                  </a:lnTo>
                  <a:lnTo>
                    <a:pt x="133" y="127"/>
                  </a:lnTo>
                  <a:lnTo>
                    <a:pt x="151" y="145"/>
                  </a:lnTo>
                  <a:lnTo>
                    <a:pt x="163" y="133"/>
                  </a:lnTo>
                  <a:lnTo>
                    <a:pt x="181" y="133"/>
                  </a:lnTo>
                  <a:lnTo>
                    <a:pt x="187" y="108"/>
                  </a:lnTo>
                  <a:lnTo>
                    <a:pt x="187" y="96"/>
                  </a:lnTo>
                  <a:lnTo>
                    <a:pt x="205" y="84"/>
                  </a:lnTo>
                  <a:lnTo>
                    <a:pt x="193" y="60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97" name="Freeform 22"/>
            <p:cNvSpPr>
              <a:spLocks/>
            </p:cNvSpPr>
            <p:nvPr/>
          </p:nvSpPr>
          <p:spPr bwMode="auto">
            <a:xfrm>
              <a:off x="631" y="2993"/>
              <a:ext cx="36" cy="19"/>
            </a:xfrm>
            <a:custGeom>
              <a:avLst/>
              <a:gdLst>
                <a:gd name="T0" fmla="*/ 0 w 36"/>
                <a:gd name="T1" fmla="*/ 13 h 19"/>
                <a:gd name="T2" fmla="*/ 6 w 36"/>
                <a:gd name="T3" fmla="*/ 19 h 19"/>
                <a:gd name="T4" fmla="*/ 36 w 36"/>
                <a:gd name="T5" fmla="*/ 13 h 19"/>
                <a:gd name="T6" fmla="*/ 36 w 36"/>
                <a:gd name="T7" fmla="*/ 0 h 19"/>
                <a:gd name="T8" fmla="*/ 0 w 36"/>
                <a:gd name="T9" fmla="*/ 1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9"/>
                <a:gd name="T17" fmla="*/ 36 w 3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9">
                  <a:moveTo>
                    <a:pt x="0" y="13"/>
                  </a:moveTo>
                  <a:lnTo>
                    <a:pt x="6" y="19"/>
                  </a:lnTo>
                  <a:lnTo>
                    <a:pt x="36" y="13"/>
                  </a:lnTo>
                  <a:lnTo>
                    <a:pt x="3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98" name="Freeform 23"/>
            <p:cNvSpPr>
              <a:spLocks/>
            </p:cNvSpPr>
            <p:nvPr/>
          </p:nvSpPr>
          <p:spPr bwMode="auto">
            <a:xfrm>
              <a:off x="643" y="3018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6 w 18"/>
                <a:gd name="T3" fmla="*/ 12 h 12"/>
                <a:gd name="T4" fmla="*/ 18 w 18"/>
                <a:gd name="T5" fmla="*/ 12 h 12"/>
                <a:gd name="T6" fmla="*/ 18 w 18"/>
                <a:gd name="T7" fmla="*/ 0 h 12"/>
                <a:gd name="T8" fmla="*/ 12 w 18"/>
                <a:gd name="T9" fmla="*/ 0 h 12"/>
                <a:gd name="T10" fmla="*/ 0 w 18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"/>
                <a:gd name="T20" fmla="*/ 18 w 1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">
                  <a:moveTo>
                    <a:pt x="0" y="6"/>
                  </a:moveTo>
                  <a:lnTo>
                    <a:pt x="6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99" name="Freeform 24"/>
            <p:cNvSpPr>
              <a:spLocks/>
            </p:cNvSpPr>
            <p:nvPr/>
          </p:nvSpPr>
          <p:spPr bwMode="auto">
            <a:xfrm>
              <a:off x="619" y="2867"/>
              <a:ext cx="96" cy="223"/>
            </a:xfrm>
            <a:custGeom>
              <a:avLst/>
              <a:gdLst>
                <a:gd name="T0" fmla="*/ 84 w 96"/>
                <a:gd name="T1" fmla="*/ 223 h 223"/>
                <a:gd name="T2" fmla="*/ 96 w 96"/>
                <a:gd name="T3" fmla="*/ 205 h 223"/>
                <a:gd name="T4" fmla="*/ 90 w 96"/>
                <a:gd name="T5" fmla="*/ 199 h 223"/>
                <a:gd name="T6" fmla="*/ 72 w 96"/>
                <a:gd name="T7" fmla="*/ 199 h 223"/>
                <a:gd name="T8" fmla="*/ 66 w 96"/>
                <a:gd name="T9" fmla="*/ 175 h 223"/>
                <a:gd name="T10" fmla="*/ 84 w 96"/>
                <a:gd name="T11" fmla="*/ 157 h 223"/>
                <a:gd name="T12" fmla="*/ 72 w 96"/>
                <a:gd name="T13" fmla="*/ 139 h 223"/>
                <a:gd name="T14" fmla="*/ 84 w 96"/>
                <a:gd name="T15" fmla="*/ 126 h 223"/>
                <a:gd name="T16" fmla="*/ 72 w 96"/>
                <a:gd name="T17" fmla="*/ 114 h 223"/>
                <a:gd name="T18" fmla="*/ 78 w 96"/>
                <a:gd name="T19" fmla="*/ 96 h 223"/>
                <a:gd name="T20" fmla="*/ 54 w 96"/>
                <a:gd name="T21" fmla="*/ 96 h 223"/>
                <a:gd name="T22" fmla="*/ 54 w 96"/>
                <a:gd name="T23" fmla="*/ 78 h 223"/>
                <a:gd name="T24" fmla="*/ 66 w 96"/>
                <a:gd name="T25" fmla="*/ 66 h 223"/>
                <a:gd name="T26" fmla="*/ 54 w 96"/>
                <a:gd name="T27" fmla="*/ 48 h 223"/>
                <a:gd name="T28" fmla="*/ 42 w 96"/>
                <a:gd name="T29" fmla="*/ 24 h 223"/>
                <a:gd name="T30" fmla="*/ 30 w 96"/>
                <a:gd name="T31" fmla="*/ 18 h 223"/>
                <a:gd name="T32" fmla="*/ 24 w 96"/>
                <a:gd name="T33" fmla="*/ 0 h 223"/>
                <a:gd name="T34" fmla="*/ 18 w 96"/>
                <a:gd name="T35" fmla="*/ 0 h 223"/>
                <a:gd name="T36" fmla="*/ 0 w 96"/>
                <a:gd name="T37" fmla="*/ 6 h 223"/>
                <a:gd name="T38" fmla="*/ 12 w 96"/>
                <a:gd name="T39" fmla="*/ 42 h 223"/>
                <a:gd name="T40" fmla="*/ 18 w 96"/>
                <a:gd name="T41" fmla="*/ 48 h 223"/>
                <a:gd name="T42" fmla="*/ 6 w 96"/>
                <a:gd name="T43" fmla="*/ 84 h 223"/>
                <a:gd name="T44" fmla="*/ 12 w 96"/>
                <a:gd name="T45" fmla="*/ 96 h 223"/>
                <a:gd name="T46" fmla="*/ 36 w 96"/>
                <a:gd name="T47" fmla="*/ 96 h 223"/>
                <a:gd name="T48" fmla="*/ 24 w 96"/>
                <a:gd name="T49" fmla="*/ 114 h 223"/>
                <a:gd name="T50" fmla="*/ 42 w 96"/>
                <a:gd name="T51" fmla="*/ 120 h 223"/>
                <a:gd name="T52" fmla="*/ 54 w 96"/>
                <a:gd name="T53" fmla="*/ 108 h 223"/>
                <a:gd name="T54" fmla="*/ 54 w 96"/>
                <a:gd name="T55" fmla="*/ 163 h 223"/>
                <a:gd name="T56" fmla="*/ 42 w 96"/>
                <a:gd name="T57" fmla="*/ 181 h 223"/>
                <a:gd name="T58" fmla="*/ 48 w 96"/>
                <a:gd name="T59" fmla="*/ 193 h 223"/>
                <a:gd name="T60" fmla="*/ 42 w 96"/>
                <a:gd name="T61" fmla="*/ 205 h 223"/>
                <a:gd name="T62" fmla="*/ 42 w 96"/>
                <a:gd name="T63" fmla="*/ 211 h 223"/>
                <a:gd name="T64" fmla="*/ 54 w 96"/>
                <a:gd name="T65" fmla="*/ 223 h 223"/>
                <a:gd name="T66" fmla="*/ 72 w 96"/>
                <a:gd name="T67" fmla="*/ 211 h 223"/>
                <a:gd name="T68" fmla="*/ 84 w 96"/>
                <a:gd name="T69" fmla="*/ 223 h 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"/>
                <a:gd name="T106" fmla="*/ 0 h 223"/>
                <a:gd name="T107" fmla="*/ 96 w 96"/>
                <a:gd name="T108" fmla="*/ 223 h 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" h="223">
                  <a:moveTo>
                    <a:pt x="84" y="223"/>
                  </a:moveTo>
                  <a:lnTo>
                    <a:pt x="96" y="205"/>
                  </a:lnTo>
                  <a:lnTo>
                    <a:pt x="90" y="199"/>
                  </a:lnTo>
                  <a:lnTo>
                    <a:pt x="72" y="199"/>
                  </a:lnTo>
                  <a:lnTo>
                    <a:pt x="66" y="175"/>
                  </a:lnTo>
                  <a:lnTo>
                    <a:pt x="84" y="157"/>
                  </a:lnTo>
                  <a:lnTo>
                    <a:pt x="72" y="139"/>
                  </a:lnTo>
                  <a:lnTo>
                    <a:pt x="84" y="126"/>
                  </a:lnTo>
                  <a:lnTo>
                    <a:pt x="72" y="114"/>
                  </a:lnTo>
                  <a:lnTo>
                    <a:pt x="78" y="96"/>
                  </a:lnTo>
                  <a:lnTo>
                    <a:pt x="54" y="96"/>
                  </a:lnTo>
                  <a:lnTo>
                    <a:pt x="54" y="78"/>
                  </a:lnTo>
                  <a:lnTo>
                    <a:pt x="66" y="66"/>
                  </a:lnTo>
                  <a:lnTo>
                    <a:pt x="54" y="48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0" y="6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36" y="96"/>
                  </a:lnTo>
                  <a:lnTo>
                    <a:pt x="24" y="114"/>
                  </a:lnTo>
                  <a:lnTo>
                    <a:pt x="42" y="120"/>
                  </a:lnTo>
                  <a:lnTo>
                    <a:pt x="54" y="108"/>
                  </a:lnTo>
                  <a:lnTo>
                    <a:pt x="54" y="163"/>
                  </a:lnTo>
                  <a:lnTo>
                    <a:pt x="42" y="181"/>
                  </a:lnTo>
                  <a:lnTo>
                    <a:pt x="48" y="193"/>
                  </a:lnTo>
                  <a:lnTo>
                    <a:pt x="42" y="205"/>
                  </a:lnTo>
                  <a:lnTo>
                    <a:pt x="42" y="211"/>
                  </a:lnTo>
                  <a:lnTo>
                    <a:pt x="54" y="223"/>
                  </a:lnTo>
                  <a:lnTo>
                    <a:pt x="72" y="211"/>
                  </a:lnTo>
                  <a:lnTo>
                    <a:pt x="84" y="223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00" name="Freeform 25"/>
            <p:cNvSpPr>
              <a:spLocks/>
            </p:cNvSpPr>
            <p:nvPr/>
          </p:nvSpPr>
          <p:spPr bwMode="auto">
            <a:xfrm>
              <a:off x="842" y="2891"/>
              <a:ext cx="224" cy="193"/>
            </a:xfrm>
            <a:custGeom>
              <a:avLst/>
              <a:gdLst>
                <a:gd name="T0" fmla="*/ 6 w 224"/>
                <a:gd name="T1" fmla="*/ 169 h 193"/>
                <a:gd name="T2" fmla="*/ 12 w 224"/>
                <a:gd name="T3" fmla="*/ 175 h 193"/>
                <a:gd name="T4" fmla="*/ 24 w 224"/>
                <a:gd name="T5" fmla="*/ 145 h 193"/>
                <a:gd name="T6" fmla="*/ 36 w 224"/>
                <a:gd name="T7" fmla="*/ 133 h 193"/>
                <a:gd name="T8" fmla="*/ 61 w 224"/>
                <a:gd name="T9" fmla="*/ 133 h 193"/>
                <a:gd name="T10" fmla="*/ 73 w 224"/>
                <a:gd name="T11" fmla="*/ 145 h 193"/>
                <a:gd name="T12" fmla="*/ 73 w 224"/>
                <a:gd name="T13" fmla="*/ 157 h 193"/>
                <a:gd name="T14" fmla="*/ 73 w 224"/>
                <a:gd name="T15" fmla="*/ 187 h 193"/>
                <a:gd name="T16" fmla="*/ 109 w 224"/>
                <a:gd name="T17" fmla="*/ 193 h 193"/>
                <a:gd name="T18" fmla="*/ 115 w 224"/>
                <a:gd name="T19" fmla="*/ 175 h 193"/>
                <a:gd name="T20" fmla="*/ 133 w 224"/>
                <a:gd name="T21" fmla="*/ 181 h 193"/>
                <a:gd name="T22" fmla="*/ 145 w 224"/>
                <a:gd name="T23" fmla="*/ 181 h 193"/>
                <a:gd name="T24" fmla="*/ 163 w 224"/>
                <a:gd name="T25" fmla="*/ 169 h 193"/>
                <a:gd name="T26" fmla="*/ 157 w 224"/>
                <a:gd name="T27" fmla="*/ 145 h 193"/>
                <a:gd name="T28" fmla="*/ 163 w 224"/>
                <a:gd name="T29" fmla="*/ 139 h 193"/>
                <a:gd name="T30" fmla="*/ 157 w 224"/>
                <a:gd name="T31" fmla="*/ 121 h 193"/>
                <a:gd name="T32" fmla="*/ 175 w 224"/>
                <a:gd name="T33" fmla="*/ 115 h 193"/>
                <a:gd name="T34" fmla="*/ 199 w 224"/>
                <a:gd name="T35" fmla="*/ 115 h 193"/>
                <a:gd name="T36" fmla="*/ 212 w 224"/>
                <a:gd name="T37" fmla="*/ 96 h 193"/>
                <a:gd name="T38" fmla="*/ 212 w 224"/>
                <a:gd name="T39" fmla="*/ 84 h 193"/>
                <a:gd name="T40" fmla="*/ 224 w 224"/>
                <a:gd name="T41" fmla="*/ 72 h 193"/>
                <a:gd name="T42" fmla="*/ 218 w 224"/>
                <a:gd name="T43" fmla="*/ 60 h 193"/>
                <a:gd name="T44" fmla="*/ 187 w 224"/>
                <a:gd name="T45" fmla="*/ 60 h 193"/>
                <a:gd name="T46" fmla="*/ 169 w 224"/>
                <a:gd name="T47" fmla="*/ 66 h 193"/>
                <a:gd name="T48" fmla="*/ 169 w 224"/>
                <a:gd name="T49" fmla="*/ 48 h 193"/>
                <a:gd name="T50" fmla="*/ 181 w 224"/>
                <a:gd name="T51" fmla="*/ 48 h 193"/>
                <a:gd name="T52" fmla="*/ 181 w 224"/>
                <a:gd name="T53" fmla="*/ 30 h 193"/>
                <a:gd name="T54" fmla="*/ 157 w 224"/>
                <a:gd name="T55" fmla="*/ 24 h 193"/>
                <a:gd name="T56" fmla="*/ 151 w 224"/>
                <a:gd name="T57" fmla="*/ 12 h 193"/>
                <a:gd name="T58" fmla="*/ 139 w 224"/>
                <a:gd name="T59" fmla="*/ 0 h 193"/>
                <a:gd name="T60" fmla="*/ 127 w 224"/>
                <a:gd name="T61" fmla="*/ 12 h 193"/>
                <a:gd name="T62" fmla="*/ 115 w 224"/>
                <a:gd name="T63" fmla="*/ 6 h 193"/>
                <a:gd name="T64" fmla="*/ 115 w 224"/>
                <a:gd name="T65" fmla="*/ 24 h 193"/>
                <a:gd name="T66" fmla="*/ 109 w 224"/>
                <a:gd name="T67" fmla="*/ 30 h 193"/>
                <a:gd name="T68" fmla="*/ 97 w 224"/>
                <a:gd name="T69" fmla="*/ 24 h 193"/>
                <a:gd name="T70" fmla="*/ 91 w 224"/>
                <a:gd name="T71" fmla="*/ 36 h 193"/>
                <a:gd name="T72" fmla="*/ 79 w 224"/>
                <a:gd name="T73" fmla="*/ 36 h 193"/>
                <a:gd name="T74" fmla="*/ 67 w 224"/>
                <a:gd name="T75" fmla="*/ 54 h 193"/>
                <a:gd name="T76" fmla="*/ 55 w 224"/>
                <a:gd name="T77" fmla="*/ 48 h 193"/>
                <a:gd name="T78" fmla="*/ 42 w 224"/>
                <a:gd name="T79" fmla="*/ 72 h 193"/>
                <a:gd name="T80" fmla="*/ 42 w 224"/>
                <a:gd name="T81" fmla="*/ 84 h 193"/>
                <a:gd name="T82" fmla="*/ 24 w 224"/>
                <a:gd name="T83" fmla="*/ 102 h 193"/>
                <a:gd name="T84" fmla="*/ 18 w 224"/>
                <a:gd name="T85" fmla="*/ 115 h 193"/>
                <a:gd name="T86" fmla="*/ 6 w 224"/>
                <a:gd name="T87" fmla="*/ 139 h 193"/>
                <a:gd name="T88" fmla="*/ 0 w 224"/>
                <a:gd name="T89" fmla="*/ 151 h 193"/>
                <a:gd name="T90" fmla="*/ 0 w 224"/>
                <a:gd name="T91" fmla="*/ 163 h 193"/>
                <a:gd name="T92" fmla="*/ 6 w 224"/>
                <a:gd name="T93" fmla="*/ 169 h 1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4"/>
                <a:gd name="T142" fmla="*/ 0 h 193"/>
                <a:gd name="T143" fmla="*/ 224 w 224"/>
                <a:gd name="T144" fmla="*/ 193 h 1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4" h="193">
                  <a:moveTo>
                    <a:pt x="6" y="169"/>
                  </a:moveTo>
                  <a:lnTo>
                    <a:pt x="12" y="175"/>
                  </a:lnTo>
                  <a:lnTo>
                    <a:pt x="24" y="145"/>
                  </a:lnTo>
                  <a:lnTo>
                    <a:pt x="36" y="133"/>
                  </a:lnTo>
                  <a:lnTo>
                    <a:pt x="61" y="133"/>
                  </a:lnTo>
                  <a:lnTo>
                    <a:pt x="73" y="145"/>
                  </a:lnTo>
                  <a:lnTo>
                    <a:pt x="73" y="157"/>
                  </a:lnTo>
                  <a:lnTo>
                    <a:pt x="73" y="187"/>
                  </a:lnTo>
                  <a:lnTo>
                    <a:pt x="109" y="193"/>
                  </a:lnTo>
                  <a:lnTo>
                    <a:pt x="115" y="175"/>
                  </a:lnTo>
                  <a:lnTo>
                    <a:pt x="133" y="181"/>
                  </a:lnTo>
                  <a:lnTo>
                    <a:pt x="145" y="181"/>
                  </a:lnTo>
                  <a:lnTo>
                    <a:pt x="163" y="169"/>
                  </a:lnTo>
                  <a:lnTo>
                    <a:pt x="157" y="145"/>
                  </a:lnTo>
                  <a:lnTo>
                    <a:pt x="163" y="139"/>
                  </a:lnTo>
                  <a:lnTo>
                    <a:pt x="157" y="121"/>
                  </a:lnTo>
                  <a:lnTo>
                    <a:pt x="175" y="115"/>
                  </a:lnTo>
                  <a:lnTo>
                    <a:pt x="199" y="115"/>
                  </a:lnTo>
                  <a:lnTo>
                    <a:pt x="212" y="96"/>
                  </a:lnTo>
                  <a:lnTo>
                    <a:pt x="212" y="84"/>
                  </a:lnTo>
                  <a:lnTo>
                    <a:pt x="224" y="72"/>
                  </a:lnTo>
                  <a:lnTo>
                    <a:pt x="218" y="60"/>
                  </a:lnTo>
                  <a:lnTo>
                    <a:pt x="187" y="60"/>
                  </a:lnTo>
                  <a:lnTo>
                    <a:pt x="169" y="66"/>
                  </a:lnTo>
                  <a:lnTo>
                    <a:pt x="169" y="48"/>
                  </a:lnTo>
                  <a:lnTo>
                    <a:pt x="181" y="48"/>
                  </a:lnTo>
                  <a:lnTo>
                    <a:pt x="181" y="30"/>
                  </a:lnTo>
                  <a:lnTo>
                    <a:pt x="157" y="24"/>
                  </a:lnTo>
                  <a:lnTo>
                    <a:pt x="151" y="12"/>
                  </a:lnTo>
                  <a:lnTo>
                    <a:pt x="139" y="0"/>
                  </a:lnTo>
                  <a:lnTo>
                    <a:pt x="127" y="12"/>
                  </a:lnTo>
                  <a:lnTo>
                    <a:pt x="115" y="6"/>
                  </a:lnTo>
                  <a:lnTo>
                    <a:pt x="115" y="24"/>
                  </a:lnTo>
                  <a:lnTo>
                    <a:pt x="109" y="30"/>
                  </a:lnTo>
                  <a:lnTo>
                    <a:pt x="97" y="24"/>
                  </a:lnTo>
                  <a:lnTo>
                    <a:pt x="91" y="36"/>
                  </a:lnTo>
                  <a:lnTo>
                    <a:pt x="79" y="36"/>
                  </a:lnTo>
                  <a:lnTo>
                    <a:pt x="67" y="54"/>
                  </a:lnTo>
                  <a:lnTo>
                    <a:pt x="55" y="48"/>
                  </a:lnTo>
                  <a:lnTo>
                    <a:pt x="42" y="72"/>
                  </a:lnTo>
                  <a:lnTo>
                    <a:pt x="42" y="84"/>
                  </a:lnTo>
                  <a:lnTo>
                    <a:pt x="24" y="102"/>
                  </a:lnTo>
                  <a:lnTo>
                    <a:pt x="18" y="115"/>
                  </a:lnTo>
                  <a:lnTo>
                    <a:pt x="6" y="139"/>
                  </a:lnTo>
                  <a:lnTo>
                    <a:pt x="0" y="151"/>
                  </a:lnTo>
                  <a:lnTo>
                    <a:pt x="0" y="163"/>
                  </a:lnTo>
                  <a:lnTo>
                    <a:pt x="6" y="169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01" name="Freeform 26"/>
            <p:cNvSpPr>
              <a:spLocks/>
            </p:cNvSpPr>
            <p:nvPr/>
          </p:nvSpPr>
          <p:spPr bwMode="auto">
            <a:xfrm>
              <a:off x="691" y="2879"/>
              <a:ext cx="206" cy="181"/>
            </a:xfrm>
            <a:custGeom>
              <a:avLst/>
              <a:gdLst>
                <a:gd name="T0" fmla="*/ 133 w 206"/>
                <a:gd name="T1" fmla="*/ 175 h 181"/>
                <a:gd name="T2" fmla="*/ 151 w 206"/>
                <a:gd name="T3" fmla="*/ 181 h 181"/>
                <a:gd name="T4" fmla="*/ 151 w 206"/>
                <a:gd name="T5" fmla="*/ 163 h 181"/>
                <a:gd name="T6" fmla="*/ 157 w 206"/>
                <a:gd name="T7" fmla="*/ 151 h 181"/>
                <a:gd name="T8" fmla="*/ 175 w 206"/>
                <a:gd name="T9" fmla="*/ 114 h 181"/>
                <a:gd name="T10" fmla="*/ 193 w 206"/>
                <a:gd name="T11" fmla="*/ 90 h 181"/>
                <a:gd name="T12" fmla="*/ 206 w 206"/>
                <a:gd name="T13" fmla="*/ 60 h 181"/>
                <a:gd name="T14" fmla="*/ 187 w 206"/>
                <a:gd name="T15" fmla="*/ 36 h 181"/>
                <a:gd name="T16" fmla="*/ 193 w 206"/>
                <a:gd name="T17" fmla="*/ 18 h 181"/>
                <a:gd name="T18" fmla="*/ 181 w 206"/>
                <a:gd name="T19" fmla="*/ 18 h 181"/>
                <a:gd name="T20" fmla="*/ 187 w 206"/>
                <a:gd name="T21" fmla="*/ 6 h 181"/>
                <a:gd name="T22" fmla="*/ 181 w 206"/>
                <a:gd name="T23" fmla="*/ 0 h 181"/>
                <a:gd name="T24" fmla="*/ 163 w 206"/>
                <a:gd name="T25" fmla="*/ 6 h 181"/>
                <a:gd name="T26" fmla="*/ 157 w 206"/>
                <a:gd name="T27" fmla="*/ 6 h 181"/>
                <a:gd name="T28" fmla="*/ 133 w 206"/>
                <a:gd name="T29" fmla="*/ 12 h 181"/>
                <a:gd name="T30" fmla="*/ 115 w 206"/>
                <a:gd name="T31" fmla="*/ 12 h 181"/>
                <a:gd name="T32" fmla="*/ 103 w 206"/>
                <a:gd name="T33" fmla="*/ 36 h 181"/>
                <a:gd name="T34" fmla="*/ 79 w 206"/>
                <a:gd name="T35" fmla="*/ 30 h 181"/>
                <a:gd name="T36" fmla="*/ 61 w 206"/>
                <a:gd name="T37" fmla="*/ 42 h 181"/>
                <a:gd name="T38" fmla="*/ 48 w 206"/>
                <a:gd name="T39" fmla="*/ 48 h 181"/>
                <a:gd name="T40" fmla="*/ 36 w 206"/>
                <a:gd name="T41" fmla="*/ 48 h 181"/>
                <a:gd name="T42" fmla="*/ 24 w 206"/>
                <a:gd name="T43" fmla="*/ 72 h 181"/>
                <a:gd name="T44" fmla="*/ 6 w 206"/>
                <a:gd name="T45" fmla="*/ 78 h 181"/>
                <a:gd name="T46" fmla="*/ 0 w 206"/>
                <a:gd name="T47" fmla="*/ 84 h 181"/>
                <a:gd name="T48" fmla="*/ 0 w 206"/>
                <a:gd name="T49" fmla="*/ 102 h 181"/>
                <a:gd name="T50" fmla="*/ 30 w 206"/>
                <a:gd name="T51" fmla="*/ 102 h 181"/>
                <a:gd name="T52" fmla="*/ 42 w 206"/>
                <a:gd name="T53" fmla="*/ 133 h 181"/>
                <a:gd name="T54" fmla="*/ 42 w 206"/>
                <a:gd name="T55" fmla="*/ 139 h 181"/>
                <a:gd name="T56" fmla="*/ 73 w 206"/>
                <a:gd name="T57" fmla="*/ 151 h 181"/>
                <a:gd name="T58" fmla="*/ 85 w 206"/>
                <a:gd name="T59" fmla="*/ 145 h 181"/>
                <a:gd name="T60" fmla="*/ 109 w 206"/>
                <a:gd name="T61" fmla="*/ 145 h 181"/>
                <a:gd name="T62" fmla="*/ 121 w 206"/>
                <a:gd name="T63" fmla="*/ 163 h 181"/>
                <a:gd name="T64" fmla="*/ 133 w 206"/>
                <a:gd name="T65" fmla="*/ 175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81"/>
                <a:gd name="T101" fmla="*/ 206 w 206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81">
                  <a:moveTo>
                    <a:pt x="133" y="175"/>
                  </a:moveTo>
                  <a:lnTo>
                    <a:pt x="151" y="181"/>
                  </a:lnTo>
                  <a:lnTo>
                    <a:pt x="151" y="163"/>
                  </a:lnTo>
                  <a:lnTo>
                    <a:pt x="157" y="151"/>
                  </a:lnTo>
                  <a:lnTo>
                    <a:pt x="175" y="114"/>
                  </a:lnTo>
                  <a:lnTo>
                    <a:pt x="193" y="90"/>
                  </a:lnTo>
                  <a:lnTo>
                    <a:pt x="206" y="60"/>
                  </a:lnTo>
                  <a:lnTo>
                    <a:pt x="187" y="36"/>
                  </a:lnTo>
                  <a:lnTo>
                    <a:pt x="193" y="18"/>
                  </a:lnTo>
                  <a:lnTo>
                    <a:pt x="181" y="18"/>
                  </a:lnTo>
                  <a:lnTo>
                    <a:pt x="187" y="6"/>
                  </a:lnTo>
                  <a:lnTo>
                    <a:pt x="181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33" y="12"/>
                  </a:lnTo>
                  <a:lnTo>
                    <a:pt x="115" y="12"/>
                  </a:lnTo>
                  <a:lnTo>
                    <a:pt x="103" y="36"/>
                  </a:lnTo>
                  <a:lnTo>
                    <a:pt x="79" y="30"/>
                  </a:lnTo>
                  <a:lnTo>
                    <a:pt x="61" y="42"/>
                  </a:lnTo>
                  <a:lnTo>
                    <a:pt x="48" y="48"/>
                  </a:lnTo>
                  <a:lnTo>
                    <a:pt x="36" y="48"/>
                  </a:lnTo>
                  <a:lnTo>
                    <a:pt x="24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30" y="102"/>
                  </a:lnTo>
                  <a:lnTo>
                    <a:pt x="42" y="133"/>
                  </a:lnTo>
                  <a:lnTo>
                    <a:pt x="42" y="139"/>
                  </a:lnTo>
                  <a:lnTo>
                    <a:pt x="73" y="151"/>
                  </a:lnTo>
                  <a:lnTo>
                    <a:pt x="85" y="145"/>
                  </a:lnTo>
                  <a:lnTo>
                    <a:pt x="109" y="145"/>
                  </a:lnTo>
                  <a:lnTo>
                    <a:pt x="121" y="163"/>
                  </a:lnTo>
                  <a:lnTo>
                    <a:pt x="133" y="175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02" name="Freeform 27"/>
            <p:cNvSpPr>
              <a:spLocks/>
            </p:cNvSpPr>
            <p:nvPr/>
          </p:nvSpPr>
          <p:spPr bwMode="auto">
            <a:xfrm>
              <a:off x="685" y="2975"/>
              <a:ext cx="139" cy="182"/>
            </a:xfrm>
            <a:custGeom>
              <a:avLst/>
              <a:gdLst>
                <a:gd name="T0" fmla="*/ 0 w 139"/>
                <a:gd name="T1" fmla="*/ 67 h 182"/>
                <a:gd name="T2" fmla="*/ 6 w 139"/>
                <a:gd name="T3" fmla="*/ 91 h 182"/>
                <a:gd name="T4" fmla="*/ 18 w 139"/>
                <a:gd name="T5" fmla="*/ 91 h 182"/>
                <a:gd name="T6" fmla="*/ 30 w 139"/>
                <a:gd name="T7" fmla="*/ 97 h 182"/>
                <a:gd name="T8" fmla="*/ 18 w 139"/>
                <a:gd name="T9" fmla="*/ 109 h 182"/>
                <a:gd name="T10" fmla="*/ 18 w 139"/>
                <a:gd name="T11" fmla="*/ 115 h 182"/>
                <a:gd name="T12" fmla="*/ 18 w 139"/>
                <a:gd name="T13" fmla="*/ 121 h 182"/>
                <a:gd name="T14" fmla="*/ 30 w 139"/>
                <a:gd name="T15" fmla="*/ 151 h 182"/>
                <a:gd name="T16" fmla="*/ 30 w 139"/>
                <a:gd name="T17" fmla="*/ 163 h 182"/>
                <a:gd name="T18" fmla="*/ 54 w 139"/>
                <a:gd name="T19" fmla="*/ 170 h 182"/>
                <a:gd name="T20" fmla="*/ 79 w 139"/>
                <a:gd name="T21" fmla="*/ 182 h 182"/>
                <a:gd name="T22" fmla="*/ 97 w 139"/>
                <a:gd name="T23" fmla="*/ 163 h 182"/>
                <a:gd name="T24" fmla="*/ 115 w 139"/>
                <a:gd name="T25" fmla="*/ 163 h 182"/>
                <a:gd name="T26" fmla="*/ 109 w 139"/>
                <a:gd name="T27" fmla="*/ 139 h 182"/>
                <a:gd name="T28" fmla="*/ 133 w 139"/>
                <a:gd name="T29" fmla="*/ 115 h 182"/>
                <a:gd name="T30" fmla="*/ 139 w 139"/>
                <a:gd name="T31" fmla="*/ 79 h 182"/>
                <a:gd name="T32" fmla="*/ 115 w 139"/>
                <a:gd name="T33" fmla="*/ 43 h 182"/>
                <a:gd name="T34" fmla="*/ 79 w 139"/>
                <a:gd name="T35" fmla="*/ 49 h 182"/>
                <a:gd name="T36" fmla="*/ 48 w 139"/>
                <a:gd name="T37" fmla="*/ 43 h 182"/>
                <a:gd name="T38" fmla="*/ 48 w 139"/>
                <a:gd name="T39" fmla="*/ 31 h 182"/>
                <a:gd name="T40" fmla="*/ 36 w 139"/>
                <a:gd name="T41" fmla="*/ 0 h 182"/>
                <a:gd name="T42" fmla="*/ 6 w 139"/>
                <a:gd name="T43" fmla="*/ 6 h 182"/>
                <a:gd name="T44" fmla="*/ 18 w 139"/>
                <a:gd name="T45" fmla="*/ 18 h 182"/>
                <a:gd name="T46" fmla="*/ 6 w 139"/>
                <a:gd name="T47" fmla="*/ 24 h 182"/>
                <a:gd name="T48" fmla="*/ 6 w 139"/>
                <a:gd name="T49" fmla="*/ 37 h 182"/>
                <a:gd name="T50" fmla="*/ 18 w 139"/>
                <a:gd name="T51" fmla="*/ 49 h 182"/>
                <a:gd name="T52" fmla="*/ 0 w 139"/>
                <a:gd name="T53" fmla="*/ 67 h 1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"/>
                <a:gd name="T82" fmla="*/ 0 h 182"/>
                <a:gd name="T83" fmla="*/ 139 w 139"/>
                <a:gd name="T84" fmla="*/ 182 h 1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" h="182">
                  <a:moveTo>
                    <a:pt x="0" y="67"/>
                  </a:moveTo>
                  <a:lnTo>
                    <a:pt x="6" y="91"/>
                  </a:lnTo>
                  <a:lnTo>
                    <a:pt x="18" y="91"/>
                  </a:lnTo>
                  <a:lnTo>
                    <a:pt x="30" y="97"/>
                  </a:lnTo>
                  <a:lnTo>
                    <a:pt x="18" y="109"/>
                  </a:lnTo>
                  <a:lnTo>
                    <a:pt x="18" y="115"/>
                  </a:lnTo>
                  <a:lnTo>
                    <a:pt x="18" y="121"/>
                  </a:lnTo>
                  <a:lnTo>
                    <a:pt x="30" y="151"/>
                  </a:lnTo>
                  <a:lnTo>
                    <a:pt x="30" y="163"/>
                  </a:lnTo>
                  <a:lnTo>
                    <a:pt x="54" y="170"/>
                  </a:lnTo>
                  <a:lnTo>
                    <a:pt x="79" y="182"/>
                  </a:lnTo>
                  <a:lnTo>
                    <a:pt x="97" y="163"/>
                  </a:lnTo>
                  <a:lnTo>
                    <a:pt x="115" y="163"/>
                  </a:lnTo>
                  <a:lnTo>
                    <a:pt x="109" y="139"/>
                  </a:lnTo>
                  <a:lnTo>
                    <a:pt x="133" y="115"/>
                  </a:lnTo>
                  <a:lnTo>
                    <a:pt x="139" y="79"/>
                  </a:lnTo>
                  <a:lnTo>
                    <a:pt x="115" y="43"/>
                  </a:lnTo>
                  <a:lnTo>
                    <a:pt x="79" y="49"/>
                  </a:lnTo>
                  <a:lnTo>
                    <a:pt x="48" y="43"/>
                  </a:lnTo>
                  <a:lnTo>
                    <a:pt x="48" y="31"/>
                  </a:lnTo>
                  <a:lnTo>
                    <a:pt x="36" y="0"/>
                  </a:lnTo>
                  <a:lnTo>
                    <a:pt x="6" y="6"/>
                  </a:lnTo>
                  <a:lnTo>
                    <a:pt x="18" y="18"/>
                  </a:lnTo>
                  <a:lnTo>
                    <a:pt x="6" y="24"/>
                  </a:lnTo>
                  <a:lnTo>
                    <a:pt x="6" y="37"/>
                  </a:lnTo>
                  <a:lnTo>
                    <a:pt x="18" y="4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03" name="Freeform 28"/>
            <p:cNvSpPr>
              <a:spLocks/>
            </p:cNvSpPr>
            <p:nvPr/>
          </p:nvSpPr>
          <p:spPr bwMode="auto">
            <a:xfrm>
              <a:off x="661" y="2848"/>
              <a:ext cx="91" cy="115"/>
            </a:xfrm>
            <a:custGeom>
              <a:avLst/>
              <a:gdLst>
                <a:gd name="T0" fmla="*/ 12 w 91"/>
                <a:gd name="T1" fmla="*/ 115 h 115"/>
                <a:gd name="T2" fmla="*/ 30 w 91"/>
                <a:gd name="T3" fmla="*/ 115 h 115"/>
                <a:gd name="T4" fmla="*/ 36 w 91"/>
                <a:gd name="T5" fmla="*/ 109 h 115"/>
                <a:gd name="T6" fmla="*/ 54 w 91"/>
                <a:gd name="T7" fmla="*/ 103 h 115"/>
                <a:gd name="T8" fmla="*/ 66 w 91"/>
                <a:gd name="T9" fmla="*/ 79 h 115"/>
                <a:gd name="T10" fmla="*/ 78 w 91"/>
                <a:gd name="T11" fmla="*/ 79 h 115"/>
                <a:gd name="T12" fmla="*/ 91 w 91"/>
                <a:gd name="T13" fmla="*/ 73 h 115"/>
                <a:gd name="T14" fmla="*/ 84 w 91"/>
                <a:gd name="T15" fmla="*/ 43 h 115"/>
                <a:gd name="T16" fmla="*/ 84 w 91"/>
                <a:gd name="T17" fmla="*/ 19 h 115"/>
                <a:gd name="T18" fmla="*/ 54 w 91"/>
                <a:gd name="T19" fmla="*/ 12 h 115"/>
                <a:gd name="T20" fmla="*/ 48 w 91"/>
                <a:gd name="T21" fmla="*/ 6 h 115"/>
                <a:gd name="T22" fmla="*/ 30 w 91"/>
                <a:gd name="T23" fmla="*/ 12 h 115"/>
                <a:gd name="T24" fmla="*/ 30 w 91"/>
                <a:gd name="T25" fmla="*/ 0 h 115"/>
                <a:gd name="T26" fmla="*/ 6 w 91"/>
                <a:gd name="T27" fmla="*/ 19 h 115"/>
                <a:gd name="T28" fmla="*/ 6 w 91"/>
                <a:gd name="T29" fmla="*/ 31 h 115"/>
                <a:gd name="T30" fmla="*/ 0 w 91"/>
                <a:gd name="T31" fmla="*/ 43 h 115"/>
                <a:gd name="T32" fmla="*/ 12 w 91"/>
                <a:gd name="T33" fmla="*/ 67 h 115"/>
                <a:gd name="T34" fmla="*/ 18 w 91"/>
                <a:gd name="T35" fmla="*/ 85 h 115"/>
                <a:gd name="T36" fmla="*/ 12 w 91"/>
                <a:gd name="T37" fmla="*/ 97 h 115"/>
                <a:gd name="T38" fmla="*/ 12 w 91"/>
                <a:gd name="T39" fmla="*/ 115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115"/>
                <a:gd name="T62" fmla="*/ 91 w 91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115">
                  <a:moveTo>
                    <a:pt x="12" y="115"/>
                  </a:moveTo>
                  <a:lnTo>
                    <a:pt x="30" y="115"/>
                  </a:lnTo>
                  <a:lnTo>
                    <a:pt x="36" y="109"/>
                  </a:lnTo>
                  <a:lnTo>
                    <a:pt x="54" y="103"/>
                  </a:lnTo>
                  <a:lnTo>
                    <a:pt x="66" y="79"/>
                  </a:lnTo>
                  <a:lnTo>
                    <a:pt x="78" y="79"/>
                  </a:lnTo>
                  <a:lnTo>
                    <a:pt x="91" y="73"/>
                  </a:lnTo>
                  <a:lnTo>
                    <a:pt x="84" y="43"/>
                  </a:lnTo>
                  <a:lnTo>
                    <a:pt x="84" y="19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6" y="19"/>
                  </a:lnTo>
                  <a:lnTo>
                    <a:pt x="6" y="31"/>
                  </a:lnTo>
                  <a:lnTo>
                    <a:pt x="0" y="43"/>
                  </a:lnTo>
                  <a:lnTo>
                    <a:pt x="12" y="67"/>
                  </a:lnTo>
                  <a:lnTo>
                    <a:pt x="18" y="85"/>
                  </a:lnTo>
                  <a:lnTo>
                    <a:pt x="12" y="97"/>
                  </a:lnTo>
                  <a:lnTo>
                    <a:pt x="12" y="115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04" name="Freeform 29"/>
            <p:cNvSpPr>
              <a:spLocks/>
            </p:cNvSpPr>
            <p:nvPr/>
          </p:nvSpPr>
          <p:spPr bwMode="auto">
            <a:xfrm>
              <a:off x="854" y="2734"/>
              <a:ext cx="145" cy="211"/>
            </a:xfrm>
            <a:custGeom>
              <a:avLst/>
              <a:gdLst>
                <a:gd name="T0" fmla="*/ 127 w 145"/>
                <a:gd name="T1" fmla="*/ 163 h 211"/>
                <a:gd name="T2" fmla="*/ 115 w 145"/>
                <a:gd name="T3" fmla="*/ 139 h 211"/>
                <a:gd name="T4" fmla="*/ 139 w 145"/>
                <a:gd name="T5" fmla="*/ 126 h 211"/>
                <a:gd name="T6" fmla="*/ 145 w 145"/>
                <a:gd name="T7" fmla="*/ 114 h 211"/>
                <a:gd name="T8" fmla="*/ 127 w 145"/>
                <a:gd name="T9" fmla="*/ 96 h 211"/>
                <a:gd name="T10" fmla="*/ 115 w 145"/>
                <a:gd name="T11" fmla="*/ 102 h 211"/>
                <a:gd name="T12" fmla="*/ 109 w 145"/>
                <a:gd name="T13" fmla="*/ 72 h 211"/>
                <a:gd name="T14" fmla="*/ 97 w 145"/>
                <a:gd name="T15" fmla="*/ 72 h 211"/>
                <a:gd name="T16" fmla="*/ 109 w 145"/>
                <a:gd name="T17" fmla="*/ 48 h 211"/>
                <a:gd name="T18" fmla="*/ 97 w 145"/>
                <a:gd name="T19" fmla="*/ 30 h 211"/>
                <a:gd name="T20" fmla="*/ 85 w 145"/>
                <a:gd name="T21" fmla="*/ 30 h 211"/>
                <a:gd name="T22" fmla="*/ 85 w 145"/>
                <a:gd name="T23" fmla="*/ 18 h 211"/>
                <a:gd name="T24" fmla="*/ 49 w 145"/>
                <a:gd name="T25" fmla="*/ 0 h 211"/>
                <a:gd name="T26" fmla="*/ 24 w 145"/>
                <a:gd name="T27" fmla="*/ 12 h 211"/>
                <a:gd name="T28" fmla="*/ 12 w 145"/>
                <a:gd name="T29" fmla="*/ 6 h 211"/>
                <a:gd name="T30" fmla="*/ 18 w 145"/>
                <a:gd name="T31" fmla="*/ 24 h 211"/>
                <a:gd name="T32" fmla="*/ 30 w 145"/>
                <a:gd name="T33" fmla="*/ 54 h 211"/>
                <a:gd name="T34" fmla="*/ 24 w 145"/>
                <a:gd name="T35" fmla="*/ 60 h 211"/>
                <a:gd name="T36" fmla="*/ 24 w 145"/>
                <a:gd name="T37" fmla="*/ 84 h 211"/>
                <a:gd name="T38" fmla="*/ 0 w 145"/>
                <a:gd name="T39" fmla="*/ 102 h 211"/>
                <a:gd name="T40" fmla="*/ 18 w 145"/>
                <a:gd name="T41" fmla="*/ 139 h 211"/>
                <a:gd name="T42" fmla="*/ 18 w 145"/>
                <a:gd name="T43" fmla="*/ 145 h 211"/>
                <a:gd name="T44" fmla="*/ 18 w 145"/>
                <a:gd name="T45" fmla="*/ 157 h 211"/>
                <a:gd name="T46" fmla="*/ 24 w 145"/>
                <a:gd name="T47" fmla="*/ 163 h 211"/>
                <a:gd name="T48" fmla="*/ 24 w 145"/>
                <a:gd name="T49" fmla="*/ 181 h 211"/>
                <a:gd name="T50" fmla="*/ 43 w 145"/>
                <a:gd name="T51" fmla="*/ 211 h 211"/>
                <a:gd name="T52" fmla="*/ 55 w 145"/>
                <a:gd name="T53" fmla="*/ 211 h 211"/>
                <a:gd name="T54" fmla="*/ 67 w 145"/>
                <a:gd name="T55" fmla="*/ 193 h 211"/>
                <a:gd name="T56" fmla="*/ 79 w 145"/>
                <a:gd name="T57" fmla="*/ 193 h 211"/>
                <a:gd name="T58" fmla="*/ 85 w 145"/>
                <a:gd name="T59" fmla="*/ 181 h 211"/>
                <a:gd name="T60" fmla="*/ 97 w 145"/>
                <a:gd name="T61" fmla="*/ 187 h 211"/>
                <a:gd name="T62" fmla="*/ 109 w 145"/>
                <a:gd name="T63" fmla="*/ 169 h 211"/>
                <a:gd name="T64" fmla="*/ 115 w 145"/>
                <a:gd name="T65" fmla="*/ 169 h 211"/>
                <a:gd name="T66" fmla="*/ 127 w 145"/>
                <a:gd name="T67" fmla="*/ 163 h 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5"/>
                <a:gd name="T103" fmla="*/ 0 h 211"/>
                <a:gd name="T104" fmla="*/ 145 w 145"/>
                <a:gd name="T105" fmla="*/ 211 h 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5" h="211">
                  <a:moveTo>
                    <a:pt x="127" y="163"/>
                  </a:moveTo>
                  <a:lnTo>
                    <a:pt x="115" y="139"/>
                  </a:lnTo>
                  <a:lnTo>
                    <a:pt x="139" y="126"/>
                  </a:lnTo>
                  <a:lnTo>
                    <a:pt x="145" y="114"/>
                  </a:lnTo>
                  <a:lnTo>
                    <a:pt x="127" y="96"/>
                  </a:lnTo>
                  <a:lnTo>
                    <a:pt x="115" y="102"/>
                  </a:lnTo>
                  <a:lnTo>
                    <a:pt x="109" y="72"/>
                  </a:lnTo>
                  <a:lnTo>
                    <a:pt x="97" y="72"/>
                  </a:lnTo>
                  <a:lnTo>
                    <a:pt x="109" y="48"/>
                  </a:lnTo>
                  <a:lnTo>
                    <a:pt x="97" y="30"/>
                  </a:lnTo>
                  <a:lnTo>
                    <a:pt x="85" y="30"/>
                  </a:lnTo>
                  <a:lnTo>
                    <a:pt x="85" y="18"/>
                  </a:lnTo>
                  <a:lnTo>
                    <a:pt x="49" y="0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0" y="102"/>
                  </a:lnTo>
                  <a:lnTo>
                    <a:pt x="18" y="139"/>
                  </a:lnTo>
                  <a:lnTo>
                    <a:pt x="18" y="145"/>
                  </a:lnTo>
                  <a:lnTo>
                    <a:pt x="18" y="157"/>
                  </a:lnTo>
                  <a:lnTo>
                    <a:pt x="24" y="163"/>
                  </a:lnTo>
                  <a:lnTo>
                    <a:pt x="24" y="181"/>
                  </a:lnTo>
                  <a:lnTo>
                    <a:pt x="43" y="211"/>
                  </a:lnTo>
                  <a:lnTo>
                    <a:pt x="55" y="211"/>
                  </a:lnTo>
                  <a:lnTo>
                    <a:pt x="67" y="193"/>
                  </a:lnTo>
                  <a:lnTo>
                    <a:pt x="79" y="193"/>
                  </a:lnTo>
                  <a:lnTo>
                    <a:pt x="85" y="181"/>
                  </a:lnTo>
                  <a:lnTo>
                    <a:pt x="97" y="187"/>
                  </a:lnTo>
                  <a:lnTo>
                    <a:pt x="109" y="169"/>
                  </a:lnTo>
                  <a:lnTo>
                    <a:pt x="115" y="169"/>
                  </a:lnTo>
                  <a:lnTo>
                    <a:pt x="127" y="163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05" name="Freeform 30"/>
            <p:cNvSpPr>
              <a:spLocks/>
            </p:cNvSpPr>
            <p:nvPr/>
          </p:nvSpPr>
          <p:spPr bwMode="auto">
            <a:xfrm>
              <a:off x="969" y="2824"/>
              <a:ext cx="205" cy="121"/>
            </a:xfrm>
            <a:custGeom>
              <a:avLst/>
              <a:gdLst>
                <a:gd name="T0" fmla="*/ 54 w 205"/>
                <a:gd name="T1" fmla="*/ 115 h 121"/>
                <a:gd name="T2" fmla="*/ 66 w 205"/>
                <a:gd name="T3" fmla="*/ 115 h 121"/>
                <a:gd name="T4" fmla="*/ 79 w 205"/>
                <a:gd name="T5" fmla="*/ 115 h 121"/>
                <a:gd name="T6" fmla="*/ 103 w 205"/>
                <a:gd name="T7" fmla="*/ 121 h 121"/>
                <a:gd name="T8" fmla="*/ 109 w 205"/>
                <a:gd name="T9" fmla="*/ 103 h 121"/>
                <a:gd name="T10" fmla="*/ 127 w 205"/>
                <a:gd name="T11" fmla="*/ 109 h 121"/>
                <a:gd name="T12" fmla="*/ 133 w 205"/>
                <a:gd name="T13" fmla="*/ 103 h 121"/>
                <a:gd name="T14" fmla="*/ 145 w 205"/>
                <a:gd name="T15" fmla="*/ 103 h 121"/>
                <a:gd name="T16" fmla="*/ 145 w 205"/>
                <a:gd name="T17" fmla="*/ 85 h 121"/>
                <a:gd name="T18" fmla="*/ 139 w 205"/>
                <a:gd name="T19" fmla="*/ 73 h 121"/>
                <a:gd name="T20" fmla="*/ 151 w 205"/>
                <a:gd name="T21" fmla="*/ 73 h 121"/>
                <a:gd name="T22" fmla="*/ 145 w 205"/>
                <a:gd name="T23" fmla="*/ 49 h 121"/>
                <a:gd name="T24" fmla="*/ 157 w 205"/>
                <a:gd name="T25" fmla="*/ 49 h 121"/>
                <a:gd name="T26" fmla="*/ 169 w 205"/>
                <a:gd name="T27" fmla="*/ 85 h 121"/>
                <a:gd name="T28" fmla="*/ 175 w 205"/>
                <a:gd name="T29" fmla="*/ 91 h 121"/>
                <a:gd name="T30" fmla="*/ 181 w 205"/>
                <a:gd name="T31" fmla="*/ 67 h 121"/>
                <a:gd name="T32" fmla="*/ 205 w 205"/>
                <a:gd name="T33" fmla="*/ 43 h 121"/>
                <a:gd name="T34" fmla="*/ 205 w 205"/>
                <a:gd name="T35" fmla="*/ 36 h 121"/>
                <a:gd name="T36" fmla="*/ 193 w 205"/>
                <a:gd name="T37" fmla="*/ 49 h 121"/>
                <a:gd name="T38" fmla="*/ 181 w 205"/>
                <a:gd name="T39" fmla="*/ 30 h 121"/>
                <a:gd name="T40" fmla="*/ 169 w 205"/>
                <a:gd name="T41" fmla="*/ 24 h 121"/>
                <a:gd name="T42" fmla="*/ 157 w 205"/>
                <a:gd name="T43" fmla="*/ 36 h 121"/>
                <a:gd name="T44" fmla="*/ 145 w 205"/>
                <a:gd name="T45" fmla="*/ 24 h 121"/>
                <a:gd name="T46" fmla="*/ 133 w 205"/>
                <a:gd name="T47" fmla="*/ 30 h 121"/>
                <a:gd name="T48" fmla="*/ 139 w 205"/>
                <a:gd name="T49" fmla="*/ 36 h 121"/>
                <a:gd name="T50" fmla="*/ 121 w 205"/>
                <a:gd name="T51" fmla="*/ 43 h 121"/>
                <a:gd name="T52" fmla="*/ 121 w 205"/>
                <a:gd name="T53" fmla="*/ 30 h 121"/>
                <a:gd name="T54" fmla="*/ 127 w 205"/>
                <a:gd name="T55" fmla="*/ 18 h 121"/>
                <a:gd name="T56" fmla="*/ 121 w 205"/>
                <a:gd name="T57" fmla="*/ 12 h 121"/>
                <a:gd name="T58" fmla="*/ 91 w 205"/>
                <a:gd name="T59" fmla="*/ 0 h 121"/>
                <a:gd name="T60" fmla="*/ 72 w 205"/>
                <a:gd name="T61" fmla="*/ 6 h 121"/>
                <a:gd name="T62" fmla="*/ 54 w 205"/>
                <a:gd name="T63" fmla="*/ 12 h 121"/>
                <a:gd name="T64" fmla="*/ 42 w 205"/>
                <a:gd name="T65" fmla="*/ 24 h 121"/>
                <a:gd name="T66" fmla="*/ 30 w 205"/>
                <a:gd name="T67" fmla="*/ 24 h 121"/>
                <a:gd name="T68" fmla="*/ 18 w 205"/>
                <a:gd name="T69" fmla="*/ 36 h 121"/>
                <a:gd name="T70" fmla="*/ 0 w 205"/>
                <a:gd name="T71" fmla="*/ 43 h 121"/>
                <a:gd name="T72" fmla="*/ 6 w 205"/>
                <a:gd name="T73" fmla="*/ 61 h 121"/>
                <a:gd name="T74" fmla="*/ 18 w 205"/>
                <a:gd name="T75" fmla="*/ 79 h 121"/>
                <a:gd name="T76" fmla="*/ 30 w 205"/>
                <a:gd name="T77" fmla="*/ 91 h 121"/>
                <a:gd name="T78" fmla="*/ 54 w 205"/>
                <a:gd name="T79" fmla="*/ 97 h 121"/>
                <a:gd name="T80" fmla="*/ 54 w 205"/>
                <a:gd name="T81" fmla="*/ 115 h 1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21"/>
                <a:gd name="T125" fmla="*/ 205 w 205"/>
                <a:gd name="T126" fmla="*/ 121 h 1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21">
                  <a:moveTo>
                    <a:pt x="54" y="115"/>
                  </a:moveTo>
                  <a:lnTo>
                    <a:pt x="66" y="115"/>
                  </a:lnTo>
                  <a:lnTo>
                    <a:pt x="79" y="115"/>
                  </a:lnTo>
                  <a:lnTo>
                    <a:pt x="103" y="121"/>
                  </a:lnTo>
                  <a:lnTo>
                    <a:pt x="109" y="103"/>
                  </a:lnTo>
                  <a:lnTo>
                    <a:pt x="127" y="109"/>
                  </a:lnTo>
                  <a:lnTo>
                    <a:pt x="133" y="103"/>
                  </a:lnTo>
                  <a:lnTo>
                    <a:pt x="145" y="103"/>
                  </a:lnTo>
                  <a:lnTo>
                    <a:pt x="145" y="85"/>
                  </a:lnTo>
                  <a:lnTo>
                    <a:pt x="139" y="73"/>
                  </a:lnTo>
                  <a:lnTo>
                    <a:pt x="151" y="73"/>
                  </a:lnTo>
                  <a:lnTo>
                    <a:pt x="145" y="49"/>
                  </a:lnTo>
                  <a:lnTo>
                    <a:pt x="157" y="49"/>
                  </a:lnTo>
                  <a:lnTo>
                    <a:pt x="169" y="85"/>
                  </a:lnTo>
                  <a:lnTo>
                    <a:pt x="175" y="91"/>
                  </a:lnTo>
                  <a:lnTo>
                    <a:pt x="181" y="67"/>
                  </a:lnTo>
                  <a:lnTo>
                    <a:pt x="205" y="43"/>
                  </a:lnTo>
                  <a:lnTo>
                    <a:pt x="205" y="36"/>
                  </a:lnTo>
                  <a:lnTo>
                    <a:pt x="193" y="49"/>
                  </a:lnTo>
                  <a:lnTo>
                    <a:pt x="181" y="30"/>
                  </a:lnTo>
                  <a:lnTo>
                    <a:pt x="169" y="24"/>
                  </a:lnTo>
                  <a:lnTo>
                    <a:pt x="157" y="36"/>
                  </a:lnTo>
                  <a:lnTo>
                    <a:pt x="145" y="24"/>
                  </a:lnTo>
                  <a:lnTo>
                    <a:pt x="133" y="30"/>
                  </a:lnTo>
                  <a:lnTo>
                    <a:pt x="139" y="36"/>
                  </a:lnTo>
                  <a:lnTo>
                    <a:pt x="121" y="43"/>
                  </a:lnTo>
                  <a:lnTo>
                    <a:pt x="121" y="30"/>
                  </a:lnTo>
                  <a:lnTo>
                    <a:pt x="127" y="18"/>
                  </a:lnTo>
                  <a:lnTo>
                    <a:pt x="121" y="12"/>
                  </a:lnTo>
                  <a:lnTo>
                    <a:pt x="91" y="0"/>
                  </a:lnTo>
                  <a:lnTo>
                    <a:pt x="72" y="6"/>
                  </a:lnTo>
                  <a:lnTo>
                    <a:pt x="54" y="12"/>
                  </a:lnTo>
                  <a:lnTo>
                    <a:pt x="42" y="24"/>
                  </a:lnTo>
                  <a:lnTo>
                    <a:pt x="30" y="24"/>
                  </a:lnTo>
                  <a:lnTo>
                    <a:pt x="18" y="36"/>
                  </a:lnTo>
                  <a:lnTo>
                    <a:pt x="0" y="43"/>
                  </a:lnTo>
                  <a:lnTo>
                    <a:pt x="6" y="61"/>
                  </a:lnTo>
                  <a:lnTo>
                    <a:pt x="18" y="79"/>
                  </a:lnTo>
                  <a:lnTo>
                    <a:pt x="30" y="91"/>
                  </a:lnTo>
                  <a:lnTo>
                    <a:pt x="54" y="97"/>
                  </a:lnTo>
                  <a:lnTo>
                    <a:pt x="54" y="115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06" name="Freeform 31"/>
            <p:cNvSpPr>
              <a:spLocks/>
            </p:cNvSpPr>
            <p:nvPr/>
          </p:nvSpPr>
          <p:spPr bwMode="auto">
            <a:xfrm>
              <a:off x="945" y="2673"/>
              <a:ext cx="151" cy="181"/>
            </a:xfrm>
            <a:custGeom>
              <a:avLst/>
              <a:gdLst>
                <a:gd name="T0" fmla="*/ 84 w 151"/>
                <a:gd name="T1" fmla="*/ 163 h 181"/>
                <a:gd name="T2" fmla="*/ 54 w 151"/>
                <a:gd name="T3" fmla="*/ 157 h 181"/>
                <a:gd name="T4" fmla="*/ 54 w 151"/>
                <a:gd name="T5" fmla="*/ 145 h 181"/>
                <a:gd name="T6" fmla="*/ 84 w 151"/>
                <a:gd name="T7" fmla="*/ 151 h 181"/>
                <a:gd name="T8" fmla="*/ 109 w 151"/>
                <a:gd name="T9" fmla="*/ 145 h 181"/>
                <a:gd name="T10" fmla="*/ 121 w 151"/>
                <a:gd name="T11" fmla="*/ 133 h 181"/>
                <a:gd name="T12" fmla="*/ 115 w 151"/>
                <a:gd name="T13" fmla="*/ 127 h 181"/>
                <a:gd name="T14" fmla="*/ 115 w 151"/>
                <a:gd name="T15" fmla="*/ 109 h 181"/>
                <a:gd name="T16" fmla="*/ 133 w 151"/>
                <a:gd name="T17" fmla="*/ 103 h 181"/>
                <a:gd name="T18" fmla="*/ 133 w 151"/>
                <a:gd name="T19" fmla="*/ 91 h 181"/>
                <a:gd name="T20" fmla="*/ 127 w 151"/>
                <a:gd name="T21" fmla="*/ 73 h 181"/>
                <a:gd name="T22" fmla="*/ 145 w 151"/>
                <a:gd name="T23" fmla="*/ 48 h 181"/>
                <a:gd name="T24" fmla="*/ 145 w 151"/>
                <a:gd name="T25" fmla="*/ 36 h 181"/>
                <a:gd name="T26" fmla="*/ 139 w 151"/>
                <a:gd name="T27" fmla="*/ 24 h 181"/>
                <a:gd name="T28" fmla="*/ 151 w 151"/>
                <a:gd name="T29" fmla="*/ 0 h 181"/>
                <a:gd name="T30" fmla="*/ 127 w 151"/>
                <a:gd name="T31" fmla="*/ 18 h 181"/>
                <a:gd name="T32" fmla="*/ 103 w 151"/>
                <a:gd name="T33" fmla="*/ 30 h 181"/>
                <a:gd name="T34" fmla="*/ 103 w 151"/>
                <a:gd name="T35" fmla="*/ 48 h 181"/>
                <a:gd name="T36" fmla="*/ 78 w 151"/>
                <a:gd name="T37" fmla="*/ 42 h 181"/>
                <a:gd name="T38" fmla="*/ 60 w 151"/>
                <a:gd name="T39" fmla="*/ 55 h 181"/>
                <a:gd name="T40" fmla="*/ 48 w 151"/>
                <a:gd name="T41" fmla="*/ 48 h 181"/>
                <a:gd name="T42" fmla="*/ 24 w 151"/>
                <a:gd name="T43" fmla="*/ 67 h 181"/>
                <a:gd name="T44" fmla="*/ 36 w 151"/>
                <a:gd name="T45" fmla="*/ 79 h 181"/>
                <a:gd name="T46" fmla="*/ 24 w 151"/>
                <a:gd name="T47" fmla="*/ 79 h 181"/>
                <a:gd name="T48" fmla="*/ 6 w 151"/>
                <a:gd name="T49" fmla="*/ 91 h 181"/>
                <a:gd name="T50" fmla="*/ 18 w 151"/>
                <a:gd name="T51" fmla="*/ 115 h 181"/>
                <a:gd name="T52" fmla="*/ 0 w 151"/>
                <a:gd name="T53" fmla="*/ 127 h 181"/>
                <a:gd name="T54" fmla="*/ 24 w 151"/>
                <a:gd name="T55" fmla="*/ 139 h 181"/>
                <a:gd name="T56" fmla="*/ 18 w 151"/>
                <a:gd name="T57" fmla="*/ 169 h 181"/>
                <a:gd name="T58" fmla="*/ 36 w 151"/>
                <a:gd name="T59" fmla="*/ 157 h 181"/>
                <a:gd name="T60" fmla="*/ 54 w 151"/>
                <a:gd name="T61" fmla="*/ 181 h 181"/>
                <a:gd name="T62" fmla="*/ 84 w 151"/>
                <a:gd name="T63" fmla="*/ 163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"/>
                <a:gd name="T97" fmla="*/ 0 h 181"/>
                <a:gd name="T98" fmla="*/ 151 w 151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" h="181">
                  <a:moveTo>
                    <a:pt x="84" y="163"/>
                  </a:moveTo>
                  <a:lnTo>
                    <a:pt x="54" y="157"/>
                  </a:lnTo>
                  <a:lnTo>
                    <a:pt x="54" y="145"/>
                  </a:lnTo>
                  <a:lnTo>
                    <a:pt x="84" y="151"/>
                  </a:lnTo>
                  <a:lnTo>
                    <a:pt x="109" y="145"/>
                  </a:lnTo>
                  <a:lnTo>
                    <a:pt x="121" y="133"/>
                  </a:lnTo>
                  <a:lnTo>
                    <a:pt x="115" y="127"/>
                  </a:lnTo>
                  <a:lnTo>
                    <a:pt x="115" y="109"/>
                  </a:lnTo>
                  <a:lnTo>
                    <a:pt x="133" y="103"/>
                  </a:lnTo>
                  <a:lnTo>
                    <a:pt x="133" y="91"/>
                  </a:lnTo>
                  <a:lnTo>
                    <a:pt x="127" y="73"/>
                  </a:lnTo>
                  <a:lnTo>
                    <a:pt x="145" y="48"/>
                  </a:lnTo>
                  <a:lnTo>
                    <a:pt x="145" y="36"/>
                  </a:lnTo>
                  <a:lnTo>
                    <a:pt x="139" y="24"/>
                  </a:lnTo>
                  <a:lnTo>
                    <a:pt x="151" y="0"/>
                  </a:lnTo>
                  <a:lnTo>
                    <a:pt x="127" y="18"/>
                  </a:lnTo>
                  <a:lnTo>
                    <a:pt x="103" y="30"/>
                  </a:lnTo>
                  <a:lnTo>
                    <a:pt x="103" y="48"/>
                  </a:lnTo>
                  <a:lnTo>
                    <a:pt x="78" y="42"/>
                  </a:lnTo>
                  <a:lnTo>
                    <a:pt x="60" y="55"/>
                  </a:lnTo>
                  <a:lnTo>
                    <a:pt x="48" y="48"/>
                  </a:lnTo>
                  <a:lnTo>
                    <a:pt x="24" y="67"/>
                  </a:lnTo>
                  <a:lnTo>
                    <a:pt x="36" y="79"/>
                  </a:lnTo>
                  <a:lnTo>
                    <a:pt x="24" y="79"/>
                  </a:lnTo>
                  <a:lnTo>
                    <a:pt x="6" y="91"/>
                  </a:lnTo>
                  <a:lnTo>
                    <a:pt x="18" y="115"/>
                  </a:lnTo>
                  <a:lnTo>
                    <a:pt x="0" y="127"/>
                  </a:lnTo>
                  <a:lnTo>
                    <a:pt x="24" y="139"/>
                  </a:lnTo>
                  <a:lnTo>
                    <a:pt x="18" y="169"/>
                  </a:lnTo>
                  <a:lnTo>
                    <a:pt x="36" y="157"/>
                  </a:lnTo>
                  <a:lnTo>
                    <a:pt x="54" y="181"/>
                  </a:lnTo>
                  <a:lnTo>
                    <a:pt x="84" y="163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07" name="Freeform 32"/>
            <p:cNvSpPr>
              <a:spLocks/>
            </p:cNvSpPr>
            <p:nvPr/>
          </p:nvSpPr>
          <p:spPr bwMode="auto">
            <a:xfrm>
              <a:off x="1060" y="2655"/>
              <a:ext cx="126" cy="163"/>
            </a:xfrm>
            <a:custGeom>
              <a:avLst/>
              <a:gdLst>
                <a:gd name="T0" fmla="*/ 66 w 126"/>
                <a:gd name="T1" fmla="*/ 163 h 163"/>
                <a:gd name="T2" fmla="*/ 60 w 126"/>
                <a:gd name="T3" fmla="*/ 151 h 163"/>
                <a:gd name="T4" fmla="*/ 72 w 126"/>
                <a:gd name="T5" fmla="*/ 139 h 163"/>
                <a:gd name="T6" fmla="*/ 60 w 126"/>
                <a:gd name="T7" fmla="*/ 127 h 163"/>
                <a:gd name="T8" fmla="*/ 66 w 126"/>
                <a:gd name="T9" fmla="*/ 115 h 163"/>
                <a:gd name="T10" fmla="*/ 84 w 126"/>
                <a:gd name="T11" fmla="*/ 103 h 163"/>
                <a:gd name="T12" fmla="*/ 84 w 126"/>
                <a:gd name="T13" fmla="*/ 91 h 163"/>
                <a:gd name="T14" fmla="*/ 108 w 126"/>
                <a:gd name="T15" fmla="*/ 91 h 163"/>
                <a:gd name="T16" fmla="*/ 126 w 126"/>
                <a:gd name="T17" fmla="*/ 66 h 163"/>
                <a:gd name="T18" fmla="*/ 114 w 126"/>
                <a:gd name="T19" fmla="*/ 60 h 163"/>
                <a:gd name="T20" fmla="*/ 114 w 126"/>
                <a:gd name="T21" fmla="*/ 48 h 163"/>
                <a:gd name="T22" fmla="*/ 120 w 126"/>
                <a:gd name="T23" fmla="*/ 42 h 163"/>
                <a:gd name="T24" fmla="*/ 114 w 126"/>
                <a:gd name="T25" fmla="*/ 18 h 163"/>
                <a:gd name="T26" fmla="*/ 102 w 126"/>
                <a:gd name="T27" fmla="*/ 18 h 163"/>
                <a:gd name="T28" fmla="*/ 102 w 126"/>
                <a:gd name="T29" fmla="*/ 36 h 163"/>
                <a:gd name="T30" fmla="*/ 78 w 126"/>
                <a:gd name="T31" fmla="*/ 18 h 163"/>
                <a:gd name="T32" fmla="*/ 90 w 126"/>
                <a:gd name="T33" fmla="*/ 12 h 163"/>
                <a:gd name="T34" fmla="*/ 78 w 126"/>
                <a:gd name="T35" fmla="*/ 0 h 163"/>
                <a:gd name="T36" fmla="*/ 66 w 126"/>
                <a:gd name="T37" fmla="*/ 6 h 163"/>
                <a:gd name="T38" fmla="*/ 60 w 126"/>
                <a:gd name="T39" fmla="*/ 18 h 163"/>
                <a:gd name="T40" fmla="*/ 48 w 126"/>
                <a:gd name="T41" fmla="*/ 18 h 163"/>
                <a:gd name="T42" fmla="*/ 30 w 126"/>
                <a:gd name="T43" fmla="*/ 18 h 163"/>
                <a:gd name="T44" fmla="*/ 18 w 126"/>
                <a:gd name="T45" fmla="*/ 42 h 163"/>
                <a:gd name="T46" fmla="*/ 30 w 126"/>
                <a:gd name="T47" fmla="*/ 54 h 163"/>
                <a:gd name="T48" fmla="*/ 30 w 126"/>
                <a:gd name="T49" fmla="*/ 66 h 163"/>
                <a:gd name="T50" fmla="*/ 6 w 126"/>
                <a:gd name="T51" fmla="*/ 91 h 163"/>
                <a:gd name="T52" fmla="*/ 18 w 126"/>
                <a:gd name="T53" fmla="*/ 109 h 163"/>
                <a:gd name="T54" fmla="*/ 0 w 126"/>
                <a:gd name="T55" fmla="*/ 127 h 163"/>
                <a:gd name="T56" fmla="*/ 0 w 126"/>
                <a:gd name="T57" fmla="*/ 145 h 163"/>
                <a:gd name="T58" fmla="*/ 6 w 126"/>
                <a:gd name="T59" fmla="*/ 151 h 163"/>
                <a:gd name="T60" fmla="*/ 42 w 126"/>
                <a:gd name="T61" fmla="*/ 157 h 163"/>
                <a:gd name="T62" fmla="*/ 54 w 126"/>
                <a:gd name="T63" fmla="*/ 163 h 163"/>
                <a:gd name="T64" fmla="*/ 66 w 126"/>
                <a:gd name="T65" fmla="*/ 16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163"/>
                <a:gd name="T101" fmla="*/ 126 w 126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163">
                  <a:moveTo>
                    <a:pt x="66" y="163"/>
                  </a:moveTo>
                  <a:lnTo>
                    <a:pt x="60" y="151"/>
                  </a:lnTo>
                  <a:lnTo>
                    <a:pt x="72" y="139"/>
                  </a:lnTo>
                  <a:lnTo>
                    <a:pt x="60" y="127"/>
                  </a:lnTo>
                  <a:lnTo>
                    <a:pt x="66" y="115"/>
                  </a:lnTo>
                  <a:lnTo>
                    <a:pt x="84" y="103"/>
                  </a:lnTo>
                  <a:lnTo>
                    <a:pt x="84" y="91"/>
                  </a:lnTo>
                  <a:lnTo>
                    <a:pt x="108" y="91"/>
                  </a:lnTo>
                  <a:lnTo>
                    <a:pt x="126" y="66"/>
                  </a:lnTo>
                  <a:lnTo>
                    <a:pt x="114" y="60"/>
                  </a:lnTo>
                  <a:lnTo>
                    <a:pt x="114" y="48"/>
                  </a:lnTo>
                  <a:lnTo>
                    <a:pt x="120" y="42"/>
                  </a:lnTo>
                  <a:lnTo>
                    <a:pt x="114" y="18"/>
                  </a:lnTo>
                  <a:lnTo>
                    <a:pt x="102" y="18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90" y="12"/>
                  </a:lnTo>
                  <a:lnTo>
                    <a:pt x="78" y="0"/>
                  </a:lnTo>
                  <a:lnTo>
                    <a:pt x="66" y="6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18" y="4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6" y="91"/>
                  </a:lnTo>
                  <a:lnTo>
                    <a:pt x="18" y="109"/>
                  </a:lnTo>
                  <a:lnTo>
                    <a:pt x="0" y="127"/>
                  </a:lnTo>
                  <a:lnTo>
                    <a:pt x="0" y="145"/>
                  </a:lnTo>
                  <a:lnTo>
                    <a:pt x="6" y="151"/>
                  </a:lnTo>
                  <a:lnTo>
                    <a:pt x="42" y="157"/>
                  </a:lnTo>
                  <a:lnTo>
                    <a:pt x="54" y="163"/>
                  </a:lnTo>
                  <a:lnTo>
                    <a:pt x="66" y="163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08" name="Freeform 33"/>
            <p:cNvSpPr>
              <a:spLocks/>
            </p:cNvSpPr>
            <p:nvPr/>
          </p:nvSpPr>
          <p:spPr bwMode="auto">
            <a:xfrm>
              <a:off x="1108" y="2830"/>
              <a:ext cx="24" cy="18"/>
            </a:xfrm>
            <a:custGeom>
              <a:avLst/>
              <a:gdLst>
                <a:gd name="T0" fmla="*/ 0 w 24"/>
                <a:gd name="T1" fmla="*/ 6 h 18"/>
                <a:gd name="T2" fmla="*/ 12 w 24"/>
                <a:gd name="T3" fmla="*/ 18 h 18"/>
                <a:gd name="T4" fmla="*/ 24 w 24"/>
                <a:gd name="T5" fmla="*/ 12 h 18"/>
                <a:gd name="T6" fmla="*/ 18 w 24"/>
                <a:gd name="T7" fmla="*/ 0 h 18"/>
                <a:gd name="T8" fmla="*/ 6 w 24"/>
                <a:gd name="T9" fmla="*/ 0 h 18"/>
                <a:gd name="T10" fmla="*/ 0 w 24"/>
                <a:gd name="T11" fmla="*/ 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8"/>
                <a:gd name="T20" fmla="*/ 24 w 24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8">
                  <a:moveTo>
                    <a:pt x="0" y="6"/>
                  </a:moveTo>
                  <a:lnTo>
                    <a:pt x="12" y="18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09" name="Freeform 34"/>
            <p:cNvSpPr>
              <a:spLocks/>
            </p:cNvSpPr>
            <p:nvPr/>
          </p:nvSpPr>
          <p:spPr bwMode="auto">
            <a:xfrm>
              <a:off x="1120" y="2721"/>
              <a:ext cx="109" cy="115"/>
            </a:xfrm>
            <a:custGeom>
              <a:avLst/>
              <a:gdLst>
                <a:gd name="T0" fmla="*/ 6 w 109"/>
                <a:gd name="T1" fmla="*/ 91 h 115"/>
                <a:gd name="T2" fmla="*/ 12 w 109"/>
                <a:gd name="T3" fmla="*/ 91 h 115"/>
                <a:gd name="T4" fmla="*/ 12 w 109"/>
                <a:gd name="T5" fmla="*/ 109 h 115"/>
                <a:gd name="T6" fmla="*/ 24 w 109"/>
                <a:gd name="T7" fmla="*/ 115 h 115"/>
                <a:gd name="T8" fmla="*/ 36 w 109"/>
                <a:gd name="T9" fmla="*/ 103 h 115"/>
                <a:gd name="T10" fmla="*/ 42 w 109"/>
                <a:gd name="T11" fmla="*/ 103 h 115"/>
                <a:gd name="T12" fmla="*/ 42 w 109"/>
                <a:gd name="T13" fmla="*/ 115 h 115"/>
                <a:gd name="T14" fmla="*/ 48 w 109"/>
                <a:gd name="T15" fmla="*/ 115 h 115"/>
                <a:gd name="T16" fmla="*/ 54 w 109"/>
                <a:gd name="T17" fmla="*/ 97 h 115"/>
                <a:gd name="T18" fmla="*/ 73 w 109"/>
                <a:gd name="T19" fmla="*/ 97 h 115"/>
                <a:gd name="T20" fmla="*/ 85 w 109"/>
                <a:gd name="T21" fmla="*/ 79 h 115"/>
                <a:gd name="T22" fmla="*/ 73 w 109"/>
                <a:gd name="T23" fmla="*/ 73 h 115"/>
                <a:gd name="T24" fmla="*/ 73 w 109"/>
                <a:gd name="T25" fmla="*/ 61 h 115"/>
                <a:gd name="T26" fmla="*/ 97 w 109"/>
                <a:gd name="T27" fmla="*/ 73 h 115"/>
                <a:gd name="T28" fmla="*/ 109 w 109"/>
                <a:gd name="T29" fmla="*/ 67 h 115"/>
                <a:gd name="T30" fmla="*/ 103 w 109"/>
                <a:gd name="T31" fmla="*/ 37 h 115"/>
                <a:gd name="T32" fmla="*/ 79 w 109"/>
                <a:gd name="T33" fmla="*/ 31 h 115"/>
                <a:gd name="T34" fmla="*/ 85 w 109"/>
                <a:gd name="T35" fmla="*/ 25 h 115"/>
                <a:gd name="T36" fmla="*/ 60 w 109"/>
                <a:gd name="T37" fmla="*/ 0 h 115"/>
                <a:gd name="T38" fmla="*/ 48 w 109"/>
                <a:gd name="T39" fmla="*/ 19 h 115"/>
                <a:gd name="T40" fmla="*/ 30 w 109"/>
                <a:gd name="T41" fmla="*/ 25 h 115"/>
                <a:gd name="T42" fmla="*/ 24 w 109"/>
                <a:gd name="T43" fmla="*/ 37 h 115"/>
                <a:gd name="T44" fmla="*/ 0 w 109"/>
                <a:gd name="T45" fmla="*/ 49 h 115"/>
                <a:gd name="T46" fmla="*/ 0 w 109"/>
                <a:gd name="T47" fmla="*/ 55 h 115"/>
                <a:gd name="T48" fmla="*/ 12 w 109"/>
                <a:gd name="T49" fmla="*/ 73 h 115"/>
                <a:gd name="T50" fmla="*/ 6 w 109"/>
                <a:gd name="T51" fmla="*/ 91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9"/>
                <a:gd name="T79" fmla="*/ 0 h 115"/>
                <a:gd name="T80" fmla="*/ 109 w 109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9" h="115">
                  <a:moveTo>
                    <a:pt x="6" y="91"/>
                  </a:moveTo>
                  <a:lnTo>
                    <a:pt x="12" y="91"/>
                  </a:lnTo>
                  <a:lnTo>
                    <a:pt x="12" y="109"/>
                  </a:lnTo>
                  <a:lnTo>
                    <a:pt x="24" y="115"/>
                  </a:lnTo>
                  <a:lnTo>
                    <a:pt x="36" y="103"/>
                  </a:lnTo>
                  <a:lnTo>
                    <a:pt x="42" y="103"/>
                  </a:lnTo>
                  <a:lnTo>
                    <a:pt x="42" y="115"/>
                  </a:lnTo>
                  <a:lnTo>
                    <a:pt x="48" y="115"/>
                  </a:lnTo>
                  <a:lnTo>
                    <a:pt x="54" y="97"/>
                  </a:lnTo>
                  <a:lnTo>
                    <a:pt x="73" y="97"/>
                  </a:lnTo>
                  <a:lnTo>
                    <a:pt x="85" y="79"/>
                  </a:lnTo>
                  <a:lnTo>
                    <a:pt x="73" y="73"/>
                  </a:lnTo>
                  <a:lnTo>
                    <a:pt x="73" y="61"/>
                  </a:lnTo>
                  <a:lnTo>
                    <a:pt x="97" y="73"/>
                  </a:lnTo>
                  <a:lnTo>
                    <a:pt x="109" y="67"/>
                  </a:lnTo>
                  <a:lnTo>
                    <a:pt x="103" y="37"/>
                  </a:lnTo>
                  <a:lnTo>
                    <a:pt x="79" y="31"/>
                  </a:lnTo>
                  <a:lnTo>
                    <a:pt x="85" y="25"/>
                  </a:lnTo>
                  <a:lnTo>
                    <a:pt x="60" y="0"/>
                  </a:lnTo>
                  <a:lnTo>
                    <a:pt x="48" y="19"/>
                  </a:lnTo>
                  <a:lnTo>
                    <a:pt x="30" y="25"/>
                  </a:lnTo>
                  <a:lnTo>
                    <a:pt x="24" y="37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12" y="73"/>
                  </a:lnTo>
                  <a:lnTo>
                    <a:pt x="6" y="91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10" name="Freeform 35"/>
            <p:cNvSpPr>
              <a:spLocks/>
            </p:cNvSpPr>
            <p:nvPr/>
          </p:nvSpPr>
          <p:spPr bwMode="auto">
            <a:xfrm>
              <a:off x="1168" y="2830"/>
              <a:ext cx="25" cy="30"/>
            </a:xfrm>
            <a:custGeom>
              <a:avLst/>
              <a:gdLst>
                <a:gd name="T0" fmla="*/ 0 w 25"/>
                <a:gd name="T1" fmla="*/ 18 h 30"/>
                <a:gd name="T2" fmla="*/ 25 w 25"/>
                <a:gd name="T3" fmla="*/ 30 h 30"/>
                <a:gd name="T4" fmla="*/ 25 w 25"/>
                <a:gd name="T5" fmla="*/ 18 h 30"/>
                <a:gd name="T6" fmla="*/ 18 w 25"/>
                <a:gd name="T7" fmla="*/ 0 h 30"/>
                <a:gd name="T8" fmla="*/ 12 w 25"/>
                <a:gd name="T9" fmla="*/ 12 h 30"/>
                <a:gd name="T10" fmla="*/ 0 w 25"/>
                <a:gd name="T11" fmla="*/ 1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0"/>
                <a:gd name="T20" fmla="*/ 25 w 2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0">
                  <a:moveTo>
                    <a:pt x="0" y="18"/>
                  </a:moveTo>
                  <a:lnTo>
                    <a:pt x="25" y="30"/>
                  </a:lnTo>
                  <a:lnTo>
                    <a:pt x="25" y="18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11" name="Freeform 36"/>
            <p:cNvSpPr>
              <a:spLocks/>
            </p:cNvSpPr>
            <p:nvPr/>
          </p:nvSpPr>
          <p:spPr bwMode="auto">
            <a:xfrm>
              <a:off x="1174" y="2879"/>
              <a:ext cx="12" cy="18"/>
            </a:xfrm>
            <a:custGeom>
              <a:avLst/>
              <a:gdLst>
                <a:gd name="T0" fmla="*/ 0 w 12"/>
                <a:gd name="T1" fmla="*/ 18 h 18"/>
                <a:gd name="T2" fmla="*/ 12 w 12"/>
                <a:gd name="T3" fmla="*/ 12 h 18"/>
                <a:gd name="T4" fmla="*/ 12 w 12"/>
                <a:gd name="T5" fmla="*/ 6 h 18"/>
                <a:gd name="T6" fmla="*/ 6 w 12"/>
                <a:gd name="T7" fmla="*/ 0 h 18"/>
                <a:gd name="T8" fmla="*/ 0 w 12"/>
                <a:gd name="T9" fmla="*/ 6 h 18"/>
                <a:gd name="T10" fmla="*/ 0 w 12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8"/>
                <a:gd name="T20" fmla="*/ 12 w 1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8">
                  <a:moveTo>
                    <a:pt x="0" y="18"/>
                  </a:move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12" name="Freeform 37"/>
            <p:cNvSpPr>
              <a:spLocks/>
            </p:cNvSpPr>
            <p:nvPr/>
          </p:nvSpPr>
          <p:spPr bwMode="auto">
            <a:xfrm>
              <a:off x="631" y="3036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18 w 24"/>
                <a:gd name="T3" fmla="*/ 12 h 12"/>
                <a:gd name="T4" fmla="*/ 24 w 24"/>
                <a:gd name="T5" fmla="*/ 6 h 12"/>
                <a:gd name="T6" fmla="*/ 0 w 2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2"/>
                <a:gd name="T14" fmla="*/ 24 w 2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2">
                  <a:moveTo>
                    <a:pt x="0" y="0"/>
                  </a:moveTo>
                  <a:lnTo>
                    <a:pt x="18" y="12"/>
                  </a:lnTo>
                  <a:lnTo>
                    <a:pt x="2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80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9463" name="Line 38"/>
          <p:cNvSpPr>
            <a:spLocks noChangeShapeType="1"/>
          </p:cNvSpPr>
          <p:nvPr/>
        </p:nvSpPr>
        <p:spPr bwMode="auto">
          <a:xfrm>
            <a:off x="4648200" y="2230438"/>
            <a:ext cx="3001963" cy="9144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64" name="Line 39"/>
          <p:cNvSpPr>
            <a:spLocks noChangeShapeType="1"/>
          </p:cNvSpPr>
          <p:nvPr/>
        </p:nvSpPr>
        <p:spPr bwMode="auto">
          <a:xfrm>
            <a:off x="4114800" y="3048000"/>
            <a:ext cx="3429000" cy="31115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65" name="Line 41"/>
          <p:cNvSpPr>
            <a:spLocks noChangeShapeType="1"/>
          </p:cNvSpPr>
          <p:nvPr/>
        </p:nvSpPr>
        <p:spPr bwMode="auto">
          <a:xfrm rot="21540000" flipV="1">
            <a:off x="4570413" y="3962400"/>
            <a:ext cx="3048000" cy="144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66" name="Text Box 42"/>
          <p:cNvSpPr txBox="1">
            <a:spLocks noChangeArrowheads="1"/>
          </p:cNvSpPr>
          <p:nvPr/>
        </p:nvSpPr>
        <p:spPr bwMode="auto">
          <a:xfrm>
            <a:off x="2667000" y="6096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9467" name="Rectangle 43"/>
          <p:cNvSpPr>
            <a:spLocks noChangeArrowheads="1"/>
          </p:cNvSpPr>
          <p:nvPr/>
        </p:nvSpPr>
        <p:spPr bwMode="auto">
          <a:xfrm>
            <a:off x="655563" y="20574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6CC"/>
              </a:buClr>
            </a:pPr>
            <a:r>
              <a:rPr lang="sv-SE" sz="2000" dirty="0" err="1">
                <a:latin typeface="Arial" charset="0"/>
              </a:rPr>
              <a:t>Percentage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of</a:t>
            </a:r>
            <a:r>
              <a:rPr lang="sv-SE" sz="2000" dirty="0">
                <a:latin typeface="Arial" charset="0"/>
              </a:rPr>
              <a:t> students from </a:t>
            </a:r>
            <a:r>
              <a:rPr lang="sv-SE" sz="2000" dirty="0" err="1">
                <a:latin typeface="Arial" charset="0"/>
              </a:rPr>
              <a:t>upper-secondary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school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who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have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begun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their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university</a:t>
            </a:r>
            <a:r>
              <a:rPr lang="sv-SE" sz="2000" dirty="0">
                <a:latin typeface="Arial" charset="0"/>
              </a:rPr>
              <a:t> studies </a:t>
            </a:r>
            <a:r>
              <a:rPr lang="sv-SE" sz="2000" dirty="0" err="1" smtClean="0">
                <a:latin typeface="Arial" charset="0"/>
              </a:rPr>
              <a:t>within</a:t>
            </a:r>
            <a:r>
              <a:rPr lang="sv-SE" sz="2000" dirty="0" smtClean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three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years</a:t>
            </a:r>
            <a:endParaRPr lang="sv-SE" sz="2000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0066CC"/>
              </a:buClr>
            </a:pPr>
            <a:endParaRPr lang="sv-SE" sz="2000" dirty="0" smtClean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0066CC"/>
              </a:buClr>
            </a:pPr>
            <a:r>
              <a:rPr lang="sv-SE" sz="2000" dirty="0" smtClean="0">
                <a:latin typeface="Arial" charset="0"/>
              </a:rPr>
              <a:t>All </a:t>
            </a:r>
            <a:r>
              <a:rPr lang="sv-SE" sz="2000" dirty="0">
                <a:latin typeface="Arial" charset="0"/>
              </a:rPr>
              <a:t>Swedish </a:t>
            </a:r>
          </a:p>
          <a:p>
            <a:pPr eaLnBrk="1" hangingPunct="1">
              <a:spcBef>
                <a:spcPct val="20000"/>
              </a:spcBef>
              <a:buClr>
                <a:srgbClr val="0066CC"/>
              </a:buClr>
            </a:pPr>
            <a:r>
              <a:rPr lang="sv-SE" sz="2000" dirty="0" err="1">
                <a:latin typeface="Arial" charset="0"/>
              </a:rPr>
              <a:t>municipalities</a:t>
            </a:r>
            <a:r>
              <a:rPr lang="sv-SE" sz="2000" dirty="0">
                <a:latin typeface="Arial" charset="0"/>
              </a:rPr>
              <a:t>: </a:t>
            </a:r>
            <a:r>
              <a:rPr lang="sv-SE" sz="2000" dirty="0" smtClean="0">
                <a:latin typeface="Arial" charset="0"/>
              </a:rPr>
              <a:t>43,9 </a:t>
            </a:r>
            <a:r>
              <a:rPr lang="sv-SE" sz="2000" dirty="0">
                <a:latin typeface="Arial" charset="0"/>
              </a:rPr>
              <a:t>%</a:t>
            </a:r>
            <a:endParaRPr lang="sv-SE" b="1" dirty="0">
              <a:latin typeface="Arial" charset="0"/>
            </a:endParaRPr>
          </a:p>
        </p:txBody>
      </p:sp>
      <p:grpSp>
        <p:nvGrpSpPr>
          <p:cNvPr id="19468" name="Group 44"/>
          <p:cNvGrpSpPr>
            <a:grpSpLocks/>
          </p:cNvGrpSpPr>
          <p:nvPr/>
        </p:nvGrpSpPr>
        <p:grpSpPr bwMode="auto">
          <a:xfrm>
            <a:off x="3505200" y="2209800"/>
            <a:ext cx="3252788" cy="3260725"/>
            <a:chOff x="2090" y="617"/>
            <a:chExt cx="3176" cy="3080"/>
          </a:xfrm>
        </p:grpSpPr>
        <p:sp>
          <p:nvSpPr>
            <p:cNvPr id="19478" name="Freeform 45"/>
            <p:cNvSpPr>
              <a:spLocks/>
            </p:cNvSpPr>
            <p:nvPr/>
          </p:nvSpPr>
          <p:spPr bwMode="auto">
            <a:xfrm>
              <a:off x="2090" y="617"/>
              <a:ext cx="2176" cy="3080"/>
            </a:xfrm>
            <a:custGeom>
              <a:avLst/>
              <a:gdLst>
                <a:gd name="T0" fmla="*/ 1088 w 2176"/>
                <a:gd name="T1" fmla="*/ 3040 h 3080"/>
                <a:gd name="T2" fmla="*/ 1088 w 2176"/>
                <a:gd name="T3" fmla="*/ 2904 h 3080"/>
                <a:gd name="T4" fmla="*/ 1176 w 2176"/>
                <a:gd name="T5" fmla="*/ 2808 h 3080"/>
                <a:gd name="T6" fmla="*/ 1224 w 2176"/>
                <a:gd name="T7" fmla="*/ 2904 h 3080"/>
                <a:gd name="T8" fmla="*/ 1360 w 2176"/>
                <a:gd name="T9" fmla="*/ 2808 h 3080"/>
                <a:gd name="T10" fmla="*/ 1360 w 2176"/>
                <a:gd name="T11" fmla="*/ 2720 h 3080"/>
                <a:gd name="T12" fmla="*/ 1544 w 2176"/>
                <a:gd name="T13" fmla="*/ 2632 h 3080"/>
                <a:gd name="T14" fmla="*/ 1448 w 2176"/>
                <a:gd name="T15" fmla="*/ 2496 h 3080"/>
                <a:gd name="T16" fmla="*/ 1224 w 2176"/>
                <a:gd name="T17" fmla="*/ 2400 h 3080"/>
                <a:gd name="T18" fmla="*/ 1272 w 2176"/>
                <a:gd name="T19" fmla="*/ 2224 h 3080"/>
                <a:gd name="T20" fmla="*/ 1312 w 2176"/>
                <a:gd name="T21" fmla="*/ 2176 h 3080"/>
                <a:gd name="T22" fmla="*/ 1408 w 2176"/>
                <a:gd name="T23" fmla="*/ 2224 h 3080"/>
                <a:gd name="T24" fmla="*/ 1544 w 2176"/>
                <a:gd name="T25" fmla="*/ 2128 h 3080"/>
                <a:gd name="T26" fmla="*/ 1680 w 2176"/>
                <a:gd name="T27" fmla="*/ 2224 h 3080"/>
                <a:gd name="T28" fmla="*/ 1768 w 2176"/>
                <a:gd name="T29" fmla="*/ 2088 h 3080"/>
                <a:gd name="T30" fmla="*/ 1904 w 2176"/>
                <a:gd name="T31" fmla="*/ 2128 h 3080"/>
                <a:gd name="T32" fmla="*/ 1992 w 2176"/>
                <a:gd name="T33" fmla="*/ 1952 h 3080"/>
                <a:gd name="T34" fmla="*/ 2088 w 2176"/>
                <a:gd name="T35" fmla="*/ 1952 h 3080"/>
                <a:gd name="T36" fmla="*/ 2176 w 2176"/>
                <a:gd name="T37" fmla="*/ 1904 h 3080"/>
                <a:gd name="T38" fmla="*/ 1992 w 2176"/>
                <a:gd name="T39" fmla="*/ 1632 h 3080"/>
                <a:gd name="T40" fmla="*/ 1816 w 2176"/>
                <a:gd name="T41" fmla="*/ 1632 h 3080"/>
                <a:gd name="T42" fmla="*/ 1816 w 2176"/>
                <a:gd name="T43" fmla="*/ 1496 h 3080"/>
                <a:gd name="T44" fmla="*/ 1680 w 2176"/>
                <a:gd name="T45" fmla="*/ 1360 h 3080"/>
                <a:gd name="T46" fmla="*/ 1632 w 2176"/>
                <a:gd name="T47" fmla="*/ 1224 h 3080"/>
                <a:gd name="T48" fmla="*/ 1768 w 2176"/>
                <a:gd name="T49" fmla="*/ 1088 h 3080"/>
                <a:gd name="T50" fmla="*/ 1816 w 2176"/>
                <a:gd name="T51" fmla="*/ 904 h 3080"/>
                <a:gd name="T52" fmla="*/ 1768 w 2176"/>
                <a:gd name="T53" fmla="*/ 768 h 3080"/>
                <a:gd name="T54" fmla="*/ 1632 w 2176"/>
                <a:gd name="T55" fmla="*/ 728 h 3080"/>
                <a:gd name="T56" fmla="*/ 1632 w 2176"/>
                <a:gd name="T57" fmla="*/ 592 h 3080"/>
                <a:gd name="T58" fmla="*/ 1544 w 2176"/>
                <a:gd name="T59" fmla="*/ 592 h 3080"/>
                <a:gd name="T60" fmla="*/ 1544 w 2176"/>
                <a:gd name="T61" fmla="*/ 408 h 3080"/>
                <a:gd name="T62" fmla="*/ 1496 w 2176"/>
                <a:gd name="T63" fmla="*/ 360 h 3080"/>
                <a:gd name="T64" fmla="*/ 1496 w 2176"/>
                <a:gd name="T65" fmla="*/ 224 h 3080"/>
                <a:gd name="T66" fmla="*/ 1224 w 2176"/>
                <a:gd name="T67" fmla="*/ 48 h 3080"/>
                <a:gd name="T68" fmla="*/ 1088 w 2176"/>
                <a:gd name="T69" fmla="*/ 0 h 3080"/>
                <a:gd name="T70" fmla="*/ 952 w 2176"/>
                <a:gd name="T71" fmla="*/ 136 h 3080"/>
                <a:gd name="T72" fmla="*/ 816 w 2176"/>
                <a:gd name="T73" fmla="*/ 320 h 3080"/>
                <a:gd name="T74" fmla="*/ 768 w 2176"/>
                <a:gd name="T75" fmla="*/ 360 h 3080"/>
                <a:gd name="T76" fmla="*/ 1000 w 2176"/>
                <a:gd name="T77" fmla="*/ 632 h 3080"/>
                <a:gd name="T78" fmla="*/ 904 w 2176"/>
                <a:gd name="T79" fmla="*/ 904 h 3080"/>
                <a:gd name="T80" fmla="*/ 768 w 2176"/>
                <a:gd name="T81" fmla="*/ 816 h 3080"/>
                <a:gd name="T82" fmla="*/ 592 w 2176"/>
                <a:gd name="T83" fmla="*/ 768 h 3080"/>
                <a:gd name="T84" fmla="*/ 456 w 2176"/>
                <a:gd name="T85" fmla="*/ 864 h 3080"/>
                <a:gd name="T86" fmla="*/ 88 w 2176"/>
                <a:gd name="T87" fmla="*/ 1224 h 3080"/>
                <a:gd name="T88" fmla="*/ 136 w 2176"/>
                <a:gd name="T89" fmla="*/ 1360 h 3080"/>
                <a:gd name="T90" fmla="*/ 48 w 2176"/>
                <a:gd name="T91" fmla="*/ 1544 h 3080"/>
                <a:gd name="T92" fmla="*/ 0 w 2176"/>
                <a:gd name="T93" fmla="*/ 1632 h 3080"/>
                <a:gd name="T94" fmla="*/ 88 w 2176"/>
                <a:gd name="T95" fmla="*/ 1768 h 3080"/>
                <a:gd name="T96" fmla="*/ 0 w 2176"/>
                <a:gd name="T97" fmla="*/ 1904 h 3080"/>
                <a:gd name="T98" fmla="*/ 88 w 2176"/>
                <a:gd name="T99" fmla="*/ 2088 h 3080"/>
                <a:gd name="T100" fmla="*/ 0 w 2176"/>
                <a:gd name="T101" fmla="*/ 2176 h 3080"/>
                <a:gd name="T102" fmla="*/ 88 w 2176"/>
                <a:gd name="T103" fmla="*/ 2360 h 3080"/>
                <a:gd name="T104" fmla="*/ 88 w 2176"/>
                <a:gd name="T105" fmla="*/ 2448 h 3080"/>
                <a:gd name="T106" fmla="*/ 224 w 2176"/>
                <a:gd name="T107" fmla="*/ 2496 h 3080"/>
                <a:gd name="T108" fmla="*/ 456 w 2176"/>
                <a:gd name="T109" fmla="*/ 2496 h 3080"/>
                <a:gd name="T110" fmla="*/ 456 w 2176"/>
                <a:gd name="T111" fmla="*/ 2672 h 3080"/>
                <a:gd name="T112" fmla="*/ 632 w 2176"/>
                <a:gd name="T113" fmla="*/ 2856 h 3080"/>
                <a:gd name="T114" fmla="*/ 680 w 2176"/>
                <a:gd name="T115" fmla="*/ 3040 h 3080"/>
                <a:gd name="T116" fmla="*/ 768 w 2176"/>
                <a:gd name="T117" fmla="*/ 3040 h 3080"/>
                <a:gd name="T118" fmla="*/ 816 w 2176"/>
                <a:gd name="T119" fmla="*/ 2992 h 3080"/>
                <a:gd name="T120" fmla="*/ 952 w 2176"/>
                <a:gd name="T121" fmla="*/ 3080 h 3080"/>
                <a:gd name="T122" fmla="*/ 1088 w 2176"/>
                <a:gd name="T123" fmla="*/ 3040 h 30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76"/>
                <a:gd name="T187" fmla="*/ 0 h 3080"/>
                <a:gd name="T188" fmla="*/ 2176 w 2176"/>
                <a:gd name="T189" fmla="*/ 3080 h 30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76" h="3080">
                  <a:moveTo>
                    <a:pt x="1088" y="3040"/>
                  </a:moveTo>
                  <a:lnTo>
                    <a:pt x="1088" y="2904"/>
                  </a:lnTo>
                  <a:lnTo>
                    <a:pt x="1176" y="2808"/>
                  </a:lnTo>
                  <a:lnTo>
                    <a:pt x="1224" y="2904"/>
                  </a:lnTo>
                  <a:lnTo>
                    <a:pt x="1360" y="2808"/>
                  </a:lnTo>
                  <a:lnTo>
                    <a:pt x="1360" y="2720"/>
                  </a:lnTo>
                  <a:lnTo>
                    <a:pt x="1544" y="2632"/>
                  </a:lnTo>
                  <a:lnTo>
                    <a:pt x="1448" y="2496"/>
                  </a:lnTo>
                  <a:lnTo>
                    <a:pt x="1224" y="2400"/>
                  </a:lnTo>
                  <a:lnTo>
                    <a:pt x="1272" y="2224"/>
                  </a:lnTo>
                  <a:lnTo>
                    <a:pt x="1312" y="2176"/>
                  </a:lnTo>
                  <a:lnTo>
                    <a:pt x="1408" y="2224"/>
                  </a:lnTo>
                  <a:lnTo>
                    <a:pt x="1544" y="2128"/>
                  </a:lnTo>
                  <a:lnTo>
                    <a:pt x="1680" y="2224"/>
                  </a:lnTo>
                  <a:lnTo>
                    <a:pt x="1768" y="2088"/>
                  </a:lnTo>
                  <a:lnTo>
                    <a:pt x="1904" y="2128"/>
                  </a:lnTo>
                  <a:lnTo>
                    <a:pt x="1992" y="1952"/>
                  </a:lnTo>
                  <a:lnTo>
                    <a:pt x="2088" y="1952"/>
                  </a:lnTo>
                  <a:lnTo>
                    <a:pt x="2176" y="1904"/>
                  </a:lnTo>
                  <a:lnTo>
                    <a:pt x="1992" y="1632"/>
                  </a:lnTo>
                  <a:lnTo>
                    <a:pt x="1816" y="1632"/>
                  </a:lnTo>
                  <a:lnTo>
                    <a:pt x="1816" y="1496"/>
                  </a:lnTo>
                  <a:lnTo>
                    <a:pt x="1680" y="1360"/>
                  </a:lnTo>
                  <a:lnTo>
                    <a:pt x="1632" y="1224"/>
                  </a:lnTo>
                  <a:lnTo>
                    <a:pt x="1768" y="1088"/>
                  </a:lnTo>
                  <a:lnTo>
                    <a:pt x="1816" y="904"/>
                  </a:lnTo>
                  <a:lnTo>
                    <a:pt x="1768" y="768"/>
                  </a:lnTo>
                  <a:lnTo>
                    <a:pt x="1632" y="728"/>
                  </a:lnTo>
                  <a:lnTo>
                    <a:pt x="1632" y="592"/>
                  </a:lnTo>
                  <a:lnTo>
                    <a:pt x="1544" y="592"/>
                  </a:lnTo>
                  <a:lnTo>
                    <a:pt x="1544" y="408"/>
                  </a:lnTo>
                  <a:lnTo>
                    <a:pt x="1496" y="360"/>
                  </a:lnTo>
                  <a:lnTo>
                    <a:pt x="1496" y="224"/>
                  </a:lnTo>
                  <a:lnTo>
                    <a:pt x="1224" y="48"/>
                  </a:lnTo>
                  <a:lnTo>
                    <a:pt x="1088" y="0"/>
                  </a:lnTo>
                  <a:lnTo>
                    <a:pt x="952" y="136"/>
                  </a:lnTo>
                  <a:lnTo>
                    <a:pt x="816" y="320"/>
                  </a:lnTo>
                  <a:lnTo>
                    <a:pt x="768" y="360"/>
                  </a:lnTo>
                  <a:lnTo>
                    <a:pt x="1000" y="632"/>
                  </a:lnTo>
                  <a:lnTo>
                    <a:pt x="904" y="904"/>
                  </a:lnTo>
                  <a:lnTo>
                    <a:pt x="768" y="816"/>
                  </a:lnTo>
                  <a:lnTo>
                    <a:pt x="592" y="768"/>
                  </a:lnTo>
                  <a:lnTo>
                    <a:pt x="456" y="864"/>
                  </a:lnTo>
                  <a:lnTo>
                    <a:pt x="88" y="1224"/>
                  </a:lnTo>
                  <a:lnTo>
                    <a:pt x="136" y="1360"/>
                  </a:lnTo>
                  <a:lnTo>
                    <a:pt x="48" y="1544"/>
                  </a:lnTo>
                  <a:lnTo>
                    <a:pt x="0" y="1632"/>
                  </a:lnTo>
                  <a:lnTo>
                    <a:pt x="88" y="1768"/>
                  </a:lnTo>
                  <a:lnTo>
                    <a:pt x="0" y="1904"/>
                  </a:lnTo>
                  <a:lnTo>
                    <a:pt x="88" y="2088"/>
                  </a:lnTo>
                  <a:lnTo>
                    <a:pt x="0" y="2176"/>
                  </a:lnTo>
                  <a:lnTo>
                    <a:pt x="88" y="2360"/>
                  </a:lnTo>
                  <a:lnTo>
                    <a:pt x="88" y="2448"/>
                  </a:lnTo>
                  <a:lnTo>
                    <a:pt x="224" y="2496"/>
                  </a:lnTo>
                  <a:lnTo>
                    <a:pt x="456" y="2496"/>
                  </a:lnTo>
                  <a:lnTo>
                    <a:pt x="456" y="2672"/>
                  </a:lnTo>
                  <a:lnTo>
                    <a:pt x="632" y="2856"/>
                  </a:lnTo>
                  <a:lnTo>
                    <a:pt x="680" y="3040"/>
                  </a:lnTo>
                  <a:lnTo>
                    <a:pt x="768" y="3040"/>
                  </a:lnTo>
                  <a:lnTo>
                    <a:pt x="816" y="2992"/>
                  </a:lnTo>
                  <a:lnTo>
                    <a:pt x="952" y="3080"/>
                  </a:lnTo>
                  <a:lnTo>
                    <a:pt x="1088" y="3040"/>
                  </a:lnTo>
                  <a:close/>
                </a:path>
              </a:pathLst>
            </a:custGeom>
            <a:solidFill>
              <a:srgbClr val="FFDD80"/>
            </a:solidFill>
            <a:ln w="12700">
              <a:solidFill>
                <a:srgbClr val="D59C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79" name="Freeform 46"/>
            <p:cNvSpPr>
              <a:spLocks/>
            </p:cNvSpPr>
            <p:nvPr/>
          </p:nvSpPr>
          <p:spPr bwMode="auto">
            <a:xfrm>
              <a:off x="3330" y="1041"/>
              <a:ext cx="1936" cy="2208"/>
            </a:xfrm>
            <a:custGeom>
              <a:avLst/>
              <a:gdLst>
                <a:gd name="T0" fmla="*/ 1240 w 1936"/>
                <a:gd name="T1" fmla="*/ 2096 h 2208"/>
                <a:gd name="T2" fmla="*/ 1112 w 1936"/>
                <a:gd name="T3" fmla="*/ 1984 h 2208"/>
                <a:gd name="T4" fmla="*/ 1168 w 1936"/>
                <a:gd name="T5" fmla="*/ 1840 h 2208"/>
                <a:gd name="T6" fmla="*/ 1312 w 1936"/>
                <a:gd name="T7" fmla="*/ 1840 h 2208"/>
                <a:gd name="T8" fmla="*/ 1312 w 1936"/>
                <a:gd name="T9" fmla="*/ 1712 h 2208"/>
                <a:gd name="T10" fmla="*/ 1264 w 1936"/>
                <a:gd name="T11" fmla="*/ 1496 h 2208"/>
                <a:gd name="T12" fmla="*/ 1312 w 1936"/>
                <a:gd name="T13" fmla="*/ 1368 h 2208"/>
                <a:gd name="T14" fmla="*/ 1488 w 1936"/>
                <a:gd name="T15" fmla="*/ 1608 h 2208"/>
                <a:gd name="T16" fmla="*/ 1616 w 1936"/>
                <a:gd name="T17" fmla="*/ 1472 h 2208"/>
                <a:gd name="T18" fmla="*/ 1488 w 1936"/>
                <a:gd name="T19" fmla="*/ 1368 h 2208"/>
                <a:gd name="T20" fmla="*/ 1664 w 1936"/>
                <a:gd name="T21" fmla="*/ 1304 h 2208"/>
                <a:gd name="T22" fmla="*/ 1760 w 1936"/>
                <a:gd name="T23" fmla="*/ 1168 h 2208"/>
                <a:gd name="T24" fmla="*/ 1912 w 1936"/>
                <a:gd name="T25" fmla="*/ 1112 h 2208"/>
                <a:gd name="T26" fmla="*/ 1936 w 1936"/>
                <a:gd name="T27" fmla="*/ 928 h 2208"/>
                <a:gd name="T28" fmla="*/ 1760 w 1936"/>
                <a:gd name="T29" fmla="*/ 808 h 2208"/>
                <a:gd name="T30" fmla="*/ 1688 w 1936"/>
                <a:gd name="T31" fmla="*/ 680 h 2208"/>
                <a:gd name="T32" fmla="*/ 1568 w 1936"/>
                <a:gd name="T33" fmla="*/ 592 h 2208"/>
                <a:gd name="T34" fmla="*/ 1416 w 1936"/>
                <a:gd name="T35" fmla="*/ 520 h 2208"/>
                <a:gd name="T36" fmla="*/ 1056 w 1936"/>
                <a:gd name="T37" fmla="*/ 592 h 2208"/>
                <a:gd name="T38" fmla="*/ 744 w 1936"/>
                <a:gd name="T39" fmla="*/ 416 h 2208"/>
                <a:gd name="T40" fmla="*/ 560 w 1936"/>
                <a:gd name="T41" fmla="*/ 208 h 2208"/>
                <a:gd name="T42" fmla="*/ 440 w 1936"/>
                <a:gd name="T43" fmla="*/ 24 h 2208"/>
                <a:gd name="T44" fmla="*/ 280 w 1936"/>
                <a:gd name="T45" fmla="*/ 136 h 2208"/>
                <a:gd name="T46" fmla="*/ 368 w 1936"/>
                <a:gd name="T47" fmla="*/ 208 h 2208"/>
                <a:gd name="T48" fmla="*/ 512 w 1936"/>
                <a:gd name="T49" fmla="*/ 376 h 2208"/>
                <a:gd name="T50" fmla="*/ 480 w 1936"/>
                <a:gd name="T51" fmla="*/ 616 h 2208"/>
                <a:gd name="T52" fmla="*/ 512 w 1936"/>
                <a:gd name="T53" fmla="*/ 1008 h 2208"/>
                <a:gd name="T54" fmla="*/ 512 w 1936"/>
                <a:gd name="T55" fmla="*/ 1168 h 2208"/>
                <a:gd name="T56" fmla="*/ 744 w 1936"/>
                <a:gd name="T57" fmla="*/ 1280 h 2208"/>
                <a:gd name="T58" fmla="*/ 872 w 1936"/>
                <a:gd name="T59" fmla="*/ 1496 h 2208"/>
                <a:gd name="T60" fmla="*/ 672 w 1936"/>
                <a:gd name="T61" fmla="*/ 1688 h 2208"/>
                <a:gd name="T62" fmla="*/ 440 w 1936"/>
                <a:gd name="T63" fmla="*/ 1760 h 2208"/>
                <a:gd name="T64" fmla="*/ 176 w 1936"/>
                <a:gd name="T65" fmla="*/ 1760 h 2208"/>
                <a:gd name="T66" fmla="*/ 0 w 1936"/>
                <a:gd name="T67" fmla="*/ 1984 h 2208"/>
                <a:gd name="T68" fmla="*/ 368 w 1936"/>
                <a:gd name="T69" fmla="*/ 2008 h 2208"/>
                <a:gd name="T70" fmla="*/ 880 w 1936"/>
                <a:gd name="T71" fmla="*/ 2144 h 2208"/>
                <a:gd name="T72" fmla="*/ 1184 w 1936"/>
                <a:gd name="T73" fmla="*/ 2208 h 22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36"/>
                <a:gd name="T112" fmla="*/ 0 h 2208"/>
                <a:gd name="T113" fmla="*/ 1936 w 1936"/>
                <a:gd name="T114" fmla="*/ 2208 h 22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36" h="2208">
                  <a:moveTo>
                    <a:pt x="1184" y="2208"/>
                  </a:moveTo>
                  <a:lnTo>
                    <a:pt x="1240" y="2096"/>
                  </a:lnTo>
                  <a:lnTo>
                    <a:pt x="1184" y="2008"/>
                  </a:lnTo>
                  <a:lnTo>
                    <a:pt x="1112" y="1984"/>
                  </a:lnTo>
                  <a:lnTo>
                    <a:pt x="1112" y="1840"/>
                  </a:lnTo>
                  <a:lnTo>
                    <a:pt x="1168" y="1840"/>
                  </a:lnTo>
                  <a:lnTo>
                    <a:pt x="1240" y="1904"/>
                  </a:lnTo>
                  <a:lnTo>
                    <a:pt x="1312" y="1840"/>
                  </a:lnTo>
                  <a:lnTo>
                    <a:pt x="1384" y="1760"/>
                  </a:lnTo>
                  <a:lnTo>
                    <a:pt x="1312" y="1712"/>
                  </a:lnTo>
                  <a:lnTo>
                    <a:pt x="1384" y="1688"/>
                  </a:lnTo>
                  <a:lnTo>
                    <a:pt x="1264" y="1496"/>
                  </a:lnTo>
                  <a:lnTo>
                    <a:pt x="1264" y="1368"/>
                  </a:lnTo>
                  <a:lnTo>
                    <a:pt x="1312" y="1368"/>
                  </a:lnTo>
                  <a:lnTo>
                    <a:pt x="1384" y="1520"/>
                  </a:lnTo>
                  <a:lnTo>
                    <a:pt x="1488" y="1608"/>
                  </a:lnTo>
                  <a:lnTo>
                    <a:pt x="1544" y="1520"/>
                  </a:lnTo>
                  <a:lnTo>
                    <a:pt x="1616" y="1472"/>
                  </a:lnTo>
                  <a:lnTo>
                    <a:pt x="1488" y="1400"/>
                  </a:lnTo>
                  <a:lnTo>
                    <a:pt x="1488" y="1368"/>
                  </a:lnTo>
                  <a:lnTo>
                    <a:pt x="1544" y="1368"/>
                  </a:lnTo>
                  <a:lnTo>
                    <a:pt x="1664" y="1304"/>
                  </a:lnTo>
                  <a:lnTo>
                    <a:pt x="1688" y="1216"/>
                  </a:lnTo>
                  <a:lnTo>
                    <a:pt x="1760" y="1168"/>
                  </a:lnTo>
                  <a:lnTo>
                    <a:pt x="1840" y="1216"/>
                  </a:lnTo>
                  <a:lnTo>
                    <a:pt x="1912" y="1112"/>
                  </a:lnTo>
                  <a:lnTo>
                    <a:pt x="1864" y="1008"/>
                  </a:lnTo>
                  <a:lnTo>
                    <a:pt x="1936" y="928"/>
                  </a:lnTo>
                  <a:lnTo>
                    <a:pt x="1840" y="872"/>
                  </a:lnTo>
                  <a:lnTo>
                    <a:pt x="1760" y="808"/>
                  </a:lnTo>
                  <a:lnTo>
                    <a:pt x="1792" y="728"/>
                  </a:lnTo>
                  <a:lnTo>
                    <a:pt x="1688" y="680"/>
                  </a:lnTo>
                  <a:lnTo>
                    <a:pt x="1544" y="616"/>
                  </a:lnTo>
                  <a:lnTo>
                    <a:pt x="1568" y="592"/>
                  </a:lnTo>
                  <a:lnTo>
                    <a:pt x="1448" y="520"/>
                  </a:lnTo>
                  <a:lnTo>
                    <a:pt x="1416" y="520"/>
                  </a:lnTo>
                  <a:lnTo>
                    <a:pt x="1264" y="616"/>
                  </a:lnTo>
                  <a:lnTo>
                    <a:pt x="1056" y="592"/>
                  </a:lnTo>
                  <a:lnTo>
                    <a:pt x="872" y="520"/>
                  </a:lnTo>
                  <a:lnTo>
                    <a:pt x="744" y="416"/>
                  </a:lnTo>
                  <a:lnTo>
                    <a:pt x="672" y="288"/>
                  </a:lnTo>
                  <a:lnTo>
                    <a:pt x="560" y="208"/>
                  </a:lnTo>
                  <a:lnTo>
                    <a:pt x="512" y="112"/>
                  </a:lnTo>
                  <a:lnTo>
                    <a:pt x="440" y="24"/>
                  </a:lnTo>
                  <a:lnTo>
                    <a:pt x="280" y="0"/>
                  </a:lnTo>
                  <a:lnTo>
                    <a:pt x="280" y="136"/>
                  </a:lnTo>
                  <a:lnTo>
                    <a:pt x="280" y="184"/>
                  </a:lnTo>
                  <a:lnTo>
                    <a:pt x="368" y="208"/>
                  </a:lnTo>
                  <a:lnTo>
                    <a:pt x="440" y="328"/>
                  </a:lnTo>
                  <a:lnTo>
                    <a:pt x="512" y="376"/>
                  </a:lnTo>
                  <a:lnTo>
                    <a:pt x="512" y="520"/>
                  </a:lnTo>
                  <a:lnTo>
                    <a:pt x="480" y="616"/>
                  </a:lnTo>
                  <a:lnTo>
                    <a:pt x="368" y="808"/>
                  </a:lnTo>
                  <a:lnTo>
                    <a:pt x="512" y="1008"/>
                  </a:lnTo>
                  <a:lnTo>
                    <a:pt x="560" y="1064"/>
                  </a:lnTo>
                  <a:lnTo>
                    <a:pt x="512" y="1168"/>
                  </a:lnTo>
                  <a:lnTo>
                    <a:pt x="624" y="1200"/>
                  </a:lnTo>
                  <a:lnTo>
                    <a:pt x="744" y="1280"/>
                  </a:lnTo>
                  <a:lnTo>
                    <a:pt x="880" y="1400"/>
                  </a:lnTo>
                  <a:lnTo>
                    <a:pt x="872" y="1496"/>
                  </a:lnTo>
                  <a:lnTo>
                    <a:pt x="744" y="1520"/>
                  </a:lnTo>
                  <a:lnTo>
                    <a:pt x="672" y="1688"/>
                  </a:lnTo>
                  <a:lnTo>
                    <a:pt x="512" y="1608"/>
                  </a:lnTo>
                  <a:lnTo>
                    <a:pt x="440" y="1760"/>
                  </a:lnTo>
                  <a:lnTo>
                    <a:pt x="208" y="1688"/>
                  </a:lnTo>
                  <a:lnTo>
                    <a:pt x="176" y="1760"/>
                  </a:lnTo>
                  <a:lnTo>
                    <a:pt x="16" y="1760"/>
                  </a:lnTo>
                  <a:lnTo>
                    <a:pt x="0" y="1984"/>
                  </a:lnTo>
                  <a:lnTo>
                    <a:pt x="256" y="2096"/>
                  </a:lnTo>
                  <a:lnTo>
                    <a:pt x="368" y="2008"/>
                  </a:lnTo>
                  <a:lnTo>
                    <a:pt x="560" y="2144"/>
                  </a:lnTo>
                  <a:lnTo>
                    <a:pt x="880" y="2144"/>
                  </a:lnTo>
                  <a:lnTo>
                    <a:pt x="1064" y="2208"/>
                  </a:lnTo>
                  <a:lnTo>
                    <a:pt x="1184" y="2208"/>
                  </a:lnTo>
                  <a:close/>
                </a:path>
              </a:pathLst>
            </a:custGeom>
            <a:solidFill>
              <a:srgbClr val="FFDD80"/>
            </a:solidFill>
            <a:ln w="12700">
              <a:solidFill>
                <a:srgbClr val="D59C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9469" name="Text Box 51"/>
          <p:cNvSpPr txBox="1">
            <a:spLocks noChangeArrowheads="1"/>
          </p:cNvSpPr>
          <p:nvPr/>
        </p:nvSpPr>
        <p:spPr bwMode="auto">
          <a:xfrm>
            <a:off x="3581400" y="3810000"/>
            <a:ext cx="2152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1200" b="1" dirty="0">
                <a:latin typeface="Arial" charset="0"/>
              </a:rPr>
              <a:t>County Jämtland/Härjedalen </a:t>
            </a:r>
            <a:br>
              <a:rPr lang="sv-SE" sz="1200" b="1" dirty="0">
                <a:latin typeface="Arial" charset="0"/>
              </a:rPr>
            </a:br>
            <a:r>
              <a:rPr lang="sv-SE" sz="1200" b="1" dirty="0">
                <a:latin typeface="Arial" charset="0"/>
              </a:rPr>
              <a:t>(</a:t>
            </a:r>
            <a:r>
              <a:rPr lang="ja-JP" altLang="sv-SE" sz="1200" b="1" dirty="0">
                <a:latin typeface="Arial" charset="0"/>
              </a:rPr>
              <a:t>”</a:t>
            </a:r>
            <a:r>
              <a:rPr lang="sv-SE" sz="1200" b="1" dirty="0">
                <a:latin typeface="Arial" charset="0"/>
              </a:rPr>
              <a:t>Z-County</a:t>
            </a:r>
            <a:r>
              <a:rPr lang="ja-JP" altLang="sv-SE" sz="1200" b="1" dirty="0">
                <a:latin typeface="Arial" charset="0"/>
              </a:rPr>
              <a:t>”</a:t>
            </a:r>
            <a:r>
              <a:rPr lang="sv-SE" sz="1200" b="1" dirty="0">
                <a:latin typeface="Arial" charset="0"/>
              </a:rPr>
              <a:t>): </a:t>
            </a:r>
            <a:r>
              <a:rPr lang="sv-SE" sz="1200" b="1" dirty="0" smtClean="0">
                <a:latin typeface="Arial" charset="0"/>
              </a:rPr>
              <a:t>30,9%</a:t>
            </a:r>
            <a:endParaRPr lang="sv-SE" sz="1200" b="1" dirty="0">
              <a:latin typeface="Arial" charset="0"/>
            </a:endParaRPr>
          </a:p>
        </p:txBody>
      </p:sp>
      <p:grpSp>
        <p:nvGrpSpPr>
          <p:cNvPr id="19470" name="Group 53"/>
          <p:cNvGrpSpPr>
            <a:grpSpLocks/>
          </p:cNvGrpSpPr>
          <p:nvPr/>
        </p:nvGrpSpPr>
        <p:grpSpPr bwMode="auto">
          <a:xfrm>
            <a:off x="7381875" y="3159125"/>
            <a:ext cx="806450" cy="787400"/>
            <a:chOff x="709" y="2020"/>
            <a:chExt cx="508" cy="496"/>
          </a:xfrm>
        </p:grpSpPr>
        <p:sp>
          <p:nvSpPr>
            <p:cNvPr id="19476" name="Freeform 54"/>
            <p:cNvSpPr>
              <a:spLocks/>
            </p:cNvSpPr>
            <p:nvPr/>
          </p:nvSpPr>
          <p:spPr bwMode="auto">
            <a:xfrm>
              <a:off x="709" y="2020"/>
              <a:ext cx="345" cy="496"/>
            </a:xfrm>
            <a:custGeom>
              <a:avLst/>
              <a:gdLst>
                <a:gd name="T0" fmla="*/ 175 w 345"/>
                <a:gd name="T1" fmla="*/ 490 h 496"/>
                <a:gd name="T2" fmla="*/ 169 w 345"/>
                <a:gd name="T3" fmla="*/ 472 h 496"/>
                <a:gd name="T4" fmla="*/ 188 w 345"/>
                <a:gd name="T5" fmla="*/ 454 h 496"/>
                <a:gd name="T6" fmla="*/ 200 w 345"/>
                <a:gd name="T7" fmla="*/ 466 h 496"/>
                <a:gd name="T8" fmla="*/ 218 w 345"/>
                <a:gd name="T9" fmla="*/ 454 h 496"/>
                <a:gd name="T10" fmla="*/ 218 w 345"/>
                <a:gd name="T11" fmla="*/ 436 h 496"/>
                <a:gd name="T12" fmla="*/ 242 w 345"/>
                <a:gd name="T13" fmla="*/ 424 h 496"/>
                <a:gd name="T14" fmla="*/ 230 w 345"/>
                <a:gd name="T15" fmla="*/ 405 h 496"/>
                <a:gd name="T16" fmla="*/ 194 w 345"/>
                <a:gd name="T17" fmla="*/ 393 h 496"/>
                <a:gd name="T18" fmla="*/ 194 w 345"/>
                <a:gd name="T19" fmla="*/ 351 h 496"/>
                <a:gd name="T20" fmla="*/ 212 w 345"/>
                <a:gd name="T21" fmla="*/ 351 h 496"/>
                <a:gd name="T22" fmla="*/ 224 w 345"/>
                <a:gd name="T23" fmla="*/ 357 h 496"/>
                <a:gd name="T24" fmla="*/ 242 w 345"/>
                <a:gd name="T25" fmla="*/ 345 h 496"/>
                <a:gd name="T26" fmla="*/ 260 w 345"/>
                <a:gd name="T27" fmla="*/ 345 h 496"/>
                <a:gd name="T28" fmla="*/ 278 w 345"/>
                <a:gd name="T29" fmla="*/ 333 h 496"/>
                <a:gd name="T30" fmla="*/ 302 w 345"/>
                <a:gd name="T31" fmla="*/ 345 h 496"/>
                <a:gd name="T32" fmla="*/ 314 w 345"/>
                <a:gd name="T33" fmla="*/ 315 h 496"/>
                <a:gd name="T34" fmla="*/ 332 w 345"/>
                <a:gd name="T35" fmla="*/ 315 h 496"/>
                <a:gd name="T36" fmla="*/ 345 w 345"/>
                <a:gd name="T37" fmla="*/ 303 h 496"/>
                <a:gd name="T38" fmla="*/ 314 w 345"/>
                <a:gd name="T39" fmla="*/ 266 h 496"/>
                <a:gd name="T40" fmla="*/ 284 w 345"/>
                <a:gd name="T41" fmla="*/ 260 h 496"/>
                <a:gd name="T42" fmla="*/ 290 w 345"/>
                <a:gd name="T43" fmla="*/ 242 h 496"/>
                <a:gd name="T44" fmla="*/ 266 w 345"/>
                <a:gd name="T45" fmla="*/ 218 h 496"/>
                <a:gd name="T46" fmla="*/ 260 w 345"/>
                <a:gd name="T47" fmla="*/ 200 h 496"/>
                <a:gd name="T48" fmla="*/ 278 w 345"/>
                <a:gd name="T49" fmla="*/ 176 h 496"/>
                <a:gd name="T50" fmla="*/ 284 w 345"/>
                <a:gd name="T51" fmla="*/ 146 h 496"/>
                <a:gd name="T52" fmla="*/ 278 w 345"/>
                <a:gd name="T53" fmla="*/ 127 h 496"/>
                <a:gd name="T54" fmla="*/ 260 w 345"/>
                <a:gd name="T55" fmla="*/ 115 h 496"/>
                <a:gd name="T56" fmla="*/ 260 w 345"/>
                <a:gd name="T57" fmla="*/ 97 h 496"/>
                <a:gd name="T58" fmla="*/ 242 w 345"/>
                <a:gd name="T59" fmla="*/ 97 h 496"/>
                <a:gd name="T60" fmla="*/ 248 w 345"/>
                <a:gd name="T61" fmla="*/ 67 h 496"/>
                <a:gd name="T62" fmla="*/ 236 w 345"/>
                <a:gd name="T63" fmla="*/ 55 h 496"/>
                <a:gd name="T64" fmla="*/ 236 w 345"/>
                <a:gd name="T65" fmla="*/ 43 h 496"/>
                <a:gd name="T66" fmla="*/ 194 w 345"/>
                <a:gd name="T67" fmla="*/ 7 h 496"/>
                <a:gd name="T68" fmla="*/ 175 w 345"/>
                <a:gd name="T69" fmla="*/ 0 h 496"/>
                <a:gd name="T70" fmla="*/ 151 w 345"/>
                <a:gd name="T71" fmla="*/ 19 h 496"/>
                <a:gd name="T72" fmla="*/ 133 w 345"/>
                <a:gd name="T73" fmla="*/ 49 h 496"/>
                <a:gd name="T74" fmla="*/ 121 w 345"/>
                <a:gd name="T75" fmla="*/ 61 h 496"/>
                <a:gd name="T76" fmla="*/ 157 w 345"/>
                <a:gd name="T77" fmla="*/ 103 h 496"/>
                <a:gd name="T78" fmla="*/ 139 w 345"/>
                <a:gd name="T79" fmla="*/ 146 h 496"/>
                <a:gd name="T80" fmla="*/ 121 w 345"/>
                <a:gd name="T81" fmla="*/ 133 h 496"/>
                <a:gd name="T82" fmla="*/ 91 w 345"/>
                <a:gd name="T83" fmla="*/ 127 h 496"/>
                <a:gd name="T84" fmla="*/ 67 w 345"/>
                <a:gd name="T85" fmla="*/ 139 h 496"/>
                <a:gd name="T86" fmla="*/ 12 w 345"/>
                <a:gd name="T87" fmla="*/ 200 h 496"/>
                <a:gd name="T88" fmla="*/ 18 w 345"/>
                <a:gd name="T89" fmla="*/ 218 h 496"/>
                <a:gd name="T90" fmla="*/ 6 w 345"/>
                <a:gd name="T91" fmla="*/ 248 h 496"/>
                <a:gd name="T92" fmla="*/ 0 w 345"/>
                <a:gd name="T93" fmla="*/ 260 h 496"/>
                <a:gd name="T94" fmla="*/ 12 w 345"/>
                <a:gd name="T95" fmla="*/ 285 h 496"/>
                <a:gd name="T96" fmla="*/ 0 w 345"/>
                <a:gd name="T97" fmla="*/ 303 h 496"/>
                <a:gd name="T98" fmla="*/ 12 w 345"/>
                <a:gd name="T99" fmla="*/ 333 h 496"/>
                <a:gd name="T100" fmla="*/ 0 w 345"/>
                <a:gd name="T101" fmla="*/ 351 h 496"/>
                <a:gd name="T102" fmla="*/ 12 w 345"/>
                <a:gd name="T103" fmla="*/ 381 h 496"/>
                <a:gd name="T104" fmla="*/ 12 w 345"/>
                <a:gd name="T105" fmla="*/ 393 h 496"/>
                <a:gd name="T106" fmla="*/ 30 w 345"/>
                <a:gd name="T107" fmla="*/ 405 h 496"/>
                <a:gd name="T108" fmla="*/ 73 w 345"/>
                <a:gd name="T109" fmla="*/ 405 h 496"/>
                <a:gd name="T110" fmla="*/ 73 w 345"/>
                <a:gd name="T111" fmla="*/ 430 h 496"/>
                <a:gd name="T112" fmla="*/ 97 w 345"/>
                <a:gd name="T113" fmla="*/ 460 h 496"/>
                <a:gd name="T114" fmla="*/ 109 w 345"/>
                <a:gd name="T115" fmla="*/ 490 h 496"/>
                <a:gd name="T116" fmla="*/ 121 w 345"/>
                <a:gd name="T117" fmla="*/ 490 h 496"/>
                <a:gd name="T118" fmla="*/ 127 w 345"/>
                <a:gd name="T119" fmla="*/ 484 h 496"/>
                <a:gd name="T120" fmla="*/ 151 w 345"/>
                <a:gd name="T121" fmla="*/ 496 h 496"/>
                <a:gd name="T122" fmla="*/ 175 w 345"/>
                <a:gd name="T123" fmla="*/ 490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5"/>
                <a:gd name="T187" fmla="*/ 0 h 496"/>
                <a:gd name="T188" fmla="*/ 345 w 345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5" h="496">
                  <a:moveTo>
                    <a:pt x="175" y="490"/>
                  </a:moveTo>
                  <a:lnTo>
                    <a:pt x="169" y="472"/>
                  </a:lnTo>
                  <a:lnTo>
                    <a:pt x="188" y="454"/>
                  </a:lnTo>
                  <a:lnTo>
                    <a:pt x="200" y="466"/>
                  </a:lnTo>
                  <a:lnTo>
                    <a:pt x="218" y="454"/>
                  </a:lnTo>
                  <a:lnTo>
                    <a:pt x="218" y="436"/>
                  </a:lnTo>
                  <a:lnTo>
                    <a:pt x="242" y="424"/>
                  </a:lnTo>
                  <a:lnTo>
                    <a:pt x="230" y="405"/>
                  </a:lnTo>
                  <a:lnTo>
                    <a:pt x="194" y="393"/>
                  </a:lnTo>
                  <a:lnTo>
                    <a:pt x="194" y="351"/>
                  </a:lnTo>
                  <a:lnTo>
                    <a:pt x="212" y="351"/>
                  </a:lnTo>
                  <a:lnTo>
                    <a:pt x="224" y="357"/>
                  </a:lnTo>
                  <a:lnTo>
                    <a:pt x="242" y="345"/>
                  </a:lnTo>
                  <a:lnTo>
                    <a:pt x="260" y="345"/>
                  </a:lnTo>
                  <a:lnTo>
                    <a:pt x="278" y="333"/>
                  </a:lnTo>
                  <a:lnTo>
                    <a:pt x="302" y="345"/>
                  </a:lnTo>
                  <a:lnTo>
                    <a:pt x="314" y="315"/>
                  </a:lnTo>
                  <a:lnTo>
                    <a:pt x="332" y="315"/>
                  </a:lnTo>
                  <a:lnTo>
                    <a:pt x="345" y="303"/>
                  </a:lnTo>
                  <a:lnTo>
                    <a:pt x="314" y="266"/>
                  </a:lnTo>
                  <a:lnTo>
                    <a:pt x="284" y="260"/>
                  </a:lnTo>
                  <a:lnTo>
                    <a:pt x="290" y="242"/>
                  </a:lnTo>
                  <a:lnTo>
                    <a:pt x="266" y="218"/>
                  </a:lnTo>
                  <a:lnTo>
                    <a:pt x="260" y="200"/>
                  </a:lnTo>
                  <a:lnTo>
                    <a:pt x="278" y="176"/>
                  </a:lnTo>
                  <a:lnTo>
                    <a:pt x="284" y="146"/>
                  </a:lnTo>
                  <a:lnTo>
                    <a:pt x="278" y="127"/>
                  </a:lnTo>
                  <a:lnTo>
                    <a:pt x="260" y="115"/>
                  </a:lnTo>
                  <a:lnTo>
                    <a:pt x="260" y="97"/>
                  </a:lnTo>
                  <a:lnTo>
                    <a:pt x="242" y="97"/>
                  </a:lnTo>
                  <a:lnTo>
                    <a:pt x="248" y="67"/>
                  </a:lnTo>
                  <a:lnTo>
                    <a:pt x="236" y="55"/>
                  </a:lnTo>
                  <a:lnTo>
                    <a:pt x="236" y="43"/>
                  </a:lnTo>
                  <a:lnTo>
                    <a:pt x="194" y="7"/>
                  </a:lnTo>
                  <a:lnTo>
                    <a:pt x="175" y="0"/>
                  </a:lnTo>
                  <a:lnTo>
                    <a:pt x="151" y="19"/>
                  </a:lnTo>
                  <a:lnTo>
                    <a:pt x="133" y="49"/>
                  </a:lnTo>
                  <a:lnTo>
                    <a:pt x="121" y="61"/>
                  </a:lnTo>
                  <a:lnTo>
                    <a:pt x="157" y="103"/>
                  </a:lnTo>
                  <a:lnTo>
                    <a:pt x="139" y="146"/>
                  </a:lnTo>
                  <a:lnTo>
                    <a:pt x="121" y="133"/>
                  </a:lnTo>
                  <a:lnTo>
                    <a:pt x="91" y="127"/>
                  </a:lnTo>
                  <a:lnTo>
                    <a:pt x="67" y="139"/>
                  </a:lnTo>
                  <a:lnTo>
                    <a:pt x="12" y="200"/>
                  </a:lnTo>
                  <a:lnTo>
                    <a:pt x="18" y="218"/>
                  </a:lnTo>
                  <a:lnTo>
                    <a:pt x="6" y="248"/>
                  </a:lnTo>
                  <a:lnTo>
                    <a:pt x="0" y="260"/>
                  </a:lnTo>
                  <a:lnTo>
                    <a:pt x="12" y="285"/>
                  </a:lnTo>
                  <a:lnTo>
                    <a:pt x="0" y="303"/>
                  </a:lnTo>
                  <a:lnTo>
                    <a:pt x="12" y="333"/>
                  </a:lnTo>
                  <a:lnTo>
                    <a:pt x="0" y="351"/>
                  </a:lnTo>
                  <a:lnTo>
                    <a:pt x="12" y="381"/>
                  </a:lnTo>
                  <a:lnTo>
                    <a:pt x="12" y="393"/>
                  </a:lnTo>
                  <a:lnTo>
                    <a:pt x="30" y="405"/>
                  </a:lnTo>
                  <a:lnTo>
                    <a:pt x="73" y="405"/>
                  </a:lnTo>
                  <a:lnTo>
                    <a:pt x="73" y="430"/>
                  </a:lnTo>
                  <a:lnTo>
                    <a:pt x="97" y="460"/>
                  </a:lnTo>
                  <a:lnTo>
                    <a:pt x="109" y="490"/>
                  </a:lnTo>
                  <a:lnTo>
                    <a:pt x="121" y="490"/>
                  </a:lnTo>
                  <a:lnTo>
                    <a:pt x="127" y="484"/>
                  </a:lnTo>
                  <a:lnTo>
                    <a:pt x="151" y="496"/>
                  </a:lnTo>
                  <a:lnTo>
                    <a:pt x="175" y="49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477" name="Freeform 55"/>
            <p:cNvSpPr>
              <a:spLocks/>
            </p:cNvSpPr>
            <p:nvPr/>
          </p:nvSpPr>
          <p:spPr bwMode="auto">
            <a:xfrm>
              <a:off x="903" y="2087"/>
              <a:ext cx="314" cy="357"/>
            </a:xfrm>
            <a:custGeom>
              <a:avLst/>
              <a:gdLst>
                <a:gd name="T0" fmla="*/ 199 w 314"/>
                <a:gd name="T1" fmla="*/ 338 h 357"/>
                <a:gd name="T2" fmla="*/ 181 w 314"/>
                <a:gd name="T3" fmla="*/ 320 h 357"/>
                <a:gd name="T4" fmla="*/ 187 w 314"/>
                <a:gd name="T5" fmla="*/ 296 h 357"/>
                <a:gd name="T6" fmla="*/ 211 w 314"/>
                <a:gd name="T7" fmla="*/ 296 h 357"/>
                <a:gd name="T8" fmla="*/ 211 w 314"/>
                <a:gd name="T9" fmla="*/ 278 h 357"/>
                <a:gd name="T10" fmla="*/ 205 w 314"/>
                <a:gd name="T11" fmla="*/ 242 h 357"/>
                <a:gd name="T12" fmla="*/ 211 w 314"/>
                <a:gd name="T13" fmla="*/ 218 h 357"/>
                <a:gd name="T14" fmla="*/ 241 w 314"/>
                <a:gd name="T15" fmla="*/ 260 h 357"/>
                <a:gd name="T16" fmla="*/ 259 w 314"/>
                <a:gd name="T17" fmla="*/ 236 h 357"/>
                <a:gd name="T18" fmla="*/ 241 w 314"/>
                <a:gd name="T19" fmla="*/ 218 h 357"/>
                <a:gd name="T20" fmla="*/ 265 w 314"/>
                <a:gd name="T21" fmla="*/ 211 h 357"/>
                <a:gd name="T22" fmla="*/ 283 w 314"/>
                <a:gd name="T23" fmla="*/ 187 h 357"/>
                <a:gd name="T24" fmla="*/ 308 w 314"/>
                <a:gd name="T25" fmla="*/ 181 h 357"/>
                <a:gd name="T26" fmla="*/ 314 w 314"/>
                <a:gd name="T27" fmla="*/ 151 h 357"/>
                <a:gd name="T28" fmla="*/ 283 w 314"/>
                <a:gd name="T29" fmla="*/ 133 h 357"/>
                <a:gd name="T30" fmla="*/ 271 w 314"/>
                <a:gd name="T31" fmla="*/ 109 h 357"/>
                <a:gd name="T32" fmla="*/ 253 w 314"/>
                <a:gd name="T33" fmla="*/ 97 h 357"/>
                <a:gd name="T34" fmla="*/ 229 w 314"/>
                <a:gd name="T35" fmla="*/ 85 h 357"/>
                <a:gd name="T36" fmla="*/ 169 w 314"/>
                <a:gd name="T37" fmla="*/ 97 h 357"/>
                <a:gd name="T38" fmla="*/ 120 w 314"/>
                <a:gd name="T39" fmla="*/ 66 h 357"/>
                <a:gd name="T40" fmla="*/ 90 w 314"/>
                <a:gd name="T41" fmla="*/ 36 h 357"/>
                <a:gd name="T42" fmla="*/ 72 w 314"/>
                <a:gd name="T43" fmla="*/ 6 h 357"/>
                <a:gd name="T44" fmla="*/ 48 w 314"/>
                <a:gd name="T45" fmla="*/ 24 h 357"/>
                <a:gd name="T46" fmla="*/ 60 w 314"/>
                <a:gd name="T47" fmla="*/ 36 h 357"/>
                <a:gd name="T48" fmla="*/ 84 w 314"/>
                <a:gd name="T49" fmla="*/ 60 h 357"/>
                <a:gd name="T50" fmla="*/ 78 w 314"/>
                <a:gd name="T51" fmla="*/ 103 h 357"/>
                <a:gd name="T52" fmla="*/ 84 w 314"/>
                <a:gd name="T53" fmla="*/ 163 h 357"/>
                <a:gd name="T54" fmla="*/ 84 w 314"/>
                <a:gd name="T55" fmla="*/ 187 h 357"/>
                <a:gd name="T56" fmla="*/ 120 w 314"/>
                <a:gd name="T57" fmla="*/ 205 h 357"/>
                <a:gd name="T58" fmla="*/ 138 w 314"/>
                <a:gd name="T59" fmla="*/ 242 h 357"/>
                <a:gd name="T60" fmla="*/ 108 w 314"/>
                <a:gd name="T61" fmla="*/ 272 h 357"/>
                <a:gd name="T62" fmla="*/ 72 w 314"/>
                <a:gd name="T63" fmla="*/ 284 h 357"/>
                <a:gd name="T64" fmla="*/ 30 w 314"/>
                <a:gd name="T65" fmla="*/ 284 h 357"/>
                <a:gd name="T66" fmla="*/ 0 w 314"/>
                <a:gd name="T67" fmla="*/ 320 h 357"/>
                <a:gd name="T68" fmla="*/ 60 w 314"/>
                <a:gd name="T69" fmla="*/ 326 h 357"/>
                <a:gd name="T70" fmla="*/ 145 w 314"/>
                <a:gd name="T71" fmla="*/ 344 h 357"/>
                <a:gd name="T72" fmla="*/ 193 w 314"/>
                <a:gd name="T73" fmla="*/ 357 h 3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357"/>
                <a:gd name="T113" fmla="*/ 314 w 314"/>
                <a:gd name="T114" fmla="*/ 357 h 3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357">
                  <a:moveTo>
                    <a:pt x="193" y="357"/>
                  </a:moveTo>
                  <a:lnTo>
                    <a:pt x="199" y="338"/>
                  </a:lnTo>
                  <a:lnTo>
                    <a:pt x="193" y="326"/>
                  </a:lnTo>
                  <a:lnTo>
                    <a:pt x="181" y="320"/>
                  </a:lnTo>
                  <a:lnTo>
                    <a:pt x="181" y="296"/>
                  </a:lnTo>
                  <a:lnTo>
                    <a:pt x="187" y="296"/>
                  </a:lnTo>
                  <a:lnTo>
                    <a:pt x="199" y="308"/>
                  </a:lnTo>
                  <a:lnTo>
                    <a:pt x="211" y="296"/>
                  </a:lnTo>
                  <a:lnTo>
                    <a:pt x="223" y="284"/>
                  </a:lnTo>
                  <a:lnTo>
                    <a:pt x="211" y="278"/>
                  </a:lnTo>
                  <a:lnTo>
                    <a:pt x="223" y="272"/>
                  </a:lnTo>
                  <a:lnTo>
                    <a:pt x="205" y="242"/>
                  </a:lnTo>
                  <a:lnTo>
                    <a:pt x="205" y="218"/>
                  </a:lnTo>
                  <a:lnTo>
                    <a:pt x="211" y="218"/>
                  </a:lnTo>
                  <a:lnTo>
                    <a:pt x="223" y="248"/>
                  </a:lnTo>
                  <a:lnTo>
                    <a:pt x="241" y="260"/>
                  </a:lnTo>
                  <a:lnTo>
                    <a:pt x="247" y="248"/>
                  </a:lnTo>
                  <a:lnTo>
                    <a:pt x="259" y="236"/>
                  </a:lnTo>
                  <a:lnTo>
                    <a:pt x="241" y="230"/>
                  </a:lnTo>
                  <a:lnTo>
                    <a:pt x="241" y="218"/>
                  </a:lnTo>
                  <a:lnTo>
                    <a:pt x="247" y="218"/>
                  </a:lnTo>
                  <a:lnTo>
                    <a:pt x="265" y="211"/>
                  </a:lnTo>
                  <a:lnTo>
                    <a:pt x="271" y="199"/>
                  </a:lnTo>
                  <a:lnTo>
                    <a:pt x="283" y="187"/>
                  </a:lnTo>
                  <a:lnTo>
                    <a:pt x="296" y="199"/>
                  </a:lnTo>
                  <a:lnTo>
                    <a:pt x="308" y="181"/>
                  </a:lnTo>
                  <a:lnTo>
                    <a:pt x="302" y="163"/>
                  </a:lnTo>
                  <a:lnTo>
                    <a:pt x="314" y="151"/>
                  </a:lnTo>
                  <a:lnTo>
                    <a:pt x="296" y="139"/>
                  </a:lnTo>
                  <a:lnTo>
                    <a:pt x="283" y="133"/>
                  </a:lnTo>
                  <a:lnTo>
                    <a:pt x="290" y="121"/>
                  </a:lnTo>
                  <a:lnTo>
                    <a:pt x="271" y="109"/>
                  </a:lnTo>
                  <a:lnTo>
                    <a:pt x="247" y="103"/>
                  </a:lnTo>
                  <a:lnTo>
                    <a:pt x="253" y="97"/>
                  </a:lnTo>
                  <a:lnTo>
                    <a:pt x="235" y="85"/>
                  </a:lnTo>
                  <a:lnTo>
                    <a:pt x="229" y="85"/>
                  </a:lnTo>
                  <a:lnTo>
                    <a:pt x="205" y="103"/>
                  </a:lnTo>
                  <a:lnTo>
                    <a:pt x="169" y="97"/>
                  </a:lnTo>
                  <a:lnTo>
                    <a:pt x="138" y="85"/>
                  </a:lnTo>
                  <a:lnTo>
                    <a:pt x="120" y="66"/>
                  </a:lnTo>
                  <a:lnTo>
                    <a:pt x="108" y="48"/>
                  </a:lnTo>
                  <a:lnTo>
                    <a:pt x="90" y="36"/>
                  </a:lnTo>
                  <a:lnTo>
                    <a:pt x="84" y="18"/>
                  </a:lnTo>
                  <a:lnTo>
                    <a:pt x="72" y="6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60" y="36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84" y="85"/>
                  </a:lnTo>
                  <a:lnTo>
                    <a:pt x="78" y="103"/>
                  </a:lnTo>
                  <a:lnTo>
                    <a:pt x="60" y="133"/>
                  </a:lnTo>
                  <a:lnTo>
                    <a:pt x="84" y="163"/>
                  </a:lnTo>
                  <a:lnTo>
                    <a:pt x="90" y="169"/>
                  </a:lnTo>
                  <a:lnTo>
                    <a:pt x="84" y="187"/>
                  </a:lnTo>
                  <a:lnTo>
                    <a:pt x="102" y="193"/>
                  </a:lnTo>
                  <a:lnTo>
                    <a:pt x="120" y="205"/>
                  </a:lnTo>
                  <a:lnTo>
                    <a:pt x="145" y="230"/>
                  </a:lnTo>
                  <a:lnTo>
                    <a:pt x="138" y="242"/>
                  </a:lnTo>
                  <a:lnTo>
                    <a:pt x="120" y="248"/>
                  </a:lnTo>
                  <a:lnTo>
                    <a:pt x="108" y="272"/>
                  </a:lnTo>
                  <a:lnTo>
                    <a:pt x="84" y="260"/>
                  </a:lnTo>
                  <a:lnTo>
                    <a:pt x="72" y="284"/>
                  </a:lnTo>
                  <a:lnTo>
                    <a:pt x="36" y="272"/>
                  </a:lnTo>
                  <a:lnTo>
                    <a:pt x="30" y="284"/>
                  </a:lnTo>
                  <a:lnTo>
                    <a:pt x="6" y="284"/>
                  </a:lnTo>
                  <a:lnTo>
                    <a:pt x="0" y="320"/>
                  </a:lnTo>
                  <a:lnTo>
                    <a:pt x="42" y="338"/>
                  </a:lnTo>
                  <a:lnTo>
                    <a:pt x="60" y="326"/>
                  </a:lnTo>
                  <a:lnTo>
                    <a:pt x="90" y="344"/>
                  </a:lnTo>
                  <a:lnTo>
                    <a:pt x="145" y="344"/>
                  </a:lnTo>
                  <a:lnTo>
                    <a:pt x="175" y="357"/>
                  </a:lnTo>
                  <a:lnTo>
                    <a:pt x="193" y="357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80A7FF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9471" name="Oval 57"/>
          <p:cNvSpPr>
            <a:spLocks noChangeArrowheads="1"/>
          </p:cNvSpPr>
          <p:nvPr/>
        </p:nvSpPr>
        <p:spPr bwMode="auto">
          <a:xfrm>
            <a:off x="7620000" y="350837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72" name="Oval 58"/>
          <p:cNvSpPr>
            <a:spLocks noChangeArrowheads="1"/>
          </p:cNvSpPr>
          <p:nvPr/>
        </p:nvSpPr>
        <p:spPr bwMode="auto">
          <a:xfrm>
            <a:off x="7924800" y="376396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73" name="Oval 59"/>
          <p:cNvSpPr>
            <a:spLocks noChangeArrowheads="1"/>
          </p:cNvSpPr>
          <p:nvPr/>
        </p:nvSpPr>
        <p:spPr bwMode="auto">
          <a:xfrm>
            <a:off x="80010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74" name="Line 60"/>
          <p:cNvSpPr>
            <a:spLocks noChangeShapeType="1"/>
          </p:cNvSpPr>
          <p:nvPr/>
        </p:nvSpPr>
        <p:spPr bwMode="auto">
          <a:xfrm flipV="1">
            <a:off x="6721475" y="3594100"/>
            <a:ext cx="1439863" cy="228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75" name="Text Box 61"/>
          <p:cNvSpPr txBox="1">
            <a:spLocks noChangeArrowheads="1"/>
          </p:cNvSpPr>
          <p:nvPr/>
        </p:nvSpPr>
        <p:spPr bwMode="auto">
          <a:xfrm>
            <a:off x="5105400" y="32766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200" b="1" dirty="0">
                <a:latin typeface="Arial" charset="0"/>
              </a:rPr>
              <a:t>County Västernorrland</a:t>
            </a:r>
          </a:p>
          <a:p>
            <a:pPr eaLnBrk="1" hangingPunct="1"/>
            <a:r>
              <a:rPr lang="sv-SE" sz="1200" b="1" dirty="0">
                <a:latin typeface="Arial" charset="0"/>
              </a:rPr>
              <a:t>(</a:t>
            </a:r>
            <a:r>
              <a:rPr lang="ja-JP" altLang="sv-SE" sz="1200" b="1" dirty="0">
                <a:latin typeface="Arial" charset="0"/>
              </a:rPr>
              <a:t>”</a:t>
            </a:r>
            <a:r>
              <a:rPr lang="sv-SE" sz="1200" b="1" dirty="0">
                <a:latin typeface="Arial" charset="0"/>
              </a:rPr>
              <a:t>Y-County</a:t>
            </a:r>
            <a:r>
              <a:rPr lang="ja-JP" altLang="sv-SE" sz="1200" b="1" dirty="0">
                <a:latin typeface="Arial" charset="0"/>
              </a:rPr>
              <a:t>”</a:t>
            </a:r>
            <a:r>
              <a:rPr lang="sv-SE" sz="1200" b="1" dirty="0">
                <a:latin typeface="Arial" charset="0"/>
              </a:rPr>
              <a:t>): </a:t>
            </a:r>
            <a:r>
              <a:rPr lang="sv-SE" sz="1200" b="1" dirty="0" smtClean="0">
                <a:latin typeface="Arial" charset="0"/>
              </a:rPr>
              <a:t>42,1%</a:t>
            </a:r>
            <a:endParaRPr lang="sv-SE" sz="1200" b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799" y="1218926"/>
            <a:ext cx="5925899" cy="6860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dirty="0" err="1">
                <a:latin typeface="+mj-lt"/>
                <a:ea typeface="ＭＳ Ｐゴシック" charset="0"/>
                <a:cs typeface="ＭＳ Ｐゴシック" charset="0"/>
              </a:rPr>
              <a:t>Where</a:t>
            </a:r>
            <a:r>
              <a:rPr lang="sv-SE" dirty="0">
                <a:latin typeface="+mj-lt"/>
                <a:ea typeface="ＭＳ Ｐゴシック" charset="0"/>
                <a:cs typeface="ＭＳ Ｐゴシック" charset="0"/>
              </a:rPr>
              <a:t> do </a:t>
            </a:r>
            <a:r>
              <a:rPr lang="sv-SE" dirty="0" err="1">
                <a:latin typeface="+mj-lt"/>
                <a:ea typeface="ＭＳ Ｐゴシック" charset="0"/>
                <a:cs typeface="ＭＳ Ｐゴシック" charset="0"/>
              </a:rPr>
              <a:t>our</a:t>
            </a:r>
            <a:r>
              <a:rPr lang="sv-SE" dirty="0">
                <a:latin typeface="+mj-lt"/>
                <a:ea typeface="ＭＳ Ｐゴシック" charset="0"/>
                <a:cs typeface="ＭＳ Ｐゴシック" charset="0"/>
              </a:rPr>
              <a:t> students come from?</a:t>
            </a:r>
          </a:p>
        </p:txBody>
      </p:sp>
      <p:sp>
        <p:nvSpPr>
          <p:cNvPr id="21506" name="Platshållare för datum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 smtClean="0">
                <a:latin typeface="Arial" charset="0"/>
              </a:rPr>
              <a:t>2012-09-04</a:t>
            </a:r>
            <a:endParaRPr lang="sv-SE" sz="1400"/>
          </a:p>
        </p:txBody>
      </p:sp>
      <p:sp>
        <p:nvSpPr>
          <p:cNvPr id="21508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3255CA0-09DB-654E-9038-E0E404FA6148}" type="slidenum">
              <a:rPr lang="sv-SE" sz="800">
                <a:latin typeface="Arial" charset="0"/>
              </a:rPr>
              <a:pPr/>
              <a:t>3</a:t>
            </a:fld>
            <a:endParaRPr lang="sv-SE" sz="1400"/>
          </a:p>
        </p:txBody>
      </p:sp>
      <p:sp>
        <p:nvSpPr>
          <p:cNvPr id="21507" name="Platshållare för sidfot 4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>
                <a:latin typeface="Arial" charset="0"/>
              </a:rPr>
              <a:t>Mid Sweden University in numbers</a:t>
            </a:r>
            <a:endParaRPr lang="sv-SE" sz="1400"/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body" sz="quarter" idx="14"/>
          </p:nvPr>
        </p:nvSpPr>
        <p:spPr>
          <a:xfrm>
            <a:off x="684215" y="2353019"/>
            <a:ext cx="4435820" cy="321099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1900" b="1" dirty="0" err="1">
                <a:latin typeface="Arial" charset="0"/>
                <a:ea typeface="ＭＳ Ｐゴシック" charset="0"/>
                <a:cs typeface="ＭＳ Ｐゴシック" charset="0"/>
              </a:rPr>
              <a:t>First-time</a:t>
            </a:r>
            <a:r>
              <a:rPr lang="sv-SE" sz="1900" b="1" dirty="0">
                <a:latin typeface="Arial" charset="0"/>
                <a:ea typeface="ＭＳ Ｐゴシック" charset="0"/>
                <a:cs typeface="ＭＳ Ｐゴシック" charset="0"/>
              </a:rPr>
              <a:t> students at Mid Sweden University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eaLnBrk="1" hangingPunct="1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r>
              <a:rPr lang="sv-SE" sz="1800" dirty="0" smtClean="0">
                <a:latin typeface="Arial" charset="0"/>
                <a:ea typeface="ＭＳ Ｐゴシック" charset="0"/>
                <a:cs typeface="ＭＳ Ｐゴシック" charset="0"/>
              </a:rPr>
              <a:t>15% </a:t>
            </a:r>
            <a:r>
              <a:rPr lang="sv-SE" sz="1800" dirty="0" err="1"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 new Mid Sweden University students </a:t>
            </a:r>
            <a:r>
              <a:rPr lang="sv-SE" sz="1800" dirty="0" smtClean="0">
                <a:latin typeface="Arial" charset="0"/>
                <a:ea typeface="ＭＳ Ｐゴシック" charset="0"/>
                <a:cs typeface="ＭＳ Ｐゴシック" charset="0"/>
              </a:rPr>
              <a:t>come 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from Jämtland and Västernorrland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sv-SE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eaLnBrk="1" hangingPunct="1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r>
              <a:rPr lang="sv-SE" sz="1800" dirty="0" err="1">
                <a:latin typeface="Arial" charset="0"/>
                <a:ea typeface="ＭＳ Ｐゴシック" charset="0"/>
                <a:cs typeface="ＭＳ Ｐゴシック" charset="0"/>
              </a:rPr>
              <a:t>Many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 new Mid Sweden University </a:t>
            </a:r>
            <a:b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students </a:t>
            </a:r>
            <a:r>
              <a:rPr lang="sv-SE" sz="1800" dirty="0" err="1">
                <a:latin typeface="Arial" charset="0"/>
                <a:ea typeface="ＭＳ Ｐゴシック" charset="0"/>
                <a:cs typeface="ＭＳ Ｐゴシック" charset="0"/>
              </a:rPr>
              <a:t>are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1800" dirty="0" err="1">
                <a:latin typeface="Arial" charset="0"/>
                <a:ea typeface="ＭＳ Ｐゴシック" charset="0"/>
                <a:cs typeface="ＭＳ Ｐゴシック" charset="0"/>
              </a:rPr>
              <a:t>recruited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 from Stockholm, </a:t>
            </a:r>
            <a:b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Västra Götaland, Gävleborg and Skåne</a:t>
            </a:r>
            <a:endParaRPr lang="sv-SE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sv-SE" sz="1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762000" y="19050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2000">
              <a:latin typeface="Arial" charset="0"/>
            </a:endParaRP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7086600" y="56991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GB"/>
          </a:p>
        </p:txBody>
      </p:sp>
      <p:grpSp>
        <p:nvGrpSpPr>
          <p:cNvPr id="21513" name="Group 8"/>
          <p:cNvGrpSpPr>
            <a:grpSpLocks/>
          </p:cNvGrpSpPr>
          <p:nvPr/>
        </p:nvGrpSpPr>
        <p:grpSpPr bwMode="auto">
          <a:xfrm>
            <a:off x="5937250" y="1841500"/>
            <a:ext cx="1663700" cy="1970088"/>
            <a:chOff x="3740" y="1544"/>
            <a:chExt cx="1048" cy="1241"/>
          </a:xfrm>
        </p:grpSpPr>
        <p:sp>
          <p:nvSpPr>
            <p:cNvPr id="22346" name="Freeform 9"/>
            <p:cNvSpPr>
              <a:spLocks/>
            </p:cNvSpPr>
            <p:nvPr/>
          </p:nvSpPr>
          <p:spPr bwMode="auto">
            <a:xfrm>
              <a:off x="4055" y="1544"/>
              <a:ext cx="733" cy="661"/>
            </a:xfrm>
            <a:custGeom>
              <a:avLst/>
              <a:gdLst>
                <a:gd name="T0" fmla="*/ 527 w 733"/>
                <a:gd name="T1" fmla="*/ 627 h 661"/>
                <a:gd name="T2" fmla="*/ 501 w 733"/>
                <a:gd name="T3" fmla="*/ 607 h 661"/>
                <a:gd name="T4" fmla="*/ 541 w 733"/>
                <a:gd name="T5" fmla="*/ 599 h 661"/>
                <a:gd name="T6" fmla="*/ 535 w 733"/>
                <a:gd name="T7" fmla="*/ 575 h 661"/>
                <a:gd name="T8" fmla="*/ 581 w 733"/>
                <a:gd name="T9" fmla="*/ 567 h 661"/>
                <a:gd name="T10" fmla="*/ 573 w 733"/>
                <a:gd name="T11" fmla="*/ 542 h 661"/>
                <a:gd name="T12" fmla="*/ 599 w 733"/>
                <a:gd name="T13" fmla="*/ 534 h 661"/>
                <a:gd name="T14" fmla="*/ 613 w 733"/>
                <a:gd name="T15" fmla="*/ 522 h 661"/>
                <a:gd name="T16" fmla="*/ 641 w 733"/>
                <a:gd name="T17" fmla="*/ 542 h 661"/>
                <a:gd name="T18" fmla="*/ 681 w 733"/>
                <a:gd name="T19" fmla="*/ 528 h 661"/>
                <a:gd name="T20" fmla="*/ 733 w 733"/>
                <a:gd name="T21" fmla="*/ 522 h 661"/>
                <a:gd name="T22" fmla="*/ 681 w 733"/>
                <a:gd name="T23" fmla="*/ 436 h 661"/>
                <a:gd name="T24" fmla="*/ 719 w 733"/>
                <a:gd name="T25" fmla="*/ 390 h 661"/>
                <a:gd name="T26" fmla="*/ 713 w 733"/>
                <a:gd name="T27" fmla="*/ 364 h 661"/>
                <a:gd name="T28" fmla="*/ 659 w 733"/>
                <a:gd name="T29" fmla="*/ 318 h 661"/>
                <a:gd name="T30" fmla="*/ 673 w 733"/>
                <a:gd name="T31" fmla="*/ 286 h 661"/>
                <a:gd name="T32" fmla="*/ 641 w 733"/>
                <a:gd name="T33" fmla="*/ 258 h 661"/>
                <a:gd name="T34" fmla="*/ 653 w 733"/>
                <a:gd name="T35" fmla="*/ 238 h 661"/>
                <a:gd name="T36" fmla="*/ 641 w 733"/>
                <a:gd name="T37" fmla="*/ 180 h 661"/>
                <a:gd name="T38" fmla="*/ 599 w 733"/>
                <a:gd name="T39" fmla="*/ 152 h 661"/>
                <a:gd name="T40" fmla="*/ 553 w 733"/>
                <a:gd name="T41" fmla="*/ 112 h 661"/>
                <a:gd name="T42" fmla="*/ 501 w 733"/>
                <a:gd name="T43" fmla="*/ 106 h 661"/>
                <a:gd name="T44" fmla="*/ 449 w 733"/>
                <a:gd name="T45" fmla="*/ 60 h 661"/>
                <a:gd name="T46" fmla="*/ 422 w 733"/>
                <a:gd name="T47" fmla="*/ 34 h 661"/>
                <a:gd name="T48" fmla="*/ 352 w 733"/>
                <a:gd name="T49" fmla="*/ 20 h 661"/>
                <a:gd name="T50" fmla="*/ 356 w 733"/>
                <a:gd name="T51" fmla="*/ 94 h 661"/>
                <a:gd name="T52" fmla="*/ 344 w 733"/>
                <a:gd name="T53" fmla="*/ 126 h 661"/>
                <a:gd name="T54" fmla="*/ 278 w 733"/>
                <a:gd name="T55" fmla="*/ 106 h 661"/>
                <a:gd name="T56" fmla="*/ 238 w 733"/>
                <a:gd name="T57" fmla="*/ 106 h 661"/>
                <a:gd name="T58" fmla="*/ 218 w 733"/>
                <a:gd name="T59" fmla="*/ 158 h 661"/>
                <a:gd name="T60" fmla="*/ 186 w 733"/>
                <a:gd name="T61" fmla="*/ 192 h 661"/>
                <a:gd name="T62" fmla="*/ 118 w 733"/>
                <a:gd name="T63" fmla="*/ 204 h 661"/>
                <a:gd name="T64" fmla="*/ 100 w 733"/>
                <a:gd name="T65" fmla="*/ 272 h 661"/>
                <a:gd name="T66" fmla="*/ 62 w 733"/>
                <a:gd name="T67" fmla="*/ 290 h 661"/>
                <a:gd name="T68" fmla="*/ 86 w 733"/>
                <a:gd name="T69" fmla="*/ 344 h 661"/>
                <a:gd name="T70" fmla="*/ 62 w 733"/>
                <a:gd name="T71" fmla="*/ 370 h 661"/>
                <a:gd name="T72" fmla="*/ 34 w 733"/>
                <a:gd name="T73" fmla="*/ 418 h 661"/>
                <a:gd name="T74" fmla="*/ 0 w 733"/>
                <a:gd name="T75" fmla="*/ 448 h 661"/>
                <a:gd name="T76" fmla="*/ 100 w 733"/>
                <a:gd name="T77" fmla="*/ 516 h 661"/>
                <a:gd name="T78" fmla="*/ 186 w 733"/>
                <a:gd name="T79" fmla="*/ 562 h 661"/>
                <a:gd name="T80" fmla="*/ 258 w 733"/>
                <a:gd name="T81" fmla="*/ 613 h 661"/>
                <a:gd name="T82" fmla="*/ 306 w 733"/>
                <a:gd name="T83" fmla="*/ 627 h 661"/>
                <a:gd name="T84" fmla="*/ 352 w 733"/>
                <a:gd name="T85" fmla="*/ 661 h 661"/>
                <a:gd name="T86" fmla="*/ 384 w 733"/>
                <a:gd name="T87" fmla="*/ 627 h 661"/>
                <a:gd name="T88" fmla="*/ 436 w 733"/>
                <a:gd name="T89" fmla="*/ 633 h 661"/>
                <a:gd name="T90" fmla="*/ 527 w 733"/>
                <a:gd name="T91" fmla="*/ 661 h 6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3"/>
                <a:gd name="T139" fmla="*/ 0 h 661"/>
                <a:gd name="T140" fmla="*/ 733 w 733"/>
                <a:gd name="T141" fmla="*/ 661 h 6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3" h="661">
                  <a:moveTo>
                    <a:pt x="527" y="661"/>
                  </a:moveTo>
                  <a:lnTo>
                    <a:pt x="527" y="627"/>
                  </a:lnTo>
                  <a:lnTo>
                    <a:pt x="495" y="627"/>
                  </a:lnTo>
                  <a:lnTo>
                    <a:pt x="501" y="607"/>
                  </a:lnTo>
                  <a:lnTo>
                    <a:pt x="527" y="607"/>
                  </a:lnTo>
                  <a:lnTo>
                    <a:pt x="541" y="599"/>
                  </a:lnTo>
                  <a:lnTo>
                    <a:pt x="553" y="593"/>
                  </a:lnTo>
                  <a:lnTo>
                    <a:pt x="535" y="575"/>
                  </a:lnTo>
                  <a:lnTo>
                    <a:pt x="553" y="567"/>
                  </a:lnTo>
                  <a:lnTo>
                    <a:pt x="581" y="567"/>
                  </a:lnTo>
                  <a:lnTo>
                    <a:pt x="573" y="556"/>
                  </a:lnTo>
                  <a:lnTo>
                    <a:pt x="573" y="542"/>
                  </a:lnTo>
                  <a:lnTo>
                    <a:pt x="581" y="522"/>
                  </a:lnTo>
                  <a:lnTo>
                    <a:pt x="599" y="534"/>
                  </a:lnTo>
                  <a:lnTo>
                    <a:pt x="607" y="534"/>
                  </a:lnTo>
                  <a:lnTo>
                    <a:pt x="613" y="522"/>
                  </a:lnTo>
                  <a:lnTo>
                    <a:pt x="633" y="528"/>
                  </a:lnTo>
                  <a:lnTo>
                    <a:pt x="641" y="542"/>
                  </a:lnTo>
                  <a:lnTo>
                    <a:pt x="673" y="542"/>
                  </a:lnTo>
                  <a:lnTo>
                    <a:pt x="681" y="528"/>
                  </a:lnTo>
                  <a:lnTo>
                    <a:pt x="713" y="528"/>
                  </a:lnTo>
                  <a:lnTo>
                    <a:pt x="733" y="522"/>
                  </a:lnTo>
                  <a:lnTo>
                    <a:pt x="719" y="470"/>
                  </a:lnTo>
                  <a:lnTo>
                    <a:pt x="681" y="436"/>
                  </a:lnTo>
                  <a:lnTo>
                    <a:pt x="691" y="410"/>
                  </a:lnTo>
                  <a:lnTo>
                    <a:pt x="719" y="390"/>
                  </a:lnTo>
                  <a:lnTo>
                    <a:pt x="705" y="378"/>
                  </a:lnTo>
                  <a:lnTo>
                    <a:pt x="713" y="364"/>
                  </a:lnTo>
                  <a:lnTo>
                    <a:pt x="687" y="336"/>
                  </a:lnTo>
                  <a:lnTo>
                    <a:pt x="659" y="318"/>
                  </a:lnTo>
                  <a:lnTo>
                    <a:pt x="659" y="290"/>
                  </a:lnTo>
                  <a:lnTo>
                    <a:pt x="673" y="286"/>
                  </a:lnTo>
                  <a:lnTo>
                    <a:pt x="659" y="258"/>
                  </a:lnTo>
                  <a:lnTo>
                    <a:pt x="641" y="258"/>
                  </a:lnTo>
                  <a:lnTo>
                    <a:pt x="641" y="252"/>
                  </a:lnTo>
                  <a:lnTo>
                    <a:pt x="653" y="238"/>
                  </a:lnTo>
                  <a:lnTo>
                    <a:pt x="641" y="198"/>
                  </a:lnTo>
                  <a:lnTo>
                    <a:pt x="641" y="180"/>
                  </a:lnTo>
                  <a:lnTo>
                    <a:pt x="613" y="152"/>
                  </a:lnTo>
                  <a:lnTo>
                    <a:pt x="599" y="152"/>
                  </a:lnTo>
                  <a:lnTo>
                    <a:pt x="599" y="140"/>
                  </a:lnTo>
                  <a:lnTo>
                    <a:pt x="553" y="112"/>
                  </a:lnTo>
                  <a:lnTo>
                    <a:pt x="535" y="106"/>
                  </a:lnTo>
                  <a:lnTo>
                    <a:pt x="501" y="106"/>
                  </a:lnTo>
                  <a:lnTo>
                    <a:pt x="489" y="94"/>
                  </a:lnTo>
                  <a:lnTo>
                    <a:pt x="449" y="60"/>
                  </a:lnTo>
                  <a:lnTo>
                    <a:pt x="422" y="42"/>
                  </a:lnTo>
                  <a:lnTo>
                    <a:pt x="422" y="34"/>
                  </a:lnTo>
                  <a:lnTo>
                    <a:pt x="398" y="0"/>
                  </a:lnTo>
                  <a:lnTo>
                    <a:pt x="352" y="20"/>
                  </a:lnTo>
                  <a:lnTo>
                    <a:pt x="376" y="42"/>
                  </a:lnTo>
                  <a:lnTo>
                    <a:pt x="356" y="94"/>
                  </a:lnTo>
                  <a:lnTo>
                    <a:pt x="370" y="94"/>
                  </a:lnTo>
                  <a:lnTo>
                    <a:pt x="344" y="126"/>
                  </a:lnTo>
                  <a:lnTo>
                    <a:pt x="306" y="112"/>
                  </a:lnTo>
                  <a:lnTo>
                    <a:pt x="278" y="106"/>
                  </a:lnTo>
                  <a:lnTo>
                    <a:pt x="244" y="112"/>
                  </a:lnTo>
                  <a:lnTo>
                    <a:pt x="238" y="106"/>
                  </a:lnTo>
                  <a:lnTo>
                    <a:pt x="206" y="106"/>
                  </a:lnTo>
                  <a:lnTo>
                    <a:pt x="218" y="158"/>
                  </a:lnTo>
                  <a:lnTo>
                    <a:pt x="206" y="180"/>
                  </a:lnTo>
                  <a:lnTo>
                    <a:pt x="186" y="192"/>
                  </a:lnTo>
                  <a:lnTo>
                    <a:pt x="154" y="186"/>
                  </a:lnTo>
                  <a:lnTo>
                    <a:pt x="118" y="204"/>
                  </a:lnTo>
                  <a:lnTo>
                    <a:pt x="100" y="232"/>
                  </a:lnTo>
                  <a:lnTo>
                    <a:pt x="100" y="272"/>
                  </a:lnTo>
                  <a:lnTo>
                    <a:pt x="72" y="272"/>
                  </a:lnTo>
                  <a:lnTo>
                    <a:pt x="62" y="290"/>
                  </a:lnTo>
                  <a:lnTo>
                    <a:pt x="80" y="324"/>
                  </a:lnTo>
                  <a:lnTo>
                    <a:pt x="86" y="344"/>
                  </a:lnTo>
                  <a:lnTo>
                    <a:pt x="80" y="356"/>
                  </a:lnTo>
                  <a:lnTo>
                    <a:pt x="62" y="370"/>
                  </a:lnTo>
                  <a:lnTo>
                    <a:pt x="34" y="396"/>
                  </a:lnTo>
                  <a:lnTo>
                    <a:pt x="34" y="418"/>
                  </a:lnTo>
                  <a:lnTo>
                    <a:pt x="0" y="430"/>
                  </a:lnTo>
                  <a:lnTo>
                    <a:pt x="0" y="448"/>
                  </a:lnTo>
                  <a:lnTo>
                    <a:pt x="34" y="482"/>
                  </a:lnTo>
                  <a:lnTo>
                    <a:pt x="100" y="516"/>
                  </a:lnTo>
                  <a:lnTo>
                    <a:pt x="126" y="522"/>
                  </a:lnTo>
                  <a:lnTo>
                    <a:pt x="186" y="562"/>
                  </a:lnTo>
                  <a:lnTo>
                    <a:pt x="238" y="587"/>
                  </a:lnTo>
                  <a:lnTo>
                    <a:pt x="258" y="613"/>
                  </a:lnTo>
                  <a:lnTo>
                    <a:pt x="292" y="613"/>
                  </a:lnTo>
                  <a:lnTo>
                    <a:pt x="306" y="627"/>
                  </a:lnTo>
                  <a:lnTo>
                    <a:pt x="330" y="633"/>
                  </a:lnTo>
                  <a:lnTo>
                    <a:pt x="352" y="661"/>
                  </a:lnTo>
                  <a:lnTo>
                    <a:pt x="370" y="645"/>
                  </a:lnTo>
                  <a:lnTo>
                    <a:pt x="384" y="627"/>
                  </a:lnTo>
                  <a:lnTo>
                    <a:pt x="408" y="613"/>
                  </a:lnTo>
                  <a:lnTo>
                    <a:pt x="436" y="633"/>
                  </a:lnTo>
                  <a:lnTo>
                    <a:pt x="475" y="645"/>
                  </a:lnTo>
                  <a:lnTo>
                    <a:pt x="527" y="66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47" name="Line 10"/>
            <p:cNvSpPr>
              <a:spLocks noChangeShapeType="1"/>
            </p:cNvSpPr>
            <p:nvPr/>
          </p:nvSpPr>
          <p:spPr bwMode="auto">
            <a:xfrm flipV="1">
              <a:off x="4582" y="2171"/>
              <a:ext cx="1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48" name="Line 11"/>
            <p:cNvSpPr>
              <a:spLocks noChangeShapeType="1"/>
            </p:cNvSpPr>
            <p:nvPr/>
          </p:nvSpPr>
          <p:spPr bwMode="auto">
            <a:xfrm flipH="1">
              <a:off x="4550" y="2171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49" name="Line 12"/>
            <p:cNvSpPr>
              <a:spLocks noChangeShapeType="1"/>
            </p:cNvSpPr>
            <p:nvPr/>
          </p:nvSpPr>
          <p:spPr bwMode="auto">
            <a:xfrm flipV="1">
              <a:off x="4550" y="2151"/>
              <a:ext cx="6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50" name="Line 13"/>
            <p:cNvSpPr>
              <a:spLocks noChangeShapeType="1"/>
            </p:cNvSpPr>
            <p:nvPr/>
          </p:nvSpPr>
          <p:spPr bwMode="auto">
            <a:xfrm>
              <a:off x="4556" y="2151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51" name="Line 14"/>
            <p:cNvSpPr>
              <a:spLocks noChangeShapeType="1"/>
            </p:cNvSpPr>
            <p:nvPr/>
          </p:nvSpPr>
          <p:spPr bwMode="auto">
            <a:xfrm flipV="1">
              <a:off x="4582" y="2143"/>
              <a:ext cx="14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52" name="Line 15"/>
            <p:cNvSpPr>
              <a:spLocks noChangeShapeType="1"/>
            </p:cNvSpPr>
            <p:nvPr/>
          </p:nvSpPr>
          <p:spPr bwMode="auto">
            <a:xfrm flipV="1">
              <a:off x="4596" y="2137"/>
              <a:ext cx="12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53" name="Line 16"/>
            <p:cNvSpPr>
              <a:spLocks noChangeShapeType="1"/>
            </p:cNvSpPr>
            <p:nvPr/>
          </p:nvSpPr>
          <p:spPr bwMode="auto">
            <a:xfrm flipH="1" flipV="1">
              <a:off x="4590" y="2119"/>
              <a:ext cx="18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54" name="Line 17"/>
            <p:cNvSpPr>
              <a:spLocks noChangeShapeType="1"/>
            </p:cNvSpPr>
            <p:nvPr/>
          </p:nvSpPr>
          <p:spPr bwMode="auto">
            <a:xfrm flipV="1">
              <a:off x="4590" y="2111"/>
              <a:ext cx="18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55" name="Line 18"/>
            <p:cNvSpPr>
              <a:spLocks noChangeShapeType="1"/>
            </p:cNvSpPr>
            <p:nvPr/>
          </p:nvSpPr>
          <p:spPr bwMode="auto">
            <a:xfrm>
              <a:off x="4608" y="2111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56" name="Line 19"/>
            <p:cNvSpPr>
              <a:spLocks noChangeShapeType="1"/>
            </p:cNvSpPr>
            <p:nvPr/>
          </p:nvSpPr>
          <p:spPr bwMode="auto">
            <a:xfrm flipH="1" flipV="1">
              <a:off x="4628" y="2100"/>
              <a:ext cx="8" cy="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57" name="Line 20"/>
            <p:cNvSpPr>
              <a:spLocks noChangeShapeType="1"/>
            </p:cNvSpPr>
            <p:nvPr/>
          </p:nvSpPr>
          <p:spPr bwMode="auto">
            <a:xfrm flipV="1">
              <a:off x="4628" y="208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58" name="Line 21"/>
            <p:cNvSpPr>
              <a:spLocks noChangeShapeType="1"/>
            </p:cNvSpPr>
            <p:nvPr/>
          </p:nvSpPr>
          <p:spPr bwMode="auto">
            <a:xfrm flipV="1">
              <a:off x="4628" y="2066"/>
              <a:ext cx="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59" name="Line 22"/>
            <p:cNvSpPr>
              <a:spLocks noChangeShapeType="1"/>
            </p:cNvSpPr>
            <p:nvPr/>
          </p:nvSpPr>
          <p:spPr bwMode="auto">
            <a:xfrm>
              <a:off x="4636" y="2066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60" name="Line 23"/>
            <p:cNvSpPr>
              <a:spLocks noChangeShapeType="1"/>
            </p:cNvSpPr>
            <p:nvPr/>
          </p:nvSpPr>
          <p:spPr bwMode="auto">
            <a:xfrm>
              <a:off x="4654" y="20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61" name="Line 24"/>
            <p:cNvSpPr>
              <a:spLocks noChangeShapeType="1"/>
            </p:cNvSpPr>
            <p:nvPr/>
          </p:nvSpPr>
          <p:spPr bwMode="auto">
            <a:xfrm flipV="1">
              <a:off x="4662" y="2066"/>
              <a:ext cx="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62" name="Line 25"/>
            <p:cNvSpPr>
              <a:spLocks noChangeShapeType="1"/>
            </p:cNvSpPr>
            <p:nvPr/>
          </p:nvSpPr>
          <p:spPr bwMode="auto">
            <a:xfrm>
              <a:off x="4668" y="2066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63" name="Line 26"/>
            <p:cNvSpPr>
              <a:spLocks noChangeShapeType="1"/>
            </p:cNvSpPr>
            <p:nvPr/>
          </p:nvSpPr>
          <p:spPr bwMode="auto">
            <a:xfrm>
              <a:off x="4688" y="2072"/>
              <a:ext cx="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64" name="Line 27"/>
            <p:cNvSpPr>
              <a:spLocks noChangeShapeType="1"/>
            </p:cNvSpPr>
            <p:nvPr/>
          </p:nvSpPr>
          <p:spPr bwMode="auto">
            <a:xfrm>
              <a:off x="4696" y="2086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65" name="Line 28"/>
            <p:cNvSpPr>
              <a:spLocks noChangeShapeType="1"/>
            </p:cNvSpPr>
            <p:nvPr/>
          </p:nvSpPr>
          <p:spPr bwMode="auto">
            <a:xfrm flipV="1">
              <a:off x="4728" y="2072"/>
              <a:ext cx="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66" name="Line 29"/>
            <p:cNvSpPr>
              <a:spLocks noChangeShapeType="1"/>
            </p:cNvSpPr>
            <p:nvPr/>
          </p:nvSpPr>
          <p:spPr bwMode="auto">
            <a:xfrm>
              <a:off x="4736" y="2072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67" name="Line 30"/>
            <p:cNvSpPr>
              <a:spLocks noChangeShapeType="1"/>
            </p:cNvSpPr>
            <p:nvPr/>
          </p:nvSpPr>
          <p:spPr bwMode="auto">
            <a:xfrm flipV="1">
              <a:off x="4768" y="2066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68" name="Line 31"/>
            <p:cNvSpPr>
              <a:spLocks noChangeShapeType="1"/>
            </p:cNvSpPr>
            <p:nvPr/>
          </p:nvSpPr>
          <p:spPr bwMode="auto">
            <a:xfrm flipH="1" flipV="1">
              <a:off x="4774" y="2014"/>
              <a:ext cx="14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69" name="Line 32"/>
            <p:cNvSpPr>
              <a:spLocks noChangeShapeType="1"/>
            </p:cNvSpPr>
            <p:nvPr/>
          </p:nvSpPr>
          <p:spPr bwMode="auto">
            <a:xfrm flipH="1" flipV="1">
              <a:off x="4736" y="1980"/>
              <a:ext cx="3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70" name="Line 33"/>
            <p:cNvSpPr>
              <a:spLocks noChangeShapeType="1"/>
            </p:cNvSpPr>
            <p:nvPr/>
          </p:nvSpPr>
          <p:spPr bwMode="auto">
            <a:xfrm flipV="1">
              <a:off x="4736" y="1954"/>
              <a:ext cx="10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71" name="Line 34"/>
            <p:cNvSpPr>
              <a:spLocks noChangeShapeType="1"/>
            </p:cNvSpPr>
            <p:nvPr/>
          </p:nvSpPr>
          <p:spPr bwMode="auto">
            <a:xfrm flipV="1">
              <a:off x="4746" y="1934"/>
              <a:ext cx="2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72" name="Line 35"/>
            <p:cNvSpPr>
              <a:spLocks noChangeShapeType="1"/>
            </p:cNvSpPr>
            <p:nvPr/>
          </p:nvSpPr>
          <p:spPr bwMode="auto">
            <a:xfrm flipH="1" flipV="1">
              <a:off x="4760" y="1922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73" name="Line 36"/>
            <p:cNvSpPr>
              <a:spLocks noChangeShapeType="1"/>
            </p:cNvSpPr>
            <p:nvPr/>
          </p:nvSpPr>
          <p:spPr bwMode="auto">
            <a:xfrm flipV="1">
              <a:off x="4760" y="1908"/>
              <a:ext cx="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74" name="Line 37"/>
            <p:cNvSpPr>
              <a:spLocks noChangeShapeType="1"/>
            </p:cNvSpPr>
            <p:nvPr/>
          </p:nvSpPr>
          <p:spPr bwMode="auto">
            <a:xfrm flipH="1" flipV="1">
              <a:off x="4742" y="1880"/>
              <a:ext cx="26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75" name="Line 38"/>
            <p:cNvSpPr>
              <a:spLocks noChangeShapeType="1"/>
            </p:cNvSpPr>
            <p:nvPr/>
          </p:nvSpPr>
          <p:spPr bwMode="auto">
            <a:xfrm flipH="1" flipV="1">
              <a:off x="4714" y="1862"/>
              <a:ext cx="28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76" name="Line 39"/>
            <p:cNvSpPr>
              <a:spLocks noChangeShapeType="1"/>
            </p:cNvSpPr>
            <p:nvPr/>
          </p:nvSpPr>
          <p:spPr bwMode="auto">
            <a:xfrm flipV="1">
              <a:off x="4714" y="1834"/>
              <a:ext cx="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77" name="Line 40"/>
            <p:cNvSpPr>
              <a:spLocks noChangeShapeType="1"/>
            </p:cNvSpPr>
            <p:nvPr/>
          </p:nvSpPr>
          <p:spPr bwMode="auto">
            <a:xfrm flipV="1">
              <a:off x="4714" y="1830"/>
              <a:ext cx="1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78" name="Line 41"/>
            <p:cNvSpPr>
              <a:spLocks noChangeShapeType="1"/>
            </p:cNvSpPr>
            <p:nvPr/>
          </p:nvSpPr>
          <p:spPr bwMode="auto">
            <a:xfrm flipH="1" flipV="1">
              <a:off x="4714" y="1802"/>
              <a:ext cx="14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79" name="Line 42"/>
            <p:cNvSpPr>
              <a:spLocks noChangeShapeType="1"/>
            </p:cNvSpPr>
            <p:nvPr/>
          </p:nvSpPr>
          <p:spPr bwMode="auto">
            <a:xfrm flipH="1">
              <a:off x="4696" y="1802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80" name="Line 43"/>
            <p:cNvSpPr>
              <a:spLocks noChangeShapeType="1"/>
            </p:cNvSpPr>
            <p:nvPr/>
          </p:nvSpPr>
          <p:spPr bwMode="auto">
            <a:xfrm flipV="1">
              <a:off x="4696" y="1796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81" name="Line 44"/>
            <p:cNvSpPr>
              <a:spLocks noChangeShapeType="1"/>
            </p:cNvSpPr>
            <p:nvPr/>
          </p:nvSpPr>
          <p:spPr bwMode="auto">
            <a:xfrm flipV="1">
              <a:off x="4696" y="1782"/>
              <a:ext cx="12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82" name="Line 45"/>
            <p:cNvSpPr>
              <a:spLocks noChangeShapeType="1"/>
            </p:cNvSpPr>
            <p:nvPr/>
          </p:nvSpPr>
          <p:spPr bwMode="auto">
            <a:xfrm flipH="1" flipV="1">
              <a:off x="4696" y="1742"/>
              <a:ext cx="12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83" name="Line 46"/>
            <p:cNvSpPr>
              <a:spLocks noChangeShapeType="1"/>
            </p:cNvSpPr>
            <p:nvPr/>
          </p:nvSpPr>
          <p:spPr bwMode="auto">
            <a:xfrm flipV="1">
              <a:off x="4696" y="1724"/>
              <a:ext cx="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84" name="Line 47"/>
            <p:cNvSpPr>
              <a:spLocks noChangeShapeType="1"/>
            </p:cNvSpPr>
            <p:nvPr/>
          </p:nvSpPr>
          <p:spPr bwMode="auto">
            <a:xfrm flipH="1" flipV="1">
              <a:off x="4668" y="1696"/>
              <a:ext cx="28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85" name="Line 48"/>
            <p:cNvSpPr>
              <a:spLocks noChangeShapeType="1"/>
            </p:cNvSpPr>
            <p:nvPr/>
          </p:nvSpPr>
          <p:spPr bwMode="auto">
            <a:xfrm flipH="1">
              <a:off x="4654" y="1696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86" name="Line 49"/>
            <p:cNvSpPr>
              <a:spLocks noChangeShapeType="1"/>
            </p:cNvSpPr>
            <p:nvPr/>
          </p:nvSpPr>
          <p:spPr bwMode="auto">
            <a:xfrm flipV="1">
              <a:off x="4654" y="1684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87" name="Line 50"/>
            <p:cNvSpPr>
              <a:spLocks noChangeShapeType="1"/>
            </p:cNvSpPr>
            <p:nvPr/>
          </p:nvSpPr>
          <p:spPr bwMode="auto">
            <a:xfrm flipH="1" flipV="1">
              <a:off x="4608" y="1656"/>
              <a:ext cx="46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88" name="Line 51"/>
            <p:cNvSpPr>
              <a:spLocks noChangeShapeType="1"/>
            </p:cNvSpPr>
            <p:nvPr/>
          </p:nvSpPr>
          <p:spPr bwMode="auto">
            <a:xfrm flipH="1" flipV="1">
              <a:off x="4590" y="1650"/>
              <a:ext cx="18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89" name="Line 52"/>
            <p:cNvSpPr>
              <a:spLocks noChangeShapeType="1"/>
            </p:cNvSpPr>
            <p:nvPr/>
          </p:nvSpPr>
          <p:spPr bwMode="auto">
            <a:xfrm flipH="1">
              <a:off x="4556" y="1650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90" name="Line 53"/>
            <p:cNvSpPr>
              <a:spLocks noChangeShapeType="1"/>
            </p:cNvSpPr>
            <p:nvPr/>
          </p:nvSpPr>
          <p:spPr bwMode="auto">
            <a:xfrm flipH="1" flipV="1">
              <a:off x="4544" y="1638"/>
              <a:ext cx="12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91" name="Line 54"/>
            <p:cNvSpPr>
              <a:spLocks noChangeShapeType="1"/>
            </p:cNvSpPr>
            <p:nvPr/>
          </p:nvSpPr>
          <p:spPr bwMode="auto">
            <a:xfrm flipH="1" flipV="1">
              <a:off x="4504" y="1604"/>
              <a:ext cx="40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92" name="Line 55"/>
            <p:cNvSpPr>
              <a:spLocks noChangeShapeType="1"/>
            </p:cNvSpPr>
            <p:nvPr/>
          </p:nvSpPr>
          <p:spPr bwMode="auto">
            <a:xfrm flipH="1" flipV="1">
              <a:off x="4477" y="1586"/>
              <a:ext cx="27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93" name="Line 56"/>
            <p:cNvSpPr>
              <a:spLocks noChangeShapeType="1"/>
            </p:cNvSpPr>
            <p:nvPr/>
          </p:nvSpPr>
          <p:spPr bwMode="auto">
            <a:xfrm flipV="1">
              <a:off x="4477" y="15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94" name="Line 57"/>
            <p:cNvSpPr>
              <a:spLocks noChangeShapeType="1"/>
            </p:cNvSpPr>
            <p:nvPr/>
          </p:nvSpPr>
          <p:spPr bwMode="auto">
            <a:xfrm flipH="1" flipV="1">
              <a:off x="4453" y="1544"/>
              <a:ext cx="24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95" name="Line 58"/>
            <p:cNvSpPr>
              <a:spLocks noChangeShapeType="1"/>
            </p:cNvSpPr>
            <p:nvPr/>
          </p:nvSpPr>
          <p:spPr bwMode="auto">
            <a:xfrm flipH="1">
              <a:off x="4407" y="1544"/>
              <a:ext cx="46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96" name="Line 59"/>
            <p:cNvSpPr>
              <a:spLocks noChangeShapeType="1"/>
            </p:cNvSpPr>
            <p:nvPr/>
          </p:nvSpPr>
          <p:spPr bwMode="auto">
            <a:xfrm>
              <a:off x="4407" y="1564"/>
              <a:ext cx="24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97" name="Line 60"/>
            <p:cNvSpPr>
              <a:spLocks noChangeShapeType="1"/>
            </p:cNvSpPr>
            <p:nvPr/>
          </p:nvSpPr>
          <p:spPr bwMode="auto">
            <a:xfrm flipH="1">
              <a:off x="4411" y="1586"/>
              <a:ext cx="20" cy="5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98" name="Line 61"/>
            <p:cNvSpPr>
              <a:spLocks noChangeShapeType="1"/>
            </p:cNvSpPr>
            <p:nvPr/>
          </p:nvSpPr>
          <p:spPr bwMode="auto">
            <a:xfrm>
              <a:off x="4411" y="1638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99" name="Line 62"/>
            <p:cNvSpPr>
              <a:spLocks noChangeShapeType="1"/>
            </p:cNvSpPr>
            <p:nvPr/>
          </p:nvSpPr>
          <p:spPr bwMode="auto">
            <a:xfrm flipH="1">
              <a:off x="4399" y="1638"/>
              <a:ext cx="26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00" name="Line 63"/>
            <p:cNvSpPr>
              <a:spLocks noChangeShapeType="1"/>
            </p:cNvSpPr>
            <p:nvPr/>
          </p:nvSpPr>
          <p:spPr bwMode="auto">
            <a:xfrm flipH="1" flipV="1">
              <a:off x="4361" y="1656"/>
              <a:ext cx="3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01" name="Line 64"/>
            <p:cNvSpPr>
              <a:spLocks noChangeShapeType="1"/>
            </p:cNvSpPr>
            <p:nvPr/>
          </p:nvSpPr>
          <p:spPr bwMode="auto">
            <a:xfrm flipH="1" flipV="1">
              <a:off x="4333" y="1650"/>
              <a:ext cx="2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02" name="Line 65"/>
            <p:cNvSpPr>
              <a:spLocks noChangeShapeType="1"/>
            </p:cNvSpPr>
            <p:nvPr/>
          </p:nvSpPr>
          <p:spPr bwMode="auto">
            <a:xfrm flipH="1">
              <a:off x="4299" y="1650"/>
              <a:ext cx="3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03" name="Line 66"/>
            <p:cNvSpPr>
              <a:spLocks noChangeShapeType="1"/>
            </p:cNvSpPr>
            <p:nvPr/>
          </p:nvSpPr>
          <p:spPr bwMode="auto">
            <a:xfrm flipH="1" flipV="1">
              <a:off x="4293" y="1650"/>
              <a:ext cx="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04" name="Line 67"/>
            <p:cNvSpPr>
              <a:spLocks noChangeShapeType="1"/>
            </p:cNvSpPr>
            <p:nvPr/>
          </p:nvSpPr>
          <p:spPr bwMode="auto">
            <a:xfrm flipH="1">
              <a:off x="4261" y="1650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05" name="Line 68"/>
            <p:cNvSpPr>
              <a:spLocks noChangeShapeType="1"/>
            </p:cNvSpPr>
            <p:nvPr/>
          </p:nvSpPr>
          <p:spPr bwMode="auto">
            <a:xfrm>
              <a:off x="4261" y="1650"/>
              <a:ext cx="12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06" name="Line 69"/>
            <p:cNvSpPr>
              <a:spLocks noChangeShapeType="1"/>
            </p:cNvSpPr>
            <p:nvPr/>
          </p:nvSpPr>
          <p:spPr bwMode="auto">
            <a:xfrm flipH="1">
              <a:off x="4261" y="1702"/>
              <a:ext cx="12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07" name="Line 70"/>
            <p:cNvSpPr>
              <a:spLocks noChangeShapeType="1"/>
            </p:cNvSpPr>
            <p:nvPr/>
          </p:nvSpPr>
          <p:spPr bwMode="auto">
            <a:xfrm flipH="1">
              <a:off x="4241" y="1724"/>
              <a:ext cx="20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08" name="Line 71"/>
            <p:cNvSpPr>
              <a:spLocks noChangeShapeType="1"/>
            </p:cNvSpPr>
            <p:nvPr/>
          </p:nvSpPr>
          <p:spPr bwMode="auto">
            <a:xfrm flipH="1" flipV="1">
              <a:off x="4209" y="1730"/>
              <a:ext cx="3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09" name="Line 72"/>
            <p:cNvSpPr>
              <a:spLocks noChangeShapeType="1"/>
            </p:cNvSpPr>
            <p:nvPr/>
          </p:nvSpPr>
          <p:spPr bwMode="auto">
            <a:xfrm flipH="1">
              <a:off x="4173" y="1730"/>
              <a:ext cx="36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10" name="Line 73"/>
            <p:cNvSpPr>
              <a:spLocks noChangeShapeType="1"/>
            </p:cNvSpPr>
            <p:nvPr/>
          </p:nvSpPr>
          <p:spPr bwMode="auto">
            <a:xfrm flipH="1">
              <a:off x="4155" y="1748"/>
              <a:ext cx="18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11" name="Line 74"/>
            <p:cNvSpPr>
              <a:spLocks noChangeShapeType="1"/>
            </p:cNvSpPr>
            <p:nvPr/>
          </p:nvSpPr>
          <p:spPr bwMode="auto">
            <a:xfrm>
              <a:off x="4155" y="1776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12" name="Line 75"/>
            <p:cNvSpPr>
              <a:spLocks noChangeShapeType="1"/>
            </p:cNvSpPr>
            <p:nvPr/>
          </p:nvSpPr>
          <p:spPr bwMode="auto">
            <a:xfrm flipH="1">
              <a:off x="4127" y="1816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13" name="Line 76"/>
            <p:cNvSpPr>
              <a:spLocks noChangeShapeType="1"/>
            </p:cNvSpPr>
            <p:nvPr/>
          </p:nvSpPr>
          <p:spPr bwMode="auto">
            <a:xfrm flipH="1">
              <a:off x="4117" y="1816"/>
              <a:ext cx="10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14" name="Line 77"/>
            <p:cNvSpPr>
              <a:spLocks noChangeShapeType="1"/>
            </p:cNvSpPr>
            <p:nvPr/>
          </p:nvSpPr>
          <p:spPr bwMode="auto">
            <a:xfrm>
              <a:off x="4117" y="1834"/>
              <a:ext cx="1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15" name="Line 78"/>
            <p:cNvSpPr>
              <a:spLocks noChangeShapeType="1"/>
            </p:cNvSpPr>
            <p:nvPr/>
          </p:nvSpPr>
          <p:spPr bwMode="auto">
            <a:xfrm>
              <a:off x="4135" y="1868"/>
              <a:ext cx="6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16" name="Line 79"/>
            <p:cNvSpPr>
              <a:spLocks noChangeShapeType="1"/>
            </p:cNvSpPr>
            <p:nvPr/>
          </p:nvSpPr>
          <p:spPr bwMode="auto">
            <a:xfrm flipH="1">
              <a:off x="4135" y="1888"/>
              <a:ext cx="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17" name="Line 80"/>
            <p:cNvSpPr>
              <a:spLocks noChangeShapeType="1"/>
            </p:cNvSpPr>
            <p:nvPr/>
          </p:nvSpPr>
          <p:spPr bwMode="auto">
            <a:xfrm flipH="1">
              <a:off x="4117" y="1900"/>
              <a:ext cx="1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18" name="Line 81"/>
            <p:cNvSpPr>
              <a:spLocks noChangeShapeType="1"/>
            </p:cNvSpPr>
            <p:nvPr/>
          </p:nvSpPr>
          <p:spPr bwMode="auto">
            <a:xfrm flipH="1">
              <a:off x="4089" y="1914"/>
              <a:ext cx="28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19" name="Line 82"/>
            <p:cNvSpPr>
              <a:spLocks noChangeShapeType="1"/>
            </p:cNvSpPr>
            <p:nvPr/>
          </p:nvSpPr>
          <p:spPr bwMode="auto">
            <a:xfrm>
              <a:off x="4089" y="1940"/>
              <a:ext cx="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20" name="Line 83"/>
            <p:cNvSpPr>
              <a:spLocks noChangeShapeType="1"/>
            </p:cNvSpPr>
            <p:nvPr/>
          </p:nvSpPr>
          <p:spPr bwMode="auto">
            <a:xfrm flipH="1">
              <a:off x="4055" y="1962"/>
              <a:ext cx="3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21" name="Line 84"/>
            <p:cNvSpPr>
              <a:spLocks noChangeShapeType="1"/>
            </p:cNvSpPr>
            <p:nvPr/>
          </p:nvSpPr>
          <p:spPr bwMode="auto">
            <a:xfrm>
              <a:off x="4055" y="1974"/>
              <a:ext cx="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22" name="Line 85"/>
            <p:cNvSpPr>
              <a:spLocks noChangeShapeType="1"/>
            </p:cNvSpPr>
            <p:nvPr/>
          </p:nvSpPr>
          <p:spPr bwMode="auto">
            <a:xfrm>
              <a:off x="4055" y="1992"/>
              <a:ext cx="34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23" name="Line 86"/>
            <p:cNvSpPr>
              <a:spLocks noChangeShapeType="1"/>
            </p:cNvSpPr>
            <p:nvPr/>
          </p:nvSpPr>
          <p:spPr bwMode="auto">
            <a:xfrm>
              <a:off x="4089" y="2026"/>
              <a:ext cx="6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24" name="Line 87"/>
            <p:cNvSpPr>
              <a:spLocks noChangeShapeType="1"/>
            </p:cNvSpPr>
            <p:nvPr/>
          </p:nvSpPr>
          <p:spPr bwMode="auto">
            <a:xfrm>
              <a:off x="4155" y="2060"/>
              <a:ext cx="2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25" name="Line 88"/>
            <p:cNvSpPr>
              <a:spLocks noChangeShapeType="1"/>
            </p:cNvSpPr>
            <p:nvPr/>
          </p:nvSpPr>
          <p:spPr bwMode="auto">
            <a:xfrm>
              <a:off x="4181" y="2066"/>
              <a:ext cx="60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26" name="Line 89"/>
            <p:cNvSpPr>
              <a:spLocks noChangeShapeType="1"/>
            </p:cNvSpPr>
            <p:nvPr/>
          </p:nvSpPr>
          <p:spPr bwMode="auto">
            <a:xfrm>
              <a:off x="4241" y="2106"/>
              <a:ext cx="52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27" name="Line 90"/>
            <p:cNvSpPr>
              <a:spLocks noChangeShapeType="1"/>
            </p:cNvSpPr>
            <p:nvPr/>
          </p:nvSpPr>
          <p:spPr bwMode="auto">
            <a:xfrm>
              <a:off x="4293" y="2131"/>
              <a:ext cx="20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28" name="Line 91"/>
            <p:cNvSpPr>
              <a:spLocks noChangeShapeType="1"/>
            </p:cNvSpPr>
            <p:nvPr/>
          </p:nvSpPr>
          <p:spPr bwMode="auto">
            <a:xfrm>
              <a:off x="4313" y="2157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29" name="Line 92"/>
            <p:cNvSpPr>
              <a:spLocks noChangeShapeType="1"/>
            </p:cNvSpPr>
            <p:nvPr/>
          </p:nvSpPr>
          <p:spPr bwMode="auto">
            <a:xfrm>
              <a:off x="4347" y="2157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30" name="Line 93"/>
            <p:cNvSpPr>
              <a:spLocks noChangeShapeType="1"/>
            </p:cNvSpPr>
            <p:nvPr/>
          </p:nvSpPr>
          <p:spPr bwMode="auto">
            <a:xfrm>
              <a:off x="4361" y="2171"/>
              <a:ext cx="2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31" name="Line 94"/>
            <p:cNvSpPr>
              <a:spLocks noChangeShapeType="1"/>
            </p:cNvSpPr>
            <p:nvPr/>
          </p:nvSpPr>
          <p:spPr bwMode="auto">
            <a:xfrm>
              <a:off x="4385" y="2177"/>
              <a:ext cx="22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32" name="Line 95"/>
            <p:cNvSpPr>
              <a:spLocks noChangeShapeType="1"/>
            </p:cNvSpPr>
            <p:nvPr/>
          </p:nvSpPr>
          <p:spPr bwMode="auto">
            <a:xfrm flipV="1">
              <a:off x="4407" y="2189"/>
              <a:ext cx="18" cy="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33" name="Line 96"/>
            <p:cNvSpPr>
              <a:spLocks noChangeShapeType="1"/>
            </p:cNvSpPr>
            <p:nvPr/>
          </p:nvSpPr>
          <p:spPr bwMode="auto">
            <a:xfrm flipV="1">
              <a:off x="4425" y="2171"/>
              <a:ext cx="1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34" name="Line 97"/>
            <p:cNvSpPr>
              <a:spLocks noChangeShapeType="1"/>
            </p:cNvSpPr>
            <p:nvPr/>
          </p:nvSpPr>
          <p:spPr bwMode="auto">
            <a:xfrm flipV="1">
              <a:off x="4439" y="2157"/>
              <a:ext cx="2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35" name="Line 98"/>
            <p:cNvSpPr>
              <a:spLocks noChangeShapeType="1"/>
            </p:cNvSpPr>
            <p:nvPr/>
          </p:nvSpPr>
          <p:spPr bwMode="auto">
            <a:xfrm>
              <a:off x="4463" y="2157"/>
              <a:ext cx="2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36" name="Line 99"/>
            <p:cNvSpPr>
              <a:spLocks noChangeShapeType="1"/>
            </p:cNvSpPr>
            <p:nvPr/>
          </p:nvSpPr>
          <p:spPr bwMode="auto">
            <a:xfrm>
              <a:off x="4491" y="2177"/>
              <a:ext cx="39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37" name="Line 100"/>
            <p:cNvSpPr>
              <a:spLocks noChangeShapeType="1"/>
            </p:cNvSpPr>
            <p:nvPr/>
          </p:nvSpPr>
          <p:spPr bwMode="auto">
            <a:xfrm>
              <a:off x="4530" y="2189"/>
              <a:ext cx="52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38" name="Freeform 101"/>
            <p:cNvSpPr>
              <a:spLocks/>
            </p:cNvSpPr>
            <p:nvPr/>
          </p:nvSpPr>
          <p:spPr bwMode="auto">
            <a:xfrm>
              <a:off x="3957" y="2014"/>
              <a:ext cx="633" cy="467"/>
            </a:xfrm>
            <a:custGeom>
              <a:avLst/>
              <a:gdLst>
                <a:gd name="T0" fmla="*/ 40 w 633"/>
                <a:gd name="T1" fmla="*/ 215 h 467"/>
                <a:gd name="T2" fmla="*/ 98 w 633"/>
                <a:gd name="T3" fmla="*/ 269 h 467"/>
                <a:gd name="T4" fmla="*/ 98 w 633"/>
                <a:gd name="T5" fmla="*/ 289 h 467"/>
                <a:gd name="T6" fmla="*/ 146 w 633"/>
                <a:gd name="T7" fmla="*/ 301 h 467"/>
                <a:gd name="T8" fmla="*/ 184 w 633"/>
                <a:gd name="T9" fmla="*/ 353 h 467"/>
                <a:gd name="T10" fmla="*/ 252 w 633"/>
                <a:gd name="T11" fmla="*/ 393 h 467"/>
                <a:gd name="T12" fmla="*/ 330 w 633"/>
                <a:gd name="T13" fmla="*/ 375 h 467"/>
                <a:gd name="T14" fmla="*/ 370 w 633"/>
                <a:gd name="T15" fmla="*/ 393 h 467"/>
                <a:gd name="T16" fmla="*/ 416 w 633"/>
                <a:gd name="T17" fmla="*/ 441 h 467"/>
                <a:gd name="T18" fmla="*/ 450 w 633"/>
                <a:gd name="T19" fmla="*/ 459 h 467"/>
                <a:gd name="T20" fmla="*/ 482 w 633"/>
                <a:gd name="T21" fmla="*/ 467 h 467"/>
                <a:gd name="T22" fmla="*/ 520 w 633"/>
                <a:gd name="T23" fmla="*/ 413 h 467"/>
                <a:gd name="T24" fmla="*/ 547 w 633"/>
                <a:gd name="T25" fmla="*/ 407 h 467"/>
                <a:gd name="T26" fmla="*/ 587 w 633"/>
                <a:gd name="T27" fmla="*/ 361 h 467"/>
                <a:gd name="T28" fmla="*/ 633 w 633"/>
                <a:gd name="T29" fmla="*/ 301 h 467"/>
                <a:gd name="T30" fmla="*/ 587 w 633"/>
                <a:gd name="T31" fmla="*/ 269 h 467"/>
                <a:gd name="T32" fmla="*/ 573 w 633"/>
                <a:gd name="T33" fmla="*/ 229 h 467"/>
                <a:gd name="T34" fmla="*/ 625 w 633"/>
                <a:gd name="T35" fmla="*/ 197 h 467"/>
                <a:gd name="T36" fmla="*/ 573 w 633"/>
                <a:gd name="T37" fmla="*/ 163 h 467"/>
                <a:gd name="T38" fmla="*/ 506 w 633"/>
                <a:gd name="T39" fmla="*/ 143 h 467"/>
                <a:gd name="T40" fmla="*/ 468 w 633"/>
                <a:gd name="T41" fmla="*/ 163 h 467"/>
                <a:gd name="T42" fmla="*/ 450 w 633"/>
                <a:gd name="T43" fmla="*/ 175 h 467"/>
                <a:gd name="T44" fmla="*/ 408 w 633"/>
                <a:gd name="T45" fmla="*/ 157 h 467"/>
                <a:gd name="T46" fmla="*/ 356 w 633"/>
                <a:gd name="T47" fmla="*/ 137 h 467"/>
                <a:gd name="T48" fmla="*/ 290 w 633"/>
                <a:gd name="T49" fmla="*/ 97 h 467"/>
                <a:gd name="T50" fmla="*/ 216 w 633"/>
                <a:gd name="T51" fmla="*/ 46 h 467"/>
                <a:gd name="T52" fmla="*/ 160 w 633"/>
                <a:gd name="T53" fmla="*/ 18 h 467"/>
                <a:gd name="T54" fmla="*/ 98 w 633"/>
                <a:gd name="T55" fmla="*/ 18 h 467"/>
                <a:gd name="T56" fmla="*/ 60 w 633"/>
                <a:gd name="T57" fmla="*/ 40 h 467"/>
                <a:gd name="T58" fmla="*/ 18 w 633"/>
                <a:gd name="T59" fmla="*/ 46 h 467"/>
                <a:gd name="T60" fmla="*/ 18 w 633"/>
                <a:gd name="T61" fmla="*/ 117 h 467"/>
                <a:gd name="T62" fmla="*/ 0 w 633"/>
                <a:gd name="T63" fmla="*/ 157 h 467"/>
                <a:gd name="T64" fmla="*/ 18 w 633"/>
                <a:gd name="T65" fmla="*/ 197 h 4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3"/>
                <a:gd name="T100" fmla="*/ 0 h 467"/>
                <a:gd name="T101" fmla="*/ 633 w 633"/>
                <a:gd name="T102" fmla="*/ 467 h 4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3" h="467">
                  <a:moveTo>
                    <a:pt x="0" y="209"/>
                  </a:moveTo>
                  <a:lnTo>
                    <a:pt x="40" y="215"/>
                  </a:lnTo>
                  <a:lnTo>
                    <a:pt x="80" y="249"/>
                  </a:lnTo>
                  <a:lnTo>
                    <a:pt x="98" y="269"/>
                  </a:lnTo>
                  <a:lnTo>
                    <a:pt x="80" y="275"/>
                  </a:lnTo>
                  <a:lnTo>
                    <a:pt x="98" y="289"/>
                  </a:lnTo>
                  <a:lnTo>
                    <a:pt x="132" y="289"/>
                  </a:lnTo>
                  <a:lnTo>
                    <a:pt x="146" y="301"/>
                  </a:lnTo>
                  <a:lnTo>
                    <a:pt x="160" y="335"/>
                  </a:lnTo>
                  <a:lnTo>
                    <a:pt x="184" y="353"/>
                  </a:lnTo>
                  <a:lnTo>
                    <a:pt x="198" y="375"/>
                  </a:lnTo>
                  <a:lnTo>
                    <a:pt x="252" y="393"/>
                  </a:lnTo>
                  <a:lnTo>
                    <a:pt x="304" y="393"/>
                  </a:lnTo>
                  <a:lnTo>
                    <a:pt x="330" y="375"/>
                  </a:lnTo>
                  <a:lnTo>
                    <a:pt x="362" y="375"/>
                  </a:lnTo>
                  <a:lnTo>
                    <a:pt x="370" y="393"/>
                  </a:lnTo>
                  <a:lnTo>
                    <a:pt x="408" y="413"/>
                  </a:lnTo>
                  <a:lnTo>
                    <a:pt x="416" y="441"/>
                  </a:lnTo>
                  <a:lnTo>
                    <a:pt x="442" y="447"/>
                  </a:lnTo>
                  <a:lnTo>
                    <a:pt x="450" y="459"/>
                  </a:lnTo>
                  <a:lnTo>
                    <a:pt x="468" y="453"/>
                  </a:lnTo>
                  <a:lnTo>
                    <a:pt x="482" y="467"/>
                  </a:lnTo>
                  <a:lnTo>
                    <a:pt x="506" y="441"/>
                  </a:lnTo>
                  <a:lnTo>
                    <a:pt x="520" y="413"/>
                  </a:lnTo>
                  <a:lnTo>
                    <a:pt x="547" y="413"/>
                  </a:lnTo>
                  <a:lnTo>
                    <a:pt x="547" y="407"/>
                  </a:lnTo>
                  <a:lnTo>
                    <a:pt x="573" y="393"/>
                  </a:lnTo>
                  <a:lnTo>
                    <a:pt x="587" y="361"/>
                  </a:lnTo>
                  <a:lnTo>
                    <a:pt x="587" y="335"/>
                  </a:lnTo>
                  <a:lnTo>
                    <a:pt x="633" y="301"/>
                  </a:lnTo>
                  <a:lnTo>
                    <a:pt x="613" y="275"/>
                  </a:lnTo>
                  <a:lnTo>
                    <a:pt x="587" y="269"/>
                  </a:lnTo>
                  <a:lnTo>
                    <a:pt x="613" y="255"/>
                  </a:lnTo>
                  <a:lnTo>
                    <a:pt x="573" y="229"/>
                  </a:lnTo>
                  <a:lnTo>
                    <a:pt x="613" y="215"/>
                  </a:lnTo>
                  <a:lnTo>
                    <a:pt x="625" y="197"/>
                  </a:lnTo>
                  <a:lnTo>
                    <a:pt x="613" y="175"/>
                  </a:lnTo>
                  <a:lnTo>
                    <a:pt x="573" y="163"/>
                  </a:lnTo>
                  <a:lnTo>
                    <a:pt x="547" y="163"/>
                  </a:lnTo>
                  <a:lnTo>
                    <a:pt x="506" y="143"/>
                  </a:lnTo>
                  <a:lnTo>
                    <a:pt x="482" y="143"/>
                  </a:lnTo>
                  <a:lnTo>
                    <a:pt x="468" y="163"/>
                  </a:lnTo>
                  <a:lnTo>
                    <a:pt x="468" y="175"/>
                  </a:lnTo>
                  <a:lnTo>
                    <a:pt x="450" y="175"/>
                  </a:lnTo>
                  <a:lnTo>
                    <a:pt x="428" y="163"/>
                  </a:lnTo>
                  <a:lnTo>
                    <a:pt x="408" y="157"/>
                  </a:lnTo>
                  <a:lnTo>
                    <a:pt x="390" y="137"/>
                  </a:lnTo>
                  <a:lnTo>
                    <a:pt x="356" y="137"/>
                  </a:lnTo>
                  <a:lnTo>
                    <a:pt x="336" y="123"/>
                  </a:lnTo>
                  <a:lnTo>
                    <a:pt x="290" y="97"/>
                  </a:lnTo>
                  <a:lnTo>
                    <a:pt x="244" y="58"/>
                  </a:lnTo>
                  <a:lnTo>
                    <a:pt x="216" y="46"/>
                  </a:lnTo>
                  <a:lnTo>
                    <a:pt x="198" y="46"/>
                  </a:lnTo>
                  <a:lnTo>
                    <a:pt x="160" y="18"/>
                  </a:lnTo>
                  <a:lnTo>
                    <a:pt x="118" y="0"/>
                  </a:lnTo>
                  <a:lnTo>
                    <a:pt x="98" y="18"/>
                  </a:lnTo>
                  <a:lnTo>
                    <a:pt x="80" y="32"/>
                  </a:lnTo>
                  <a:lnTo>
                    <a:pt x="60" y="40"/>
                  </a:lnTo>
                  <a:lnTo>
                    <a:pt x="18" y="18"/>
                  </a:lnTo>
                  <a:lnTo>
                    <a:pt x="18" y="46"/>
                  </a:lnTo>
                  <a:lnTo>
                    <a:pt x="40" y="86"/>
                  </a:lnTo>
                  <a:lnTo>
                    <a:pt x="18" y="117"/>
                  </a:lnTo>
                  <a:lnTo>
                    <a:pt x="18" y="129"/>
                  </a:lnTo>
                  <a:lnTo>
                    <a:pt x="0" y="157"/>
                  </a:lnTo>
                  <a:lnTo>
                    <a:pt x="0" y="175"/>
                  </a:lnTo>
                  <a:lnTo>
                    <a:pt x="18" y="197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39" name="Line 102"/>
            <p:cNvSpPr>
              <a:spLocks noChangeShapeType="1"/>
            </p:cNvSpPr>
            <p:nvPr/>
          </p:nvSpPr>
          <p:spPr bwMode="auto">
            <a:xfrm>
              <a:off x="3957" y="2223"/>
              <a:ext cx="4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40" name="Line 103"/>
            <p:cNvSpPr>
              <a:spLocks noChangeShapeType="1"/>
            </p:cNvSpPr>
            <p:nvPr/>
          </p:nvSpPr>
          <p:spPr bwMode="auto">
            <a:xfrm>
              <a:off x="3997" y="2229"/>
              <a:ext cx="40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41" name="Line 104"/>
            <p:cNvSpPr>
              <a:spLocks noChangeShapeType="1"/>
            </p:cNvSpPr>
            <p:nvPr/>
          </p:nvSpPr>
          <p:spPr bwMode="auto">
            <a:xfrm>
              <a:off x="4037" y="2263"/>
              <a:ext cx="1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42" name="Line 105"/>
            <p:cNvSpPr>
              <a:spLocks noChangeShapeType="1"/>
            </p:cNvSpPr>
            <p:nvPr/>
          </p:nvSpPr>
          <p:spPr bwMode="auto">
            <a:xfrm flipH="1">
              <a:off x="4037" y="2283"/>
              <a:ext cx="18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43" name="Line 106"/>
            <p:cNvSpPr>
              <a:spLocks noChangeShapeType="1"/>
            </p:cNvSpPr>
            <p:nvPr/>
          </p:nvSpPr>
          <p:spPr bwMode="auto">
            <a:xfrm>
              <a:off x="4037" y="2289"/>
              <a:ext cx="1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44" name="Line 107"/>
            <p:cNvSpPr>
              <a:spLocks noChangeShapeType="1"/>
            </p:cNvSpPr>
            <p:nvPr/>
          </p:nvSpPr>
          <p:spPr bwMode="auto">
            <a:xfrm>
              <a:off x="4055" y="2303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45" name="Line 108"/>
            <p:cNvSpPr>
              <a:spLocks noChangeShapeType="1"/>
            </p:cNvSpPr>
            <p:nvPr/>
          </p:nvSpPr>
          <p:spPr bwMode="auto">
            <a:xfrm>
              <a:off x="4089" y="2303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46" name="Line 109"/>
            <p:cNvSpPr>
              <a:spLocks noChangeShapeType="1"/>
            </p:cNvSpPr>
            <p:nvPr/>
          </p:nvSpPr>
          <p:spPr bwMode="auto">
            <a:xfrm>
              <a:off x="4103" y="2315"/>
              <a:ext cx="14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47" name="Line 110"/>
            <p:cNvSpPr>
              <a:spLocks noChangeShapeType="1"/>
            </p:cNvSpPr>
            <p:nvPr/>
          </p:nvSpPr>
          <p:spPr bwMode="auto">
            <a:xfrm>
              <a:off x="4117" y="2349"/>
              <a:ext cx="2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48" name="Line 111"/>
            <p:cNvSpPr>
              <a:spLocks noChangeShapeType="1"/>
            </p:cNvSpPr>
            <p:nvPr/>
          </p:nvSpPr>
          <p:spPr bwMode="auto">
            <a:xfrm>
              <a:off x="4141" y="2367"/>
              <a:ext cx="14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49" name="Line 112"/>
            <p:cNvSpPr>
              <a:spLocks noChangeShapeType="1"/>
            </p:cNvSpPr>
            <p:nvPr/>
          </p:nvSpPr>
          <p:spPr bwMode="auto">
            <a:xfrm>
              <a:off x="4155" y="2389"/>
              <a:ext cx="5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50" name="Line 113"/>
            <p:cNvSpPr>
              <a:spLocks noChangeShapeType="1"/>
            </p:cNvSpPr>
            <p:nvPr/>
          </p:nvSpPr>
          <p:spPr bwMode="auto">
            <a:xfrm>
              <a:off x="4209" y="2407"/>
              <a:ext cx="5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51" name="Line 114"/>
            <p:cNvSpPr>
              <a:spLocks noChangeShapeType="1"/>
            </p:cNvSpPr>
            <p:nvPr/>
          </p:nvSpPr>
          <p:spPr bwMode="auto">
            <a:xfrm flipV="1">
              <a:off x="4261" y="2389"/>
              <a:ext cx="26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52" name="Line 115"/>
            <p:cNvSpPr>
              <a:spLocks noChangeShapeType="1"/>
            </p:cNvSpPr>
            <p:nvPr/>
          </p:nvSpPr>
          <p:spPr bwMode="auto">
            <a:xfrm>
              <a:off x="4287" y="2389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53" name="Line 116"/>
            <p:cNvSpPr>
              <a:spLocks noChangeShapeType="1"/>
            </p:cNvSpPr>
            <p:nvPr/>
          </p:nvSpPr>
          <p:spPr bwMode="auto">
            <a:xfrm>
              <a:off x="4319" y="2389"/>
              <a:ext cx="8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54" name="Line 117"/>
            <p:cNvSpPr>
              <a:spLocks noChangeShapeType="1"/>
            </p:cNvSpPr>
            <p:nvPr/>
          </p:nvSpPr>
          <p:spPr bwMode="auto">
            <a:xfrm>
              <a:off x="4327" y="2407"/>
              <a:ext cx="3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55" name="Line 118"/>
            <p:cNvSpPr>
              <a:spLocks noChangeShapeType="1"/>
            </p:cNvSpPr>
            <p:nvPr/>
          </p:nvSpPr>
          <p:spPr bwMode="auto">
            <a:xfrm>
              <a:off x="4365" y="2427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56" name="Line 119"/>
            <p:cNvSpPr>
              <a:spLocks noChangeShapeType="1"/>
            </p:cNvSpPr>
            <p:nvPr/>
          </p:nvSpPr>
          <p:spPr bwMode="auto">
            <a:xfrm>
              <a:off x="4373" y="2455"/>
              <a:ext cx="2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57" name="Line 120"/>
            <p:cNvSpPr>
              <a:spLocks noChangeShapeType="1"/>
            </p:cNvSpPr>
            <p:nvPr/>
          </p:nvSpPr>
          <p:spPr bwMode="auto">
            <a:xfrm>
              <a:off x="4399" y="2461"/>
              <a:ext cx="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58" name="Line 121"/>
            <p:cNvSpPr>
              <a:spLocks noChangeShapeType="1"/>
            </p:cNvSpPr>
            <p:nvPr/>
          </p:nvSpPr>
          <p:spPr bwMode="auto">
            <a:xfrm flipV="1">
              <a:off x="4407" y="2467"/>
              <a:ext cx="18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59" name="Line 122"/>
            <p:cNvSpPr>
              <a:spLocks noChangeShapeType="1"/>
            </p:cNvSpPr>
            <p:nvPr/>
          </p:nvSpPr>
          <p:spPr bwMode="auto">
            <a:xfrm>
              <a:off x="4425" y="2467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60" name="Line 123"/>
            <p:cNvSpPr>
              <a:spLocks noChangeShapeType="1"/>
            </p:cNvSpPr>
            <p:nvPr/>
          </p:nvSpPr>
          <p:spPr bwMode="auto">
            <a:xfrm flipV="1">
              <a:off x="4439" y="2455"/>
              <a:ext cx="2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61" name="Line 124"/>
            <p:cNvSpPr>
              <a:spLocks noChangeShapeType="1"/>
            </p:cNvSpPr>
            <p:nvPr/>
          </p:nvSpPr>
          <p:spPr bwMode="auto">
            <a:xfrm flipV="1">
              <a:off x="4463" y="2427"/>
              <a:ext cx="14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62" name="Line 125"/>
            <p:cNvSpPr>
              <a:spLocks noChangeShapeType="1"/>
            </p:cNvSpPr>
            <p:nvPr/>
          </p:nvSpPr>
          <p:spPr bwMode="auto">
            <a:xfrm>
              <a:off x="4477" y="2427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63" name="Line 126"/>
            <p:cNvSpPr>
              <a:spLocks noChangeShapeType="1"/>
            </p:cNvSpPr>
            <p:nvPr/>
          </p:nvSpPr>
          <p:spPr bwMode="auto">
            <a:xfrm flipV="1">
              <a:off x="4504" y="2421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64" name="Line 127"/>
            <p:cNvSpPr>
              <a:spLocks noChangeShapeType="1"/>
            </p:cNvSpPr>
            <p:nvPr/>
          </p:nvSpPr>
          <p:spPr bwMode="auto">
            <a:xfrm flipV="1">
              <a:off x="4504" y="2407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65" name="Line 128"/>
            <p:cNvSpPr>
              <a:spLocks noChangeShapeType="1"/>
            </p:cNvSpPr>
            <p:nvPr/>
          </p:nvSpPr>
          <p:spPr bwMode="auto">
            <a:xfrm flipV="1">
              <a:off x="4530" y="2375"/>
              <a:ext cx="14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66" name="Line 129"/>
            <p:cNvSpPr>
              <a:spLocks noChangeShapeType="1"/>
            </p:cNvSpPr>
            <p:nvPr/>
          </p:nvSpPr>
          <p:spPr bwMode="auto">
            <a:xfrm flipV="1">
              <a:off x="4544" y="2349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67" name="Line 130"/>
            <p:cNvSpPr>
              <a:spLocks noChangeShapeType="1"/>
            </p:cNvSpPr>
            <p:nvPr/>
          </p:nvSpPr>
          <p:spPr bwMode="auto">
            <a:xfrm flipV="1">
              <a:off x="4544" y="2315"/>
              <a:ext cx="4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68" name="Line 131"/>
            <p:cNvSpPr>
              <a:spLocks noChangeShapeType="1"/>
            </p:cNvSpPr>
            <p:nvPr/>
          </p:nvSpPr>
          <p:spPr bwMode="auto">
            <a:xfrm flipH="1" flipV="1">
              <a:off x="4570" y="2289"/>
              <a:ext cx="20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69" name="Line 132"/>
            <p:cNvSpPr>
              <a:spLocks noChangeShapeType="1"/>
            </p:cNvSpPr>
            <p:nvPr/>
          </p:nvSpPr>
          <p:spPr bwMode="auto">
            <a:xfrm flipH="1" flipV="1">
              <a:off x="4544" y="2283"/>
              <a:ext cx="2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70" name="Line 133"/>
            <p:cNvSpPr>
              <a:spLocks noChangeShapeType="1"/>
            </p:cNvSpPr>
            <p:nvPr/>
          </p:nvSpPr>
          <p:spPr bwMode="auto">
            <a:xfrm flipV="1">
              <a:off x="4544" y="2269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71" name="Line 134"/>
            <p:cNvSpPr>
              <a:spLocks noChangeShapeType="1"/>
            </p:cNvSpPr>
            <p:nvPr/>
          </p:nvSpPr>
          <p:spPr bwMode="auto">
            <a:xfrm flipH="1" flipV="1">
              <a:off x="4530" y="2243"/>
              <a:ext cx="40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72" name="Line 135"/>
            <p:cNvSpPr>
              <a:spLocks noChangeShapeType="1"/>
            </p:cNvSpPr>
            <p:nvPr/>
          </p:nvSpPr>
          <p:spPr bwMode="auto">
            <a:xfrm flipV="1">
              <a:off x="4530" y="2229"/>
              <a:ext cx="4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73" name="Line 136"/>
            <p:cNvSpPr>
              <a:spLocks noChangeShapeType="1"/>
            </p:cNvSpPr>
            <p:nvPr/>
          </p:nvSpPr>
          <p:spPr bwMode="auto">
            <a:xfrm flipV="1">
              <a:off x="4570" y="2211"/>
              <a:ext cx="12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74" name="Line 137"/>
            <p:cNvSpPr>
              <a:spLocks noChangeShapeType="1"/>
            </p:cNvSpPr>
            <p:nvPr/>
          </p:nvSpPr>
          <p:spPr bwMode="auto">
            <a:xfrm flipH="1" flipV="1">
              <a:off x="4570" y="2189"/>
              <a:ext cx="12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75" name="Line 138"/>
            <p:cNvSpPr>
              <a:spLocks noChangeShapeType="1"/>
            </p:cNvSpPr>
            <p:nvPr/>
          </p:nvSpPr>
          <p:spPr bwMode="auto">
            <a:xfrm flipH="1" flipV="1">
              <a:off x="4530" y="2177"/>
              <a:ext cx="4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76" name="Line 139"/>
            <p:cNvSpPr>
              <a:spLocks noChangeShapeType="1"/>
            </p:cNvSpPr>
            <p:nvPr/>
          </p:nvSpPr>
          <p:spPr bwMode="auto">
            <a:xfrm flipH="1">
              <a:off x="4504" y="2177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77" name="Line 140"/>
            <p:cNvSpPr>
              <a:spLocks noChangeShapeType="1"/>
            </p:cNvSpPr>
            <p:nvPr/>
          </p:nvSpPr>
          <p:spPr bwMode="auto">
            <a:xfrm flipH="1" flipV="1">
              <a:off x="4463" y="2157"/>
              <a:ext cx="4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78" name="Line 141"/>
            <p:cNvSpPr>
              <a:spLocks noChangeShapeType="1"/>
            </p:cNvSpPr>
            <p:nvPr/>
          </p:nvSpPr>
          <p:spPr bwMode="auto">
            <a:xfrm flipH="1">
              <a:off x="4439" y="2157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79" name="Line 142"/>
            <p:cNvSpPr>
              <a:spLocks noChangeShapeType="1"/>
            </p:cNvSpPr>
            <p:nvPr/>
          </p:nvSpPr>
          <p:spPr bwMode="auto">
            <a:xfrm flipH="1">
              <a:off x="4425" y="2157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80" name="Line 143"/>
            <p:cNvSpPr>
              <a:spLocks noChangeShapeType="1"/>
            </p:cNvSpPr>
            <p:nvPr/>
          </p:nvSpPr>
          <p:spPr bwMode="auto">
            <a:xfrm>
              <a:off x="4425" y="2177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81" name="Line 144"/>
            <p:cNvSpPr>
              <a:spLocks noChangeShapeType="1"/>
            </p:cNvSpPr>
            <p:nvPr/>
          </p:nvSpPr>
          <p:spPr bwMode="auto">
            <a:xfrm flipH="1">
              <a:off x="4407" y="2189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82" name="Line 145"/>
            <p:cNvSpPr>
              <a:spLocks noChangeShapeType="1"/>
            </p:cNvSpPr>
            <p:nvPr/>
          </p:nvSpPr>
          <p:spPr bwMode="auto">
            <a:xfrm flipH="1" flipV="1">
              <a:off x="4385" y="2177"/>
              <a:ext cx="22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83" name="Line 146"/>
            <p:cNvSpPr>
              <a:spLocks noChangeShapeType="1"/>
            </p:cNvSpPr>
            <p:nvPr/>
          </p:nvSpPr>
          <p:spPr bwMode="auto">
            <a:xfrm flipH="1" flipV="1">
              <a:off x="4365" y="2171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84" name="Line 147"/>
            <p:cNvSpPr>
              <a:spLocks noChangeShapeType="1"/>
            </p:cNvSpPr>
            <p:nvPr/>
          </p:nvSpPr>
          <p:spPr bwMode="auto">
            <a:xfrm flipH="1" flipV="1">
              <a:off x="4347" y="2151"/>
              <a:ext cx="1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85" name="Line 148"/>
            <p:cNvSpPr>
              <a:spLocks noChangeShapeType="1"/>
            </p:cNvSpPr>
            <p:nvPr/>
          </p:nvSpPr>
          <p:spPr bwMode="auto">
            <a:xfrm flipH="1">
              <a:off x="4313" y="2151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86" name="Line 149"/>
            <p:cNvSpPr>
              <a:spLocks noChangeShapeType="1"/>
            </p:cNvSpPr>
            <p:nvPr/>
          </p:nvSpPr>
          <p:spPr bwMode="auto">
            <a:xfrm flipH="1" flipV="1">
              <a:off x="4293" y="2137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87" name="Line 150"/>
            <p:cNvSpPr>
              <a:spLocks noChangeShapeType="1"/>
            </p:cNvSpPr>
            <p:nvPr/>
          </p:nvSpPr>
          <p:spPr bwMode="auto">
            <a:xfrm flipH="1" flipV="1">
              <a:off x="4247" y="2111"/>
              <a:ext cx="46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88" name="Line 151"/>
            <p:cNvSpPr>
              <a:spLocks noChangeShapeType="1"/>
            </p:cNvSpPr>
            <p:nvPr/>
          </p:nvSpPr>
          <p:spPr bwMode="auto">
            <a:xfrm flipH="1" flipV="1">
              <a:off x="4201" y="2072"/>
              <a:ext cx="46" cy="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89" name="Line 152"/>
            <p:cNvSpPr>
              <a:spLocks noChangeShapeType="1"/>
            </p:cNvSpPr>
            <p:nvPr/>
          </p:nvSpPr>
          <p:spPr bwMode="auto">
            <a:xfrm flipH="1" flipV="1">
              <a:off x="4173" y="2060"/>
              <a:ext cx="2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90" name="Line 153"/>
            <p:cNvSpPr>
              <a:spLocks noChangeShapeType="1"/>
            </p:cNvSpPr>
            <p:nvPr/>
          </p:nvSpPr>
          <p:spPr bwMode="auto">
            <a:xfrm flipH="1">
              <a:off x="4155" y="2060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91" name="Line 154"/>
            <p:cNvSpPr>
              <a:spLocks noChangeShapeType="1"/>
            </p:cNvSpPr>
            <p:nvPr/>
          </p:nvSpPr>
          <p:spPr bwMode="auto">
            <a:xfrm flipH="1" flipV="1">
              <a:off x="4117" y="2032"/>
              <a:ext cx="38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92" name="Line 155"/>
            <p:cNvSpPr>
              <a:spLocks noChangeShapeType="1"/>
            </p:cNvSpPr>
            <p:nvPr/>
          </p:nvSpPr>
          <p:spPr bwMode="auto">
            <a:xfrm flipH="1" flipV="1">
              <a:off x="4075" y="2014"/>
              <a:ext cx="42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93" name="Line 156"/>
            <p:cNvSpPr>
              <a:spLocks noChangeShapeType="1"/>
            </p:cNvSpPr>
            <p:nvPr/>
          </p:nvSpPr>
          <p:spPr bwMode="auto">
            <a:xfrm flipH="1">
              <a:off x="4055" y="2014"/>
              <a:ext cx="20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94" name="Line 157"/>
            <p:cNvSpPr>
              <a:spLocks noChangeShapeType="1"/>
            </p:cNvSpPr>
            <p:nvPr/>
          </p:nvSpPr>
          <p:spPr bwMode="auto">
            <a:xfrm flipH="1">
              <a:off x="4037" y="2032"/>
              <a:ext cx="1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95" name="Line 158"/>
            <p:cNvSpPr>
              <a:spLocks noChangeShapeType="1"/>
            </p:cNvSpPr>
            <p:nvPr/>
          </p:nvSpPr>
          <p:spPr bwMode="auto">
            <a:xfrm flipH="1">
              <a:off x="4017" y="2046"/>
              <a:ext cx="20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96" name="Line 159"/>
            <p:cNvSpPr>
              <a:spLocks noChangeShapeType="1"/>
            </p:cNvSpPr>
            <p:nvPr/>
          </p:nvSpPr>
          <p:spPr bwMode="auto">
            <a:xfrm flipH="1" flipV="1">
              <a:off x="3975" y="2032"/>
              <a:ext cx="42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97" name="Line 160"/>
            <p:cNvSpPr>
              <a:spLocks noChangeShapeType="1"/>
            </p:cNvSpPr>
            <p:nvPr/>
          </p:nvSpPr>
          <p:spPr bwMode="auto">
            <a:xfrm>
              <a:off x="3975" y="2032"/>
              <a:ext cx="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98" name="Line 161"/>
            <p:cNvSpPr>
              <a:spLocks noChangeShapeType="1"/>
            </p:cNvSpPr>
            <p:nvPr/>
          </p:nvSpPr>
          <p:spPr bwMode="auto">
            <a:xfrm>
              <a:off x="3975" y="2060"/>
              <a:ext cx="22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99" name="Line 162"/>
            <p:cNvSpPr>
              <a:spLocks noChangeShapeType="1"/>
            </p:cNvSpPr>
            <p:nvPr/>
          </p:nvSpPr>
          <p:spPr bwMode="auto">
            <a:xfrm flipH="1">
              <a:off x="3975" y="2100"/>
              <a:ext cx="22" cy="3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00" name="Line 163"/>
            <p:cNvSpPr>
              <a:spLocks noChangeShapeType="1"/>
            </p:cNvSpPr>
            <p:nvPr/>
          </p:nvSpPr>
          <p:spPr bwMode="auto">
            <a:xfrm>
              <a:off x="3975" y="2131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01" name="Line 164"/>
            <p:cNvSpPr>
              <a:spLocks noChangeShapeType="1"/>
            </p:cNvSpPr>
            <p:nvPr/>
          </p:nvSpPr>
          <p:spPr bwMode="auto">
            <a:xfrm flipH="1">
              <a:off x="3957" y="2143"/>
              <a:ext cx="18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02" name="Line 165"/>
            <p:cNvSpPr>
              <a:spLocks noChangeShapeType="1"/>
            </p:cNvSpPr>
            <p:nvPr/>
          </p:nvSpPr>
          <p:spPr bwMode="auto">
            <a:xfrm>
              <a:off x="3957" y="2171"/>
              <a:ext cx="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03" name="Line 166"/>
            <p:cNvSpPr>
              <a:spLocks noChangeShapeType="1"/>
            </p:cNvSpPr>
            <p:nvPr/>
          </p:nvSpPr>
          <p:spPr bwMode="auto">
            <a:xfrm>
              <a:off x="3957" y="2189"/>
              <a:ext cx="18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04" name="Line 167"/>
            <p:cNvSpPr>
              <a:spLocks noChangeShapeType="1"/>
            </p:cNvSpPr>
            <p:nvPr/>
          </p:nvSpPr>
          <p:spPr bwMode="auto">
            <a:xfrm flipH="1">
              <a:off x="3957" y="2211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05" name="Freeform 168"/>
            <p:cNvSpPr>
              <a:spLocks/>
            </p:cNvSpPr>
            <p:nvPr/>
          </p:nvSpPr>
          <p:spPr bwMode="auto">
            <a:xfrm>
              <a:off x="3740" y="2223"/>
              <a:ext cx="441" cy="562"/>
            </a:xfrm>
            <a:custGeom>
              <a:avLst/>
              <a:gdLst>
                <a:gd name="T0" fmla="*/ 231 w 441"/>
                <a:gd name="T1" fmla="*/ 554 h 562"/>
                <a:gd name="T2" fmla="*/ 217 w 441"/>
                <a:gd name="T3" fmla="*/ 528 h 562"/>
                <a:gd name="T4" fmla="*/ 243 w 441"/>
                <a:gd name="T5" fmla="*/ 508 h 562"/>
                <a:gd name="T6" fmla="*/ 257 w 441"/>
                <a:gd name="T7" fmla="*/ 528 h 562"/>
                <a:gd name="T8" fmla="*/ 283 w 441"/>
                <a:gd name="T9" fmla="*/ 508 h 562"/>
                <a:gd name="T10" fmla="*/ 283 w 441"/>
                <a:gd name="T11" fmla="*/ 488 h 562"/>
                <a:gd name="T12" fmla="*/ 315 w 441"/>
                <a:gd name="T13" fmla="*/ 474 h 562"/>
                <a:gd name="T14" fmla="*/ 297 w 441"/>
                <a:gd name="T15" fmla="*/ 456 h 562"/>
                <a:gd name="T16" fmla="*/ 257 w 441"/>
                <a:gd name="T17" fmla="*/ 442 h 562"/>
                <a:gd name="T18" fmla="*/ 257 w 441"/>
                <a:gd name="T19" fmla="*/ 396 h 562"/>
                <a:gd name="T20" fmla="*/ 277 w 441"/>
                <a:gd name="T21" fmla="*/ 396 h 562"/>
                <a:gd name="T22" fmla="*/ 297 w 441"/>
                <a:gd name="T23" fmla="*/ 396 h 562"/>
                <a:gd name="T24" fmla="*/ 297 w 441"/>
                <a:gd name="T25" fmla="*/ 382 h 562"/>
                <a:gd name="T26" fmla="*/ 349 w 441"/>
                <a:gd name="T27" fmla="*/ 396 h 562"/>
                <a:gd name="T28" fmla="*/ 363 w 441"/>
                <a:gd name="T29" fmla="*/ 364 h 562"/>
                <a:gd name="T30" fmla="*/ 395 w 441"/>
                <a:gd name="T31" fmla="*/ 382 h 562"/>
                <a:gd name="T32" fmla="*/ 415 w 441"/>
                <a:gd name="T33" fmla="*/ 350 h 562"/>
                <a:gd name="T34" fmla="*/ 433 w 441"/>
                <a:gd name="T35" fmla="*/ 342 h 562"/>
                <a:gd name="T36" fmla="*/ 441 w 441"/>
                <a:gd name="T37" fmla="*/ 330 h 562"/>
                <a:gd name="T38" fmla="*/ 415 w 441"/>
                <a:gd name="T39" fmla="*/ 304 h 562"/>
                <a:gd name="T40" fmla="*/ 363 w 441"/>
                <a:gd name="T41" fmla="*/ 284 h 562"/>
                <a:gd name="T42" fmla="*/ 377 w 441"/>
                <a:gd name="T43" fmla="*/ 264 h 562"/>
                <a:gd name="T44" fmla="*/ 363 w 441"/>
                <a:gd name="T45" fmla="*/ 256 h 562"/>
                <a:gd name="T46" fmla="*/ 335 w 441"/>
                <a:gd name="T47" fmla="*/ 226 h 562"/>
                <a:gd name="T48" fmla="*/ 363 w 441"/>
                <a:gd name="T49" fmla="*/ 198 h 562"/>
                <a:gd name="T50" fmla="*/ 377 w 441"/>
                <a:gd name="T51" fmla="*/ 166 h 562"/>
                <a:gd name="T52" fmla="*/ 363 w 441"/>
                <a:gd name="T53" fmla="*/ 144 h 562"/>
                <a:gd name="T54" fmla="*/ 335 w 441"/>
                <a:gd name="T55" fmla="*/ 126 h 562"/>
                <a:gd name="T56" fmla="*/ 335 w 441"/>
                <a:gd name="T57" fmla="*/ 106 h 562"/>
                <a:gd name="T58" fmla="*/ 315 w 441"/>
                <a:gd name="T59" fmla="*/ 106 h 562"/>
                <a:gd name="T60" fmla="*/ 323 w 441"/>
                <a:gd name="T61" fmla="*/ 74 h 562"/>
                <a:gd name="T62" fmla="*/ 309 w 441"/>
                <a:gd name="T63" fmla="*/ 60 h 562"/>
                <a:gd name="T64" fmla="*/ 309 w 441"/>
                <a:gd name="T65" fmla="*/ 46 h 562"/>
                <a:gd name="T66" fmla="*/ 257 w 441"/>
                <a:gd name="T67" fmla="*/ 6 h 562"/>
                <a:gd name="T68" fmla="*/ 231 w 441"/>
                <a:gd name="T69" fmla="*/ 0 h 562"/>
                <a:gd name="T70" fmla="*/ 197 w 441"/>
                <a:gd name="T71" fmla="*/ 20 h 562"/>
                <a:gd name="T72" fmla="*/ 171 w 441"/>
                <a:gd name="T73" fmla="*/ 52 h 562"/>
                <a:gd name="T74" fmla="*/ 158 w 441"/>
                <a:gd name="T75" fmla="*/ 66 h 562"/>
                <a:gd name="T76" fmla="*/ 203 w 441"/>
                <a:gd name="T77" fmla="*/ 112 h 562"/>
                <a:gd name="T78" fmla="*/ 179 w 441"/>
                <a:gd name="T79" fmla="*/ 166 h 562"/>
                <a:gd name="T80" fmla="*/ 158 w 441"/>
                <a:gd name="T81" fmla="*/ 144 h 562"/>
                <a:gd name="T82" fmla="*/ 120 w 441"/>
                <a:gd name="T83" fmla="*/ 144 h 562"/>
                <a:gd name="T84" fmla="*/ 88 w 441"/>
                <a:gd name="T85" fmla="*/ 152 h 562"/>
                <a:gd name="T86" fmla="*/ 14 w 441"/>
                <a:gd name="T87" fmla="*/ 226 h 562"/>
                <a:gd name="T88" fmla="*/ 20 w 441"/>
                <a:gd name="T89" fmla="*/ 244 h 562"/>
                <a:gd name="T90" fmla="*/ 0 w 441"/>
                <a:gd name="T91" fmla="*/ 278 h 562"/>
                <a:gd name="T92" fmla="*/ 0 w 441"/>
                <a:gd name="T93" fmla="*/ 290 h 562"/>
                <a:gd name="T94" fmla="*/ 14 w 441"/>
                <a:gd name="T95" fmla="*/ 324 h 562"/>
                <a:gd name="T96" fmla="*/ 0 w 441"/>
                <a:gd name="T97" fmla="*/ 342 h 562"/>
                <a:gd name="T98" fmla="*/ 14 w 441"/>
                <a:gd name="T99" fmla="*/ 376 h 562"/>
                <a:gd name="T100" fmla="*/ 0 w 441"/>
                <a:gd name="T101" fmla="*/ 396 h 562"/>
                <a:gd name="T102" fmla="*/ 14 w 441"/>
                <a:gd name="T103" fmla="*/ 428 h 562"/>
                <a:gd name="T104" fmla="*/ 14 w 441"/>
                <a:gd name="T105" fmla="*/ 442 h 562"/>
                <a:gd name="T106" fmla="*/ 40 w 441"/>
                <a:gd name="T107" fmla="*/ 456 h 562"/>
                <a:gd name="T108" fmla="*/ 94 w 441"/>
                <a:gd name="T109" fmla="*/ 456 h 562"/>
                <a:gd name="T110" fmla="*/ 94 w 441"/>
                <a:gd name="T111" fmla="*/ 488 h 562"/>
                <a:gd name="T112" fmla="*/ 126 w 441"/>
                <a:gd name="T113" fmla="*/ 520 h 562"/>
                <a:gd name="T114" fmla="*/ 140 w 441"/>
                <a:gd name="T115" fmla="*/ 554 h 562"/>
                <a:gd name="T116" fmla="*/ 158 w 441"/>
                <a:gd name="T117" fmla="*/ 554 h 562"/>
                <a:gd name="T118" fmla="*/ 165 w 441"/>
                <a:gd name="T119" fmla="*/ 548 h 562"/>
                <a:gd name="T120" fmla="*/ 197 w 441"/>
                <a:gd name="T121" fmla="*/ 562 h 562"/>
                <a:gd name="T122" fmla="*/ 231 w 441"/>
                <a:gd name="T123" fmla="*/ 554 h 5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1"/>
                <a:gd name="T187" fmla="*/ 0 h 562"/>
                <a:gd name="T188" fmla="*/ 441 w 441"/>
                <a:gd name="T189" fmla="*/ 562 h 5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1" h="562">
                  <a:moveTo>
                    <a:pt x="231" y="554"/>
                  </a:moveTo>
                  <a:lnTo>
                    <a:pt x="217" y="528"/>
                  </a:lnTo>
                  <a:lnTo>
                    <a:pt x="243" y="508"/>
                  </a:lnTo>
                  <a:lnTo>
                    <a:pt x="257" y="528"/>
                  </a:lnTo>
                  <a:lnTo>
                    <a:pt x="283" y="508"/>
                  </a:lnTo>
                  <a:lnTo>
                    <a:pt x="283" y="488"/>
                  </a:lnTo>
                  <a:lnTo>
                    <a:pt x="315" y="474"/>
                  </a:lnTo>
                  <a:lnTo>
                    <a:pt x="297" y="456"/>
                  </a:lnTo>
                  <a:lnTo>
                    <a:pt x="257" y="442"/>
                  </a:lnTo>
                  <a:lnTo>
                    <a:pt x="257" y="396"/>
                  </a:lnTo>
                  <a:lnTo>
                    <a:pt x="277" y="396"/>
                  </a:lnTo>
                  <a:lnTo>
                    <a:pt x="297" y="396"/>
                  </a:lnTo>
                  <a:lnTo>
                    <a:pt x="297" y="382"/>
                  </a:lnTo>
                  <a:lnTo>
                    <a:pt x="349" y="396"/>
                  </a:lnTo>
                  <a:lnTo>
                    <a:pt x="363" y="364"/>
                  </a:lnTo>
                  <a:lnTo>
                    <a:pt x="395" y="382"/>
                  </a:lnTo>
                  <a:lnTo>
                    <a:pt x="415" y="350"/>
                  </a:lnTo>
                  <a:lnTo>
                    <a:pt x="433" y="342"/>
                  </a:lnTo>
                  <a:lnTo>
                    <a:pt x="441" y="330"/>
                  </a:lnTo>
                  <a:lnTo>
                    <a:pt x="415" y="304"/>
                  </a:lnTo>
                  <a:lnTo>
                    <a:pt x="363" y="284"/>
                  </a:lnTo>
                  <a:lnTo>
                    <a:pt x="377" y="264"/>
                  </a:lnTo>
                  <a:lnTo>
                    <a:pt x="363" y="256"/>
                  </a:lnTo>
                  <a:lnTo>
                    <a:pt x="335" y="226"/>
                  </a:lnTo>
                  <a:lnTo>
                    <a:pt x="363" y="198"/>
                  </a:lnTo>
                  <a:lnTo>
                    <a:pt x="377" y="166"/>
                  </a:lnTo>
                  <a:lnTo>
                    <a:pt x="363" y="144"/>
                  </a:lnTo>
                  <a:lnTo>
                    <a:pt x="335" y="126"/>
                  </a:lnTo>
                  <a:lnTo>
                    <a:pt x="335" y="106"/>
                  </a:lnTo>
                  <a:lnTo>
                    <a:pt x="315" y="106"/>
                  </a:lnTo>
                  <a:lnTo>
                    <a:pt x="323" y="74"/>
                  </a:lnTo>
                  <a:lnTo>
                    <a:pt x="309" y="60"/>
                  </a:lnTo>
                  <a:lnTo>
                    <a:pt x="309" y="46"/>
                  </a:lnTo>
                  <a:lnTo>
                    <a:pt x="257" y="6"/>
                  </a:lnTo>
                  <a:lnTo>
                    <a:pt x="231" y="0"/>
                  </a:lnTo>
                  <a:lnTo>
                    <a:pt x="197" y="20"/>
                  </a:lnTo>
                  <a:lnTo>
                    <a:pt x="171" y="52"/>
                  </a:lnTo>
                  <a:lnTo>
                    <a:pt x="158" y="66"/>
                  </a:lnTo>
                  <a:lnTo>
                    <a:pt x="203" y="112"/>
                  </a:lnTo>
                  <a:lnTo>
                    <a:pt x="179" y="166"/>
                  </a:lnTo>
                  <a:lnTo>
                    <a:pt x="158" y="144"/>
                  </a:lnTo>
                  <a:lnTo>
                    <a:pt x="120" y="144"/>
                  </a:lnTo>
                  <a:lnTo>
                    <a:pt x="88" y="152"/>
                  </a:lnTo>
                  <a:lnTo>
                    <a:pt x="14" y="226"/>
                  </a:lnTo>
                  <a:lnTo>
                    <a:pt x="20" y="244"/>
                  </a:lnTo>
                  <a:lnTo>
                    <a:pt x="0" y="278"/>
                  </a:lnTo>
                  <a:lnTo>
                    <a:pt x="0" y="290"/>
                  </a:lnTo>
                  <a:lnTo>
                    <a:pt x="14" y="324"/>
                  </a:lnTo>
                  <a:lnTo>
                    <a:pt x="0" y="342"/>
                  </a:lnTo>
                  <a:lnTo>
                    <a:pt x="14" y="376"/>
                  </a:lnTo>
                  <a:lnTo>
                    <a:pt x="0" y="396"/>
                  </a:lnTo>
                  <a:lnTo>
                    <a:pt x="14" y="428"/>
                  </a:lnTo>
                  <a:lnTo>
                    <a:pt x="14" y="442"/>
                  </a:lnTo>
                  <a:lnTo>
                    <a:pt x="40" y="456"/>
                  </a:lnTo>
                  <a:lnTo>
                    <a:pt x="94" y="456"/>
                  </a:lnTo>
                  <a:lnTo>
                    <a:pt x="94" y="488"/>
                  </a:lnTo>
                  <a:lnTo>
                    <a:pt x="126" y="520"/>
                  </a:lnTo>
                  <a:lnTo>
                    <a:pt x="140" y="554"/>
                  </a:lnTo>
                  <a:lnTo>
                    <a:pt x="158" y="554"/>
                  </a:lnTo>
                  <a:lnTo>
                    <a:pt x="165" y="548"/>
                  </a:lnTo>
                  <a:lnTo>
                    <a:pt x="197" y="562"/>
                  </a:lnTo>
                  <a:lnTo>
                    <a:pt x="231" y="55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06" name="Line 169"/>
            <p:cNvSpPr>
              <a:spLocks noChangeShapeType="1"/>
            </p:cNvSpPr>
            <p:nvPr/>
          </p:nvSpPr>
          <p:spPr bwMode="auto">
            <a:xfrm flipH="1" flipV="1">
              <a:off x="3957" y="2751"/>
              <a:ext cx="1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07" name="Line 170"/>
            <p:cNvSpPr>
              <a:spLocks noChangeShapeType="1"/>
            </p:cNvSpPr>
            <p:nvPr/>
          </p:nvSpPr>
          <p:spPr bwMode="auto">
            <a:xfrm flipV="1">
              <a:off x="3957" y="2731"/>
              <a:ext cx="26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08" name="Line 171"/>
            <p:cNvSpPr>
              <a:spLocks noChangeShapeType="1"/>
            </p:cNvSpPr>
            <p:nvPr/>
          </p:nvSpPr>
          <p:spPr bwMode="auto">
            <a:xfrm>
              <a:off x="3983" y="2731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09" name="Line 172"/>
            <p:cNvSpPr>
              <a:spLocks noChangeShapeType="1"/>
            </p:cNvSpPr>
            <p:nvPr/>
          </p:nvSpPr>
          <p:spPr bwMode="auto">
            <a:xfrm flipV="1">
              <a:off x="3997" y="2731"/>
              <a:ext cx="26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10" name="Line 173"/>
            <p:cNvSpPr>
              <a:spLocks noChangeShapeType="1"/>
            </p:cNvSpPr>
            <p:nvPr/>
          </p:nvSpPr>
          <p:spPr bwMode="auto">
            <a:xfrm flipV="1">
              <a:off x="4023" y="2711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11" name="Line 174"/>
            <p:cNvSpPr>
              <a:spLocks noChangeShapeType="1"/>
            </p:cNvSpPr>
            <p:nvPr/>
          </p:nvSpPr>
          <p:spPr bwMode="auto">
            <a:xfrm flipV="1">
              <a:off x="4023" y="2697"/>
              <a:ext cx="32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12" name="Line 175"/>
            <p:cNvSpPr>
              <a:spLocks noChangeShapeType="1"/>
            </p:cNvSpPr>
            <p:nvPr/>
          </p:nvSpPr>
          <p:spPr bwMode="auto">
            <a:xfrm flipH="1" flipV="1">
              <a:off x="4037" y="2679"/>
              <a:ext cx="18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13" name="Line 176"/>
            <p:cNvSpPr>
              <a:spLocks noChangeShapeType="1"/>
            </p:cNvSpPr>
            <p:nvPr/>
          </p:nvSpPr>
          <p:spPr bwMode="auto">
            <a:xfrm flipH="1" flipV="1">
              <a:off x="3997" y="2665"/>
              <a:ext cx="4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14" name="Line 177"/>
            <p:cNvSpPr>
              <a:spLocks noChangeShapeType="1"/>
            </p:cNvSpPr>
            <p:nvPr/>
          </p:nvSpPr>
          <p:spPr bwMode="auto">
            <a:xfrm flipV="1">
              <a:off x="3997" y="2619"/>
              <a:ext cx="1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15" name="Line 178"/>
            <p:cNvSpPr>
              <a:spLocks noChangeShapeType="1"/>
            </p:cNvSpPr>
            <p:nvPr/>
          </p:nvSpPr>
          <p:spPr bwMode="auto">
            <a:xfrm>
              <a:off x="3997" y="2619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16" name="Line 179"/>
            <p:cNvSpPr>
              <a:spLocks noChangeShapeType="1"/>
            </p:cNvSpPr>
            <p:nvPr/>
          </p:nvSpPr>
          <p:spPr bwMode="auto">
            <a:xfrm>
              <a:off x="4017" y="2619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17" name="Line 180"/>
            <p:cNvSpPr>
              <a:spLocks noChangeShapeType="1"/>
            </p:cNvSpPr>
            <p:nvPr/>
          </p:nvSpPr>
          <p:spPr bwMode="auto">
            <a:xfrm flipV="1">
              <a:off x="4037" y="2605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18" name="Line 181"/>
            <p:cNvSpPr>
              <a:spLocks noChangeShapeType="1"/>
            </p:cNvSpPr>
            <p:nvPr/>
          </p:nvSpPr>
          <p:spPr bwMode="auto">
            <a:xfrm>
              <a:off x="4037" y="2605"/>
              <a:ext cx="5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19" name="Line 182"/>
            <p:cNvSpPr>
              <a:spLocks noChangeShapeType="1"/>
            </p:cNvSpPr>
            <p:nvPr/>
          </p:nvSpPr>
          <p:spPr bwMode="auto">
            <a:xfrm flipV="1">
              <a:off x="4089" y="2587"/>
              <a:ext cx="14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20" name="Line 183"/>
            <p:cNvSpPr>
              <a:spLocks noChangeShapeType="1"/>
            </p:cNvSpPr>
            <p:nvPr/>
          </p:nvSpPr>
          <p:spPr bwMode="auto">
            <a:xfrm>
              <a:off x="4103" y="2587"/>
              <a:ext cx="32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21" name="Line 184"/>
            <p:cNvSpPr>
              <a:spLocks noChangeShapeType="1"/>
            </p:cNvSpPr>
            <p:nvPr/>
          </p:nvSpPr>
          <p:spPr bwMode="auto">
            <a:xfrm flipV="1">
              <a:off x="4135" y="2573"/>
              <a:ext cx="20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22" name="Line 185"/>
            <p:cNvSpPr>
              <a:spLocks noChangeShapeType="1"/>
            </p:cNvSpPr>
            <p:nvPr/>
          </p:nvSpPr>
          <p:spPr bwMode="auto">
            <a:xfrm flipV="1">
              <a:off x="4155" y="2565"/>
              <a:ext cx="18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23" name="Line 186"/>
            <p:cNvSpPr>
              <a:spLocks noChangeShapeType="1"/>
            </p:cNvSpPr>
            <p:nvPr/>
          </p:nvSpPr>
          <p:spPr bwMode="auto">
            <a:xfrm flipV="1">
              <a:off x="4173" y="2553"/>
              <a:ext cx="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24" name="Line 187"/>
            <p:cNvSpPr>
              <a:spLocks noChangeShapeType="1"/>
            </p:cNvSpPr>
            <p:nvPr/>
          </p:nvSpPr>
          <p:spPr bwMode="auto">
            <a:xfrm flipH="1" flipV="1">
              <a:off x="4155" y="2527"/>
              <a:ext cx="26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25" name="Line 188"/>
            <p:cNvSpPr>
              <a:spLocks noChangeShapeType="1"/>
            </p:cNvSpPr>
            <p:nvPr/>
          </p:nvSpPr>
          <p:spPr bwMode="auto">
            <a:xfrm flipH="1" flipV="1">
              <a:off x="4103" y="2507"/>
              <a:ext cx="5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26" name="Line 189"/>
            <p:cNvSpPr>
              <a:spLocks noChangeShapeType="1"/>
            </p:cNvSpPr>
            <p:nvPr/>
          </p:nvSpPr>
          <p:spPr bwMode="auto">
            <a:xfrm flipV="1">
              <a:off x="4103" y="2487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27" name="Line 190"/>
            <p:cNvSpPr>
              <a:spLocks noChangeShapeType="1"/>
            </p:cNvSpPr>
            <p:nvPr/>
          </p:nvSpPr>
          <p:spPr bwMode="auto">
            <a:xfrm flipH="1" flipV="1">
              <a:off x="4103" y="2479"/>
              <a:ext cx="14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00" name="Line 191"/>
            <p:cNvSpPr>
              <a:spLocks noChangeShapeType="1"/>
            </p:cNvSpPr>
            <p:nvPr/>
          </p:nvSpPr>
          <p:spPr bwMode="auto">
            <a:xfrm flipH="1" flipV="1">
              <a:off x="4075" y="2449"/>
              <a:ext cx="28" cy="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01" name="Line 192"/>
            <p:cNvSpPr>
              <a:spLocks noChangeShapeType="1"/>
            </p:cNvSpPr>
            <p:nvPr/>
          </p:nvSpPr>
          <p:spPr bwMode="auto">
            <a:xfrm flipV="1">
              <a:off x="4075" y="2421"/>
              <a:ext cx="28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02" name="Line 193"/>
            <p:cNvSpPr>
              <a:spLocks noChangeShapeType="1"/>
            </p:cNvSpPr>
            <p:nvPr/>
          </p:nvSpPr>
          <p:spPr bwMode="auto">
            <a:xfrm flipV="1">
              <a:off x="4103" y="2389"/>
              <a:ext cx="14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03" name="Line 194"/>
            <p:cNvSpPr>
              <a:spLocks noChangeShapeType="1"/>
            </p:cNvSpPr>
            <p:nvPr/>
          </p:nvSpPr>
          <p:spPr bwMode="auto">
            <a:xfrm flipH="1" flipV="1">
              <a:off x="4103" y="2367"/>
              <a:ext cx="14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04" name="Line 195"/>
            <p:cNvSpPr>
              <a:spLocks noChangeShapeType="1"/>
            </p:cNvSpPr>
            <p:nvPr/>
          </p:nvSpPr>
          <p:spPr bwMode="auto">
            <a:xfrm flipH="1" flipV="1">
              <a:off x="4075" y="2349"/>
              <a:ext cx="28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05" name="Line 196"/>
            <p:cNvSpPr>
              <a:spLocks noChangeShapeType="1"/>
            </p:cNvSpPr>
            <p:nvPr/>
          </p:nvSpPr>
          <p:spPr bwMode="auto">
            <a:xfrm flipV="1">
              <a:off x="4075" y="2329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06" name="Line 197"/>
            <p:cNvSpPr>
              <a:spLocks noChangeShapeType="1"/>
            </p:cNvSpPr>
            <p:nvPr/>
          </p:nvSpPr>
          <p:spPr bwMode="auto">
            <a:xfrm flipH="1">
              <a:off x="4055" y="2329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07" name="Line 198"/>
            <p:cNvSpPr>
              <a:spLocks noChangeShapeType="1"/>
            </p:cNvSpPr>
            <p:nvPr/>
          </p:nvSpPr>
          <p:spPr bwMode="auto">
            <a:xfrm flipV="1">
              <a:off x="4055" y="2297"/>
              <a:ext cx="8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08" name="Line 199"/>
            <p:cNvSpPr>
              <a:spLocks noChangeShapeType="1"/>
            </p:cNvSpPr>
            <p:nvPr/>
          </p:nvSpPr>
          <p:spPr bwMode="auto">
            <a:xfrm flipH="1" flipV="1">
              <a:off x="4049" y="2283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09" name="Line 200"/>
            <p:cNvSpPr>
              <a:spLocks noChangeShapeType="1"/>
            </p:cNvSpPr>
            <p:nvPr/>
          </p:nvSpPr>
          <p:spPr bwMode="auto">
            <a:xfrm flipV="1">
              <a:off x="4049" y="2269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10" name="Line 201"/>
            <p:cNvSpPr>
              <a:spLocks noChangeShapeType="1"/>
            </p:cNvSpPr>
            <p:nvPr/>
          </p:nvSpPr>
          <p:spPr bwMode="auto">
            <a:xfrm flipH="1" flipV="1">
              <a:off x="3997" y="2229"/>
              <a:ext cx="52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11" name="Line 202"/>
            <p:cNvSpPr>
              <a:spLocks noChangeShapeType="1"/>
            </p:cNvSpPr>
            <p:nvPr/>
          </p:nvSpPr>
          <p:spPr bwMode="auto">
            <a:xfrm flipH="1" flipV="1">
              <a:off x="3971" y="2223"/>
              <a:ext cx="2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12" name="Line 203"/>
            <p:cNvSpPr>
              <a:spLocks noChangeShapeType="1"/>
            </p:cNvSpPr>
            <p:nvPr/>
          </p:nvSpPr>
          <p:spPr bwMode="auto">
            <a:xfrm flipH="1">
              <a:off x="3937" y="2223"/>
              <a:ext cx="3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13" name="Line 204"/>
            <p:cNvSpPr>
              <a:spLocks noChangeShapeType="1"/>
            </p:cNvSpPr>
            <p:nvPr/>
          </p:nvSpPr>
          <p:spPr bwMode="auto">
            <a:xfrm flipH="1">
              <a:off x="3911" y="2243"/>
              <a:ext cx="26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14" name="Line 205"/>
            <p:cNvSpPr>
              <a:spLocks noChangeShapeType="1"/>
            </p:cNvSpPr>
            <p:nvPr/>
          </p:nvSpPr>
          <p:spPr bwMode="auto">
            <a:xfrm flipH="1">
              <a:off x="3898" y="2275"/>
              <a:ext cx="13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15" name="Line 206"/>
            <p:cNvSpPr>
              <a:spLocks noChangeShapeType="1"/>
            </p:cNvSpPr>
            <p:nvPr/>
          </p:nvSpPr>
          <p:spPr bwMode="auto">
            <a:xfrm>
              <a:off x="3898" y="2289"/>
              <a:ext cx="45" cy="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16" name="Line 207"/>
            <p:cNvSpPr>
              <a:spLocks noChangeShapeType="1"/>
            </p:cNvSpPr>
            <p:nvPr/>
          </p:nvSpPr>
          <p:spPr bwMode="auto">
            <a:xfrm flipH="1">
              <a:off x="3919" y="2335"/>
              <a:ext cx="24" cy="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217" name="Line 208"/>
            <p:cNvSpPr>
              <a:spLocks noChangeShapeType="1"/>
            </p:cNvSpPr>
            <p:nvPr/>
          </p:nvSpPr>
          <p:spPr bwMode="auto">
            <a:xfrm flipH="1" flipV="1">
              <a:off x="3898" y="2367"/>
              <a:ext cx="21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1514" name="Group 209"/>
          <p:cNvGrpSpPr>
            <a:grpSpLocks/>
          </p:cNvGrpSpPr>
          <p:nvPr/>
        </p:nvGrpSpPr>
        <p:grpSpPr bwMode="auto">
          <a:xfrm>
            <a:off x="5845175" y="3036888"/>
            <a:ext cx="1150938" cy="1504950"/>
            <a:chOff x="3682" y="2297"/>
            <a:chExt cx="725" cy="948"/>
          </a:xfrm>
        </p:grpSpPr>
        <p:sp>
          <p:nvSpPr>
            <p:cNvPr id="22146" name="Line 210"/>
            <p:cNvSpPr>
              <a:spLocks noChangeShapeType="1"/>
            </p:cNvSpPr>
            <p:nvPr/>
          </p:nvSpPr>
          <p:spPr bwMode="auto">
            <a:xfrm flipH="1">
              <a:off x="3860" y="2367"/>
              <a:ext cx="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47" name="Line 211"/>
            <p:cNvSpPr>
              <a:spLocks noChangeShapeType="1"/>
            </p:cNvSpPr>
            <p:nvPr/>
          </p:nvSpPr>
          <p:spPr bwMode="auto">
            <a:xfrm flipH="1">
              <a:off x="3828" y="2367"/>
              <a:ext cx="3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48" name="Line 212"/>
            <p:cNvSpPr>
              <a:spLocks noChangeShapeType="1"/>
            </p:cNvSpPr>
            <p:nvPr/>
          </p:nvSpPr>
          <p:spPr bwMode="auto">
            <a:xfrm flipH="1">
              <a:off x="3754" y="2375"/>
              <a:ext cx="74" cy="7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49" name="Line 213"/>
            <p:cNvSpPr>
              <a:spLocks noChangeShapeType="1"/>
            </p:cNvSpPr>
            <p:nvPr/>
          </p:nvSpPr>
          <p:spPr bwMode="auto">
            <a:xfrm>
              <a:off x="3754" y="2449"/>
              <a:ext cx="6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50" name="Line 214"/>
            <p:cNvSpPr>
              <a:spLocks noChangeShapeType="1"/>
            </p:cNvSpPr>
            <p:nvPr/>
          </p:nvSpPr>
          <p:spPr bwMode="auto">
            <a:xfrm flipH="1">
              <a:off x="3740" y="2467"/>
              <a:ext cx="20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51" name="Line 215"/>
            <p:cNvSpPr>
              <a:spLocks noChangeShapeType="1"/>
            </p:cNvSpPr>
            <p:nvPr/>
          </p:nvSpPr>
          <p:spPr bwMode="auto">
            <a:xfrm>
              <a:off x="3740" y="2501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52" name="Line 216"/>
            <p:cNvSpPr>
              <a:spLocks noChangeShapeType="1"/>
            </p:cNvSpPr>
            <p:nvPr/>
          </p:nvSpPr>
          <p:spPr bwMode="auto">
            <a:xfrm>
              <a:off x="3740" y="2513"/>
              <a:ext cx="14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53" name="Line 217"/>
            <p:cNvSpPr>
              <a:spLocks noChangeShapeType="1"/>
            </p:cNvSpPr>
            <p:nvPr/>
          </p:nvSpPr>
          <p:spPr bwMode="auto">
            <a:xfrm flipH="1">
              <a:off x="3740" y="2547"/>
              <a:ext cx="1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54" name="Line 218"/>
            <p:cNvSpPr>
              <a:spLocks noChangeShapeType="1"/>
            </p:cNvSpPr>
            <p:nvPr/>
          </p:nvSpPr>
          <p:spPr bwMode="auto">
            <a:xfrm>
              <a:off x="3740" y="2565"/>
              <a:ext cx="14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55" name="Line 219"/>
            <p:cNvSpPr>
              <a:spLocks noChangeShapeType="1"/>
            </p:cNvSpPr>
            <p:nvPr/>
          </p:nvSpPr>
          <p:spPr bwMode="auto">
            <a:xfrm flipH="1">
              <a:off x="3740" y="2599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56" name="Line 220"/>
            <p:cNvSpPr>
              <a:spLocks noChangeShapeType="1"/>
            </p:cNvSpPr>
            <p:nvPr/>
          </p:nvSpPr>
          <p:spPr bwMode="auto">
            <a:xfrm>
              <a:off x="3740" y="2619"/>
              <a:ext cx="14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57" name="Line 221"/>
            <p:cNvSpPr>
              <a:spLocks noChangeShapeType="1"/>
            </p:cNvSpPr>
            <p:nvPr/>
          </p:nvSpPr>
          <p:spPr bwMode="auto">
            <a:xfrm>
              <a:off x="3754" y="265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58" name="Line 222"/>
            <p:cNvSpPr>
              <a:spLocks noChangeShapeType="1"/>
            </p:cNvSpPr>
            <p:nvPr/>
          </p:nvSpPr>
          <p:spPr bwMode="auto">
            <a:xfrm>
              <a:off x="3754" y="2665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59" name="Line 223"/>
            <p:cNvSpPr>
              <a:spLocks noChangeShapeType="1"/>
            </p:cNvSpPr>
            <p:nvPr/>
          </p:nvSpPr>
          <p:spPr bwMode="auto">
            <a:xfrm>
              <a:off x="3780" y="2679"/>
              <a:ext cx="5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60" name="Line 224"/>
            <p:cNvSpPr>
              <a:spLocks noChangeShapeType="1"/>
            </p:cNvSpPr>
            <p:nvPr/>
          </p:nvSpPr>
          <p:spPr bwMode="auto">
            <a:xfrm>
              <a:off x="3834" y="2679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61" name="Line 225"/>
            <p:cNvSpPr>
              <a:spLocks noChangeShapeType="1"/>
            </p:cNvSpPr>
            <p:nvPr/>
          </p:nvSpPr>
          <p:spPr bwMode="auto">
            <a:xfrm>
              <a:off x="3834" y="2711"/>
              <a:ext cx="32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62" name="Line 226"/>
            <p:cNvSpPr>
              <a:spLocks noChangeShapeType="1"/>
            </p:cNvSpPr>
            <p:nvPr/>
          </p:nvSpPr>
          <p:spPr bwMode="auto">
            <a:xfrm>
              <a:off x="3866" y="2743"/>
              <a:ext cx="14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63" name="Line 227"/>
            <p:cNvSpPr>
              <a:spLocks noChangeShapeType="1"/>
            </p:cNvSpPr>
            <p:nvPr/>
          </p:nvSpPr>
          <p:spPr bwMode="auto">
            <a:xfrm>
              <a:off x="3880" y="2777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64" name="Line 228"/>
            <p:cNvSpPr>
              <a:spLocks noChangeShapeType="1"/>
            </p:cNvSpPr>
            <p:nvPr/>
          </p:nvSpPr>
          <p:spPr bwMode="auto">
            <a:xfrm flipV="1">
              <a:off x="3898" y="2771"/>
              <a:ext cx="7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65" name="Line 229"/>
            <p:cNvSpPr>
              <a:spLocks noChangeShapeType="1"/>
            </p:cNvSpPr>
            <p:nvPr/>
          </p:nvSpPr>
          <p:spPr bwMode="auto">
            <a:xfrm>
              <a:off x="3905" y="2771"/>
              <a:ext cx="32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66" name="Line 230"/>
            <p:cNvSpPr>
              <a:spLocks noChangeShapeType="1"/>
            </p:cNvSpPr>
            <p:nvPr/>
          </p:nvSpPr>
          <p:spPr bwMode="auto">
            <a:xfrm flipV="1">
              <a:off x="3937" y="2777"/>
              <a:ext cx="3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67" name="Freeform 231"/>
            <p:cNvSpPr>
              <a:spLocks/>
            </p:cNvSpPr>
            <p:nvPr/>
          </p:nvSpPr>
          <p:spPr bwMode="auto">
            <a:xfrm>
              <a:off x="3997" y="2297"/>
              <a:ext cx="410" cy="400"/>
            </a:xfrm>
            <a:custGeom>
              <a:avLst/>
              <a:gdLst>
                <a:gd name="T0" fmla="*/ 258 w 410"/>
                <a:gd name="T1" fmla="*/ 382 h 400"/>
                <a:gd name="T2" fmla="*/ 236 w 410"/>
                <a:gd name="T3" fmla="*/ 362 h 400"/>
                <a:gd name="T4" fmla="*/ 244 w 410"/>
                <a:gd name="T5" fmla="*/ 336 h 400"/>
                <a:gd name="T6" fmla="*/ 276 w 410"/>
                <a:gd name="T7" fmla="*/ 336 h 400"/>
                <a:gd name="T8" fmla="*/ 276 w 410"/>
                <a:gd name="T9" fmla="*/ 308 h 400"/>
                <a:gd name="T10" fmla="*/ 264 w 410"/>
                <a:gd name="T11" fmla="*/ 268 h 400"/>
                <a:gd name="T12" fmla="*/ 276 w 410"/>
                <a:gd name="T13" fmla="*/ 250 h 400"/>
                <a:gd name="T14" fmla="*/ 316 w 410"/>
                <a:gd name="T15" fmla="*/ 290 h 400"/>
                <a:gd name="T16" fmla="*/ 336 w 410"/>
                <a:gd name="T17" fmla="*/ 268 h 400"/>
                <a:gd name="T18" fmla="*/ 316 w 410"/>
                <a:gd name="T19" fmla="*/ 250 h 400"/>
                <a:gd name="T20" fmla="*/ 350 w 410"/>
                <a:gd name="T21" fmla="*/ 236 h 400"/>
                <a:gd name="T22" fmla="*/ 368 w 410"/>
                <a:gd name="T23" fmla="*/ 210 h 400"/>
                <a:gd name="T24" fmla="*/ 402 w 410"/>
                <a:gd name="T25" fmla="*/ 204 h 400"/>
                <a:gd name="T26" fmla="*/ 410 w 410"/>
                <a:gd name="T27" fmla="*/ 170 h 400"/>
                <a:gd name="T28" fmla="*/ 368 w 410"/>
                <a:gd name="T29" fmla="*/ 152 h 400"/>
                <a:gd name="T30" fmla="*/ 356 w 410"/>
                <a:gd name="T31" fmla="*/ 124 h 400"/>
                <a:gd name="T32" fmla="*/ 330 w 410"/>
                <a:gd name="T33" fmla="*/ 110 h 400"/>
                <a:gd name="T34" fmla="*/ 296 w 410"/>
                <a:gd name="T35" fmla="*/ 92 h 400"/>
                <a:gd name="T36" fmla="*/ 218 w 410"/>
                <a:gd name="T37" fmla="*/ 110 h 400"/>
                <a:gd name="T38" fmla="*/ 158 w 410"/>
                <a:gd name="T39" fmla="*/ 70 h 400"/>
                <a:gd name="T40" fmla="*/ 120 w 410"/>
                <a:gd name="T41" fmla="*/ 38 h 400"/>
                <a:gd name="T42" fmla="*/ 92 w 410"/>
                <a:gd name="T43" fmla="*/ 6 h 400"/>
                <a:gd name="T44" fmla="*/ 58 w 410"/>
                <a:gd name="T45" fmla="*/ 32 h 400"/>
                <a:gd name="T46" fmla="*/ 78 w 410"/>
                <a:gd name="T47" fmla="*/ 52 h 400"/>
                <a:gd name="T48" fmla="*/ 120 w 410"/>
                <a:gd name="T49" fmla="*/ 92 h 400"/>
                <a:gd name="T50" fmla="*/ 78 w 410"/>
                <a:gd name="T51" fmla="*/ 152 h 400"/>
                <a:gd name="T52" fmla="*/ 120 w 410"/>
                <a:gd name="T53" fmla="*/ 190 h 400"/>
                <a:gd name="T54" fmla="*/ 130 w 410"/>
                <a:gd name="T55" fmla="*/ 216 h 400"/>
                <a:gd name="T56" fmla="*/ 184 w 410"/>
                <a:gd name="T57" fmla="*/ 256 h 400"/>
                <a:gd name="T58" fmla="*/ 158 w 410"/>
                <a:gd name="T59" fmla="*/ 276 h 400"/>
                <a:gd name="T60" fmla="*/ 106 w 410"/>
                <a:gd name="T61" fmla="*/ 290 h 400"/>
                <a:gd name="T62" fmla="*/ 40 w 410"/>
                <a:gd name="T63" fmla="*/ 308 h 400"/>
                <a:gd name="T64" fmla="*/ 0 w 410"/>
                <a:gd name="T65" fmla="*/ 322 h 400"/>
                <a:gd name="T66" fmla="*/ 52 w 410"/>
                <a:gd name="T67" fmla="*/ 382 h 400"/>
                <a:gd name="T68" fmla="*/ 120 w 410"/>
                <a:gd name="T69" fmla="*/ 396 h 400"/>
                <a:gd name="T70" fmla="*/ 222 w 410"/>
                <a:gd name="T71" fmla="*/ 400 h 4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0"/>
                <a:gd name="T109" fmla="*/ 0 h 400"/>
                <a:gd name="T110" fmla="*/ 410 w 410"/>
                <a:gd name="T111" fmla="*/ 400 h 4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0" h="400">
                  <a:moveTo>
                    <a:pt x="250" y="400"/>
                  </a:moveTo>
                  <a:lnTo>
                    <a:pt x="258" y="382"/>
                  </a:lnTo>
                  <a:lnTo>
                    <a:pt x="250" y="368"/>
                  </a:lnTo>
                  <a:lnTo>
                    <a:pt x="236" y="362"/>
                  </a:lnTo>
                  <a:lnTo>
                    <a:pt x="236" y="336"/>
                  </a:lnTo>
                  <a:lnTo>
                    <a:pt x="244" y="336"/>
                  </a:lnTo>
                  <a:lnTo>
                    <a:pt x="258" y="348"/>
                  </a:lnTo>
                  <a:lnTo>
                    <a:pt x="276" y="336"/>
                  </a:lnTo>
                  <a:lnTo>
                    <a:pt x="290" y="322"/>
                  </a:lnTo>
                  <a:lnTo>
                    <a:pt x="276" y="308"/>
                  </a:lnTo>
                  <a:lnTo>
                    <a:pt x="290" y="308"/>
                  </a:lnTo>
                  <a:lnTo>
                    <a:pt x="264" y="268"/>
                  </a:lnTo>
                  <a:lnTo>
                    <a:pt x="264" y="250"/>
                  </a:lnTo>
                  <a:lnTo>
                    <a:pt x="276" y="250"/>
                  </a:lnTo>
                  <a:lnTo>
                    <a:pt x="290" y="276"/>
                  </a:lnTo>
                  <a:lnTo>
                    <a:pt x="316" y="290"/>
                  </a:lnTo>
                  <a:lnTo>
                    <a:pt x="322" y="276"/>
                  </a:lnTo>
                  <a:lnTo>
                    <a:pt x="336" y="268"/>
                  </a:lnTo>
                  <a:lnTo>
                    <a:pt x="316" y="256"/>
                  </a:lnTo>
                  <a:lnTo>
                    <a:pt x="316" y="250"/>
                  </a:lnTo>
                  <a:lnTo>
                    <a:pt x="322" y="250"/>
                  </a:lnTo>
                  <a:lnTo>
                    <a:pt x="350" y="236"/>
                  </a:lnTo>
                  <a:lnTo>
                    <a:pt x="356" y="222"/>
                  </a:lnTo>
                  <a:lnTo>
                    <a:pt x="368" y="210"/>
                  </a:lnTo>
                  <a:lnTo>
                    <a:pt x="388" y="222"/>
                  </a:lnTo>
                  <a:lnTo>
                    <a:pt x="402" y="204"/>
                  </a:lnTo>
                  <a:lnTo>
                    <a:pt x="396" y="184"/>
                  </a:lnTo>
                  <a:lnTo>
                    <a:pt x="410" y="170"/>
                  </a:lnTo>
                  <a:lnTo>
                    <a:pt x="388" y="158"/>
                  </a:lnTo>
                  <a:lnTo>
                    <a:pt x="368" y="152"/>
                  </a:lnTo>
                  <a:lnTo>
                    <a:pt x="376" y="130"/>
                  </a:lnTo>
                  <a:lnTo>
                    <a:pt x="356" y="124"/>
                  </a:lnTo>
                  <a:lnTo>
                    <a:pt x="322" y="110"/>
                  </a:lnTo>
                  <a:lnTo>
                    <a:pt x="330" y="110"/>
                  </a:lnTo>
                  <a:lnTo>
                    <a:pt x="302" y="92"/>
                  </a:lnTo>
                  <a:lnTo>
                    <a:pt x="296" y="92"/>
                  </a:lnTo>
                  <a:lnTo>
                    <a:pt x="264" y="110"/>
                  </a:lnTo>
                  <a:lnTo>
                    <a:pt x="218" y="110"/>
                  </a:lnTo>
                  <a:lnTo>
                    <a:pt x="176" y="92"/>
                  </a:lnTo>
                  <a:lnTo>
                    <a:pt x="158" y="70"/>
                  </a:lnTo>
                  <a:lnTo>
                    <a:pt x="138" y="52"/>
                  </a:lnTo>
                  <a:lnTo>
                    <a:pt x="120" y="38"/>
                  </a:lnTo>
                  <a:lnTo>
                    <a:pt x="106" y="18"/>
                  </a:lnTo>
                  <a:lnTo>
                    <a:pt x="92" y="6"/>
                  </a:lnTo>
                  <a:lnTo>
                    <a:pt x="58" y="0"/>
                  </a:lnTo>
                  <a:lnTo>
                    <a:pt x="58" y="32"/>
                  </a:lnTo>
                  <a:lnTo>
                    <a:pt x="78" y="32"/>
                  </a:lnTo>
                  <a:lnTo>
                    <a:pt x="78" y="52"/>
                  </a:lnTo>
                  <a:lnTo>
                    <a:pt x="106" y="70"/>
                  </a:lnTo>
                  <a:lnTo>
                    <a:pt x="120" y="92"/>
                  </a:lnTo>
                  <a:lnTo>
                    <a:pt x="106" y="124"/>
                  </a:lnTo>
                  <a:lnTo>
                    <a:pt x="78" y="152"/>
                  </a:lnTo>
                  <a:lnTo>
                    <a:pt x="106" y="184"/>
                  </a:lnTo>
                  <a:lnTo>
                    <a:pt x="120" y="190"/>
                  </a:lnTo>
                  <a:lnTo>
                    <a:pt x="106" y="210"/>
                  </a:lnTo>
                  <a:lnTo>
                    <a:pt x="130" y="216"/>
                  </a:lnTo>
                  <a:lnTo>
                    <a:pt x="158" y="230"/>
                  </a:lnTo>
                  <a:lnTo>
                    <a:pt x="184" y="256"/>
                  </a:lnTo>
                  <a:lnTo>
                    <a:pt x="176" y="268"/>
                  </a:lnTo>
                  <a:lnTo>
                    <a:pt x="158" y="276"/>
                  </a:lnTo>
                  <a:lnTo>
                    <a:pt x="138" y="308"/>
                  </a:lnTo>
                  <a:lnTo>
                    <a:pt x="106" y="290"/>
                  </a:lnTo>
                  <a:lnTo>
                    <a:pt x="92" y="322"/>
                  </a:lnTo>
                  <a:lnTo>
                    <a:pt x="40" y="308"/>
                  </a:lnTo>
                  <a:lnTo>
                    <a:pt x="40" y="322"/>
                  </a:lnTo>
                  <a:lnTo>
                    <a:pt x="0" y="322"/>
                  </a:lnTo>
                  <a:lnTo>
                    <a:pt x="0" y="362"/>
                  </a:lnTo>
                  <a:lnTo>
                    <a:pt x="52" y="382"/>
                  </a:lnTo>
                  <a:lnTo>
                    <a:pt x="78" y="368"/>
                  </a:lnTo>
                  <a:lnTo>
                    <a:pt x="120" y="396"/>
                  </a:lnTo>
                  <a:lnTo>
                    <a:pt x="184" y="396"/>
                  </a:lnTo>
                  <a:lnTo>
                    <a:pt x="222" y="400"/>
                  </a:lnTo>
                  <a:lnTo>
                    <a:pt x="250" y="4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68" name="Line 232"/>
            <p:cNvSpPr>
              <a:spLocks noChangeShapeType="1"/>
            </p:cNvSpPr>
            <p:nvPr/>
          </p:nvSpPr>
          <p:spPr bwMode="auto">
            <a:xfrm flipV="1">
              <a:off x="4247" y="2679"/>
              <a:ext cx="8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69" name="Line 233"/>
            <p:cNvSpPr>
              <a:spLocks noChangeShapeType="1"/>
            </p:cNvSpPr>
            <p:nvPr/>
          </p:nvSpPr>
          <p:spPr bwMode="auto">
            <a:xfrm flipH="1" flipV="1">
              <a:off x="4247" y="2665"/>
              <a:ext cx="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70" name="Line 234"/>
            <p:cNvSpPr>
              <a:spLocks noChangeShapeType="1"/>
            </p:cNvSpPr>
            <p:nvPr/>
          </p:nvSpPr>
          <p:spPr bwMode="auto">
            <a:xfrm flipH="1" flipV="1">
              <a:off x="4233" y="2659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71" name="Line 235"/>
            <p:cNvSpPr>
              <a:spLocks noChangeShapeType="1"/>
            </p:cNvSpPr>
            <p:nvPr/>
          </p:nvSpPr>
          <p:spPr bwMode="auto">
            <a:xfrm flipV="1">
              <a:off x="4233" y="2633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72" name="Line 236"/>
            <p:cNvSpPr>
              <a:spLocks noChangeShapeType="1"/>
            </p:cNvSpPr>
            <p:nvPr/>
          </p:nvSpPr>
          <p:spPr bwMode="auto">
            <a:xfrm>
              <a:off x="4233" y="2633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73" name="Line 237"/>
            <p:cNvSpPr>
              <a:spLocks noChangeShapeType="1"/>
            </p:cNvSpPr>
            <p:nvPr/>
          </p:nvSpPr>
          <p:spPr bwMode="auto">
            <a:xfrm>
              <a:off x="4241" y="2633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74" name="Line 238"/>
            <p:cNvSpPr>
              <a:spLocks noChangeShapeType="1"/>
            </p:cNvSpPr>
            <p:nvPr/>
          </p:nvSpPr>
          <p:spPr bwMode="auto">
            <a:xfrm flipV="1">
              <a:off x="4255" y="2633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75" name="Line 239"/>
            <p:cNvSpPr>
              <a:spLocks noChangeShapeType="1"/>
            </p:cNvSpPr>
            <p:nvPr/>
          </p:nvSpPr>
          <p:spPr bwMode="auto">
            <a:xfrm flipV="1">
              <a:off x="4273" y="2619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76" name="Line 240"/>
            <p:cNvSpPr>
              <a:spLocks noChangeShapeType="1"/>
            </p:cNvSpPr>
            <p:nvPr/>
          </p:nvSpPr>
          <p:spPr bwMode="auto">
            <a:xfrm flipH="1" flipV="1">
              <a:off x="4273" y="2605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77" name="Line 241"/>
            <p:cNvSpPr>
              <a:spLocks noChangeShapeType="1"/>
            </p:cNvSpPr>
            <p:nvPr/>
          </p:nvSpPr>
          <p:spPr bwMode="auto">
            <a:xfrm>
              <a:off x="4273" y="2605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78" name="Line 242"/>
            <p:cNvSpPr>
              <a:spLocks noChangeShapeType="1"/>
            </p:cNvSpPr>
            <p:nvPr/>
          </p:nvSpPr>
          <p:spPr bwMode="auto">
            <a:xfrm flipH="1" flipV="1">
              <a:off x="4261" y="2565"/>
              <a:ext cx="26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79" name="Line 243"/>
            <p:cNvSpPr>
              <a:spLocks noChangeShapeType="1"/>
            </p:cNvSpPr>
            <p:nvPr/>
          </p:nvSpPr>
          <p:spPr bwMode="auto">
            <a:xfrm flipV="1">
              <a:off x="4261" y="2547"/>
              <a:ext cx="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80" name="Line 244"/>
            <p:cNvSpPr>
              <a:spLocks noChangeShapeType="1"/>
            </p:cNvSpPr>
            <p:nvPr/>
          </p:nvSpPr>
          <p:spPr bwMode="auto">
            <a:xfrm>
              <a:off x="4261" y="2547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81" name="Line 245"/>
            <p:cNvSpPr>
              <a:spLocks noChangeShapeType="1"/>
            </p:cNvSpPr>
            <p:nvPr/>
          </p:nvSpPr>
          <p:spPr bwMode="auto">
            <a:xfrm>
              <a:off x="4273" y="2547"/>
              <a:ext cx="1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82" name="Line 246"/>
            <p:cNvSpPr>
              <a:spLocks noChangeShapeType="1"/>
            </p:cNvSpPr>
            <p:nvPr/>
          </p:nvSpPr>
          <p:spPr bwMode="auto">
            <a:xfrm>
              <a:off x="4287" y="2573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83" name="Line 247"/>
            <p:cNvSpPr>
              <a:spLocks noChangeShapeType="1"/>
            </p:cNvSpPr>
            <p:nvPr/>
          </p:nvSpPr>
          <p:spPr bwMode="auto">
            <a:xfrm flipV="1">
              <a:off x="4313" y="2573"/>
              <a:ext cx="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84" name="Line 248"/>
            <p:cNvSpPr>
              <a:spLocks noChangeShapeType="1"/>
            </p:cNvSpPr>
            <p:nvPr/>
          </p:nvSpPr>
          <p:spPr bwMode="auto">
            <a:xfrm flipV="1">
              <a:off x="4319" y="2565"/>
              <a:ext cx="14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85" name="Line 249"/>
            <p:cNvSpPr>
              <a:spLocks noChangeShapeType="1"/>
            </p:cNvSpPr>
            <p:nvPr/>
          </p:nvSpPr>
          <p:spPr bwMode="auto">
            <a:xfrm flipH="1" flipV="1">
              <a:off x="4313" y="2553"/>
              <a:ext cx="20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86" name="Line 250"/>
            <p:cNvSpPr>
              <a:spLocks noChangeShapeType="1"/>
            </p:cNvSpPr>
            <p:nvPr/>
          </p:nvSpPr>
          <p:spPr bwMode="auto">
            <a:xfrm flipV="1">
              <a:off x="4313" y="2547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87" name="Line 251"/>
            <p:cNvSpPr>
              <a:spLocks noChangeShapeType="1"/>
            </p:cNvSpPr>
            <p:nvPr/>
          </p:nvSpPr>
          <p:spPr bwMode="auto">
            <a:xfrm>
              <a:off x="4313" y="2547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88" name="Line 252"/>
            <p:cNvSpPr>
              <a:spLocks noChangeShapeType="1"/>
            </p:cNvSpPr>
            <p:nvPr/>
          </p:nvSpPr>
          <p:spPr bwMode="auto">
            <a:xfrm flipV="1">
              <a:off x="4319" y="2533"/>
              <a:ext cx="2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89" name="Line 253"/>
            <p:cNvSpPr>
              <a:spLocks noChangeShapeType="1"/>
            </p:cNvSpPr>
            <p:nvPr/>
          </p:nvSpPr>
          <p:spPr bwMode="auto">
            <a:xfrm flipV="1">
              <a:off x="4347" y="2519"/>
              <a:ext cx="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90" name="Line 254"/>
            <p:cNvSpPr>
              <a:spLocks noChangeShapeType="1"/>
            </p:cNvSpPr>
            <p:nvPr/>
          </p:nvSpPr>
          <p:spPr bwMode="auto">
            <a:xfrm flipV="1">
              <a:off x="4353" y="2507"/>
              <a:ext cx="12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91" name="Line 255"/>
            <p:cNvSpPr>
              <a:spLocks noChangeShapeType="1"/>
            </p:cNvSpPr>
            <p:nvPr/>
          </p:nvSpPr>
          <p:spPr bwMode="auto">
            <a:xfrm>
              <a:off x="4365" y="2507"/>
              <a:ext cx="20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92" name="Line 256"/>
            <p:cNvSpPr>
              <a:spLocks noChangeShapeType="1"/>
            </p:cNvSpPr>
            <p:nvPr/>
          </p:nvSpPr>
          <p:spPr bwMode="auto">
            <a:xfrm flipV="1">
              <a:off x="4385" y="2501"/>
              <a:ext cx="1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93" name="Line 257"/>
            <p:cNvSpPr>
              <a:spLocks noChangeShapeType="1"/>
            </p:cNvSpPr>
            <p:nvPr/>
          </p:nvSpPr>
          <p:spPr bwMode="auto">
            <a:xfrm flipH="1" flipV="1">
              <a:off x="4393" y="2481"/>
              <a:ext cx="6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94" name="Line 258"/>
            <p:cNvSpPr>
              <a:spLocks noChangeShapeType="1"/>
            </p:cNvSpPr>
            <p:nvPr/>
          </p:nvSpPr>
          <p:spPr bwMode="auto">
            <a:xfrm flipV="1">
              <a:off x="4393" y="2467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95" name="Line 259"/>
            <p:cNvSpPr>
              <a:spLocks noChangeShapeType="1"/>
            </p:cNvSpPr>
            <p:nvPr/>
          </p:nvSpPr>
          <p:spPr bwMode="auto">
            <a:xfrm flipH="1" flipV="1">
              <a:off x="4385" y="2455"/>
              <a:ext cx="22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96" name="Line 260"/>
            <p:cNvSpPr>
              <a:spLocks noChangeShapeType="1"/>
            </p:cNvSpPr>
            <p:nvPr/>
          </p:nvSpPr>
          <p:spPr bwMode="auto">
            <a:xfrm flipH="1" flipV="1">
              <a:off x="4365" y="2449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97" name="Line 261"/>
            <p:cNvSpPr>
              <a:spLocks noChangeShapeType="1"/>
            </p:cNvSpPr>
            <p:nvPr/>
          </p:nvSpPr>
          <p:spPr bwMode="auto">
            <a:xfrm flipV="1">
              <a:off x="4365" y="2427"/>
              <a:ext cx="8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98" name="Line 262"/>
            <p:cNvSpPr>
              <a:spLocks noChangeShapeType="1"/>
            </p:cNvSpPr>
            <p:nvPr/>
          </p:nvSpPr>
          <p:spPr bwMode="auto">
            <a:xfrm flipH="1" flipV="1">
              <a:off x="4353" y="2421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99" name="Line 263"/>
            <p:cNvSpPr>
              <a:spLocks noChangeShapeType="1"/>
            </p:cNvSpPr>
            <p:nvPr/>
          </p:nvSpPr>
          <p:spPr bwMode="auto">
            <a:xfrm flipH="1" flipV="1">
              <a:off x="4319" y="2407"/>
              <a:ext cx="3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00" name="Line 264"/>
            <p:cNvSpPr>
              <a:spLocks noChangeShapeType="1"/>
            </p:cNvSpPr>
            <p:nvPr/>
          </p:nvSpPr>
          <p:spPr bwMode="auto">
            <a:xfrm>
              <a:off x="4319" y="2407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01" name="Line 265"/>
            <p:cNvSpPr>
              <a:spLocks noChangeShapeType="1"/>
            </p:cNvSpPr>
            <p:nvPr/>
          </p:nvSpPr>
          <p:spPr bwMode="auto">
            <a:xfrm flipH="1" flipV="1">
              <a:off x="4299" y="2389"/>
              <a:ext cx="28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02" name="Line 266"/>
            <p:cNvSpPr>
              <a:spLocks noChangeShapeType="1"/>
            </p:cNvSpPr>
            <p:nvPr/>
          </p:nvSpPr>
          <p:spPr bwMode="auto">
            <a:xfrm flipH="1">
              <a:off x="4293" y="2389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03" name="Line 267"/>
            <p:cNvSpPr>
              <a:spLocks noChangeShapeType="1"/>
            </p:cNvSpPr>
            <p:nvPr/>
          </p:nvSpPr>
          <p:spPr bwMode="auto">
            <a:xfrm flipH="1">
              <a:off x="4261" y="2389"/>
              <a:ext cx="32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04" name="Line 268"/>
            <p:cNvSpPr>
              <a:spLocks noChangeShapeType="1"/>
            </p:cNvSpPr>
            <p:nvPr/>
          </p:nvSpPr>
          <p:spPr bwMode="auto">
            <a:xfrm flipH="1">
              <a:off x="4215" y="2407"/>
              <a:ext cx="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05" name="Line 269"/>
            <p:cNvSpPr>
              <a:spLocks noChangeShapeType="1"/>
            </p:cNvSpPr>
            <p:nvPr/>
          </p:nvSpPr>
          <p:spPr bwMode="auto">
            <a:xfrm flipH="1" flipV="1">
              <a:off x="4173" y="2389"/>
              <a:ext cx="42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06" name="Line 270"/>
            <p:cNvSpPr>
              <a:spLocks noChangeShapeType="1"/>
            </p:cNvSpPr>
            <p:nvPr/>
          </p:nvSpPr>
          <p:spPr bwMode="auto">
            <a:xfrm flipH="1" flipV="1">
              <a:off x="4155" y="2367"/>
              <a:ext cx="18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07" name="Line 271"/>
            <p:cNvSpPr>
              <a:spLocks noChangeShapeType="1"/>
            </p:cNvSpPr>
            <p:nvPr/>
          </p:nvSpPr>
          <p:spPr bwMode="auto">
            <a:xfrm flipH="1" flipV="1">
              <a:off x="4135" y="2349"/>
              <a:ext cx="20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08" name="Line 272"/>
            <p:cNvSpPr>
              <a:spLocks noChangeShapeType="1"/>
            </p:cNvSpPr>
            <p:nvPr/>
          </p:nvSpPr>
          <p:spPr bwMode="auto">
            <a:xfrm flipH="1" flipV="1">
              <a:off x="4117" y="2335"/>
              <a:ext cx="1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09" name="Line 273"/>
            <p:cNvSpPr>
              <a:spLocks noChangeShapeType="1"/>
            </p:cNvSpPr>
            <p:nvPr/>
          </p:nvSpPr>
          <p:spPr bwMode="auto">
            <a:xfrm flipH="1" flipV="1">
              <a:off x="4103" y="2315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10" name="Line 274"/>
            <p:cNvSpPr>
              <a:spLocks noChangeShapeType="1"/>
            </p:cNvSpPr>
            <p:nvPr/>
          </p:nvSpPr>
          <p:spPr bwMode="auto">
            <a:xfrm flipH="1" flipV="1">
              <a:off x="4089" y="2303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11" name="Line 275"/>
            <p:cNvSpPr>
              <a:spLocks noChangeShapeType="1"/>
            </p:cNvSpPr>
            <p:nvPr/>
          </p:nvSpPr>
          <p:spPr bwMode="auto">
            <a:xfrm flipH="1" flipV="1">
              <a:off x="4055" y="2297"/>
              <a:ext cx="3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12" name="Line 276"/>
            <p:cNvSpPr>
              <a:spLocks noChangeShapeType="1"/>
            </p:cNvSpPr>
            <p:nvPr/>
          </p:nvSpPr>
          <p:spPr bwMode="auto">
            <a:xfrm>
              <a:off x="4055" y="2297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13" name="Line 277"/>
            <p:cNvSpPr>
              <a:spLocks noChangeShapeType="1"/>
            </p:cNvSpPr>
            <p:nvPr/>
          </p:nvSpPr>
          <p:spPr bwMode="auto">
            <a:xfrm>
              <a:off x="4055" y="2329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14" name="Line 278"/>
            <p:cNvSpPr>
              <a:spLocks noChangeShapeType="1"/>
            </p:cNvSpPr>
            <p:nvPr/>
          </p:nvSpPr>
          <p:spPr bwMode="auto">
            <a:xfrm>
              <a:off x="4075" y="2329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15" name="Line 279"/>
            <p:cNvSpPr>
              <a:spLocks noChangeShapeType="1"/>
            </p:cNvSpPr>
            <p:nvPr/>
          </p:nvSpPr>
          <p:spPr bwMode="auto">
            <a:xfrm>
              <a:off x="4075" y="2349"/>
              <a:ext cx="28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16" name="Line 280"/>
            <p:cNvSpPr>
              <a:spLocks noChangeShapeType="1"/>
            </p:cNvSpPr>
            <p:nvPr/>
          </p:nvSpPr>
          <p:spPr bwMode="auto">
            <a:xfrm>
              <a:off x="4103" y="2367"/>
              <a:ext cx="14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17" name="Line 281"/>
            <p:cNvSpPr>
              <a:spLocks noChangeShapeType="1"/>
            </p:cNvSpPr>
            <p:nvPr/>
          </p:nvSpPr>
          <p:spPr bwMode="auto">
            <a:xfrm flipH="1">
              <a:off x="4103" y="2389"/>
              <a:ext cx="14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18" name="Line 282"/>
            <p:cNvSpPr>
              <a:spLocks noChangeShapeType="1"/>
            </p:cNvSpPr>
            <p:nvPr/>
          </p:nvSpPr>
          <p:spPr bwMode="auto">
            <a:xfrm flipH="1">
              <a:off x="4075" y="2421"/>
              <a:ext cx="28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19" name="Line 283"/>
            <p:cNvSpPr>
              <a:spLocks noChangeShapeType="1"/>
            </p:cNvSpPr>
            <p:nvPr/>
          </p:nvSpPr>
          <p:spPr bwMode="auto">
            <a:xfrm>
              <a:off x="4075" y="2449"/>
              <a:ext cx="28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20" name="Line 284"/>
            <p:cNvSpPr>
              <a:spLocks noChangeShapeType="1"/>
            </p:cNvSpPr>
            <p:nvPr/>
          </p:nvSpPr>
          <p:spPr bwMode="auto">
            <a:xfrm>
              <a:off x="4103" y="2481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21" name="Line 285"/>
            <p:cNvSpPr>
              <a:spLocks noChangeShapeType="1"/>
            </p:cNvSpPr>
            <p:nvPr/>
          </p:nvSpPr>
          <p:spPr bwMode="auto">
            <a:xfrm flipH="1">
              <a:off x="4103" y="2487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22" name="Line 286"/>
            <p:cNvSpPr>
              <a:spLocks noChangeShapeType="1"/>
            </p:cNvSpPr>
            <p:nvPr/>
          </p:nvSpPr>
          <p:spPr bwMode="auto">
            <a:xfrm>
              <a:off x="4103" y="2507"/>
              <a:ext cx="2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23" name="Line 287"/>
            <p:cNvSpPr>
              <a:spLocks noChangeShapeType="1"/>
            </p:cNvSpPr>
            <p:nvPr/>
          </p:nvSpPr>
          <p:spPr bwMode="auto">
            <a:xfrm>
              <a:off x="4127" y="2513"/>
              <a:ext cx="2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24" name="Line 288"/>
            <p:cNvSpPr>
              <a:spLocks noChangeShapeType="1"/>
            </p:cNvSpPr>
            <p:nvPr/>
          </p:nvSpPr>
          <p:spPr bwMode="auto">
            <a:xfrm>
              <a:off x="4155" y="2527"/>
              <a:ext cx="26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25" name="Line 289"/>
            <p:cNvSpPr>
              <a:spLocks noChangeShapeType="1"/>
            </p:cNvSpPr>
            <p:nvPr/>
          </p:nvSpPr>
          <p:spPr bwMode="auto">
            <a:xfrm flipH="1">
              <a:off x="4173" y="2553"/>
              <a:ext cx="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26" name="Line 290"/>
            <p:cNvSpPr>
              <a:spLocks noChangeShapeType="1"/>
            </p:cNvSpPr>
            <p:nvPr/>
          </p:nvSpPr>
          <p:spPr bwMode="auto">
            <a:xfrm flipH="1">
              <a:off x="4155" y="2565"/>
              <a:ext cx="18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27" name="Line 291"/>
            <p:cNvSpPr>
              <a:spLocks noChangeShapeType="1"/>
            </p:cNvSpPr>
            <p:nvPr/>
          </p:nvSpPr>
          <p:spPr bwMode="auto">
            <a:xfrm flipH="1">
              <a:off x="4135" y="2573"/>
              <a:ext cx="20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28" name="Line 292"/>
            <p:cNvSpPr>
              <a:spLocks noChangeShapeType="1"/>
            </p:cNvSpPr>
            <p:nvPr/>
          </p:nvSpPr>
          <p:spPr bwMode="auto">
            <a:xfrm flipH="1" flipV="1">
              <a:off x="4103" y="2587"/>
              <a:ext cx="32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29" name="Line 293"/>
            <p:cNvSpPr>
              <a:spLocks noChangeShapeType="1"/>
            </p:cNvSpPr>
            <p:nvPr/>
          </p:nvSpPr>
          <p:spPr bwMode="auto">
            <a:xfrm flipH="1">
              <a:off x="4089" y="2587"/>
              <a:ext cx="14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30" name="Line 294"/>
            <p:cNvSpPr>
              <a:spLocks noChangeShapeType="1"/>
            </p:cNvSpPr>
            <p:nvPr/>
          </p:nvSpPr>
          <p:spPr bwMode="auto">
            <a:xfrm flipH="1" flipV="1">
              <a:off x="4037" y="2605"/>
              <a:ext cx="5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31" name="Line 295"/>
            <p:cNvSpPr>
              <a:spLocks noChangeShapeType="1"/>
            </p:cNvSpPr>
            <p:nvPr/>
          </p:nvSpPr>
          <p:spPr bwMode="auto">
            <a:xfrm>
              <a:off x="4037" y="2605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32" name="Line 296"/>
            <p:cNvSpPr>
              <a:spLocks noChangeShapeType="1"/>
            </p:cNvSpPr>
            <p:nvPr/>
          </p:nvSpPr>
          <p:spPr bwMode="auto">
            <a:xfrm flipH="1">
              <a:off x="3997" y="2619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33" name="Line 297"/>
            <p:cNvSpPr>
              <a:spLocks noChangeShapeType="1"/>
            </p:cNvSpPr>
            <p:nvPr/>
          </p:nvSpPr>
          <p:spPr bwMode="auto">
            <a:xfrm>
              <a:off x="3997" y="2619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34" name="Line 298"/>
            <p:cNvSpPr>
              <a:spLocks noChangeShapeType="1"/>
            </p:cNvSpPr>
            <p:nvPr/>
          </p:nvSpPr>
          <p:spPr bwMode="auto">
            <a:xfrm>
              <a:off x="3997" y="2659"/>
              <a:ext cx="5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35" name="Line 299"/>
            <p:cNvSpPr>
              <a:spLocks noChangeShapeType="1"/>
            </p:cNvSpPr>
            <p:nvPr/>
          </p:nvSpPr>
          <p:spPr bwMode="auto">
            <a:xfrm flipV="1">
              <a:off x="4049" y="2665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36" name="Line 300"/>
            <p:cNvSpPr>
              <a:spLocks noChangeShapeType="1"/>
            </p:cNvSpPr>
            <p:nvPr/>
          </p:nvSpPr>
          <p:spPr bwMode="auto">
            <a:xfrm>
              <a:off x="4075" y="2665"/>
              <a:ext cx="42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37" name="Line 301"/>
            <p:cNvSpPr>
              <a:spLocks noChangeShapeType="1"/>
            </p:cNvSpPr>
            <p:nvPr/>
          </p:nvSpPr>
          <p:spPr bwMode="auto">
            <a:xfrm>
              <a:off x="4117" y="2693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38" name="Line 302"/>
            <p:cNvSpPr>
              <a:spLocks noChangeShapeType="1"/>
            </p:cNvSpPr>
            <p:nvPr/>
          </p:nvSpPr>
          <p:spPr bwMode="auto">
            <a:xfrm>
              <a:off x="4181" y="2693"/>
              <a:ext cx="3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39" name="Line 303"/>
            <p:cNvSpPr>
              <a:spLocks noChangeShapeType="1"/>
            </p:cNvSpPr>
            <p:nvPr/>
          </p:nvSpPr>
          <p:spPr bwMode="auto">
            <a:xfrm>
              <a:off x="4219" y="2697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40" name="Freeform 304"/>
            <p:cNvSpPr>
              <a:spLocks/>
            </p:cNvSpPr>
            <p:nvPr/>
          </p:nvSpPr>
          <p:spPr bwMode="auto">
            <a:xfrm>
              <a:off x="3957" y="2665"/>
              <a:ext cx="304" cy="330"/>
            </a:xfrm>
            <a:custGeom>
              <a:avLst/>
              <a:gdLst>
                <a:gd name="T0" fmla="*/ 216 w 304"/>
                <a:gd name="T1" fmla="*/ 330 h 330"/>
                <a:gd name="T2" fmla="*/ 252 w 304"/>
                <a:gd name="T3" fmla="*/ 318 h 330"/>
                <a:gd name="T4" fmla="*/ 276 w 304"/>
                <a:gd name="T5" fmla="*/ 304 h 330"/>
                <a:gd name="T6" fmla="*/ 304 w 304"/>
                <a:gd name="T7" fmla="*/ 298 h 330"/>
                <a:gd name="T8" fmla="*/ 304 w 304"/>
                <a:gd name="T9" fmla="*/ 276 h 330"/>
                <a:gd name="T10" fmla="*/ 276 w 304"/>
                <a:gd name="T11" fmla="*/ 276 h 330"/>
                <a:gd name="T12" fmla="*/ 262 w 304"/>
                <a:gd name="T13" fmla="*/ 258 h 330"/>
                <a:gd name="T14" fmla="*/ 276 w 304"/>
                <a:gd name="T15" fmla="*/ 244 h 330"/>
                <a:gd name="T16" fmla="*/ 258 w 304"/>
                <a:gd name="T17" fmla="*/ 230 h 330"/>
                <a:gd name="T18" fmla="*/ 252 w 304"/>
                <a:gd name="T19" fmla="*/ 224 h 330"/>
                <a:gd name="T20" fmla="*/ 262 w 304"/>
                <a:gd name="T21" fmla="*/ 206 h 330"/>
                <a:gd name="T22" fmla="*/ 252 w 304"/>
                <a:gd name="T23" fmla="*/ 198 h 330"/>
                <a:gd name="T24" fmla="*/ 262 w 304"/>
                <a:gd name="T25" fmla="*/ 184 h 330"/>
                <a:gd name="T26" fmla="*/ 252 w 304"/>
                <a:gd name="T27" fmla="*/ 152 h 330"/>
                <a:gd name="T28" fmla="*/ 258 w 304"/>
                <a:gd name="T29" fmla="*/ 138 h 330"/>
                <a:gd name="T30" fmla="*/ 276 w 304"/>
                <a:gd name="T31" fmla="*/ 132 h 330"/>
                <a:gd name="T32" fmla="*/ 252 w 304"/>
                <a:gd name="T33" fmla="*/ 126 h 330"/>
                <a:gd name="T34" fmla="*/ 252 w 304"/>
                <a:gd name="T35" fmla="*/ 106 h 330"/>
                <a:gd name="T36" fmla="*/ 258 w 304"/>
                <a:gd name="T37" fmla="*/ 98 h 330"/>
                <a:gd name="T38" fmla="*/ 284 w 304"/>
                <a:gd name="T39" fmla="*/ 120 h 330"/>
                <a:gd name="T40" fmla="*/ 290 w 304"/>
                <a:gd name="T41" fmla="*/ 112 h 330"/>
                <a:gd name="T42" fmla="*/ 290 w 304"/>
                <a:gd name="T43" fmla="*/ 86 h 330"/>
                <a:gd name="T44" fmla="*/ 262 w 304"/>
                <a:gd name="T45" fmla="*/ 78 h 330"/>
                <a:gd name="T46" fmla="*/ 284 w 304"/>
                <a:gd name="T47" fmla="*/ 46 h 330"/>
                <a:gd name="T48" fmla="*/ 290 w 304"/>
                <a:gd name="T49" fmla="*/ 28 h 330"/>
                <a:gd name="T50" fmla="*/ 160 w 304"/>
                <a:gd name="T51" fmla="*/ 28 h 330"/>
                <a:gd name="T52" fmla="*/ 118 w 304"/>
                <a:gd name="T53" fmla="*/ 0 h 330"/>
                <a:gd name="T54" fmla="*/ 80 w 304"/>
                <a:gd name="T55" fmla="*/ 6 h 330"/>
                <a:gd name="T56" fmla="*/ 98 w 304"/>
                <a:gd name="T57" fmla="*/ 32 h 330"/>
                <a:gd name="T58" fmla="*/ 66 w 304"/>
                <a:gd name="T59" fmla="*/ 46 h 330"/>
                <a:gd name="T60" fmla="*/ 60 w 304"/>
                <a:gd name="T61" fmla="*/ 46 h 330"/>
                <a:gd name="T62" fmla="*/ 60 w 304"/>
                <a:gd name="T63" fmla="*/ 66 h 330"/>
                <a:gd name="T64" fmla="*/ 52 w 304"/>
                <a:gd name="T65" fmla="*/ 78 h 330"/>
                <a:gd name="T66" fmla="*/ 26 w 304"/>
                <a:gd name="T67" fmla="*/ 66 h 330"/>
                <a:gd name="T68" fmla="*/ 0 w 304"/>
                <a:gd name="T69" fmla="*/ 86 h 330"/>
                <a:gd name="T70" fmla="*/ 14 w 304"/>
                <a:gd name="T71" fmla="*/ 112 h 330"/>
                <a:gd name="T72" fmla="*/ 40 w 304"/>
                <a:gd name="T73" fmla="*/ 126 h 330"/>
                <a:gd name="T74" fmla="*/ 60 w 304"/>
                <a:gd name="T75" fmla="*/ 138 h 330"/>
                <a:gd name="T76" fmla="*/ 80 w 304"/>
                <a:gd name="T77" fmla="*/ 126 h 330"/>
                <a:gd name="T78" fmla="*/ 92 w 304"/>
                <a:gd name="T79" fmla="*/ 138 h 330"/>
                <a:gd name="T80" fmla="*/ 98 w 304"/>
                <a:gd name="T81" fmla="*/ 152 h 330"/>
                <a:gd name="T82" fmla="*/ 118 w 304"/>
                <a:gd name="T83" fmla="*/ 172 h 330"/>
                <a:gd name="T84" fmla="*/ 118 w 304"/>
                <a:gd name="T85" fmla="*/ 198 h 330"/>
                <a:gd name="T86" fmla="*/ 132 w 304"/>
                <a:gd name="T87" fmla="*/ 224 h 330"/>
                <a:gd name="T88" fmla="*/ 160 w 304"/>
                <a:gd name="T89" fmla="*/ 224 h 330"/>
                <a:gd name="T90" fmla="*/ 198 w 304"/>
                <a:gd name="T91" fmla="*/ 244 h 330"/>
                <a:gd name="T92" fmla="*/ 184 w 304"/>
                <a:gd name="T93" fmla="*/ 264 h 330"/>
                <a:gd name="T94" fmla="*/ 178 w 304"/>
                <a:gd name="T95" fmla="*/ 284 h 330"/>
                <a:gd name="T96" fmla="*/ 178 w 304"/>
                <a:gd name="T97" fmla="*/ 310 h 330"/>
                <a:gd name="T98" fmla="*/ 198 w 304"/>
                <a:gd name="T99" fmla="*/ 330 h 330"/>
                <a:gd name="T100" fmla="*/ 216 w 304"/>
                <a:gd name="T101" fmla="*/ 330 h 3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4"/>
                <a:gd name="T154" fmla="*/ 0 h 330"/>
                <a:gd name="T155" fmla="*/ 304 w 304"/>
                <a:gd name="T156" fmla="*/ 330 h 3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4" h="330">
                  <a:moveTo>
                    <a:pt x="216" y="330"/>
                  </a:moveTo>
                  <a:lnTo>
                    <a:pt x="252" y="318"/>
                  </a:lnTo>
                  <a:lnTo>
                    <a:pt x="276" y="304"/>
                  </a:lnTo>
                  <a:lnTo>
                    <a:pt x="304" y="298"/>
                  </a:lnTo>
                  <a:lnTo>
                    <a:pt x="304" y="276"/>
                  </a:lnTo>
                  <a:lnTo>
                    <a:pt x="276" y="276"/>
                  </a:lnTo>
                  <a:lnTo>
                    <a:pt x="262" y="258"/>
                  </a:lnTo>
                  <a:lnTo>
                    <a:pt x="276" y="244"/>
                  </a:lnTo>
                  <a:lnTo>
                    <a:pt x="258" y="230"/>
                  </a:lnTo>
                  <a:lnTo>
                    <a:pt x="252" y="224"/>
                  </a:lnTo>
                  <a:lnTo>
                    <a:pt x="262" y="206"/>
                  </a:lnTo>
                  <a:lnTo>
                    <a:pt x="252" y="198"/>
                  </a:lnTo>
                  <a:lnTo>
                    <a:pt x="262" y="184"/>
                  </a:lnTo>
                  <a:lnTo>
                    <a:pt x="252" y="152"/>
                  </a:lnTo>
                  <a:lnTo>
                    <a:pt x="258" y="138"/>
                  </a:lnTo>
                  <a:lnTo>
                    <a:pt x="276" y="132"/>
                  </a:lnTo>
                  <a:lnTo>
                    <a:pt x="252" y="126"/>
                  </a:lnTo>
                  <a:lnTo>
                    <a:pt x="252" y="106"/>
                  </a:lnTo>
                  <a:lnTo>
                    <a:pt x="258" y="98"/>
                  </a:lnTo>
                  <a:lnTo>
                    <a:pt x="284" y="120"/>
                  </a:lnTo>
                  <a:lnTo>
                    <a:pt x="290" y="112"/>
                  </a:lnTo>
                  <a:lnTo>
                    <a:pt x="290" y="86"/>
                  </a:lnTo>
                  <a:lnTo>
                    <a:pt x="262" y="78"/>
                  </a:lnTo>
                  <a:lnTo>
                    <a:pt x="284" y="46"/>
                  </a:lnTo>
                  <a:lnTo>
                    <a:pt x="290" y="28"/>
                  </a:lnTo>
                  <a:lnTo>
                    <a:pt x="160" y="28"/>
                  </a:lnTo>
                  <a:lnTo>
                    <a:pt x="118" y="0"/>
                  </a:lnTo>
                  <a:lnTo>
                    <a:pt x="80" y="6"/>
                  </a:lnTo>
                  <a:lnTo>
                    <a:pt x="98" y="32"/>
                  </a:lnTo>
                  <a:lnTo>
                    <a:pt x="66" y="46"/>
                  </a:lnTo>
                  <a:lnTo>
                    <a:pt x="60" y="46"/>
                  </a:lnTo>
                  <a:lnTo>
                    <a:pt x="60" y="66"/>
                  </a:lnTo>
                  <a:lnTo>
                    <a:pt x="52" y="78"/>
                  </a:lnTo>
                  <a:lnTo>
                    <a:pt x="26" y="66"/>
                  </a:lnTo>
                  <a:lnTo>
                    <a:pt x="0" y="86"/>
                  </a:lnTo>
                  <a:lnTo>
                    <a:pt x="14" y="112"/>
                  </a:lnTo>
                  <a:lnTo>
                    <a:pt x="40" y="126"/>
                  </a:lnTo>
                  <a:lnTo>
                    <a:pt x="60" y="138"/>
                  </a:lnTo>
                  <a:lnTo>
                    <a:pt x="80" y="126"/>
                  </a:lnTo>
                  <a:lnTo>
                    <a:pt x="92" y="138"/>
                  </a:lnTo>
                  <a:lnTo>
                    <a:pt x="98" y="152"/>
                  </a:lnTo>
                  <a:lnTo>
                    <a:pt x="118" y="172"/>
                  </a:lnTo>
                  <a:lnTo>
                    <a:pt x="118" y="198"/>
                  </a:lnTo>
                  <a:lnTo>
                    <a:pt x="132" y="224"/>
                  </a:lnTo>
                  <a:lnTo>
                    <a:pt x="160" y="224"/>
                  </a:lnTo>
                  <a:lnTo>
                    <a:pt x="198" y="244"/>
                  </a:lnTo>
                  <a:lnTo>
                    <a:pt x="184" y="264"/>
                  </a:lnTo>
                  <a:lnTo>
                    <a:pt x="178" y="284"/>
                  </a:lnTo>
                  <a:lnTo>
                    <a:pt x="178" y="310"/>
                  </a:lnTo>
                  <a:lnTo>
                    <a:pt x="198" y="330"/>
                  </a:lnTo>
                  <a:lnTo>
                    <a:pt x="216" y="33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41" name="Line 305"/>
            <p:cNvSpPr>
              <a:spLocks noChangeShapeType="1"/>
            </p:cNvSpPr>
            <p:nvPr/>
          </p:nvSpPr>
          <p:spPr bwMode="auto">
            <a:xfrm flipV="1">
              <a:off x="4173" y="2983"/>
              <a:ext cx="3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42" name="Line 306"/>
            <p:cNvSpPr>
              <a:spLocks noChangeShapeType="1"/>
            </p:cNvSpPr>
            <p:nvPr/>
          </p:nvSpPr>
          <p:spPr bwMode="auto">
            <a:xfrm flipV="1">
              <a:off x="4209" y="2969"/>
              <a:ext cx="2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43" name="Line 307"/>
            <p:cNvSpPr>
              <a:spLocks noChangeShapeType="1"/>
            </p:cNvSpPr>
            <p:nvPr/>
          </p:nvSpPr>
          <p:spPr bwMode="auto">
            <a:xfrm flipV="1">
              <a:off x="4233" y="2963"/>
              <a:ext cx="2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44" name="Line 308"/>
            <p:cNvSpPr>
              <a:spLocks noChangeShapeType="1"/>
            </p:cNvSpPr>
            <p:nvPr/>
          </p:nvSpPr>
          <p:spPr bwMode="auto">
            <a:xfrm flipV="1">
              <a:off x="4261" y="2941"/>
              <a:ext cx="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45" name="Line 309"/>
            <p:cNvSpPr>
              <a:spLocks noChangeShapeType="1"/>
            </p:cNvSpPr>
            <p:nvPr/>
          </p:nvSpPr>
          <p:spPr bwMode="auto">
            <a:xfrm flipH="1">
              <a:off x="4233" y="2941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46" name="Line 310"/>
            <p:cNvSpPr>
              <a:spLocks noChangeShapeType="1"/>
            </p:cNvSpPr>
            <p:nvPr/>
          </p:nvSpPr>
          <p:spPr bwMode="auto">
            <a:xfrm flipH="1" flipV="1">
              <a:off x="4219" y="2923"/>
              <a:ext cx="1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47" name="Line 311"/>
            <p:cNvSpPr>
              <a:spLocks noChangeShapeType="1"/>
            </p:cNvSpPr>
            <p:nvPr/>
          </p:nvSpPr>
          <p:spPr bwMode="auto">
            <a:xfrm flipV="1">
              <a:off x="4219" y="2909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48" name="Line 312"/>
            <p:cNvSpPr>
              <a:spLocks noChangeShapeType="1"/>
            </p:cNvSpPr>
            <p:nvPr/>
          </p:nvSpPr>
          <p:spPr bwMode="auto">
            <a:xfrm flipH="1" flipV="1">
              <a:off x="4215" y="2895"/>
              <a:ext cx="1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49" name="Line 313"/>
            <p:cNvSpPr>
              <a:spLocks noChangeShapeType="1"/>
            </p:cNvSpPr>
            <p:nvPr/>
          </p:nvSpPr>
          <p:spPr bwMode="auto">
            <a:xfrm flipH="1" flipV="1">
              <a:off x="4209" y="2889"/>
              <a:ext cx="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50" name="Line 314"/>
            <p:cNvSpPr>
              <a:spLocks noChangeShapeType="1"/>
            </p:cNvSpPr>
            <p:nvPr/>
          </p:nvSpPr>
          <p:spPr bwMode="auto">
            <a:xfrm flipV="1">
              <a:off x="4209" y="2871"/>
              <a:ext cx="10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51" name="Line 315"/>
            <p:cNvSpPr>
              <a:spLocks noChangeShapeType="1"/>
            </p:cNvSpPr>
            <p:nvPr/>
          </p:nvSpPr>
          <p:spPr bwMode="auto">
            <a:xfrm flipH="1" flipV="1">
              <a:off x="4209" y="2863"/>
              <a:ext cx="10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52" name="Line 316"/>
            <p:cNvSpPr>
              <a:spLocks noChangeShapeType="1"/>
            </p:cNvSpPr>
            <p:nvPr/>
          </p:nvSpPr>
          <p:spPr bwMode="auto">
            <a:xfrm flipV="1">
              <a:off x="4209" y="2849"/>
              <a:ext cx="1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53" name="Line 317"/>
            <p:cNvSpPr>
              <a:spLocks noChangeShapeType="1"/>
            </p:cNvSpPr>
            <p:nvPr/>
          </p:nvSpPr>
          <p:spPr bwMode="auto">
            <a:xfrm flipH="1" flipV="1">
              <a:off x="4209" y="2817"/>
              <a:ext cx="10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54" name="Line 318"/>
            <p:cNvSpPr>
              <a:spLocks noChangeShapeType="1"/>
            </p:cNvSpPr>
            <p:nvPr/>
          </p:nvSpPr>
          <p:spPr bwMode="auto">
            <a:xfrm flipV="1">
              <a:off x="4209" y="2803"/>
              <a:ext cx="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55" name="Line 319"/>
            <p:cNvSpPr>
              <a:spLocks noChangeShapeType="1"/>
            </p:cNvSpPr>
            <p:nvPr/>
          </p:nvSpPr>
          <p:spPr bwMode="auto">
            <a:xfrm flipV="1">
              <a:off x="4215" y="2797"/>
              <a:ext cx="18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56" name="Line 320"/>
            <p:cNvSpPr>
              <a:spLocks noChangeShapeType="1"/>
            </p:cNvSpPr>
            <p:nvPr/>
          </p:nvSpPr>
          <p:spPr bwMode="auto">
            <a:xfrm flipH="1" flipV="1">
              <a:off x="4209" y="2791"/>
              <a:ext cx="2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57" name="Line 321"/>
            <p:cNvSpPr>
              <a:spLocks noChangeShapeType="1"/>
            </p:cNvSpPr>
            <p:nvPr/>
          </p:nvSpPr>
          <p:spPr bwMode="auto">
            <a:xfrm flipV="1">
              <a:off x="4209" y="2771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58" name="Line 322"/>
            <p:cNvSpPr>
              <a:spLocks noChangeShapeType="1"/>
            </p:cNvSpPr>
            <p:nvPr/>
          </p:nvSpPr>
          <p:spPr bwMode="auto">
            <a:xfrm flipV="1">
              <a:off x="4209" y="2763"/>
              <a:ext cx="6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59" name="Line 323"/>
            <p:cNvSpPr>
              <a:spLocks noChangeShapeType="1"/>
            </p:cNvSpPr>
            <p:nvPr/>
          </p:nvSpPr>
          <p:spPr bwMode="auto">
            <a:xfrm>
              <a:off x="4215" y="2763"/>
              <a:ext cx="26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60" name="Line 324"/>
            <p:cNvSpPr>
              <a:spLocks noChangeShapeType="1"/>
            </p:cNvSpPr>
            <p:nvPr/>
          </p:nvSpPr>
          <p:spPr bwMode="auto">
            <a:xfrm flipV="1">
              <a:off x="4241" y="2777"/>
              <a:ext cx="6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61" name="Line 325"/>
            <p:cNvSpPr>
              <a:spLocks noChangeShapeType="1"/>
            </p:cNvSpPr>
            <p:nvPr/>
          </p:nvSpPr>
          <p:spPr bwMode="auto">
            <a:xfrm flipV="1">
              <a:off x="4247" y="2751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62" name="Line 326"/>
            <p:cNvSpPr>
              <a:spLocks noChangeShapeType="1"/>
            </p:cNvSpPr>
            <p:nvPr/>
          </p:nvSpPr>
          <p:spPr bwMode="auto">
            <a:xfrm flipH="1" flipV="1">
              <a:off x="4219" y="2743"/>
              <a:ext cx="28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63" name="Line 327"/>
            <p:cNvSpPr>
              <a:spLocks noChangeShapeType="1"/>
            </p:cNvSpPr>
            <p:nvPr/>
          </p:nvSpPr>
          <p:spPr bwMode="auto">
            <a:xfrm flipV="1">
              <a:off x="4219" y="2711"/>
              <a:ext cx="22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64" name="Line 328"/>
            <p:cNvSpPr>
              <a:spLocks noChangeShapeType="1"/>
            </p:cNvSpPr>
            <p:nvPr/>
          </p:nvSpPr>
          <p:spPr bwMode="auto">
            <a:xfrm flipV="1">
              <a:off x="4241" y="2693"/>
              <a:ext cx="6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65" name="Line 329"/>
            <p:cNvSpPr>
              <a:spLocks noChangeShapeType="1"/>
            </p:cNvSpPr>
            <p:nvPr/>
          </p:nvSpPr>
          <p:spPr bwMode="auto">
            <a:xfrm flipH="1">
              <a:off x="4117" y="2693"/>
              <a:ext cx="1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66" name="Line 330"/>
            <p:cNvSpPr>
              <a:spLocks noChangeShapeType="1"/>
            </p:cNvSpPr>
            <p:nvPr/>
          </p:nvSpPr>
          <p:spPr bwMode="auto">
            <a:xfrm flipH="1" flipV="1">
              <a:off x="4075" y="2665"/>
              <a:ext cx="42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67" name="Line 331"/>
            <p:cNvSpPr>
              <a:spLocks noChangeShapeType="1"/>
            </p:cNvSpPr>
            <p:nvPr/>
          </p:nvSpPr>
          <p:spPr bwMode="auto">
            <a:xfrm flipH="1">
              <a:off x="4037" y="2665"/>
              <a:ext cx="3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68" name="Line 332"/>
            <p:cNvSpPr>
              <a:spLocks noChangeShapeType="1"/>
            </p:cNvSpPr>
            <p:nvPr/>
          </p:nvSpPr>
          <p:spPr bwMode="auto">
            <a:xfrm>
              <a:off x="4037" y="2671"/>
              <a:ext cx="18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69" name="Line 333"/>
            <p:cNvSpPr>
              <a:spLocks noChangeShapeType="1"/>
            </p:cNvSpPr>
            <p:nvPr/>
          </p:nvSpPr>
          <p:spPr bwMode="auto">
            <a:xfrm flipH="1">
              <a:off x="4023" y="2697"/>
              <a:ext cx="32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70" name="Line 334"/>
            <p:cNvSpPr>
              <a:spLocks noChangeShapeType="1"/>
            </p:cNvSpPr>
            <p:nvPr/>
          </p:nvSpPr>
          <p:spPr bwMode="auto">
            <a:xfrm flipH="1">
              <a:off x="4017" y="2711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71" name="Line 335"/>
            <p:cNvSpPr>
              <a:spLocks noChangeShapeType="1"/>
            </p:cNvSpPr>
            <p:nvPr/>
          </p:nvSpPr>
          <p:spPr bwMode="auto">
            <a:xfrm>
              <a:off x="4017" y="2711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72" name="Line 336"/>
            <p:cNvSpPr>
              <a:spLocks noChangeShapeType="1"/>
            </p:cNvSpPr>
            <p:nvPr/>
          </p:nvSpPr>
          <p:spPr bwMode="auto">
            <a:xfrm flipH="1">
              <a:off x="4009" y="2731"/>
              <a:ext cx="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73" name="Line 337"/>
            <p:cNvSpPr>
              <a:spLocks noChangeShapeType="1"/>
            </p:cNvSpPr>
            <p:nvPr/>
          </p:nvSpPr>
          <p:spPr bwMode="auto">
            <a:xfrm flipH="1" flipV="1">
              <a:off x="3983" y="2731"/>
              <a:ext cx="2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74" name="Line 338"/>
            <p:cNvSpPr>
              <a:spLocks noChangeShapeType="1"/>
            </p:cNvSpPr>
            <p:nvPr/>
          </p:nvSpPr>
          <p:spPr bwMode="auto">
            <a:xfrm flipH="1">
              <a:off x="3957" y="2731"/>
              <a:ext cx="26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75" name="Line 339"/>
            <p:cNvSpPr>
              <a:spLocks noChangeShapeType="1"/>
            </p:cNvSpPr>
            <p:nvPr/>
          </p:nvSpPr>
          <p:spPr bwMode="auto">
            <a:xfrm>
              <a:off x="3957" y="2751"/>
              <a:ext cx="1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76" name="Line 340"/>
            <p:cNvSpPr>
              <a:spLocks noChangeShapeType="1"/>
            </p:cNvSpPr>
            <p:nvPr/>
          </p:nvSpPr>
          <p:spPr bwMode="auto">
            <a:xfrm>
              <a:off x="3971" y="2777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77" name="Line 341"/>
            <p:cNvSpPr>
              <a:spLocks noChangeShapeType="1"/>
            </p:cNvSpPr>
            <p:nvPr/>
          </p:nvSpPr>
          <p:spPr bwMode="auto">
            <a:xfrm>
              <a:off x="3997" y="2791"/>
              <a:ext cx="20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78" name="Line 342"/>
            <p:cNvSpPr>
              <a:spLocks noChangeShapeType="1"/>
            </p:cNvSpPr>
            <p:nvPr/>
          </p:nvSpPr>
          <p:spPr bwMode="auto">
            <a:xfrm flipV="1">
              <a:off x="4017" y="2791"/>
              <a:ext cx="20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79" name="Line 343"/>
            <p:cNvSpPr>
              <a:spLocks noChangeShapeType="1"/>
            </p:cNvSpPr>
            <p:nvPr/>
          </p:nvSpPr>
          <p:spPr bwMode="auto">
            <a:xfrm>
              <a:off x="4037" y="2791"/>
              <a:ext cx="12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80" name="Line 344"/>
            <p:cNvSpPr>
              <a:spLocks noChangeShapeType="1"/>
            </p:cNvSpPr>
            <p:nvPr/>
          </p:nvSpPr>
          <p:spPr bwMode="auto">
            <a:xfrm>
              <a:off x="4049" y="2803"/>
              <a:ext cx="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81" name="Line 345"/>
            <p:cNvSpPr>
              <a:spLocks noChangeShapeType="1"/>
            </p:cNvSpPr>
            <p:nvPr/>
          </p:nvSpPr>
          <p:spPr bwMode="auto">
            <a:xfrm>
              <a:off x="4055" y="2817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82" name="Line 346"/>
            <p:cNvSpPr>
              <a:spLocks noChangeShapeType="1"/>
            </p:cNvSpPr>
            <p:nvPr/>
          </p:nvSpPr>
          <p:spPr bwMode="auto">
            <a:xfrm>
              <a:off x="4075" y="28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83" name="Line 347"/>
            <p:cNvSpPr>
              <a:spLocks noChangeShapeType="1"/>
            </p:cNvSpPr>
            <p:nvPr/>
          </p:nvSpPr>
          <p:spPr bwMode="auto">
            <a:xfrm>
              <a:off x="4075" y="2863"/>
              <a:ext cx="1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84" name="Line 348"/>
            <p:cNvSpPr>
              <a:spLocks noChangeShapeType="1"/>
            </p:cNvSpPr>
            <p:nvPr/>
          </p:nvSpPr>
          <p:spPr bwMode="auto">
            <a:xfrm>
              <a:off x="4089" y="2889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85" name="Line 349"/>
            <p:cNvSpPr>
              <a:spLocks noChangeShapeType="1"/>
            </p:cNvSpPr>
            <p:nvPr/>
          </p:nvSpPr>
          <p:spPr bwMode="auto">
            <a:xfrm>
              <a:off x="4117" y="2889"/>
              <a:ext cx="3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86" name="Line 350"/>
            <p:cNvSpPr>
              <a:spLocks noChangeShapeType="1"/>
            </p:cNvSpPr>
            <p:nvPr/>
          </p:nvSpPr>
          <p:spPr bwMode="auto">
            <a:xfrm flipH="1">
              <a:off x="4141" y="2909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87" name="Line 351"/>
            <p:cNvSpPr>
              <a:spLocks noChangeShapeType="1"/>
            </p:cNvSpPr>
            <p:nvPr/>
          </p:nvSpPr>
          <p:spPr bwMode="auto">
            <a:xfrm flipH="1">
              <a:off x="4135" y="2929"/>
              <a:ext cx="6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88" name="Line 352"/>
            <p:cNvSpPr>
              <a:spLocks noChangeShapeType="1"/>
            </p:cNvSpPr>
            <p:nvPr/>
          </p:nvSpPr>
          <p:spPr bwMode="auto">
            <a:xfrm>
              <a:off x="4135" y="2949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89" name="Line 353"/>
            <p:cNvSpPr>
              <a:spLocks noChangeShapeType="1"/>
            </p:cNvSpPr>
            <p:nvPr/>
          </p:nvSpPr>
          <p:spPr bwMode="auto">
            <a:xfrm>
              <a:off x="4135" y="2975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90" name="Line 354"/>
            <p:cNvSpPr>
              <a:spLocks noChangeShapeType="1"/>
            </p:cNvSpPr>
            <p:nvPr/>
          </p:nvSpPr>
          <p:spPr bwMode="auto">
            <a:xfrm>
              <a:off x="4155" y="2995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91" name="Freeform 355"/>
            <p:cNvSpPr>
              <a:spLocks/>
            </p:cNvSpPr>
            <p:nvPr/>
          </p:nvSpPr>
          <p:spPr bwMode="auto">
            <a:xfrm>
              <a:off x="3740" y="2665"/>
              <a:ext cx="433" cy="404"/>
            </a:xfrm>
            <a:custGeom>
              <a:avLst/>
              <a:gdLst>
                <a:gd name="T0" fmla="*/ 197 w 433"/>
                <a:gd name="T1" fmla="*/ 370 h 404"/>
                <a:gd name="T2" fmla="*/ 211 w 433"/>
                <a:gd name="T3" fmla="*/ 376 h 404"/>
                <a:gd name="T4" fmla="*/ 257 w 433"/>
                <a:gd name="T5" fmla="*/ 370 h 404"/>
                <a:gd name="T6" fmla="*/ 297 w 433"/>
                <a:gd name="T7" fmla="*/ 382 h 404"/>
                <a:gd name="T8" fmla="*/ 297 w 433"/>
                <a:gd name="T9" fmla="*/ 404 h 404"/>
                <a:gd name="T10" fmla="*/ 309 w 433"/>
                <a:gd name="T11" fmla="*/ 404 h 404"/>
                <a:gd name="T12" fmla="*/ 323 w 433"/>
                <a:gd name="T13" fmla="*/ 382 h 404"/>
                <a:gd name="T14" fmla="*/ 349 w 433"/>
                <a:gd name="T15" fmla="*/ 388 h 404"/>
                <a:gd name="T16" fmla="*/ 335 w 433"/>
                <a:gd name="T17" fmla="*/ 370 h 404"/>
                <a:gd name="T18" fmla="*/ 363 w 433"/>
                <a:gd name="T19" fmla="*/ 350 h 404"/>
                <a:gd name="T20" fmla="*/ 377 w 433"/>
                <a:gd name="T21" fmla="*/ 364 h 404"/>
                <a:gd name="T22" fmla="*/ 395 w 433"/>
                <a:gd name="T23" fmla="*/ 356 h 404"/>
                <a:gd name="T24" fmla="*/ 401 w 433"/>
                <a:gd name="T25" fmla="*/ 350 h 404"/>
                <a:gd name="T26" fmla="*/ 433 w 433"/>
                <a:gd name="T27" fmla="*/ 356 h 404"/>
                <a:gd name="T28" fmla="*/ 433 w 433"/>
                <a:gd name="T29" fmla="*/ 330 h 404"/>
                <a:gd name="T30" fmla="*/ 401 w 433"/>
                <a:gd name="T31" fmla="*/ 318 h 404"/>
                <a:gd name="T32" fmla="*/ 395 w 433"/>
                <a:gd name="T33" fmla="*/ 284 h 404"/>
                <a:gd name="T34" fmla="*/ 401 w 433"/>
                <a:gd name="T35" fmla="*/ 264 h 404"/>
                <a:gd name="T36" fmla="*/ 415 w 433"/>
                <a:gd name="T37" fmla="*/ 244 h 404"/>
                <a:gd name="T38" fmla="*/ 377 w 433"/>
                <a:gd name="T39" fmla="*/ 212 h 404"/>
                <a:gd name="T40" fmla="*/ 349 w 433"/>
                <a:gd name="T41" fmla="*/ 212 h 404"/>
                <a:gd name="T42" fmla="*/ 335 w 433"/>
                <a:gd name="T43" fmla="*/ 184 h 404"/>
                <a:gd name="T44" fmla="*/ 315 w 433"/>
                <a:gd name="T45" fmla="*/ 152 h 404"/>
                <a:gd name="T46" fmla="*/ 297 w 433"/>
                <a:gd name="T47" fmla="*/ 126 h 404"/>
                <a:gd name="T48" fmla="*/ 269 w 433"/>
                <a:gd name="T49" fmla="*/ 132 h 404"/>
                <a:gd name="T50" fmla="*/ 237 w 433"/>
                <a:gd name="T51" fmla="*/ 112 h 404"/>
                <a:gd name="T52" fmla="*/ 197 w 433"/>
                <a:gd name="T53" fmla="*/ 120 h 404"/>
                <a:gd name="T54" fmla="*/ 171 w 433"/>
                <a:gd name="T55" fmla="*/ 106 h 404"/>
                <a:gd name="T56" fmla="*/ 152 w 433"/>
                <a:gd name="T57" fmla="*/ 112 h 404"/>
                <a:gd name="T58" fmla="*/ 134 w 433"/>
                <a:gd name="T59" fmla="*/ 86 h 404"/>
                <a:gd name="T60" fmla="*/ 98 w 433"/>
                <a:gd name="T61" fmla="*/ 46 h 404"/>
                <a:gd name="T62" fmla="*/ 94 w 433"/>
                <a:gd name="T63" fmla="*/ 28 h 404"/>
                <a:gd name="T64" fmla="*/ 94 w 433"/>
                <a:gd name="T65" fmla="*/ 14 h 404"/>
                <a:gd name="T66" fmla="*/ 52 w 433"/>
                <a:gd name="T67" fmla="*/ 6 h 404"/>
                <a:gd name="T68" fmla="*/ 14 w 433"/>
                <a:gd name="T69" fmla="*/ 0 h 404"/>
                <a:gd name="T70" fmla="*/ 0 w 433"/>
                <a:gd name="T71" fmla="*/ 14 h 404"/>
                <a:gd name="T72" fmla="*/ 0 w 433"/>
                <a:gd name="T73" fmla="*/ 86 h 404"/>
                <a:gd name="T74" fmla="*/ 20 w 433"/>
                <a:gd name="T75" fmla="*/ 112 h 404"/>
                <a:gd name="T76" fmla="*/ 40 w 433"/>
                <a:gd name="T77" fmla="*/ 112 h 404"/>
                <a:gd name="T78" fmla="*/ 66 w 433"/>
                <a:gd name="T79" fmla="*/ 160 h 404"/>
                <a:gd name="T80" fmla="*/ 52 w 433"/>
                <a:gd name="T81" fmla="*/ 172 h 404"/>
                <a:gd name="T82" fmla="*/ 46 w 433"/>
                <a:gd name="T83" fmla="*/ 198 h 404"/>
                <a:gd name="T84" fmla="*/ 60 w 433"/>
                <a:gd name="T85" fmla="*/ 224 h 404"/>
                <a:gd name="T86" fmla="*/ 94 w 433"/>
                <a:gd name="T87" fmla="*/ 244 h 404"/>
                <a:gd name="T88" fmla="*/ 98 w 433"/>
                <a:gd name="T89" fmla="*/ 264 h 404"/>
                <a:gd name="T90" fmla="*/ 134 w 433"/>
                <a:gd name="T91" fmla="*/ 298 h 404"/>
                <a:gd name="T92" fmla="*/ 126 w 433"/>
                <a:gd name="T93" fmla="*/ 310 h 404"/>
                <a:gd name="T94" fmla="*/ 152 w 433"/>
                <a:gd name="T95" fmla="*/ 318 h 404"/>
                <a:gd name="T96" fmla="*/ 158 w 433"/>
                <a:gd name="T97" fmla="*/ 342 h 404"/>
                <a:gd name="T98" fmla="*/ 179 w 433"/>
                <a:gd name="T99" fmla="*/ 350 h 404"/>
                <a:gd name="T100" fmla="*/ 197 w 433"/>
                <a:gd name="T101" fmla="*/ 370 h 4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404"/>
                <a:gd name="T155" fmla="*/ 433 w 433"/>
                <a:gd name="T156" fmla="*/ 404 h 4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404">
                  <a:moveTo>
                    <a:pt x="197" y="370"/>
                  </a:moveTo>
                  <a:lnTo>
                    <a:pt x="211" y="376"/>
                  </a:lnTo>
                  <a:lnTo>
                    <a:pt x="257" y="370"/>
                  </a:lnTo>
                  <a:lnTo>
                    <a:pt x="297" y="382"/>
                  </a:lnTo>
                  <a:lnTo>
                    <a:pt x="297" y="404"/>
                  </a:lnTo>
                  <a:lnTo>
                    <a:pt x="309" y="404"/>
                  </a:lnTo>
                  <a:lnTo>
                    <a:pt x="323" y="382"/>
                  </a:lnTo>
                  <a:lnTo>
                    <a:pt x="349" y="388"/>
                  </a:lnTo>
                  <a:lnTo>
                    <a:pt x="335" y="370"/>
                  </a:lnTo>
                  <a:lnTo>
                    <a:pt x="363" y="350"/>
                  </a:lnTo>
                  <a:lnTo>
                    <a:pt x="377" y="364"/>
                  </a:lnTo>
                  <a:lnTo>
                    <a:pt x="395" y="356"/>
                  </a:lnTo>
                  <a:lnTo>
                    <a:pt x="401" y="350"/>
                  </a:lnTo>
                  <a:lnTo>
                    <a:pt x="433" y="356"/>
                  </a:lnTo>
                  <a:lnTo>
                    <a:pt x="433" y="330"/>
                  </a:lnTo>
                  <a:lnTo>
                    <a:pt x="401" y="318"/>
                  </a:lnTo>
                  <a:lnTo>
                    <a:pt x="395" y="284"/>
                  </a:lnTo>
                  <a:lnTo>
                    <a:pt x="401" y="264"/>
                  </a:lnTo>
                  <a:lnTo>
                    <a:pt x="415" y="244"/>
                  </a:lnTo>
                  <a:lnTo>
                    <a:pt x="377" y="212"/>
                  </a:lnTo>
                  <a:lnTo>
                    <a:pt x="349" y="212"/>
                  </a:lnTo>
                  <a:lnTo>
                    <a:pt x="335" y="184"/>
                  </a:lnTo>
                  <a:lnTo>
                    <a:pt x="315" y="152"/>
                  </a:lnTo>
                  <a:lnTo>
                    <a:pt x="297" y="126"/>
                  </a:lnTo>
                  <a:lnTo>
                    <a:pt x="269" y="132"/>
                  </a:lnTo>
                  <a:lnTo>
                    <a:pt x="237" y="112"/>
                  </a:lnTo>
                  <a:lnTo>
                    <a:pt x="197" y="120"/>
                  </a:lnTo>
                  <a:lnTo>
                    <a:pt x="171" y="106"/>
                  </a:lnTo>
                  <a:lnTo>
                    <a:pt x="152" y="112"/>
                  </a:lnTo>
                  <a:lnTo>
                    <a:pt x="134" y="86"/>
                  </a:lnTo>
                  <a:lnTo>
                    <a:pt x="98" y="46"/>
                  </a:lnTo>
                  <a:lnTo>
                    <a:pt x="94" y="28"/>
                  </a:lnTo>
                  <a:lnTo>
                    <a:pt x="94" y="14"/>
                  </a:lnTo>
                  <a:lnTo>
                    <a:pt x="52" y="6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86"/>
                  </a:lnTo>
                  <a:lnTo>
                    <a:pt x="20" y="112"/>
                  </a:lnTo>
                  <a:lnTo>
                    <a:pt x="40" y="112"/>
                  </a:lnTo>
                  <a:lnTo>
                    <a:pt x="66" y="160"/>
                  </a:lnTo>
                  <a:lnTo>
                    <a:pt x="52" y="172"/>
                  </a:lnTo>
                  <a:lnTo>
                    <a:pt x="46" y="198"/>
                  </a:lnTo>
                  <a:lnTo>
                    <a:pt x="60" y="224"/>
                  </a:lnTo>
                  <a:lnTo>
                    <a:pt x="94" y="244"/>
                  </a:lnTo>
                  <a:lnTo>
                    <a:pt x="98" y="264"/>
                  </a:lnTo>
                  <a:lnTo>
                    <a:pt x="134" y="298"/>
                  </a:lnTo>
                  <a:lnTo>
                    <a:pt x="126" y="310"/>
                  </a:lnTo>
                  <a:lnTo>
                    <a:pt x="152" y="318"/>
                  </a:lnTo>
                  <a:lnTo>
                    <a:pt x="158" y="342"/>
                  </a:lnTo>
                  <a:lnTo>
                    <a:pt x="179" y="350"/>
                  </a:lnTo>
                  <a:lnTo>
                    <a:pt x="197" y="37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92" name="Line 356"/>
            <p:cNvSpPr>
              <a:spLocks noChangeShapeType="1"/>
            </p:cNvSpPr>
            <p:nvPr/>
          </p:nvSpPr>
          <p:spPr bwMode="auto">
            <a:xfrm>
              <a:off x="3937" y="3035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93" name="Line 357"/>
            <p:cNvSpPr>
              <a:spLocks noChangeShapeType="1"/>
            </p:cNvSpPr>
            <p:nvPr/>
          </p:nvSpPr>
          <p:spPr bwMode="auto">
            <a:xfrm flipV="1">
              <a:off x="3951" y="3035"/>
              <a:ext cx="4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94" name="Line 358"/>
            <p:cNvSpPr>
              <a:spLocks noChangeShapeType="1"/>
            </p:cNvSpPr>
            <p:nvPr/>
          </p:nvSpPr>
          <p:spPr bwMode="auto">
            <a:xfrm>
              <a:off x="3997" y="3035"/>
              <a:ext cx="4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95" name="Line 359"/>
            <p:cNvSpPr>
              <a:spLocks noChangeShapeType="1"/>
            </p:cNvSpPr>
            <p:nvPr/>
          </p:nvSpPr>
          <p:spPr bwMode="auto">
            <a:xfrm>
              <a:off x="4037" y="3047"/>
              <a:ext cx="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96" name="Line 360"/>
            <p:cNvSpPr>
              <a:spLocks noChangeShapeType="1"/>
            </p:cNvSpPr>
            <p:nvPr/>
          </p:nvSpPr>
          <p:spPr bwMode="auto">
            <a:xfrm>
              <a:off x="4037" y="3069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97" name="Line 361"/>
            <p:cNvSpPr>
              <a:spLocks noChangeShapeType="1"/>
            </p:cNvSpPr>
            <p:nvPr/>
          </p:nvSpPr>
          <p:spPr bwMode="auto">
            <a:xfrm flipV="1">
              <a:off x="4049" y="3047"/>
              <a:ext cx="14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98" name="Line 362"/>
            <p:cNvSpPr>
              <a:spLocks noChangeShapeType="1"/>
            </p:cNvSpPr>
            <p:nvPr/>
          </p:nvSpPr>
          <p:spPr bwMode="auto">
            <a:xfrm>
              <a:off x="4063" y="3047"/>
              <a:ext cx="2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299" name="Line 363"/>
            <p:cNvSpPr>
              <a:spLocks noChangeShapeType="1"/>
            </p:cNvSpPr>
            <p:nvPr/>
          </p:nvSpPr>
          <p:spPr bwMode="auto">
            <a:xfrm flipH="1" flipV="1">
              <a:off x="4075" y="3035"/>
              <a:ext cx="1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00" name="Line 364"/>
            <p:cNvSpPr>
              <a:spLocks noChangeShapeType="1"/>
            </p:cNvSpPr>
            <p:nvPr/>
          </p:nvSpPr>
          <p:spPr bwMode="auto">
            <a:xfrm flipV="1">
              <a:off x="4075" y="3015"/>
              <a:ext cx="2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01" name="Line 365"/>
            <p:cNvSpPr>
              <a:spLocks noChangeShapeType="1"/>
            </p:cNvSpPr>
            <p:nvPr/>
          </p:nvSpPr>
          <p:spPr bwMode="auto">
            <a:xfrm>
              <a:off x="4103" y="3015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02" name="Line 366"/>
            <p:cNvSpPr>
              <a:spLocks noChangeShapeType="1"/>
            </p:cNvSpPr>
            <p:nvPr/>
          </p:nvSpPr>
          <p:spPr bwMode="auto">
            <a:xfrm flipV="1">
              <a:off x="4117" y="3021"/>
              <a:ext cx="18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03" name="Line 367"/>
            <p:cNvSpPr>
              <a:spLocks noChangeShapeType="1"/>
            </p:cNvSpPr>
            <p:nvPr/>
          </p:nvSpPr>
          <p:spPr bwMode="auto">
            <a:xfrm flipV="1">
              <a:off x="4135" y="3015"/>
              <a:ext cx="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04" name="Line 368"/>
            <p:cNvSpPr>
              <a:spLocks noChangeShapeType="1"/>
            </p:cNvSpPr>
            <p:nvPr/>
          </p:nvSpPr>
          <p:spPr bwMode="auto">
            <a:xfrm>
              <a:off x="4141" y="3015"/>
              <a:ext cx="3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05" name="Line 369"/>
            <p:cNvSpPr>
              <a:spLocks noChangeShapeType="1"/>
            </p:cNvSpPr>
            <p:nvPr/>
          </p:nvSpPr>
          <p:spPr bwMode="auto">
            <a:xfrm flipV="1">
              <a:off x="4173" y="2995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06" name="Line 370"/>
            <p:cNvSpPr>
              <a:spLocks noChangeShapeType="1"/>
            </p:cNvSpPr>
            <p:nvPr/>
          </p:nvSpPr>
          <p:spPr bwMode="auto">
            <a:xfrm flipH="1" flipV="1">
              <a:off x="4141" y="2983"/>
              <a:ext cx="32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07" name="Line 371"/>
            <p:cNvSpPr>
              <a:spLocks noChangeShapeType="1"/>
            </p:cNvSpPr>
            <p:nvPr/>
          </p:nvSpPr>
          <p:spPr bwMode="auto">
            <a:xfrm flipH="1" flipV="1">
              <a:off x="4135" y="2949"/>
              <a:ext cx="6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08" name="Line 372"/>
            <p:cNvSpPr>
              <a:spLocks noChangeShapeType="1"/>
            </p:cNvSpPr>
            <p:nvPr/>
          </p:nvSpPr>
          <p:spPr bwMode="auto">
            <a:xfrm flipV="1">
              <a:off x="4135" y="2929"/>
              <a:ext cx="6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09" name="Line 373"/>
            <p:cNvSpPr>
              <a:spLocks noChangeShapeType="1"/>
            </p:cNvSpPr>
            <p:nvPr/>
          </p:nvSpPr>
          <p:spPr bwMode="auto">
            <a:xfrm flipV="1">
              <a:off x="4141" y="2909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10" name="Line 374"/>
            <p:cNvSpPr>
              <a:spLocks noChangeShapeType="1"/>
            </p:cNvSpPr>
            <p:nvPr/>
          </p:nvSpPr>
          <p:spPr bwMode="auto">
            <a:xfrm flipH="1" flipV="1">
              <a:off x="4117" y="2877"/>
              <a:ext cx="38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11" name="Line 375"/>
            <p:cNvSpPr>
              <a:spLocks noChangeShapeType="1"/>
            </p:cNvSpPr>
            <p:nvPr/>
          </p:nvSpPr>
          <p:spPr bwMode="auto">
            <a:xfrm flipH="1">
              <a:off x="4089" y="2877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12" name="Line 376"/>
            <p:cNvSpPr>
              <a:spLocks noChangeShapeType="1"/>
            </p:cNvSpPr>
            <p:nvPr/>
          </p:nvSpPr>
          <p:spPr bwMode="auto">
            <a:xfrm flipH="1" flipV="1">
              <a:off x="4075" y="2849"/>
              <a:ext cx="14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13" name="Line 377"/>
            <p:cNvSpPr>
              <a:spLocks noChangeShapeType="1"/>
            </p:cNvSpPr>
            <p:nvPr/>
          </p:nvSpPr>
          <p:spPr bwMode="auto">
            <a:xfrm flipH="1" flipV="1">
              <a:off x="4055" y="2817"/>
              <a:ext cx="20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14" name="Line 378"/>
            <p:cNvSpPr>
              <a:spLocks noChangeShapeType="1"/>
            </p:cNvSpPr>
            <p:nvPr/>
          </p:nvSpPr>
          <p:spPr bwMode="auto">
            <a:xfrm flipH="1" flipV="1">
              <a:off x="4037" y="2791"/>
              <a:ext cx="18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15" name="Line 379"/>
            <p:cNvSpPr>
              <a:spLocks noChangeShapeType="1"/>
            </p:cNvSpPr>
            <p:nvPr/>
          </p:nvSpPr>
          <p:spPr bwMode="auto">
            <a:xfrm flipH="1">
              <a:off x="4009" y="2791"/>
              <a:ext cx="2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16" name="Line 380"/>
            <p:cNvSpPr>
              <a:spLocks noChangeShapeType="1"/>
            </p:cNvSpPr>
            <p:nvPr/>
          </p:nvSpPr>
          <p:spPr bwMode="auto">
            <a:xfrm flipH="1" flipV="1">
              <a:off x="3977" y="2777"/>
              <a:ext cx="3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17" name="Line 381"/>
            <p:cNvSpPr>
              <a:spLocks noChangeShapeType="1"/>
            </p:cNvSpPr>
            <p:nvPr/>
          </p:nvSpPr>
          <p:spPr bwMode="auto">
            <a:xfrm flipH="1">
              <a:off x="3937" y="2777"/>
              <a:ext cx="4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18" name="Line 382"/>
            <p:cNvSpPr>
              <a:spLocks noChangeShapeType="1"/>
            </p:cNvSpPr>
            <p:nvPr/>
          </p:nvSpPr>
          <p:spPr bwMode="auto">
            <a:xfrm flipH="1" flipV="1">
              <a:off x="3911" y="2771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19" name="Line 383"/>
            <p:cNvSpPr>
              <a:spLocks noChangeShapeType="1"/>
            </p:cNvSpPr>
            <p:nvPr/>
          </p:nvSpPr>
          <p:spPr bwMode="auto">
            <a:xfrm flipH="1">
              <a:off x="3892" y="2771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20" name="Line 384"/>
            <p:cNvSpPr>
              <a:spLocks noChangeShapeType="1"/>
            </p:cNvSpPr>
            <p:nvPr/>
          </p:nvSpPr>
          <p:spPr bwMode="auto">
            <a:xfrm flipH="1" flipV="1">
              <a:off x="3874" y="2751"/>
              <a:ext cx="18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21" name="Line 385"/>
            <p:cNvSpPr>
              <a:spLocks noChangeShapeType="1"/>
            </p:cNvSpPr>
            <p:nvPr/>
          </p:nvSpPr>
          <p:spPr bwMode="auto">
            <a:xfrm flipH="1" flipV="1">
              <a:off x="3838" y="2711"/>
              <a:ext cx="36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22" name="Line 386"/>
            <p:cNvSpPr>
              <a:spLocks noChangeShapeType="1"/>
            </p:cNvSpPr>
            <p:nvPr/>
          </p:nvSpPr>
          <p:spPr bwMode="auto">
            <a:xfrm flipH="1" flipV="1">
              <a:off x="3834" y="2693"/>
              <a:ext cx="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23" name="Line 387"/>
            <p:cNvSpPr>
              <a:spLocks noChangeShapeType="1"/>
            </p:cNvSpPr>
            <p:nvPr/>
          </p:nvSpPr>
          <p:spPr bwMode="auto">
            <a:xfrm flipV="1">
              <a:off x="3834" y="2679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24" name="Line 388"/>
            <p:cNvSpPr>
              <a:spLocks noChangeShapeType="1"/>
            </p:cNvSpPr>
            <p:nvPr/>
          </p:nvSpPr>
          <p:spPr bwMode="auto">
            <a:xfrm flipH="1" flipV="1">
              <a:off x="3792" y="2671"/>
              <a:ext cx="4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25" name="Line 389"/>
            <p:cNvSpPr>
              <a:spLocks noChangeShapeType="1"/>
            </p:cNvSpPr>
            <p:nvPr/>
          </p:nvSpPr>
          <p:spPr bwMode="auto">
            <a:xfrm flipH="1" flipV="1">
              <a:off x="3754" y="2665"/>
              <a:ext cx="3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26" name="Line 390"/>
            <p:cNvSpPr>
              <a:spLocks noChangeShapeType="1"/>
            </p:cNvSpPr>
            <p:nvPr/>
          </p:nvSpPr>
          <p:spPr bwMode="auto">
            <a:xfrm flipH="1">
              <a:off x="3740" y="2665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27" name="Line 391"/>
            <p:cNvSpPr>
              <a:spLocks noChangeShapeType="1"/>
            </p:cNvSpPr>
            <p:nvPr/>
          </p:nvSpPr>
          <p:spPr bwMode="auto">
            <a:xfrm>
              <a:off x="3740" y="2679"/>
              <a:ext cx="1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28" name="Line 392"/>
            <p:cNvSpPr>
              <a:spLocks noChangeShapeType="1"/>
            </p:cNvSpPr>
            <p:nvPr/>
          </p:nvSpPr>
          <p:spPr bwMode="auto">
            <a:xfrm>
              <a:off x="3740" y="2751"/>
              <a:ext cx="20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29" name="Line 393"/>
            <p:cNvSpPr>
              <a:spLocks noChangeShapeType="1"/>
            </p:cNvSpPr>
            <p:nvPr/>
          </p:nvSpPr>
          <p:spPr bwMode="auto">
            <a:xfrm>
              <a:off x="3760" y="2777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30" name="Line 394"/>
            <p:cNvSpPr>
              <a:spLocks noChangeShapeType="1"/>
            </p:cNvSpPr>
            <p:nvPr/>
          </p:nvSpPr>
          <p:spPr bwMode="auto">
            <a:xfrm>
              <a:off x="3780" y="2777"/>
              <a:ext cx="26" cy="4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31" name="Line 395"/>
            <p:cNvSpPr>
              <a:spLocks noChangeShapeType="1"/>
            </p:cNvSpPr>
            <p:nvPr/>
          </p:nvSpPr>
          <p:spPr bwMode="auto">
            <a:xfrm flipH="1">
              <a:off x="3792" y="2825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32" name="Line 396"/>
            <p:cNvSpPr>
              <a:spLocks noChangeShapeType="1"/>
            </p:cNvSpPr>
            <p:nvPr/>
          </p:nvSpPr>
          <p:spPr bwMode="auto">
            <a:xfrm flipH="1">
              <a:off x="3786" y="2837"/>
              <a:ext cx="6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33" name="Line 397"/>
            <p:cNvSpPr>
              <a:spLocks noChangeShapeType="1"/>
            </p:cNvSpPr>
            <p:nvPr/>
          </p:nvSpPr>
          <p:spPr bwMode="auto">
            <a:xfrm>
              <a:off x="3786" y="2863"/>
              <a:ext cx="1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34" name="Line 398"/>
            <p:cNvSpPr>
              <a:spLocks noChangeShapeType="1"/>
            </p:cNvSpPr>
            <p:nvPr/>
          </p:nvSpPr>
          <p:spPr bwMode="auto">
            <a:xfrm>
              <a:off x="3800" y="2889"/>
              <a:ext cx="3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35" name="Line 399"/>
            <p:cNvSpPr>
              <a:spLocks noChangeShapeType="1"/>
            </p:cNvSpPr>
            <p:nvPr/>
          </p:nvSpPr>
          <p:spPr bwMode="auto">
            <a:xfrm>
              <a:off x="3834" y="2909"/>
              <a:ext cx="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36" name="Line 400"/>
            <p:cNvSpPr>
              <a:spLocks noChangeShapeType="1"/>
            </p:cNvSpPr>
            <p:nvPr/>
          </p:nvSpPr>
          <p:spPr bwMode="auto">
            <a:xfrm>
              <a:off x="3838" y="2929"/>
              <a:ext cx="3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37" name="Line 401"/>
            <p:cNvSpPr>
              <a:spLocks noChangeShapeType="1"/>
            </p:cNvSpPr>
            <p:nvPr/>
          </p:nvSpPr>
          <p:spPr bwMode="auto">
            <a:xfrm flipH="1">
              <a:off x="3866" y="2963"/>
              <a:ext cx="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38" name="Line 402"/>
            <p:cNvSpPr>
              <a:spLocks noChangeShapeType="1"/>
            </p:cNvSpPr>
            <p:nvPr/>
          </p:nvSpPr>
          <p:spPr bwMode="auto">
            <a:xfrm>
              <a:off x="3866" y="2975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39" name="Line 403"/>
            <p:cNvSpPr>
              <a:spLocks noChangeShapeType="1"/>
            </p:cNvSpPr>
            <p:nvPr/>
          </p:nvSpPr>
          <p:spPr bwMode="auto">
            <a:xfrm>
              <a:off x="3892" y="2983"/>
              <a:ext cx="6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40" name="Line 404"/>
            <p:cNvSpPr>
              <a:spLocks noChangeShapeType="1"/>
            </p:cNvSpPr>
            <p:nvPr/>
          </p:nvSpPr>
          <p:spPr bwMode="auto">
            <a:xfrm>
              <a:off x="3898" y="3007"/>
              <a:ext cx="21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41" name="Line 405"/>
            <p:cNvSpPr>
              <a:spLocks noChangeShapeType="1"/>
            </p:cNvSpPr>
            <p:nvPr/>
          </p:nvSpPr>
          <p:spPr bwMode="auto">
            <a:xfrm>
              <a:off x="3919" y="3015"/>
              <a:ext cx="1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42" name="Freeform 406"/>
            <p:cNvSpPr>
              <a:spLocks/>
            </p:cNvSpPr>
            <p:nvPr/>
          </p:nvSpPr>
          <p:spPr bwMode="auto">
            <a:xfrm>
              <a:off x="3682" y="2855"/>
              <a:ext cx="289" cy="390"/>
            </a:xfrm>
            <a:custGeom>
              <a:avLst/>
              <a:gdLst>
                <a:gd name="T0" fmla="*/ 104 w 289"/>
                <a:gd name="T1" fmla="*/ 390 h 390"/>
                <a:gd name="T2" fmla="*/ 124 w 289"/>
                <a:gd name="T3" fmla="*/ 376 h 390"/>
                <a:gd name="T4" fmla="*/ 156 w 289"/>
                <a:gd name="T5" fmla="*/ 376 h 390"/>
                <a:gd name="T6" fmla="*/ 178 w 289"/>
                <a:gd name="T7" fmla="*/ 358 h 390"/>
                <a:gd name="T8" fmla="*/ 216 w 289"/>
                <a:gd name="T9" fmla="*/ 352 h 390"/>
                <a:gd name="T10" fmla="*/ 247 w 289"/>
                <a:gd name="T11" fmla="*/ 344 h 390"/>
                <a:gd name="T12" fmla="*/ 269 w 289"/>
                <a:gd name="T13" fmla="*/ 330 h 390"/>
                <a:gd name="T14" fmla="*/ 237 w 289"/>
                <a:gd name="T15" fmla="*/ 292 h 390"/>
                <a:gd name="T16" fmla="*/ 255 w 289"/>
                <a:gd name="T17" fmla="*/ 284 h 390"/>
                <a:gd name="T18" fmla="*/ 269 w 289"/>
                <a:gd name="T19" fmla="*/ 272 h 390"/>
                <a:gd name="T20" fmla="*/ 269 w 289"/>
                <a:gd name="T21" fmla="*/ 238 h 390"/>
                <a:gd name="T22" fmla="*/ 289 w 289"/>
                <a:gd name="T23" fmla="*/ 232 h 390"/>
                <a:gd name="T24" fmla="*/ 255 w 289"/>
                <a:gd name="T25" fmla="*/ 180 h 390"/>
                <a:gd name="T26" fmla="*/ 237 w 289"/>
                <a:gd name="T27" fmla="*/ 152 h 390"/>
                <a:gd name="T28" fmla="*/ 216 w 289"/>
                <a:gd name="T29" fmla="*/ 152 h 390"/>
                <a:gd name="T30" fmla="*/ 210 w 289"/>
                <a:gd name="T31" fmla="*/ 120 h 390"/>
                <a:gd name="T32" fmla="*/ 192 w 289"/>
                <a:gd name="T33" fmla="*/ 120 h 390"/>
                <a:gd name="T34" fmla="*/ 192 w 289"/>
                <a:gd name="T35" fmla="*/ 108 h 390"/>
                <a:gd name="T36" fmla="*/ 156 w 289"/>
                <a:gd name="T37" fmla="*/ 68 h 390"/>
                <a:gd name="T38" fmla="*/ 156 w 289"/>
                <a:gd name="T39" fmla="*/ 54 h 390"/>
                <a:gd name="T40" fmla="*/ 124 w 289"/>
                <a:gd name="T41" fmla="*/ 34 h 390"/>
                <a:gd name="T42" fmla="*/ 98 w 289"/>
                <a:gd name="T43" fmla="*/ 0 h 390"/>
                <a:gd name="T44" fmla="*/ 58 w 289"/>
                <a:gd name="T45" fmla="*/ 8 h 390"/>
                <a:gd name="T46" fmla="*/ 78 w 289"/>
                <a:gd name="T47" fmla="*/ 54 h 390"/>
                <a:gd name="T48" fmla="*/ 104 w 289"/>
                <a:gd name="T49" fmla="*/ 94 h 390"/>
                <a:gd name="T50" fmla="*/ 78 w 289"/>
                <a:gd name="T51" fmla="*/ 128 h 390"/>
                <a:gd name="T52" fmla="*/ 78 w 289"/>
                <a:gd name="T53" fmla="*/ 160 h 390"/>
                <a:gd name="T54" fmla="*/ 18 w 289"/>
                <a:gd name="T55" fmla="*/ 214 h 390"/>
                <a:gd name="T56" fmla="*/ 18 w 289"/>
                <a:gd name="T57" fmla="*/ 220 h 390"/>
                <a:gd name="T58" fmla="*/ 0 w 289"/>
                <a:gd name="T59" fmla="*/ 238 h 390"/>
                <a:gd name="T60" fmla="*/ 6 w 289"/>
                <a:gd name="T61" fmla="*/ 272 h 390"/>
                <a:gd name="T62" fmla="*/ 18 w 289"/>
                <a:gd name="T63" fmla="*/ 312 h 390"/>
                <a:gd name="T64" fmla="*/ 32 w 289"/>
                <a:gd name="T65" fmla="*/ 318 h 390"/>
                <a:gd name="T66" fmla="*/ 46 w 289"/>
                <a:gd name="T67" fmla="*/ 312 h 390"/>
                <a:gd name="T68" fmla="*/ 58 w 289"/>
                <a:gd name="T69" fmla="*/ 318 h 390"/>
                <a:gd name="T70" fmla="*/ 98 w 289"/>
                <a:gd name="T71" fmla="*/ 324 h 390"/>
                <a:gd name="T72" fmla="*/ 98 w 289"/>
                <a:gd name="T73" fmla="*/ 352 h 390"/>
                <a:gd name="T74" fmla="*/ 104 w 289"/>
                <a:gd name="T75" fmla="*/ 390 h 3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9"/>
                <a:gd name="T115" fmla="*/ 0 h 390"/>
                <a:gd name="T116" fmla="*/ 289 w 289"/>
                <a:gd name="T117" fmla="*/ 390 h 3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9" h="390">
                  <a:moveTo>
                    <a:pt x="104" y="390"/>
                  </a:moveTo>
                  <a:lnTo>
                    <a:pt x="124" y="376"/>
                  </a:lnTo>
                  <a:lnTo>
                    <a:pt x="156" y="376"/>
                  </a:lnTo>
                  <a:lnTo>
                    <a:pt x="178" y="358"/>
                  </a:lnTo>
                  <a:lnTo>
                    <a:pt x="216" y="352"/>
                  </a:lnTo>
                  <a:lnTo>
                    <a:pt x="247" y="344"/>
                  </a:lnTo>
                  <a:lnTo>
                    <a:pt x="269" y="330"/>
                  </a:lnTo>
                  <a:lnTo>
                    <a:pt x="237" y="292"/>
                  </a:lnTo>
                  <a:lnTo>
                    <a:pt x="255" y="284"/>
                  </a:lnTo>
                  <a:lnTo>
                    <a:pt x="269" y="272"/>
                  </a:lnTo>
                  <a:lnTo>
                    <a:pt x="269" y="238"/>
                  </a:lnTo>
                  <a:lnTo>
                    <a:pt x="289" y="232"/>
                  </a:lnTo>
                  <a:lnTo>
                    <a:pt x="255" y="180"/>
                  </a:lnTo>
                  <a:lnTo>
                    <a:pt x="237" y="152"/>
                  </a:lnTo>
                  <a:lnTo>
                    <a:pt x="216" y="152"/>
                  </a:lnTo>
                  <a:lnTo>
                    <a:pt x="210" y="120"/>
                  </a:lnTo>
                  <a:lnTo>
                    <a:pt x="192" y="120"/>
                  </a:lnTo>
                  <a:lnTo>
                    <a:pt x="192" y="108"/>
                  </a:lnTo>
                  <a:lnTo>
                    <a:pt x="156" y="68"/>
                  </a:lnTo>
                  <a:lnTo>
                    <a:pt x="156" y="54"/>
                  </a:lnTo>
                  <a:lnTo>
                    <a:pt x="124" y="34"/>
                  </a:lnTo>
                  <a:lnTo>
                    <a:pt x="98" y="0"/>
                  </a:lnTo>
                  <a:lnTo>
                    <a:pt x="58" y="8"/>
                  </a:lnTo>
                  <a:lnTo>
                    <a:pt x="78" y="54"/>
                  </a:lnTo>
                  <a:lnTo>
                    <a:pt x="104" y="94"/>
                  </a:lnTo>
                  <a:lnTo>
                    <a:pt x="78" y="128"/>
                  </a:lnTo>
                  <a:lnTo>
                    <a:pt x="78" y="160"/>
                  </a:lnTo>
                  <a:lnTo>
                    <a:pt x="18" y="214"/>
                  </a:lnTo>
                  <a:lnTo>
                    <a:pt x="18" y="220"/>
                  </a:lnTo>
                  <a:lnTo>
                    <a:pt x="0" y="238"/>
                  </a:lnTo>
                  <a:lnTo>
                    <a:pt x="6" y="272"/>
                  </a:lnTo>
                  <a:lnTo>
                    <a:pt x="18" y="312"/>
                  </a:lnTo>
                  <a:lnTo>
                    <a:pt x="32" y="318"/>
                  </a:lnTo>
                  <a:lnTo>
                    <a:pt x="46" y="312"/>
                  </a:lnTo>
                  <a:lnTo>
                    <a:pt x="58" y="318"/>
                  </a:lnTo>
                  <a:lnTo>
                    <a:pt x="98" y="324"/>
                  </a:lnTo>
                  <a:lnTo>
                    <a:pt x="98" y="352"/>
                  </a:lnTo>
                  <a:lnTo>
                    <a:pt x="104" y="39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43" name="Line 407"/>
            <p:cNvSpPr>
              <a:spLocks noChangeShapeType="1"/>
            </p:cNvSpPr>
            <p:nvPr/>
          </p:nvSpPr>
          <p:spPr bwMode="auto">
            <a:xfrm flipV="1">
              <a:off x="3786" y="3231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44" name="Line 408"/>
            <p:cNvSpPr>
              <a:spLocks noChangeShapeType="1"/>
            </p:cNvSpPr>
            <p:nvPr/>
          </p:nvSpPr>
          <p:spPr bwMode="auto">
            <a:xfrm>
              <a:off x="3806" y="3231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345" name="Line 409"/>
            <p:cNvSpPr>
              <a:spLocks noChangeShapeType="1"/>
            </p:cNvSpPr>
            <p:nvPr/>
          </p:nvSpPr>
          <p:spPr bwMode="auto">
            <a:xfrm flipV="1">
              <a:off x="3838" y="3213"/>
              <a:ext cx="22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1515" name="Group 410"/>
          <p:cNvGrpSpPr>
            <a:grpSpLocks/>
          </p:cNvGrpSpPr>
          <p:nvPr/>
        </p:nvGrpSpPr>
        <p:grpSpPr bwMode="auto">
          <a:xfrm>
            <a:off x="5832475" y="3922713"/>
            <a:ext cx="849313" cy="1506537"/>
            <a:chOff x="3674" y="2855"/>
            <a:chExt cx="535" cy="949"/>
          </a:xfrm>
        </p:grpSpPr>
        <p:sp>
          <p:nvSpPr>
            <p:cNvPr id="21946" name="Line 411"/>
            <p:cNvSpPr>
              <a:spLocks noChangeShapeType="1"/>
            </p:cNvSpPr>
            <p:nvPr/>
          </p:nvSpPr>
          <p:spPr bwMode="auto">
            <a:xfrm flipV="1">
              <a:off x="3860" y="3207"/>
              <a:ext cx="3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47" name="Line 412"/>
            <p:cNvSpPr>
              <a:spLocks noChangeShapeType="1"/>
            </p:cNvSpPr>
            <p:nvPr/>
          </p:nvSpPr>
          <p:spPr bwMode="auto">
            <a:xfrm flipV="1">
              <a:off x="3898" y="3199"/>
              <a:ext cx="3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48" name="Line 413"/>
            <p:cNvSpPr>
              <a:spLocks noChangeShapeType="1"/>
            </p:cNvSpPr>
            <p:nvPr/>
          </p:nvSpPr>
          <p:spPr bwMode="auto">
            <a:xfrm flipV="1">
              <a:off x="3929" y="3185"/>
              <a:ext cx="22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49" name="Line 414"/>
            <p:cNvSpPr>
              <a:spLocks noChangeShapeType="1"/>
            </p:cNvSpPr>
            <p:nvPr/>
          </p:nvSpPr>
          <p:spPr bwMode="auto">
            <a:xfrm flipH="1" flipV="1">
              <a:off x="3919" y="3147"/>
              <a:ext cx="32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50" name="Line 415"/>
            <p:cNvSpPr>
              <a:spLocks noChangeShapeType="1"/>
            </p:cNvSpPr>
            <p:nvPr/>
          </p:nvSpPr>
          <p:spPr bwMode="auto">
            <a:xfrm flipV="1">
              <a:off x="3919" y="3139"/>
              <a:ext cx="18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51" name="Line 416"/>
            <p:cNvSpPr>
              <a:spLocks noChangeShapeType="1"/>
            </p:cNvSpPr>
            <p:nvPr/>
          </p:nvSpPr>
          <p:spPr bwMode="auto">
            <a:xfrm flipV="1">
              <a:off x="3937" y="3127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52" name="Line 417"/>
            <p:cNvSpPr>
              <a:spLocks noChangeShapeType="1"/>
            </p:cNvSpPr>
            <p:nvPr/>
          </p:nvSpPr>
          <p:spPr bwMode="auto">
            <a:xfrm flipV="1">
              <a:off x="3951" y="3093"/>
              <a:ext cx="1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53" name="Line 418"/>
            <p:cNvSpPr>
              <a:spLocks noChangeShapeType="1"/>
            </p:cNvSpPr>
            <p:nvPr/>
          </p:nvSpPr>
          <p:spPr bwMode="auto">
            <a:xfrm flipV="1">
              <a:off x="3951" y="3087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54" name="Line 419"/>
            <p:cNvSpPr>
              <a:spLocks noChangeShapeType="1"/>
            </p:cNvSpPr>
            <p:nvPr/>
          </p:nvSpPr>
          <p:spPr bwMode="auto">
            <a:xfrm flipH="1" flipV="1">
              <a:off x="3937" y="3035"/>
              <a:ext cx="34" cy="5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55" name="Line 420"/>
            <p:cNvSpPr>
              <a:spLocks noChangeShapeType="1"/>
            </p:cNvSpPr>
            <p:nvPr/>
          </p:nvSpPr>
          <p:spPr bwMode="auto">
            <a:xfrm flipH="1" flipV="1">
              <a:off x="3919" y="3007"/>
              <a:ext cx="18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56" name="Line 421"/>
            <p:cNvSpPr>
              <a:spLocks noChangeShapeType="1"/>
            </p:cNvSpPr>
            <p:nvPr/>
          </p:nvSpPr>
          <p:spPr bwMode="auto">
            <a:xfrm flipH="1">
              <a:off x="3898" y="3007"/>
              <a:ext cx="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57" name="Line 422"/>
            <p:cNvSpPr>
              <a:spLocks noChangeShapeType="1"/>
            </p:cNvSpPr>
            <p:nvPr/>
          </p:nvSpPr>
          <p:spPr bwMode="auto">
            <a:xfrm flipH="1" flipV="1">
              <a:off x="3892" y="2975"/>
              <a:ext cx="6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58" name="Line 423"/>
            <p:cNvSpPr>
              <a:spLocks noChangeShapeType="1"/>
            </p:cNvSpPr>
            <p:nvPr/>
          </p:nvSpPr>
          <p:spPr bwMode="auto">
            <a:xfrm flipH="1">
              <a:off x="3874" y="2975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59" name="Line 424"/>
            <p:cNvSpPr>
              <a:spLocks noChangeShapeType="1"/>
            </p:cNvSpPr>
            <p:nvPr/>
          </p:nvSpPr>
          <p:spPr bwMode="auto">
            <a:xfrm flipV="1">
              <a:off x="3874" y="2963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60" name="Line 425"/>
            <p:cNvSpPr>
              <a:spLocks noChangeShapeType="1"/>
            </p:cNvSpPr>
            <p:nvPr/>
          </p:nvSpPr>
          <p:spPr bwMode="auto">
            <a:xfrm flipH="1" flipV="1">
              <a:off x="3838" y="2923"/>
              <a:ext cx="36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61" name="Line 426"/>
            <p:cNvSpPr>
              <a:spLocks noChangeShapeType="1"/>
            </p:cNvSpPr>
            <p:nvPr/>
          </p:nvSpPr>
          <p:spPr bwMode="auto">
            <a:xfrm flipV="1">
              <a:off x="3838" y="2909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62" name="Line 427"/>
            <p:cNvSpPr>
              <a:spLocks noChangeShapeType="1"/>
            </p:cNvSpPr>
            <p:nvPr/>
          </p:nvSpPr>
          <p:spPr bwMode="auto">
            <a:xfrm flipH="1" flipV="1">
              <a:off x="3806" y="2889"/>
              <a:ext cx="3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63" name="Line 428"/>
            <p:cNvSpPr>
              <a:spLocks noChangeShapeType="1"/>
            </p:cNvSpPr>
            <p:nvPr/>
          </p:nvSpPr>
          <p:spPr bwMode="auto">
            <a:xfrm flipH="1" flipV="1">
              <a:off x="3780" y="2855"/>
              <a:ext cx="2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64" name="Line 429"/>
            <p:cNvSpPr>
              <a:spLocks noChangeShapeType="1"/>
            </p:cNvSpPr>
            <p:nvPr/>
          </p:nvSpPr>
          <p:spPr bwMode="auto">
            <a:xfrm flipH="1">
              <a:off x="3740" y="2855"/>
              <a:ext cx="4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65" name="Line 430"/>
            <p:cNvSpPr>
              <a:spLocks noChangeShapeType="1"/>
            </p:cNvSpPr>
            <p:nvPr/>
          </p:nvSpPr>
          <p:spPr bwMode="auto">
            <a:xfrm>
              <a:off x="3740" y="2863"/>
              <a:ext cx="20" cy="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66" name="Line 431"/>
            <p:cNvSpPr>
              <a:spLocks noChangeShapeType="1"/>
            </p:cNvSpPr>
            <p:nvPr/>
          </p:nvSpPr>
          <p:spPr bwMode="auto">
            <a:xfrm>
              <a:off x="3760" y="2909"/>
              <a:ext cx="26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67" name="Line 432"/>
            <p:cNvSpPr>
              <a:spLocks noChangeShapeType="1"/>
            </p:cNvSpPr>
            <p:nvPr/>
          </p:nvSpPr>
          <p:spPr bwMode="auto">
            <a:xfrm flipH="1">
              <a:off x="3760" y="2949"/>
              <a:ext cx="2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68" name="Line 433"/>
            <p:cNvSpPr>
              <a:spLocks noChangeShapeType="1"/>
            </p:cNvSpPr>
            <p:nvPr/>
          </p:nvSpPr>
          <p:spPr bwMode="auto">
            <a:xfrm>
              <a:off x="3760" y="2983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69" name="Line 434"/>
            <p:cNvSpPr>
              <a:spLocks noChangeShapeType="1"/>
            </p:cNvSpPr>
            <p:nvPr/>
          </p:nvSpPr>
          <p:spPr bwMode="auto">
            <a:xfrm flipH="1">
              <a:off x="3700" y="3015"/>
              <a:ext cx="60" cy="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70" name="Line 435"/>
            <p:cNvSpPr>
              <a:spLocks noChangeShapeType="1"/>
            </p:cNvSpPr>
            <p:nvPr/>
          </p:nvSpPr>
          <p:spPr bwMode="auto">
            <a:xfrm>
              <a:off x="3700" y="3069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71" name="Line 436"/>
            <p:cNvSpPr>
              <a:spLocks noChangeShapeType="1"/>
            </p:cNvSpPr>
            <p:nvPr/>
          </p:nvSpPr>
          <p:spPr bwMode="auto">
            <a:xfrm flipH="1">
              <a:off x="3682" y="3075"/>
              <a:ext cx="18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72" name="Line 437"/>
            <p:cNvSpPr>
              <a:spLocks noChangeShapeType="1"/>
            </p:cNvSpPr>
            <p:nvPr/>
          </p:nvSpPr>
          <p:spPr bwMode="auto">
            <a:xfrm>
              <a:off x="3682" y="3093"/>
              <a:ext cx="6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73" name="Line 438"/>
            <p:cNvSpPr>
              <a:spLocks noChangeShapeType="1"/>
            </p:cNvSpPr>
            <p:nvPr/>
          </p:nvSpPr>
          <p:spPr bwMode="auto">
            <a:xfrm>
              <a:off x="3688" y="3127"/>
              <a:ext cx="12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74" name="Line 439"/>
            <p:cNvSpPr>
              <a:spLocks noChangeShapeType="1"/>
            </p:cNvSpPr>
            <p:nvPr/>
          </p:nvSpPr>
          <p:spPr bwMode="auto">
            <a:xfrm>
              <a:off x="3700" y="3167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75" name="Line 440"/>
            <p:cNvSpPr>
              <a:spLocks noChangeShapeType="1"/>
            </p:cNvSpPr>
            <p:nvPr/>
          </p:nvSpPr>
          <p:spPr bwMode="auto">
            <a:xfrm flipV="1">
              <a:off x="3714" y="3167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76" name="Line 441"/>
            <p:cNvSpPr>
              <a:spLocks noChangeShapeType="1"/>
            </p:cNvSpPr>
            <p:nvPr/>
          </p:nvSpPr>
          <p:spPr bwMode="auto">
            <a:xfrm>
              <a:off x="3728" y="3167"/>
              <a:ext cx="12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77" name="Line 442"/>
            <p:cNvSpPr>
              <a:spLocks noChangeShapeType="1"/>
            </p:cNvSpPr>
            <p:nvPr/>
          </p:nvSpPr>
          <p:spPr bwMode="auto">
            <a:xfrm>
              <a:off x="3740" y="3173"/>
              <a:ext cx="4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78" name="Line 443"/>
            <p:cNvSpPr>
              <a:spLocks noChangeShapeType="1"/>
            </p:cNvSpPr>
            <p:nvPr/>
          </p:nvSpPr>
          <p:spPr bwMode="auto">
            <a:xfrm>
              <a:off x="3780" y="3179"/>
              <a:ext cx="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79" name="Line 444"/>
            <p:cNvSpPr>
              <a:spLocks noChangeShapeType="1"/>
            </p:cNvSpPr>
            <p:nvPr/>
          </p:nvSpPr>
          <p:spPr bwMode="auto">
            <a:xfrm>
              <a:off x="3780" y="3207"/>
              <a:ext cx="6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80" name="Freeform 445"/>
            <p:cNvSpPr>
              <a:spLocks/>
            </p:cNvSpPr>
            <p:nvPr/>
          </p:nvSpPr>
          <p:spPr bwMode="auto">
            <a:xfrm>
              <a:off x="3728" y="3648"/>
              <a:ext cx="183" cy="156"/>
            </a:xfrm>
            <a:custGeom>
              <a:avLst/>
              <a:gdLst>
                <a:gd name="T0" fmla="*/ 38 w 183"/>
                <a:gd name="T1" fmla="*/ 150 h 156"/>
                <a:gd name="T2" fmla="*/ 64 w 183"/>
                <a:gd name="T3" fmla="*/ 144 h 156"/>
                <a:gd name="T4" fmla="*/ 78 w 183"/>
                <a:gd name="T5" fmla="*/ 156 h 156"/>
                <a:gd name="T6" fmla="*/ 110 w 183"/>
                <a:gd name="T7" fmla="*/ 150 h 156"/>
                <a:gd name="T8" fmla="*/ 118 w 183"/>
                <a:gd name="T9" fmla="*/ 138 h 156"/>
                <a:gd name="T10" fmla="*/ 152 w 183"/>
                <a:gd name="T11" fmla="*/ 144 h 156"/>
                <a:gd name="T12" fmla="*/ 183 w 183"/>
                <a:gd name="T13" fmla="*/ 150 h 156"/>
                <a:gd name="T14" fmla="*/ 183 w 183"/>
                <a:gd name="T15" fmla="*/ 144 h 156"/>
                <a:gd name="T16" fmla="*/ 170 w 183"/>
                <a:gd name="T17" fmla="*/ 132 h 156"/>
                <a:gd name="T18" fmla="*/ 152 w 183"/>
                <a:gd name="T19" fmla="*/ 86 h 156"/>
                <a:gd name="T20" fmla="*/ 170 w 183"/>
                <a:gd name="T21" fmla="*/ 64 h 156"/>
                <a:gd name="T22" fmla="*/ 152 w 183"/>
                <a:gd name="T23" fmla="*/ 52 h 156"/>
                <a:gd name="T24" fmla="*/ 118 w 183"/>
                <a:gd name="T25" fmla="*/ 52 h 156"/>
                <a:gd name="T26" fmla="*/ 110 w 183"/>
                <a:gd name="T27" fmla="*/ 32 h 156"/>
                <a:gd name="T28" fmla="*/ 92 w 183"/>
                <a:gd name="T29" fmla="*/ 52 h 156"/>
                <a:gd name="T30" fmla="*/ 64 w 183"/>
                <a:gd name="T31" fmla="*/ 32 h 156"/>
                <a:gd name="T32" fmla="*/ 52 w 183"/>
                <a:gd name="T33" fmla="*/ 32 h 156"/>
                <a:gd name="T34" fmla="*/ 32 w 183"/>
                <a:gd name="T35" fmla="*/ 18 h 156"/>
                <a:gd name="T36" fmla="*/ 32 w 183"/>
                <a:gd name="T37" fmla="*/ 0 h 156"/>
                <a:gd name="T38" fmla="*/ 0 w 183"/>
                <a:gd name="T39" fmla="*/ 0 h 156"/>
                <a:gd name="T40" fmla="*/ 12 w 183"/>
                <a:gd name="T41" fmla="*/ 32 h 156"/>
                <a:gd name="T42" fmla="*/ 32 w 183"/>
                <a:gd name="T43" fmla="*/ 52 h 156"/>
                <a:gd name="T44" fmla="*/ 64 w 183"/>
                <a:gd name="T45" fmla="*/ 98 h 156"/>
                <a:gd name="T46" fmla="*/ 38 w 183"/>
                <a:gd name="T47" fmla="*/ 118 h 156"/>
                <a:gd name="T48" fmla="*/ 52 w 183"/>
                <a:gd name="T49" fmla="*/ 132 h 156"/>
                <a:gd name="T50" fmla="*/ 38 w 183"/>
                <a:gd name="T51" fmla="*/ 15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3"/>
                <a:gd name="T79" fmla="*/ 0 h 156"/>
                <a:gd name="T80" fmla="*/ 183 w 183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3" h="156">
                  <a:moveTo>
                    <a:pt x="38" y="150"/>
                  </a:moveTo>
                  <a:lnTo>
                    <a:pt x="64" y="144"/>
                  </a:lnTo>
                  <a:lnTo>
                    <a:pt x="78" y="156"/>
                  </a:lnTo>
                  <a:lnTo>
                    <a:pt x="110" y="150"/>
                  </a:lnTo>
                  <a:lnTo>
                    <a:pt x="118" y="138"/>
                  </a:lnTo>
                  <a:lnTo>
                    <a:pt x="152" y="144"/>
                  </a:lnTo>
                  <a:lnTo>
                    <a:pt x="183" y="150"/>
                  </a:lnTo>
                  <a:lnTo>
                    <a:pt x="183" y="144"/>
                  </a:lnTo>
                  <a:lnTo>
                    <a:pt x="170" y="132"/>
                  </a:lnTo>
                  <a:lnTo>
                    <a:pt x="152" y="86"/>
                  </a:lnTo>
                  <a:lnTo>
                    <a:pt x="170" y="64"/>
                  </a:lnTo>
                  <a:lnTo>
                    <a:pt x="152" y="52"/>
                  </a:lnTo>
                  <a:lnTo>
                    <a:pt x="118" y="52"/>
                  </a:lnTo>
                  <a:lnTo>
                    <a:pt x="110" y="32"/>
                  </a:lnTo>
                  <a:lnTo>
                    <a:pt x="92" y="52"/>
                  </a:lnTo>
                  <a:lnTo>
                    <a:pt x="64" y="32"/>
                  </a:lnTo>
                  <a:lnTo>
                    <a:pt x="52" y="32"/>
                  </a:lnTo>
                  <a:lnTo>
                    <a:pt x="32" y="1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2" y="32"/>
                  </a:lnTo>
                  <a:lnTo>
                    <a:pt x="32" y="52"/>
                  </a:lnTo>
                  <a:lnTo>
                    <a:pt x="64" y="98"/>
                  </a:lnTo>
                  <a:lnTo>
                    <a:pt x="38" y="118"/>
                  </a:lnTo>
                  <a:lnTo>
                    <a:pt x="52" y="132"/>
                  </a:lnTo>
                  <a:lnTo>
                    <a:pt x="38" y="15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81" name="Line 446"/>
            <p:cNvSpPr>
              <a:spLocks noChangeShapeType="1"/>
            </p:cNvSpPr>
            <p:nvPr/>
          </p:nvSpPr>
          <p:spPr bwMode="auto">
            <a:xfrm flipV="1">
              <a:off x="3766" y="3792"/>
              <a:ext cx="2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82" name="Line 447"/>
            <p:cNvSpPr>
              <a:spLocks noChangeShapeType="1"/>
            </p:cNvSpPr>
            <p:nvPr/>
          </p:nvSpPr>
          <p:spPr bwMode="auto">
            <a:xfrm>
              <a:off x="3792" y="3792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83" name="Line 448"/>
            <p:cNvSpPr>
              <a:spLocks noChangeShapeType="1"/>
            </p:cNvSpPr>
            <p:nvPr/>
          </p:nvSpPr>
          <p:spPr bwMode="auto">
            <a:xfrm flipV="1">
              <a:off x="3806" y="3798"/>
              <a:ext cx="3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84" name="Line 449"/>
            <p:cNvSpPr>
              <a:spLocks noChangeShapeType="1"/>
            </p:cNvSpPr>
            <p:nvPr/>
          </p:nvSpPr>
          <p:spPr bwMode="auto">
            <a:xfrm flipV="1">
              <a:off x="3838" y="3786"/>
              <a:ext cx="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85" name="Line 450"/>
            <p:cNvSpPr>
              <a:spLocks noChangeShapeType="1"/>
            </p:cNvSpPr>
            <p:nvPr/>
          </p:nvSpPr>
          <p:spPr bwMode="auto">
            <a:xfrm>
              <a:off x="3846" y="3786"/>
              <a:ext cx="3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86" name="Line 451"/>
            <p:cNvSpPr>
              <a:spLocks noChangeShapeType="1"/>
            </p:cNvSpPr>
            <p:nvPr/>
          </p:nvSpPr>
          <p:spPr bwMode="auto">
            <a:xfrm>
              <a:off x="3880" y="3792"/>
              <a:ext cx="3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87" name="Line 452"/>
            <p:cNvSpPr>
              <a:spLocks noChangeShapeType="1"/>
            </p:cNvSpPr>
            <p:nvPr/>
          </p:nvSpPr>
          <p:spPr bwMode="auto">
            <a:xfrm flipV="1">
              <a:off x="3911" y="3792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88" name="Line 453"/>
            <p:cNvSpPr>
              <a:spLocks noChangeShapeType="1"/>
            </p:cNvSpPr>
            <p:nvPr/>
          </p:nvSpPr>
          <p:spPr bwMode="auto">
            <a:xfrm flipH="1" flipV="1">
              <a:off x="3898" y="3780"/>
              <a:ext cx="13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89" name="Line 454"/>
            <p:cNvSpPr>
              <a:spLocks noChangeShapeType="1"/>
            </p:cNvSpPr>
            <p:nvPr/>
          </p:nvSpPr>
          <p:spPr bwMode="auto">
            <a:xfrm flipH="1" flipV="1">
              <a:off x="3880" y="3734"/>
              <a:ext cx="18" cy="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90" name="Line 455"/>
            <p:cNvSpPr>
              <a:spLocks noChangeShapeType="1"/>
            </p:cNvSpPr>
            <p:nvPr/>
          </p:nvSpPr>
          <p:spPr bwMode="auto">
            <a:xfrm flipV="1">
              <a:off x="3880" y="3712"/>
              <a:ext cx="18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91" name="Line 456"/>
            <p:cNvSpPr>
              <a:spLocks noChangeShapeType="1"/>
            </p:cNvSpPr>
            <p:nvPr/>
          </p:nvSpPr>
          <p:spPr bwMode="auto">
            <a:xfrm flipH="1" flipV="1">
              <a:off x="3880" y="3700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92" name="Line 457"/>
            <p:cNvSpPr>
              <a:spLocks noChangeShapeType="1"/>
            </p:cNvSpPr>
            <p:nvPr/>
          </p:nvSpPr>
          <p:spPr bwMode="auto">
            <a:xfrm flipH="1">
              <a:off x="3846" y="3700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93" name="Line 458"/>
            <p:cNvSpPr>
              <a:spLocks noChangeShapeType="1"/>
            </p:cNvSpPr>
            <p:nvPr/>
          </p:nvSpPr>
          <p:spPr bwMode="auto">
            <a:xfrm flipH="1" flipV="1">
              <a:off x="3838" y="3680"/>
              <a:ext cx="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94" name="Line 459"/>
            <p:cNvSpPr>
              <a:spLocks noChangeShapeType="1"/>
            </p:cNvSpPr>
            <p:nvPr/>
          </p:nvSpPr>
          <p:spPr bwMode="auto">
            <a:xfrm flipH="1">
              <a:off x="3820" y="3680"/>
              <a:ext cx="1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95" name="Line 460"/>
            <p:cNvSpPr>
              <a:spLocks noChangeShapeType="1"/>
            </p:cNvSpPr>
            <p:nvPr/>
          </p:nvSpPr>
          <p:spPr bwMode="auto">
            <a:xfrm flipH="1" flipV="1">
              <a:off x="3792" y="3680"/>
              <a:ext cx="2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96" name="Line 461"/>
            <p:cNvSpPr>
              <a:spLocks noChangeShapeType="1"/>
            </p:cNvSpPr>
            <p:nvPr/>
          </p:nvSpPr>
          <p:spPr bwMode="auto">
            <a:xfrm flipH="1">
              <a:off x="3780" y="3680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97" name="Line 462"/>
            <p:cNvSpPr>
              <a:spLocks noChangeShapeType="1"/>
            </p:cNvSpPr>
            <p:nvPr/>
          </p:nvSpPr>
          <p:spPr bwMode="auto">
            <a:xfrm flipH="1" flipV="1">
              <a:off x="3760" y="3666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98" name="Line 463"/>
            <p:cNvSpPr>
              <a:spLocks noChangeShapeType="1"/>
            </p:cNvSpPr>
            <p:nvPr/>
          </p:nvSpPr>
          <p:spPr bwMode="auto">
            <a:xfrm flipV="1">
              <a:off x="3760" y="3648"/>
              <a:ext cx="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99" name="Line 464"/>
            <p:cNvSpPr>
              <a:spLocks noChangeShapeType="1"/>
            </p:cNvSpPr>
            <p:nvPr/>
          </p:nvSpPr>
          <p:spPr bwMode="auto">
            <a:xfrm flipH="1">
              <a:off x="3728" y="3648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00" name="Line 465"/>
            <p:cNvSpPr>
              <a:spLocks noChangeShapeType="1"/>
            </p:cNvSpPr>
            <p:nvPr/>
          </p:nvSpPr>
          <p:spPr bwMode="auto">
            <a:xfrm>
              <a:off x="3728" y="3648"/>
              <a:ext cx="12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01" name="Line 466"/>
            <p:cNvSpPr>
              <a:spLocks noChangeShapeType="1"/>
            </p:cNvSpPr>
            <p:nvPr/>
          </p:nvSpPr>
          <p:spPr bwMode="auto">
            <a:xfrm>
              <a:off x="3740" y="3680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02" name="Line 467"/>
            <p:cNvSpPr>
              <a:spLocks noChangeShapeType="1"/>
            </p:cNvSpPr>
            <p:nvPr/>
          </p:nvSpPr>
          <p:spPr bwMode="auto">
            <a:xfrm>
              <a:off x="3760" y="3700"/>
              <a:ext cx="32" cy="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03" name="Line 468"/>
            <p:cNvSpPr>
              <a:spLocks noChangeShapeType="1"/>
            </p:cNvSpPr>
            <p:nvPr/>
          </p:nvSpPr>
          <p:spPr bwMode="auto">
            <a:xfrm flipH="1">
              <a:off x="3766" y="3746"/>
              <a:ext cx="26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04" name="Line 469"/>
            <p:cNvSpPr>
              <a:spLocks noChangeShapeType="1"/>
            </p:cNvSpPr>
            <p:nvPr/>
          </p:nvSpPr>
          <p:spPr bwMode="auto">
            <a:xfrm>
              <a:off x="3766" y="3766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05" name="Line 470"/>
            <p:cNvSpPr>
              <a:spLocks noChangeShapeType="1"/>
            </p:cNvSpPr>
            <p:nvPr/>
          </p:nvSpPr>
          <p:spPr bwMode="auto">
            <a:xfrm flipH="1">
              <a:off x="3766" y="3780"/>
              <a:ext cx="1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06" name="Freeform 471"/>
            <p:cNvSpPr>
              <a:spLocks/>
            </p:cNvSpPr>
            <p:nvPr/>
          </p:nvSpPr>
          <p:spPr bwMode="auto">
            <a:xfrm>
              <a:off x="3740" y="3614"/>
              <a:ext cx="211" cy="184"/>
            </a:xfrm>
            <a:custGeom>
              <a:avLst/>
              <a:gdLst>
                <a:gd name="T0" fmla="*/ 171 w 211"/>
                <a:gd name="T1" fmla="*/ 184 h 184"/>
                <a:gd name="T2" fmla="*/ 197 w 211"/>
                <a:gd name="T3" fmla="*/ 158 h 184"/>
                <a:gd name="T4" fmla="*/ 171 w 211"/>
                <a:gd name="T5" fmla="*/ 132 h 184"/>
                <a:gd name="T6" fmla="*/ 179 w 211"/>
                <a:gd name="T7" fmla="*/ 104 h 184"/>
                <a:gd name="T8" fmla="*/ 211 w 211"/>
                <a:gd name="T9" fmla="*/ 80 h 184"/>
                <a:gd name="T10" fmla="*/ 211 w 211"/>
                <a:gd name="T11" fmla="*/ 52 h 184"/>
                <a:gd name="T12" fmla="*/ 203 w 211"/>
                <a:gd name="T13" fmla="*/ 12 h 184"/>
                <a:gd name="T14" fmla="*/ 197 w 211"/>
                <a:gd name="T15" fmla="*/ 0 h 184"/>
                <a:gd name="T16" fmla="*/ 152 w 211"/>
                <a:gd name="T17" fmla="*/ 6 h 184"/>
                <a:gd name="T18" fmla="*/ 126 w 211"/>
                <a:gd name="T19" fmla="*/ 20 h 184"/>
                <a:gd name="T20" fmla="*/ 94 w 211"/>
                <a:gd name="T21" fmla="*/ 12 h 184"/>
                <a:gd name="T22" fmla="*/ 66 w 211"/>
                <a:gd name="T23" fmla="*/ 26 h 184"/>
                <a:gd name="T24" fmla="*/ 40 w 211"/>
                <a:gd name="T25" fmla="*/ 20 h 184"/>
                <a:gd name="T26" fmla="*/ 26 w 211"/>
                <a:gd name="T27" fmla="*/ 0 h 184"/>
                <a:gd name="T28" fmla="*/ 0 w 211"/>
                <a:gd name="T29" fmla="*/ 6 h 184"/>
                <a:gd name="T30" fmla="*/ 0 w 211"/>
                <a:gd name="T31" fmla="*/ 12 h 184"/>
                <a:gd name="T32" fmla="*/ 26 w 211"/>
                <a:gd name="T33" fmla="*/ 26 h 184"/>
                <a:gd name="T34" fmla="*/ 14 w 211"/>
                <a:gd name="T35" fmla="*/ 34 h 184"/>
                <a:gd name="T36" fmla="*/ 20 w 211"/>
                <a:gd name="T37" fmla="*/ 46 h 184"/>
                <a:gd name="T38" fmla="*/ 46 w 211"/>
                <a:gd name="T39" fmla="*/ 66 h 184"/>
                <a:gd name="T40" fmla="*/ 52 w 211"/>
                <a:gd name="T41" fmla="*/ 66 h 184"/>
                <a:gd name="T42" fmla="*/ 80 w 211"/>
                <a:gd name="T43" fmla="*/ 86 h 184"/>
                <a:gd name="T44" fmla="*/ 98 w 211"/>
                <a:gd name="T45" fmla="*/ 66 h 184"/>
                <a:gd name="T46" fmla="*/ 120 w 211"/>
                <a:gd name="T47" fmla="*/ 86 h 184"/>
                <a:gd name="T48" fmla="*/ 158 w 211"/>
                <a:gd name="T49" fmla="*/ 86 h 184"/>
                <a:gd name="T50" fmla="*/ 152 w 211"/>
                <a:gd name="T51" fmla="*/ 104 h 184"/>
                <a:gd name="T52" fmla="*/ 140 w 211"/>
                <a:gd name="T53" fmla="*/ 120 h 184"/>
                <a:gd name="T54" fmla="*/ 152 w 211"/>
                <a:gd name="T55" fmla="*/ 138 h 184"/>
                <a:gd name="T56" fmla="*/ 152 w 211"/>
                <a:gd name="T57" fmla="*/ 152 h 184"/>
                <a:gd name="T58" fmla="*/ 171 w 211"/>
                <a:gd name="T59" fmla="*/ 184 h 1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1"/>
                <a:gd name="T91" fmla="*/ 0 h 184"/>
                <a:gd name="T92" fmla="*/ 211 w 211"/>
                <a:gd name="T93" fmla="*/ 184 h 1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1" h="184">
                  <a:moveTo>
                    <a:pt x="171" y="184"/>
                  </a:moveTo>
                  <a:lnTo>
                    <a:pt x="197" y="158"/>
                  </a:lnTo>
                  <a:lnTo>
                    <a:pt x="171" y="132"/>
                  </a:lnTo>
                  <a:lnTo>
                    <a:pt x="179" y="104"/>
                  </a:lnTo>
                  <a:lnTo>
                    <a:pt x="211" y="80"/>
                  </a:lnTo>
                  <a:lnTo>
                    <a:pt x="211" y="52"/>
                  </a:lnTo>
                  <a:lnTo>
                    <a:pt x="203" y="12"/>
                  </a:lnTo>
                  <a:lnTo>
                    <a:pt x="197" y="0"/>
                  </a:lnTo>
                  <a:lnTo>
                    <a:pt x="152" y="6"/>
                  </a:lnTo>
                  <a:lnTo>
                    <a:pt x="126" y="20"/>
                  </a:lnTo>
                  <a:lnTo>
                    <a:pt x="94" y="12"/>
                  </a:lnTo>
                  <a:lnTo>
                    <a:pt x="66" y="26"/>
                  </a:lnTo>
                  <a:lnTo>
                    <a:pt x="40" y="20"/>
                  </a:lnTo>
                  <a:lnTo>
                    <a:pt x="2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26" y="26"/>
                  </a:lnTo>
                  <a:lnTo>
                    <a:pt x="14" y="34"/>
                  </a:lnTo>
                  <a:lnTo>
                    <a:pt x="20" y="46"/>
                  </a:lnTo>
                  <a:lnTo>
                    <a:pt x="46" y="66"/>
                  </a:lnTo>
                  <a:lnTo>
                    <a:pt x="52" y="66"/>
                  </a:lnTo>
                  <a:lnTo>
                    <a:pt x="80" y="86"/>
                  </a:lnTo>
                  <a:lnTo>
                    <a:pt x="98" y="66"/>
                  </a:lnTo>
                  <a:lnTo>
                    <a:pt x="120" y="86"/>
                  </a:lnTo>
                  <a:lnTo>
                    <a:pt x="158" y="86"/>
                  </a:lnTo>
                  <a:lnTo>
                    <a:pt x="152" y="104"/>
                  </a:lnTo>
                  <a:lnTo>
                    <a:pt x="140" y="120"/>
                  </a:lnTo>
                  <a:lnTo>
                    <a:pt x="152" y="138"/>
                  </a:lnTo>
                  <a:lnTo>
                    <a:pt x="152" y="152"/>
                  </a:lnTo>
                  <a:lnTo>
                    <a:pt x="171" y="184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07" name="Line 472"/>
            <p:cNvSpPr>
              <a:spLocks noChangeShapeType="1"/>
            </p:cNvSpPr>
            <p:nvPr/>
          </p:nvSpPr>
          <p:spPr bwMode="auto">
            <a:xfrm flipV="1">
              <a:off x="3911" y="3772"/>
              <a:ext cx="26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08" name="Line 473"/>
            <p:cNvSpPr>
              <a:spLocks noChangeShapeType="1"/>
            </p:cNvSpPr>
            <p:nvPr/>
          </p:nvSpPr>
          <p:spPr bwMode="auto">
            <a:xfrm flipH="1" flipV="1">
              <a:off x="3911" y="3746"/>
              <a:ext cx="26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09" name="Line 474"/>
            <p:cNvSpPr>
              <a:spLocks noChangeShapeType="1"/>
            </p:cNvSpPr>
            <p:nvPr/>
          </p:nvSpPr>
          <p:spPr bwMode="auto">
            <a:xfrm flipV="1">
              <a:off x="3911" y="3718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10" name="Line 475"/>
            <p:cNvSpPr>
              <a:spLocks noChangeShapeType="1"/>
            </p:cNvSpPr>
            <p:nvPr/>
          </p:nvSpPr>
          <p:spPr bwMode="auto">
            <a:xfrm flipV="1">
              <a:off x="3919" y="3694"/>
              <a:ext cx="32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11" name="Line 476"/>
            <p:cNvSpPr>
              <a:spLocks noChangeShapeType="1"/>
            </p:cNvSpPr>
            <p:nvPr/>
          </p:nvSpPr>
          <p:spPr bwMode="auto">
            <a:xfrm flipV="1">
              <a:off x="3951" y="3666"/>
              <a:ext cx="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12" name="Line 477"/>
            <p:cNvSpPr>
              <a:spLocks noChangeShapeType="1"/>
            </p:cNvSpPr>
            <p:nvPr/>
          </p:nvSpPr>
          <p:spPr bwMode="auto">
            <a:xfrm flipH="1" flipV="1">
              <a:off x="3943" y="3626"/>
              <a:ext cx="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13" name="Line 478"/>
            <p:cNvSpPr>
              <a:spLocks noChangeShapeType="1"/>
            </p:cNvSpPr>
            <p:nvPr/>
          </p:nvSpPr>
          <p:spPr bwMode="auto">
            <a:xfrm flipH="1" flipV="1">
              <a:off x="3937" y="3614"/>
              <a:ext cx="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14" name="Line 479"/>
            <p:cNvSpPr>
              <a:spLocks noChangeShapeType="1"/>
            </p:cNvSpPr>
            <p:nvPr/>
          </p:nvSpPr>
          <p:spPr bwMode="auto">
            <a:xfrm flipH="1">
              <a:off x="3892" y="3614"/>
              <a:ext cx="4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15" name="Line 480"/>
            <p:cNvSpPr>
              <a:spLocks noChangeShapeType="1"/>
            </p:cNvSpPr>
            <p:nvPr/>
          </p:nvSpPr>
          <p:spPr bwMode="auto">
            <a:xfrm flipH="1">
              <a:off x="3866" y="3620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16" name="Line 481"/>
            <p:cNvSpPr>
              <a:spLocks noChangeShapeType="1"/>
            </p:cNvSpPr>
            <p:nvPr/>
          </p:nvSpPr>
          <p:spPr bwMode="auto">
            <a:xfrm flipH="1" flipV="1">
              <a:off x="3834" y="3626"/>
              <a:ext cx="3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17" name="Line 482"/>
            <p:cNvSpPr>
              <a:spLocks noChangeShapeType="1"/>
            </p:cNvSpPr>
            <p:nvPr/>
          </p:nvSpPr>
          <p:spPr bwMode="auto">
            <a:xfrm flipH="1">
              <a:off x="3806" y="3626"/>
              <a:ext cx="2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18" name="Line 483"/>
            <p:cNvSpPr>
              <a:spLocks noChangeShapeType="1"/>
            </p:cNvSpPr>
            <p:nvPr/>
          </p:nvSpPr>
          <p:spPr bwMode="auto">
            <a:xfrm flipH="1" flipV="1">
              <a:off x="3780" y="3634"/>
              <a:ext cx="2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19" name="Line 484"/>
            <p:cNvSpPr>
              <a:spLocks noChangeShapeType="1"/>
            </p:cNvSpPr>
            <p:nvPr/>
          </p:nvSpPr>
          <p:spPr bwMode="auto">
            <a:xfrm flipH="1" flipV="1">
              <a:off x="3766" y="3614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20" name="Line 485"/>
            <p:cNvSpPr>
              <a:spLocks noChangeShapeType="1"/>
            </p:cNvSpPr>
            <p:nvPr/>
          </p:nvSpPr>
          <p:spPr bwMode="auto">
            <a:xfrm flipH="1">
              <a:off x="3740" y="3614"/>
              <a:ext cx="2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21" name="Line 486"/>
            <p:cNvSpPr>
              <a:spLocks noChangeShapeType="1"/>
            </p:cNvSpPr>
            <p:nvPr/>
          </p:nvSpPr>
          <p:spPr bwMode="auto">
            <a:xfrm>
              <a:off x="3740" y="3620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22" name="Line 487"/>
            <p:cNvSpPr>
              <a:spLocks noChangeShapeType="1"/>
            </p:cNvSpPr>
            <p:nvPr/>
          </p:nvSpPr>
          <p:spPr bwMode="auto">
            <a:xfrm>
              <a:off x="3740" y="3626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23" name="Line 488"/>
            <p:cNvSpPr>
              <a:spLocks noChangeShapeType="1"/>
            </p:cNvSpPr>
            <p:nvPr/>
          </p:nvSpPr>
          <p:spPr bwMode="auto">
            <a:xfrm flipH="1">
              <a:off x="3754" y="3640"/>
              <a:ext cx="12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24" name="Line 489"/>
            <p:cNvSpPr>
              <a:spLocks noChangeShapeType="1"/>
            </p:cNvSpPr>
            <p:nvPr/>
          </p:nvSpPr>
          <p:spPr bwMode="auto">
            <a:xfrm>
              <a:off x="3754" y="3648"/>
              <a:ext cx="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25" name="Line 490"/>
            <p:cNvSpPr>
              <a:spLocks noChangeShapeType="1"/>
            </p:cNvSpPr>
            <p:nvPr/>
          </p:nvSpPr>
          <p:spPr bwMode="auto">
            <a:xfrm>
              <a:off x="3760" y="3660"/>
              <a:ext cx="26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26" name="Line 491"/>
            <p:cNvSpPr>
              <a:spLocks noChangeShapeType="1"/>
            </p:cNvSpPr>
            <p:nvPr/>
          </p:nvSpPr>
          <p:spPr bwMode="auto">
            <a:xfrm>
              <a:off x="3786" y="3680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27" name="Line 492"/>
            <p:cNvSpPr>
              <a:spLocks noChangeShapeType="1"/>
            </p:cNvSpPr>
            <p:nvPr/>
          </p:nvSpPr>
          <p:spPr bwMode="auto">
            <a:xfrm>
              <a:off x="3792" y="3680"/>
              <a:ext cx="2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28" name="Line 493"/>
            <p:cNvSpPr>
              <a:spLocks noChangeShapeType="1"/>
            </p:cNvSpPr>
            <p:nvPr/>
          </p:nvSpPr>
          <p:spPr bwMode="auto">
            <a:xfrm flipV="1">
              <a:off x="3820" y="3680"/>
              <a:ext cx="1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29" name="Line 494"/>
            <p:cNvSpPr>
              <a:spLocks noChangeShapeType="1"/>
            </p:cNvSpPr>
            <p:nvPr/>
          </p:nvSpPr>
          <p:spPr bwMode="auto">
            <a:xfrm>
              <a:off x="3838" y="3680"/>
              <a:ext cx="2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30" name="Line 495"/>
            <p:cNvSpPr>
              <a:spLocks noChangeShapeType="1"/>
            </p:cNvSpPr>
            <p:nvPr/>
          </p:nvSpPr>
          <p:spPr bwMode="auto">
            <a:xfrm>
              <a:off x="3860" y="3700"/>
              <a:ext cx="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31" name="Line 496"/>
            <p:cNvSpPr>
              <a:spLocks noChangeShapeType="1"/>
            </p:cNvSpPr>
            <p:nvPr/>
          </p:nvSpPr>
          <p:spPr bwMode="auto">
            <a:xfrm flipH="1">
              <a:off x="3892" y="3700"/>
              <a:ext cx="6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32" name="Line 497"/>
            <p:cNvSpPr>
              <a:spLocks noChangeShapeType="1"/>
            </p:cNvSpPr>
            <p:nvPr/>
          </p:nvSpPr>
          <p:spPr bwMode="auto">
            <a:xfrm flipH="1">
              <a:off x="3880" y="3718"/>
              <a:ext cx="12" cy="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33" name="Line 498"/>
            <p:cNvSpPr>
              <a:spLocks noChangeShapeType="1"/>
            </p:cNvSpPr>
            <p:nvPr/>
          </p:nvSpPr>
          <p:spPr bwMode="auto">
            <a:xfrm>
              <a:off x="3880" y="3734"/>
              <a:ext cx="12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34" name="Line 499"/>
            <p:cNvSpPr>
              <a:spLocks noChangeShapeType="1"/>
            </p:cNvSpPr>
            <p:nvPr/>
          </p:nvSpPr>
          <p:spPr bwMode="auto">
            <a:xfrm>
              <a:off x="3892" y="375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35" name="Line 500"/>
            <p:cNvSpPr>
              <a:spLocks noChangeShapeType="1"/>
            </p:cNvSpPr>
            <p:nvPr/>
          </p:nvSpPr>
          <p:spPr bwMode="auto">
            <a:xfrm>
              <a:off x="3892" y="3766"/>
              <a:ext cx="19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36" name="Freeform 501"/>
            <p:cNvSpPr>
              <a:spLocks/>
            </p:cNvSpPr>
            <p:nvPr/>
          </p:nvSpPr>
          <p:spPr bwMode="auto">
            <a:xfrm>
              <a:off x="3674" y="3422"/>
              <a:ext cx="172" cy="218"/>
            </a:xfrm>
            <a:custGeom>
              <a:avLst/>
              <a:gdLst>
                <a:gd name="T0" fmla="*/ 92 w 172"/>
                <a:gd name="T1" fmla="*/ 198 h 218"/>
                <a:gd name="T2" fmla="*/ 118 w 172"/>
                <a:gd name="T3" fmla="*/ 218 h 218"/>
                <a:gd name="T4" fmla="*/ 146 w 172"/>
                <a:gd name="T5" fmla="*/ 218 h 218"/>
                <a:gd name="T6" fmla="*/ 160 w 172"/>
                <a:gd name="T7" fmla="*/ 204 h 218"/>
                <a:gd name="T8" fmla="*/ 172 w 172"/>
                <a:gd name="T9" fmla="*/ 212 h 218"/>
                <a:gd name="T10" fmla="*/ 164 w 172"/>
                <a:gd name="T11" fmla="*/ 184 h 218"/>
                <a:gd name="T12" fmla="*/ 146 w 172"/>
                <a:gd name="T13" fmla="*/ 172 h 218"/>
                <a:gd name="T14" fmla="*/ 146 w 172"/>
                <a:gd name="T15" fmla="*/ 126 h 218"/>
                <a:gd name="T16" fmla="*/ 126 w 172"/>
                <a:gd name="T17" fmla="*/ 80 h 218"/>
                <a:gd name="T18" fmla="*/ 92 w 172"/>
                <a:gd name="T19" fmla="*/ 68 h 218"/>
                <a:gd name="T20" fmla="*/ 66 w 172"/>
                <a:gd name="T21" fmla="*/ 60 h 218"/>
                <a:gd name="T22" fmla="*/ 66 w 172"/>
                <a:gd name="T23" fmla="*/ 40 h 218"/>
                <a:gd name="T24" fmla="*/ 46 w 172"/>
                <a:gd name="T25" fmla="*/ 20 h 218"/>
                <a:gd name="T26" fmla="*/ 46 w 172"/>
                <a:gd name="T27" fmla="*/ 6 h 218"/>
                <a:gd name="T28" fmla="*/ 26 w 172"/>
                <a:gd name="T29" fmla="*/ 0 h 218"/>
                <a:gd name="T30" fmla="*/ 0 w 172"/>
                <a:gd name="T31" fmla="*/ 14 h 218"/>
                <a:gd name="T32" fmla="*/ 8 w 172"/>
                <a:gd name="T33" fmla="*/ 40 h 218"/>
                <a:gd name="T34" fmla="*/ 26 w 172"/>
                <a:gd name="T35" fmla="*/ 28 h 218"/>
                <a:gd name="T36" fmla="*/ 26 w 172"/>
                <a:gd name="T37" fmla="*/ 80 h 218"/>
                <a:gd name="T38" fmla="*/ 46 w 172"/>
                <a:gd name="T39" fmla="*/ 112 h 218"/>
                <a:gd name="T40" fmla="*/ 66 w 172"/>
                <a:gd name="T41" fmla="*/ 138 h 218"/>
                <a:gd name="T42" fmla="*/ 80 w 172"/>
                <a:gd name="T43" fmla="*/ 158 h 218"/>
                <a:gd name="T44" fmla="*/ 106 w 172"/>
                <a:gd name="T45" fmla="*/ 172 h 218"/>
                <a:gd name="T46" fmla="*/ 112 w 172"/>
                <a:gd name="T47" fmla="*/ 184 h 218"/>
                <a:gd name="T48" fmla="*/ 92 w 172"/>
                <a:gd name="T49" fmla="*/ 198 h 2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2"/>
                <a:gd name="T76" fmla="*/ 0 h 218"/>
                <a:gd name="T77" fmla="*/ 172 w 172"/>
                <a:gd name="T78" fmla="*/ 218 h 2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2" h="218">
                  <a:moveTo>
                    <a:pt x="92" y="198"/>
                  </a:moveTo>
                  <a:lnTo>
                    <a:pt x="118" y="218"/>
                  </a:lnTo>
                  <a:lnTo>
                    <a:pt x="146" y="218"/>
                  </a:lnTo>
                  <a:lnTo>
                    <a:pt x="160" y="204"/>
                  </a:lnTo>
                  <a:lnTo>
                    <a:pt x="172" y="212"/>
                  </a:lnTo>
                  <a:lnTo>
                    <a:pt x="164" y="184"/>
                  </a:lnTo>
                  <a:lnTo>
                    <a:pt x="146" y="172"/>
                  </a:lnTo>
                  <a:lnTo>
                    <a:pt x="146" y="126"/>
                  </a:lnTo>
                  <a:lnTo>
                    <a:pt x="126" y="80"/>
                  </a:lnTo>
                  <a:lnTo>
                    <a:pt x="92" y="68"/>
                  </a:lnTo>
                  <a:lnTo>
                    <a:pt x="66" y="60"/>
                  </a:lnTo>
                  <a:lnTo>
                    <a:pt x="66" y="40"/>
                  </a:lnTo>
                  <a:lnTo>
                    <a:pt x="46" y="20"/>
                  </a:lnTo>
                  <a:lnTo>
                    <a:pt x="46" y="6"/>
                  </a:lnTo>
                  <a:lnTo>
                    <a:pt x="26" y="0"/>
                  </a:lnTo>
                  <a:lnTo>
                    <a:pt x="0" y="14"/>
                  </a:lnTo>
                  <a:lnTo>
                    <a:pt x="8" y="40"/>
                  </a:lnTo>
                  <a:lnTo>
                    <a:pt x="26" y="28"/>
                  </a:lnTo>
                  <a:lnTo>
                    <a:pt x="26" y="80"/>
                  </a:lnTo>
                  <a:lnTo>
                    <a:pt x="46" y="112"/>
                  </a:lnTo>
                  <a:lnTo>
                    <a:pt x="66" y="138"/>
                  </a:lnTo>
                  <a:lnTo>
                    <a:pt x="80" y="158"/>
                  </a:lnTo>
                  <a:lnTo>
                    <a:pt x="106" y="172"/>
                  </a:lnTo>
                  <a:lnTo>
                    <a:pt x="112" y="184"/>
                  </a:lnTo>
                  <a:lnTo>
                    <a:pt x="92" y="198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37" name="Line 502"/>
            <p:cNvSpPr>
              <a:spLocks noChangeShapeType="1"/>
            </p:cNvSpPr>
            <p:nvPr/>
          </p:nvSpPr>
          <p:spPr bwMode="auto">
            <a:xfrm>
              <a:off x="3766" y="3620"/>
              <a:ext cx="26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38" name="Line 503"/>
            <p:cNvSpPr>
              <a:spLocks noChangeShapeType="1"/>
            </p:cNvSpPr>
            <p:nvPr/>
          </p:nvSpPr>
          <p:spPr bwMode="auto">
            <a:xfrm>
              <a:off x="3792" y="3640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39" name="Line 504"/>
            <p:cNvSpPr>
              <a:spLocks noChangeShapeType="1"/>
            </p:cNvSpPr>
            <p:nvPr/>
          </p:nvSpPr>
          <p:spPr bwMode="auto">
            <a:xfrm flipV="1">
              <a:off x="3820" y="3626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40" name="Line 505"/>
            <p:cNvSpPr>
              <a:spLocks noChangeShapeType="1"/>
            </p:cNvSpPr>
            <p:nvPr/>
          </p:nvSpPr>
          <p:spPr bwMode="auto">
            <a:xfrm>
              <a:off x="3834" y="3626"/>
              <a:ext cx="12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41" name="Line 506"/>
            <p:cNvSpPr>
              <a:spLocks noChangeShapeType="1"/>
            </p:cNvSpPr>
            <p:nvPr/>
          </p:nvSpPr>
          <p:spPr bwMode="auto">
            <a:xfrm flipH="1" flipV="1">
              <a:off x="3838" y="3606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42" name="Line 507"/>
            <p:cNvSpPr>
              <a:spLocks noChangeShapeType="1"/>
            </p:cNvSpPr>
            <p:nvPr/>
          </p:nvSpPr>
          <p:spPr bwMode="auto">
            <a:xfrm flipH="1" flipV="1">
              <a:off x="3820" y="3594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43" name="Line 508"/>
            <p:cNvSpPr>
              <a:spLocks noChangeShapeType="1"/>
            </p:cNvSpPr>
            <p:nvPr/>
          </p:nvSpPr>
          <p:spPr bwMode="auto">
            <a:xfrm flipV="1">
              <a:off x="3820" y="3548"/>
              <a:ext cx="1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44" name="Line 509"/>
            <p:cNvSpPr>
              <a:spLocks noChangeShapeType="1"/>
            </p:cNvSpPr>
            <p:nvPr/>
          </p:nvSpPr>
          <p:spPr bwMode="auto">
            <a:xfrm flipH="1" flipV="1">
              <a:off x="3800" y="3502"/>
              <a:ext cx="20" cy="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45" name="Line 510"/>
            <p:cNvSpPr>
              <a:spLocks noChangeShapeType="1"/>
            </p:cNvSpPr>
            <p:nvPr/>
          </p:nvSpPr>
          <p:spPr bwMode="auto">
            <a:xfrm flipH="1" flipV="1">
              <a:off x="3766" y="3490"/>
              <a:ext cx="3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46" name="Line 511"/>
            <p:cNvSpPr>
              <a:spLocks noChangeShapeType="1"/>
            </p:cNvSpPr>
            <p:nvPr/>
          </p:nvSpPr>
          <p:spPr bwMode="auto">
            <a:xfrm flipH="1" flipV="1">
              <a:off x="3740" y="3482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47" name="Line 512"/>
            <p:cNvSpPr>
              <a:spLocks noChangeShapeType="1"/>
            </p:cNvSpPr>
            <p:nvPr/>
          </p:nvSpPr>
          <p:spPr bwMode="auto">
            <a:xfrm flipV="1">
              <a:off x="3740" y="3462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48" name="Line 513"/>
            <p:cNvSpPr>
              <a:spLocks noChangeShapeType="1"/>
            </p:cNvSpPr>
            <p:nvPr/>
          </p:nvSpPr>
          <p:spPr bwMode="auto">
            <a:xfrm flipH="1" flipV="1">
              <a:off x="3720" y="3442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49" name="Line 514"/>
            <p:cNvSpPr>
              <a:spLocks noChangeShapeType="1"/>
            </p:cNvSpPr>
            <p:nvPr/>
          </p:nvSpPr>
          <p:spPr bwMode="auto">
            <a:xfrm flipV="1">
              <a:off x="3720" y="3428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50" name="Line 515"/>
            <p:cNvSpPr>
              <a:spLocks noChangeShapeType="1"/>
            </p:cNvSpPr>
            <p:nvPr/>
          </p:nvSpPr>
          <p:spPr bwMode="auto">
            <a:xfrm flipH="1" flipV="1">
              <a:off x="3700" y="3422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51" name="Line 516"/>
            <p:cNvSpPr>
              <a:spLocks noChangeShapeType="1"/>
            </p:cNvSpPr>
            <p:nvPr/>
          </p:nvSpPr>
          <p:spPr bwMode="auto">
            <a:xfrm flipH="1">
              <a:off x="3674" y="3422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52" name="Line 517"/>
            <p:cNvSpPr>
              <a:spLocks noChangeShapeType="1"/>
            </p:cNvSpPr>
            <p:nvPr/>
          </p:nvSpPr>
          <p:spPr bwMode="auto">
            <a:xfrm>
              <a:off x="3674" y="3436"/>
              <a:ext cx="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53" name="Line 518"/>
            <p:cNvSpPr>
              <a:spLocks noChangeShapeType="1"/>
            </p:cNvSpPr>
            <p:nvPr/>
          </p:nvSpPr>
          <p:spPr bwMode="auto">
            <a:xfrm flipV="1">
              <a:off x="3682" y="3450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54" name="Line 519"/>
            <p:cNvSpPr>
              <a:spLocks noChangeShapeType="1"/>
            </p:cNvSpPr>
            <p:nvPr/>
          </p:nvSpPr>
          <p:spPr bwMode="auto">
            <a:xfrm>
              <a:off x="3700" y="345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55" name="Line 520"/>
            <p:cNvSpPr>
              <a:spLocks noChangeShapeType="1"/>
            </p:cNvSpPr>
            <p:nvPr/>
          </p:nvSpPr>
          <p:spPr bwMode="auto">
            <a:xfrm>
              <a:off x="3700" y="3502"/>
              <a:ext cx="20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56" name="Line 521"/>
            <p:cNvSpPr>
              <a:spLocks noChangeShapeType="1"/>
            </p:cNvSpPr>
            <p:nvPr/>
          </p:nvSpPr>
          <p:spPr bwMode="auto">
            <a:xfrm>
              <a:off x="3720" y="3534"/>
              <a:ext cx="20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57" name="Line 522"/>
            <p:cNvSpPr>
              <a:spLocks noChangeShapeType="1"/>
            </p:cNvSpPr>
            <p:nvPr/>
          </p:nvSpPr>
          <p:spPr bwMode="auto">
            <a:xfrm>
              <a:off x="3740" y="3560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58" name="Line 523"/>
            <p:cNvSpPr>
              <a:spLocks noChangeShapeType="1"/>
            </p:cNvSpPr>
            <p:nvPr/>
          </p:nvSpPr>
          <p:spPr bwMode="auto">
            <a:xfrm>
              <a:off x="3754" y="3580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59" name="Line 524"/>
            <p:cNvSpPr>
              <a:spLocks noChangeShapeType="1"/>
            </p:cNvSpPr>
            <p:nvPr/>
          </p:nvSpPr>
          <p:spPr bwMode="auto">
            <a:xfrm>
              <a:off x="3780" y="3594"/>
              <a:ext cx="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60" name="Line 525"/>
            <p:cNvSpPr>
              <a:spLocks noChangeShapeType="1"/>
            </p:cNvSpPr>
            <p:nvPr/>
          </p:nvSpPr>
          <p:spPr bwMode="auto">
            <a:xfrm flipH="1">
              <a:off x="3766" y="3606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61" name="Freeform 526"/>
            <p:cNvSpPr>
              <a:spLocks/>
            </p:cNvSpPr>
            <p:nvPr/>
          </p:nvSpPr>
          <p:spPr bwMode="auto">
            <a:xfrm>
              <a:off x="3943" y="3620"/>
              <a:ext cx="174" cy="80"/>
            </a:xfrm>
            <a:custGeom>
              <a:avLst/>
              <a:gdLst>
                <a:gd name="T0" fmla="*/ 8 w 174"/>
                <a:gd name="T1" fmla="*/ 74 h 80"/>
                <a:gd name="T2" fmla="*/ 28 w 174"/>
                <a:gd name="T3" fmla="*/ 80 h 80"/>
                <a:gd name="T4" fmla="*/ 34 w 174"/>
                <a:gd name="T5" fmla="*/ 46 h 80"/>
                <a:gd name="T6" fmla="*/ 74 w 174"/>
                <a:gd name="T7" fmla="*/ 46 h 80"/>
                <a:gd name="T8" fmla="*/ 94 w 174"/>
                <a:gd name="T9" fmla="*/ 60 h 80"/>
                <a:gd name="T10" fmla="*/ 112 w 174"/>
                <a:gd name="T11" fmla="*/ 60 h 80"/>
                <a:gd name="T12" fmla="*/ 132 w 174"/>
                <a:gd name="T13" fmla="*/ 46 h 80"/>
                <a:gd name="T14" fmla="*/ 146 w 174"/>
                <a:gd name="T15" fmla="*/ 46 h 80"/>
                <a:gd name="T16" fmla="*/ 152 w 174"/>
                <a:gd name="T17" fmla="*/ 60 h 80"/>
                <a:gd name="T18" fmla="*/ 174 w 174"/>
                <a:gd name="T19" fmla="*/ 40 h 80"/>
                <a:gd name="T20" fmla="*/ 152 w 174"/>
                <a:gd name="T21" fmla="*/ 20 h 80"/>
                <a:gd name="T22" fmla="*/ 132 w 174"/>
                <a:gd name="T23" fmla="*/ 14 h 80"/>
                <a:gd name="T24" fmla="*/ 106 w 174"/>
                <a:gd name="T25" fmla="*/ 0 h 80"/>
                <a:gd name="T26" fmla="*/ 80 w 174"/>
                <a:gd name="T27" fmla="*/ 6 h 80"/>
                <a:gd name="T28" fmla="*/ 66 w 174"/>
                <a:gd name="T29" fmla="*/ 0 h 80"/>
                <a:gd name="T30" fmla="*/ 54 w 174"/>
                <a:gd name="T31" fmla="*/ 20 h 80"/>
                <a:gd name="T32" fmla="*/ 28 w 174"/>
                <a:gd name="T33" fmla="*/ 20 h 80"/>
                <a:gd name="T34" fmla="*/ 14 w 174"/>
                <a:gd name="T35" fmla="*/ 0 h 80"/>
                <a:gd name="T36" fmla="*/ 0 w 174"/>
                <a:gd name="T37" fmla="*/ 0 h 80"/>
                <a:gd name="T38" fmla="*/ 8 w 174"/>
                <a:gd name="T39" fmla="*/ 20 h 80"/>
                <a:gd name="T40" fmla="*/ 8 w 174"/>
                <a:gd name="T41" fmla="*/ 74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4"/>
                <a:gd name="T64" fmla="*/ 0 h 80"/>
                <a:gd name="T65" fmla="*/ 174 w 17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4" h="80">
                  <a:moveTo>
                    <a:pt x="8" y="74"/>
                  </a:moveTo>
                  <a:lnTo>
                    <a:pt x="28" y="80"/>
                  </a:lnTo>
                  <a:lnTo>
                    <a:pt x="34" y="46"/>
                  </a:lnTo>
                  <a:lnTo>
                    <a:pt x="74" y="46"/>
                  </a:lnTo>
                  <a:lnTo>
                    <a:pt x="94" y="60"/>
                  </a:lnTo>
                  <a:lnTo>
                    <a:pt x="112" y="60"/>
                  </a:lnTo>
                  <a:lnTo>
                    <a:pt x="132" y="46"/>
                  </a:lnTo>
                  <a:lnTo>
                    <a:pt x="146" y="46"/>
                  </a:lnTo>
                  <a:lnTo>
                    <a:pt x="152" y="60"/>
                  </a:lnTo>
                  <a:lnTo>
                    <a:pt x="174" y="40"/>
                  </a:lnTo>
                  <a:lnTo>
                    <a:pt x="152" y="20"/>
                  </a:lnTo>
                  <a:lnTo>
                    <a:pt x="132" y="14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6" y="0"/>
                  </a:lnTo>
                  <a:lnTo>
                    <a:pt x="54" y="20"/>
                  </a:lnTo>
                  <a:lnTo>
                    <a:pt x="28" y="2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8" y="20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62" name="Line 527"/>
            <p:cNvSpPr>
              <a:spLocks noChangeShapeType="1"/>
            </p:cNvSpPr>
            <p:nvPr/>
          </p:nvSpPr>
          <p:spPr bwMode="auto">
            <a:xfrm>
              <a:off x="3951" y="3694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63" name="Line 528"/>
            <p:cNvSpPr>
              <a:spLocks noChangeShapeType="1"/>
            </p:cNvSpPr>
            <p:nvPr/>
          </p:nvSpPr>
          <p:spPr bwMode="auto">
            <a:xfrm flipV="1">
              <a:off x="3971" y="3666"/>
              <a:ext cx="6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64" name="Line 529"/>
            <p:cNvSpPr>
              <a:spLocks noChangeShapeType="1"/>
            </p:cNvSpPr>
            <p:nvPr/>
          </p:nvSpPr>
          <p:spPr bwMode="auto">
            <a:xfrm>
              <a:off x="3977" y="3666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65" name="Line 530"/>
            <p:cNvSpPr>
              <a:spLocks noChangeShapeType="1"/>
            </p:cNvSpPr>
            <p:nvPr/>
          </p:nvSpPr>
          <p:spPr bwMode="auto">
            <a:xfrm>
              <a:off x="4017" y="3666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66" name="Line 531"/>
            <p:cNvSpPr>
              <a:spLocks noChangeShapeType="1"/>
            </p:cNvSpPr>
            <p:nvPr/>
          </p:nvSpPr>
          <p:spPr bwMode="auto">
            <a:xfrm>
              <a:off x="4037" y="3680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67" name="Line 532"/>
            <p:cNvSpPr>
              <a:spLocks noChangeShapeType="1"/>
            </p:cNvSpPr>
            <p:nvPr/>
          </p:nvSpPr>
          <p:spPr bwMode="auto">
            <a:xfrm flipV="1">
              <a:off x="4055" y="3666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68" name="Line 533"/>
            <p:cNvSpPr>
              <a:spLocks noChangeShapeType="1"/>
            </p:cNvSpPr>
            <p:nvPr/>
          </p:nvSpPr>
          <p:spPr bwMode="auto">
            <a:xfrm>
              <a:off x="4075" y="3666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69" name="Line 534"/>
            <p:cNvSpPr>
              <a:spLocks noChangeShapeType="1"/>
            </p:cNvSpPr>
            <p:nvPr/>
          </p:nvSpPr>
          <p:spPr bwMode="auto">
            <a:xfrm>
              <a:off x="4089" y="3666"/>
              <a:ext cx="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70" name="Line 535"/>
            <p:cNvSpPr>
              <a:spLocks noChangeShapeType="1"/>
            </p:cNvSpPr>
            <p:nvPr/>
          </p:nvSpPr>
          <p:spPr bwMode="auto">
            <a:xfrm flipV="1">
              <a:off x="4095" y="3660"/>
              <a:ext cx="2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71" name="Line 536"/>
            <p:cNvSpPr>
              <a:spLocks noChangeShapeType="1"/>
            </p:cNvSpPr>
            <p:nvPr/>
          </p:nvSpPr>
          <p:spPr bwMode="auto">
            <a:xfrm flipH="1" flipV="1">
              <a:off x="4095" y="3640"/>
              <a:ext cx="2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72" name="Line 537"/>
            <p:cNvSpPr>
              <a:spLocks noChangeShapeType="1"/>
            </p:cNvSpPr>
            <p:nvPr/>
          </p:nvSpPr>
          <p:spPr bwMode="auto">
            <a:xfrm flipH="1" flipV="1">
              <a:off x="4075" y="3634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73" name="Line 538"/>
            <p:cNvSpPr>
              <a:spLocks noChangeShapeType="1"/>
            </p:cNvSpPr>
            <p:nvPr/>
          </p:nvSpPr>
          <p:spPr bwMode="auto">
            <a:xfrm flipH="1" flipV="1">
              <a:off x="4049" y="3620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74" name="Line 539"/>
            <p:cNvSpPr>
              <a:spLocks noChangeShapeType="1"/>
            </p:cNvSpPr>
            <p:nvPr/>
          </p:nvSpPr>
          <p:spPr bwMode="auto">
            <a:xfrm flipH="1">
              <a:off x="4023" y="3620"/>
              <a:ext cx="2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75" name="Line 540"/>
            <p:cNvSpPr>
              <a:spLocks noChangeShapeType="1"/>
            </p:cNvSpPr>
            <p:nvPr/>
          </p:nvSpPr>
          <p:spPr bwMode="auto">
            <a:xfrm flipH="1" flipV="1">
              <a:off x="4009" y="3620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76" name="Line 541"/>
            <p:cNvSpPr>
              <a:spLocks noChangeShapeType="1"/>
            </p:cNvSpPr>
            <p:nvPr/>
          </p:nvSpPr>
          <p:spPr bwMode="auto">
            <a:xfrm flipH="1">
              <a:off x="3997" y="3620"/>
              <a:ext cx="1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77" name="Line 542"/>
            <p:cNvSpPr>
              <a:spLocks noChangeShapeType="1"/>
            </p:cNvSpPr>
            <p:nvPr/>
          </p:nvSpPr>
          <p:spPr bwMode="auto">
            <a:xfrm flipH="1">
              <a:off x="3971" y="3640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78" name="Line 543"/>
            <p:cNvSpPr>
              <a:spLocks noChangeShapeType="1"/>
            </p:cNvSpPr>
            <p:nvPr/>
          </p:nvSpPr>
          <p:spPr bwMode="auto">
            <a:xfrm flipH="1" flipV="1">
              <a:off x="3957" y="3620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79" name="Line 544"/>
            <p:cNvSpPr>
              <a:spLocks noChangeShapeType="1"/>
            </p:cNvSpPr>
            <p:nvPr/>
          </p:nvSpPr>
          <p:spPr bwMode="auto">
            <a:xfrm flipH="1">
              <a:off x="3943" y="3620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80" name="Line 545"/>
            <p:cNvSpPr>
              <a:spLocks noChangeShapeType="1"/>
            </p:cNvSpPr>
            <p:nvPr/>
          </p:nvSpPr>
          <p:spPr bwMode="auto">
            <a:xfrm>
              <a:off x="3943" y="3620"/>
              <a:ext cx="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81" name="Line 546"/>
            <p:cNvSpPr>
              <a:spLocks noChangeShapeType="1"/>
            </p:cNvSpPr>
            <p:nvPr/>
          </p:nvSpPr>
          <p:spPr bwMode="auto">
            <a:xfrm>
              <a:off x="3951" y="3640"/>
              <a:ext cx="1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82" name="Freeform 547"/>
            <p:cNvSpPr>
              <a:spLocks/>
            </p:cNvSpPr>
            <p:nvPr/>
          </p:nvSpPr>
          <p:spPr bwMode="auto">
            <a:xfrm>
              <a:off x="3820" y="3502"/>
              <a:ext cx="269" cy="138"/>
            </a:xfrm>
            <a:custGeom>
              <a:avLst/>
              <a:gdLst>
                <a:gd name="T0" fmla="*/ 229 w 269"/>
                <a:gd name="T1" fmla="*/ 118 h 138"/>
                <a:gd name="T2" fmla="*/ 255 w 269"/>
                <a:gd name="T3" fmla="*/ 100 h 138"/>
                <a:gd name="T4" fmla="*/ 243 w 269"/>
                <a:gd name="T5" fmla="*/ 86 h 138"/>
                <a:gd name="T6" fmla="*/ 269 w 269"/>
                <a:gd name="T7" fmla="*/ 66 h 138"/>
                <a:gd name="T8" fmla="*/ 269 w 269"/>
                <a:gd name="T9" fmla="*/ 46 h 138"/>
                <a:gd name="T10" fmla="*/ 235 w 269"/>
                <a:gd name="T11" fmla="*/ 0 h 138"/>
                <a:gd name="T12" fmla="*/ 197 w 269"/>
                <a:gd name="T13" fmla="*/ 0 h 138"/>
                <a:gd name="T14" fmla="*/ 177 w 269"/>
                <a:gd name="T15" fmla="*/ 20 h 138"/>
                <a:gd name="T16" fmla="*/ 157 w 269"/>
                <a:gd name="T17" fmla="*/ 0 h 138"/>
                <a:gd name="T18" fmla="*/ 117 w 269"/>
                <a:gd name="T19" fmla="*/ 20 h 138"/>
                <a:gd name="T20" fmla="*/ 99 w 269"/>
                <a:gd name="T21" fmla="*/ 32 h 138"/>
                <a:gd name="T22" fmla="*/ 85 w 269"/>
                <a:gd name="T23" fmla="*/ 20 h 138"/>
                <a:gd name="T24" fmla="*/ 72 w 269"/>
                <a:gd name="T25" fmla="*/ 46 h 138"/>
                <a:gd name="T26" fmla="*/ 46 w 269"/>
                <a:gd name="T27" fmla="*/ 58 h 138"/>
                <a:gd name="T28" fmla="*/ 18 w 269"/>
                <a:gd name="T29" fmla="*/ 54 h 138"/>
                <a:gd name="T30" fmla="*/ 0 w 269"/>
                <a:gd name="T31" fmla="*/ 58 h 138"/>
                <a:gd name="T32" fmla="*/ 0 w 269"/>
                <a:gd name="T33" fmla="*/ 86 h 138"/>
                <a:gd name="T34" fmla="*/ 18 w 269"/>
                <a:gd name="T35" fmla="*/ 112 h 138"/>
                <a:gd name="T36" fmla="*/ 18 w 269"/>
                <a:gd name="T37" fmla="*/ 124 h 138"/>
                <a:gd name="T38" fmla="*/ 54 w 269"/>
                <a:gd name="T39" fmla="*/ 132 h 138"/>
                <a:gd name="T40" fmla="*/ 91 w 269"/>
                <a:gd name="T41" fmla="*/ 112 h 138"/>
                <a:gd name="T42" fmla="*/ 117 w 269"/>
                <a:gd name="T43" fmla="*/ 112 h 138"/>
                <a:gd name="T44" fmla="*/ 151 w 269"/>
                <a:gd name="T45" fmla="*/ 138 h 138"/>
                <a:gd name="T46" fmla="*/ 163 w 269"/>
                <a:gd name="T47" fmla="*/ 138 h 138"/>
                <a:gd name="T48" fmla="*/ 189 w 269"/>
                <a:gd name="T49" fmla="*/ 118 h 138"/>
                <a:gd name="T50" fmla="*/ 217 w 269"/>
                <a:gd name="T51" fmla="*/ 124 h 138"/>
                <a:gd name="T52" fmla="*/ 229 w 269"/>
                <a:gd name="T53" fmla="*/ 118 h 13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9"/>
                <a:gd name="T82" fmla="*/ 0 h 138"/>
                <a:gd name="T83" fmla="*/ 269 w 269"/>
                <a:gd name="T84" fmla="*/ 138 h 13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9" h="138">
                  <a:moveTo>
                    <a:pt x="229" y="118"/>
                  </a:moveTo>
                  <a:lnTo>
                    <a:pt x="255" y="100"/>
                  </a:lnTo>
                  <a:lnTo>
                    <a:pt x="243" y="86"/>
                  </a:lnTo>
                  <a:lnTo>
                    <a:pt x="269" y="66"/>
                  </a:lnTo>
                  <a:lnTo>
                    <a:pt x="269" y="46"/>
                  </a:lnTo>
                  <a:lnTo>
                    <a:pt x="235" y="0"/>
                  </a:lnTo>
                  <a:lnTo>
                    <a:pt x="197" y="0"/>
                  </a:lnTo>
                  <a:lnTo>
                    <a:pt x="177" y="20"/>
                  </a:lnTo>
                  <a:lnTo>
                    <a:pt x="157" y="0"/>
                  </a:lnTo>
                  <a:lnTo>
                    <a:pt x="117" y="20"/>
                  </a:lnTo>
                  <a:lnTo>
                    <a:pt x="99" y="32"/>
                  </a:lnTo>
                  <a:lnTo>
                    <a:pt x="85" y="20"/>
                  </a:lnTo>
                  <a:lnTo>
                    <a:pt x="72" y="46"/>
                  </a:lnTo>
                  <a:lnTo>
                    <a:pt x="46" y="58"/>
                  </a:lnTo>
                  <a:lnTo>
                    <a:pt x="18" y="54"/>
                  </a:lnTo>
                  <a:lnTo>
                    <a:pt x="0" y="58"/>
                  </a:lnTo>
                  <a:lnTo>
                    <a:pt x="0" y="86"/>
                  </a:lnTo>
                  <a:lnTo>
                    <a:pt x="18" y="112"/>
                  </a:lnTo>
                  <a:lnTo>
                    <a:pt x="18" y="124"/>
                  </a:lnTo>
                  <a:lnTo>
                    <a:pt x="54" y="132"/>
                  </a:lnTo>
                  <a:lnTo>
                    <a:pt x="91" y="112"/>
                  </a:lnTo>
                  <a:lnTo>
                    <a:pt x="117" y="112"/>
                  </a:lnTo>
                  <a:lnTo>
                    <a:pt x="151" y="138"/>
                  </a:lnTo>
                  <a:lnTo>
                    <a:pt x="163" y="138"/>
                  </a:lnTo>
                  <a:lnTo>
                    <a:pt x="189" y="118"/>
                  </a:lnTo>
                  <a:lnTo>
                    <a:pt x="217" y="124"/>
                  </a:lnTo>
                  <a:lnTo>
                    <a:pt x="229" y="118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83" name="Line 548"/>
            <p:cNvSpPr>
              <a:spLocks noChangeShapeType="1"/>
            </p:cNvSpPr>
            <p:nvPr/>
          </p:nvSpPr>
          <p:spPr bwMode="auto">
            <a:xfrm flipV="1">
              <a:off x="4049" y="3602"/>
              <a:ext cx="26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84" name="Line 549"/>
            <p:cNvSpPr>
              <a:spLocks noChangeShapeType="1"/>
            </p:cNvSpPr>
            <p:nvPr/>
          </p:nvSpPr>
          <p:spPr bwMode="auto">
            <a:xfrm flipH="1" flipV="1">
              <a:off x="4063" y="3588"/>
              <a:ext cx="12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85" name="Line 550"/>
            <p:cNvSpPr>
              <a:spLocks noChangeShapeType="1"/>
            </p:cNvSpPr>
            <p:nvPr/>
          </p:nvSpPr>
          <p:spPr bwMode="auto">
            <a:xfrm flipV="1">
              <a:off x="4063" y="3568"/>
              <a:ext cx="26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86" name="Line 551"/>
            <p:cNvSpPr>
              <a:spLocks noChangeShapeType="1"/>
            </p:cNvSpPr>
            <p:nvPr/>
          </p:nvSpPr>
          <p:spPr bwMode="auto">
            <a:xfrm flipV="1">
              <a:off x="4089" y="3548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87" name="Line 552"/>
            <p:cNvSpPr>
              <a:spLocks noChangeShapeType="1"/>
            </p:cNvSpPr>
            <p:nvPr/>
          </p:nvSpPr>
          <p:spPr bwMode="auto">
            <a:xfrm flipH="1" flipV="1">
              <a:off x="4055" y="3502"/>
              <a:ext cx="34" cy="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88" name="Line 553"/>
            <p:cNvSpPr>
              <a:spLocks noChangeShapeType="1"/>
            </p:cNvSpPr>
            <p:nvPr/>
          </p:nvSpPr>
          <p:spPr bwMode="auto">
            <a:xfrm flipH="1">
              <a:off x="4017" y="3502"/>
              <a:ext cx="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89" name="Line 554"/>
            <p:cNvSpPr>
              <a:spLocks noChangeShapeType="1"/>
            </p:cNvSpPr>
            <p:nvPr/>
          </p:nvSpPr>
          <p:spPr bwMode="auto">
            <a:xfrm flipH="1">
              <a:off x="3997" y="3502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90" name="Line 555"/>
            <p:cNvSpPr>
              <a:spLocks noChangeShapeType="1"/>
            </p:cNvSpPr>
            <p:nvPr/>
          </p:nvSpPr>
          <p:spPr bwMode="auto">
            <a:xfrm flipH="1" flipV="1">
              <a:off x="3977" y="3502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91" name="Line 556"/>
            <p:cNvSpPr>
              <a:spLocks noChangeShapeType="1"/>
            </p:cNvSpPr>
            <p:nvPr/>
          </p:nvSpPr>
          <p:spPr bwMode="auto">
            <a:xfrm flipH="1">
              <a:off x="3937" y="3502"/>
              <a:ext cx="4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92" name="Line 557"/>
            <p:cNvSpPr>
              <a:spLocks noChangeShapeType="1"/>
            </p:cNvSpPr>
            <p:nvPr/>
          </p:nvSpPr>
          <p:spPr bwMode="auto">
            <a:xfrm flipH="1">
              <a:off x="3919" y="3522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93" name="Line 558"/>
            <p:cNvSpPr>
              <a:spLocks noChangeShapeType="1"/>
            </p:cNvSpPr>
            <p:nvPr/>
          </p:nvSpPr>
          <p:spPr bwMode="auto">
            <a:xfrm flipH="1" flipV="1">
              <a:off x="3905" y="3522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94" name="Line 559"/>
            <p:cNvSpPr>
              <a:spLocks noChangeShapeType="1"/>
            </p:cNvSpPr>
            <p:nvPr/>
          </p:nvSpPr>
          <p:spPr bwMode="auto">
            <a:xfrm flipH="1">
              <a:off x="3892" y="3522"/>
              <a:ext cx="13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95" name="Line 560"/>
            <p:cNvSpPr>
              <a:spLocks noChangeShapeType="1"/>
            </p:cNvSpPr>
            <p:nvPr/>
          </p:nvSpPr>
          <p:spPr bwMode="auto">
            <a:xfrm flipH="1">
              <a:off x="3866" y="3548"/>
              <a:ext cx="2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96" name="Line 561"/>
            <p:cNvSpPr>
              <a:spLocks noChangeShapeType="1"/>
            </p:cNvSpPr>
            <p:nvPr/>
          </p:nvSpPr>
          <p:spPr bwMode="auto">
            <a:xfrm flipH="1" flipV="1">
              <a:off x="3838" y="3556"/>
              <a:ext cx="2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97" name="Line 562"/>
            <p:cNvSpPr>
              <a:spLocks noChangeShapeType="1"/>
            </p:cNvSpPr>
            <p:nvPr/>
          </p:nvSpPr>
          <p:spPr bwMode="auto">
            <a:xfrm flipH="1">
              <a:off x="3820" y="3556"/>
              <a:ext cx="1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98" name="Line 563"/>
            <p:cNvSpPr>
              <a:spLocks noChangeShapeType="1"/>
            </p:cNvSpPr>
            <p:nvPr/>
          </p:nvSpPr>
          <p:spPr bwMode="auto">
            <a:xfrm>
              <a:off x="3820" y="3560"/>
              <a:ext cx="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099" name="Line 564"/>
            <p:cNvSpPr>
              <a:spLocks noChangeShapeType="1"/>
            </p:cNvSpPr>
            <p:nvPr/>
          </p:nvSpPr>
          <p:spPr bwMode="auto">
            <a:xfrm>
              <a:off x="3820" y="3588"/>
              <a:ext cx="18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00" name="Line 565"/>
            <p:cNvSpPr>
              <a:spLocks noChangeShapeType="1"/>
            </p:cNvSpPr>
            <p:nvPr/>
          </p:nvSpPr>
          <p:spPr bwMode="auto">
            <a:xfrm>
              <a:off x="3838" y="3614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01" name="Line 566"/>
            <p:cNvSpPr>
              <a:spLocks noChangeShapeType="1"/>
            </p:cNvSpPr>
            <p:nvPr/>
          </p:nvSpPr>
          <p:spPr bwMode="auto">
            <a:xfrm>
              <a:off x="3838" y="3626"/>
              <a:ext cx="3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02" name="Line 567"/>
            <p:cNvSpPr>
              <a:spLocks noChangeShapeType="1"/>
            </p:cNvSpPr>
            <p:nvPr/>
          </p:nvSpPr>
          <p:spPr bwMode="auto">
            <a:xfrm flipV="1">
              <a:off x="3874" y="3614"/>
              <a:ext cx="37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03" name="Line 568"/>
            <p:cNvSpPr>
              <a:spLocks noChangeShapeType="1"/>
            </p:cNvSpPr>
            <p:nvPr/>
          </p:nvSpPr>
          <p:spPr bwMode="auto">
            <a:xfrm>
              <a:off x="3911" y="3614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04" name="Line 569"/>
            <p:cNvSpPr>
              <a:spLocks noChangeShapeType="1"/>
            </p:cNvSpPr>
            <p:nvPr/>
          </p:nvSpPr>
          <p:spPr bwMode="auto">
            <a:xfrm>
              <a:off x="3937" y="3614"/>
              <a:ext cx="3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05" name="Line 570"/>
            <p:cNvSpPr>
              <a:spLocks noChangeShapeType="1"/>
            </p:cNvSpPr>
            <p:nvPr/>
          </p:nvSpPr>
          <p:spPr bwMode="auto">
            <a:xfrm>
              <a:off x="3971" y="3640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06" name="Line 571"/>
            <p:cNvSpPr>
              <a:spLocks noChangeShapeType="1"/>
            </p:cNvSpPr>
            <p:nvPr/>
          </p:nvSpPr>
          <p:spPr bwMode="auto">
            <a:xfrm flipV="1">
              <a:off x="3983" y="3620"/>
              <a:ext cx="26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07" name="Line 572"/>
            <p:cNvSpPr>
              <a:spLocks noChangeShapeType="1"/>
            </p:cNvSpPr>
            <p:nvPr/>
          </p:nvSpPr>
          <p:spPr bwMode="auto">
            <a:xfrm>
              <a:off x="4009" y="3620"/>
              <a:ext cx="2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08" name="Line 573"/>
            <p:cNvSpPr>
              <a:spLocks noChangeShapeType="1"/>
            </p:cNvSpPr>
            <p:nvPr/>
          </p:nvSpPr>
          <p:spPr bwMode="auto">
            <a:xfrm flipV="1">
              <a:off x="4037" y="3620"/>
              <a:ext cx="12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09" name="Freeform 574"/>
            <p:cNvSpPr>
              <a:spLocks/>
            </p:cNvSpPr>
            <p:nvPr/>
          </p:nvSpPr>
          <p:spPr bwMode="auto">
            <a:xfrm>
              <a:off x="4037" y="3318"/>
              <a:ext cx="172" cy="342"/>
            </a:xfrm>
            <a:custGeom>
              <a:avLst/>
              <a:gdLst>
                <a:gd name="T0" fmla="*/ 80 w 172"/>
                <a:gd name="T1" fmla="*/ 342 h 342"/>
                <a:gd name="T2" fmla="*/ 98 w 172"/>
                <a:gd name="T3" fmla="*/ 284 h 342"/>
                <a:gd name="T4" fmla="*/ 118 w 172"/>
                <a:gd name="T5" fmla="*/ 262 h 342"/>
                <a:gd name="T6" fmla="*/ 118 w 172"/>
                <a:gd name="T7" fmla="*/ 216 h 342"/>
                <a:gd name="T8" fmla="*/ 136 w 172"/>
                <a:gd name="T9" fmla="*/ 204 h 342"/>
                <a:gd name="T10" fmla="*/ 118 w 172"/>
                <a:gd name="T11" fmla="*/ 184 h 342"/>
                <a:gd name="T12" fmla="*/ 118 w 172"/>
                <a:gd name="T13" fmla="*/ 164 h 342"/>
                <a:gd name="T14" fmla="*/ 132 w 172"/>
                <a:gd name="T15" fmla="*/ 150 h 342"/>
                <a:gd name="T16" fmla="*/ 144 w 172"/>
                <a:gd name="T17" fmla="*/ 144 h 342"/>
                <a:gd name="T18" fmla="*/ 118 w 172"/>
                <a:gd name="T19" fmla="*/ 118 h 342"/>
                <a:gd name="T20" fmla="*/ 132 w 172"/>
                <a:gd name="T21" fmla="*/ 110 h 342"/>
                <a:gd name="T22" fmla="*/ 144 w 172"/>
                <a:gd name="T23" fmla="*/ 110 h 342"/>
                <a:gd name="T24" fmla="*/ 136 w 172"/>
                <a:gd name="T25" fmla="*/ 78 h 342"/>
                <a:gd name="T26" fmla="*/ 118 w 172"/>
                <a:gd name="T27" fmla="*/ 64 h 342"/>
                <a:gd name="T28" fmla="*/ 136 w 172"/>
                <a:gd name="T29" fmla="*/ 64 h 342"/>
                <a:gd name="T30" fmla="*/ 158 w 172"/>
                <a:gd name="T31" fmla="*/ 72 h 342"/>
                <a:gd name="T32" fmla="*/ 158 w 172"/>
                <a:gd name="T33" fmla="*/ 46 h 342"/>
                <a:gd name="T34" fmla="*/ 144 w 172"/>
                <a:gd name="T35" fmla="*/ 26 h 342"/>
                <a:gd name="T36" fmla="*/ 172 w 172"/>
                <a:gd name="T37" fmla="*/ 6 h 342"/>
                <a:gd name="T38" fmla="*/ 158 w 172"/>
                <a:gd name="T39" fmla="*/ 0 h 342"/>
                <a:gd name="T40" fmla="*/ 118 w 172"/>
                <a:gd name="T41" fmla="*/ 18 h 342"/>
                <a:gd name="T42" fmla="*/ 80 w 172"/>
                <a:gd name="T43" fmla="*/ 18 h 342"/>
                <a:gd name="T44" fmla="*/ 80 w 172"/>
                <a:gd name="T45" fmla="*/ 78 h 342"/>
                <a:gd name="T46" fmla="*/ 52 w 172"/>
                <a:gd name="T47" fmla="*/ 92 h 342"/>
                <a:gd name="T48" fmla="*/ 18 w 172"/>
                <a:gd name="T49" fmla="*/ 86 h 342"/>
                <a:gd name="T50" fmla="*/ 12 w 172"/>
                <a:gd name="T51" fmla="*/ 110 h 342"/>
                <a:gd name="T52" fmla="*/ 38 w 172"/>
                <a:gd name="T53" fmla="*/ 124 h 342"/>
                <a:gd name="T54" fmla="*/ 38 w 172"/>
                <a:gd name="T55" fmla="*/ 132 h 342"/>
                <a:gd name="T56" fmla="*/ 12 w 172"/>
                <a:gd name="T57" fmla="*/ 144 h 342"/>
                <a:gd name="T58" fmla="*/ 12 w 172"/>
                <a:gd name="T59" fmla="*/ 164 h 342"/>
                <a:gd name="T60" fmla="*/ 0 w 172"/>
                <a:gd name="T61" fmla="*/ 184 h 342"/>
                <a:gd name="T62" fmla="*/ 26 w 172"/>
                <a:gd name="T63" fmla="*/ 196 h 342"/>
                <a:gd name="T64" fmla="*/ 58 w 172"/>
                <a:gd name="T65" fmla="*/ 230 h 342"/>
                <a:gd name="T66" fmla="*/ 38 w 172"/>
                <a:gd name="T67" fmla="*/ 250 h 342"/>
                <a:gd name="T68" fmla="*/ 26 w 172"/>
                <a:gd name="T69" fmla="*/ 270 h 342"/>
                <a:gd name="T70" fmla="*/ 26 w 172"/>
                <a:gd name="T71" fmla="*/ 288 h 342"/>
                <a:gd name="T72" fmla="*/ 12 w 172"/>
                <a:gd name="T73" fmla="*/ 302 h 342"/>
                <a:gd name="T74" fmla="*/ 38 w 172"/>
                <a:gd name="T75" fmla="*/ 316 h 342"/>
                <a:gd name="T76" fmla="*/ 80 w 172"/>
                <a:gd name="T77" fmla="*/ 342 h 3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2"/>
                <a:gd name="T118" fmla="*/ 0 h 342"/>
                <a:gd name="T119" fmla="*/ 172 w 172"/>
                <a:gd name="T120" fmla="*/ 342 h 3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2" h="342">
                  <a:moveTo>
                    <a:pt x="80" y="342"/>
                  </a:moveTo>
                  <a:lnTo>
                    <a:pt x="98" y="284"/>
                  </a:lnTo>
                  <a:lnTo>
                    <a:pt x="118" y="262"/>
                  </a:lnTo>
                  <a:lnTo>
                    <a:pt x="118" y="216"/>
                  </a:lnTo>
                  <a:lnTo>
                    <a:pt x="136" y="204"/>
                  </a:lnTo>
                  <a:lnTo>
                    <a:pt x="118" y="184"/>
                  </a:lnTo>
                  <a:lnTo>
                    <a:pt x="118" y="164"/>
                  </a:lnTo>
                  <a:lnTo>
                    <a:pt x="132" y="150"/>
                  </a:lnTo>
                  <a:lnTo>
                    <a:pt x="144" y="144"/>
                  </a:lnTo>
                  <a:lnTo>
                    <a:pt x="118" y="118"/>
                  </a:lnTo>
                  <a:lnTo>
                    <a:pt x="132" y="110"/>
                  </a:lnTo>
                  <a:lnTo>
                    <a:pt x="144" y="110"/>
                  </a:lnTo>
                  <a:lnTo>
                    <a:pt x="136" y="78"/>
                  </a:lnTo>
                  <a:lnTo>
                    <a:pt x="118" y="64"/>
                  </a:lnTo>
                  <a:lnTo>
                    <a:pt x="136" y="64"/>
                  </a:lnTo>
                  <a:lnTo>
                    <a:pt x="158" y="72"/>
                  </a:lnTo>
                  <a:lnTo>
                    <a:pt x="158" y="46"/>
                  </a:lnTo>
                  <a:lnTo>
                    <a:pt x="144" y="26"/>
                  </a:lnTo>
                  <a:lnTo>
                    <a:pt x="172" y="6"/>
                  </a:lnTo>
                  <a:lnTo>
                    <a:pt x="158" y="0"/>
                  </a:lnTo>
                  <a:lnTo>
                    <a:pt x="118" y="18"/>
                  </a:lnTo>
                  <a:lnTo>
                    <a:pt x="80" y="18"/>
                  </a:lnTo>
                  <a:lnTo>
                    <a:pt x="80" y="78"/>
                  </a:lnTo>
                  <a:lnTo>
                    <a:pt x="52" y="92"/>
                  </a:lnTo>
                  <a:lnTo>
                    <a:pt x="18" y="86"/>
                  </a:lnTo>
                  <a:lnTo>
                    <a:pt x="12" y="110"/>
                  </a:lnTo>
                  <a:lnTo>
                    <a:pt x="38" y="124"/>
                  </a:lnTo>
                  <a:lnTo>
                    <a:pt x="38" y="132"/>
                  </a:lnTo>
                  <a:lnTo>
                    <a:pt x="12" y="144"/>
                  </a:lnTo>
                  <a:lnTo>
                    <a:pt x="12" y="164"/>
                  </a:lnTo>
                  <a:lnTo>
                    <a:pt x="0" y="184"/>
                  </a:lnTo>
                  <a:lnTo>
                    <a:pt x="26" y="196"/>
                  </a:lnTo>
                  <a:lnTo>
                    <a:pt x="58" y="230"/>
                  </a:lnTo>
                  <a:lnTo>
                    <a:pt x="38" y="250"/>
                  </a:lnTo>
                  <a:lnTo>
                    <a:pt x="26" y="270"/>
                  </a:lnTo>
                  <a:lnTo>
                    <a:pt x="26" y="288"/>
                  </a:lnTo>
                  <a:lnTo>
                    <a:pt x="12" y="302"/>
                  </a:lnTo>
                  <a:lnTo>
                    <a:pt x="38" y="316"/>
                  </a:lnTo>
                  <a:lnTo>
                    <a:pt x="80" y="342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10" name="Line 575"/>
            <p:cNvSpPr>
              <a:spLocks noChangeShapeType="1"/>
            </p:cNvSpPr>
            <p:nvPr/>
          </p:nvSpPr>
          <p:spPr bwMode="auto">
            <a:xfrm flipV="1">
              <a:off x="4117" y="3602"/>
              <a:ext cx="18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11" name="Line 576"/>
            <p:cNvSpPr>
              <a:spLocks noChangeShapeType="1"/>
            </p:cNvSpPr>
            <p:nvPr/>
          </p:nvSpPr>
          <p:spPr bwMode="auto">
            <a:xfrm flipV="1">
              <a:off x="4135" y="3580"/>
              <a:ext cx="20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12" name="Line 577"/>
            <p:cNvSpPr>
              <a:spLocks noChangeShapeType="1"/>
            </p:cNvSpPr>
            <p:nvPr/>
          </p:nvSpPr>
          <p:spPr bwMode="auto">
            <a:xfrm flipV="1">
              <a:off x="4155" y="3534"/>
              <a:ext cx="1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13" name="Line 578"/>
            <p:cNvSpPr>
              <a:spLocks noChangeShapeType="1"/>
            </p:cNvSpPr>
            <p:nvPr/>
          </p:nvSpPr>
          <p:spPr bwMode="auto">
            <a:xfrm flipV="1">
              <a:off x="4155" y="3522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14" name="Line 579"/>
            <p:cNvSpPr>
              <a:spLocks noChangeShapeType="1"/>
            </p:cNvSpPr>
            <p:nvPr/>
          </p:nvSpPr>
          <p:spPr bwMode="auto">
            <a:xfrm flipH="1" flipV="1">
              <a:off x="4155" y="3502"/>
              <a:ext cx="1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15" name="Line 580"/>
            <p:cNvSpPr>
              <a:spLocks noChangeShapeType="1"/>
            </p:cNvSpPr>
            <p:nvPr/>
          </p:nvSpPr>
          <p:spPr bwMode="auto">
            <a:xfrm flipV="1">
              <a:off x="4155" y="3482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16" name="Line 581"/>
            <p:cNvSpPr>
              <a:spLocks noChangeShapeType="1"/>
            </p:cNvSpPr>
            <p:nvPr/>
          </p:nvSpPr>
          <p:spPr bwMode="auto">
            <a:xfrm flipV="1">
              <a:off x="4155" y="3468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17" name="Line 582"/>
            <p:cNvSpPr>
              <a:spLocks noChangeShapeType="1"/>
            </p:cNvSpPr>
            <p:nvPr/>
          </p:nvSpPr>
          <p:spPr bwMode="auto">
            <a:xfrm flipV="1">
              <a:off x="4169" y="3462"/>
              <a:ext cx="12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18" name="Line 583"/>
            <p:cNvSpPr>
              <a:spLocks noChangeShapeType="1"/>
            </p:cNvSpPr>
            <p:nvPr/>
          </p:nvSpPr>
          <p:spPr bwMode="auto">
            <a:xfrm flipH="1" flipV="1">
              <a:off x="4155" y="3436"/>
              <a:ext cx="26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19" name="Line 584"/>
            <p:cNvSpPr>
              <a:spLocks noChangeShapeType="1"/>
            </p:cNvSpPr>
            <p:nvPr/>
          </p:nvSpPr>
          <p:spPr bwMode="auto">
            <a:xfrm flipV="1">
              <a:off x="4155" y="3428"/>
              <a:ext cx="14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20" name="Line 585"/>
            <p:cNvSpPr>
              <a:spLocks noChangeShapeType="1"/>
            </p:cNvSpPr>
            <p:nvPr/>
          </p:nvSpPr>
          <p:spPr bwMode="auto">
            <a:xfrm>
              <a:off x="4169" y="3428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21" name="Line 586"/>
            <p:cNvSpPr>
              <a:spLocks noChangeShapeType="1"/>
            </p:cNvSpPr>
            <p:nvPr/>
          </p:nvSpPr>
          <p:spPr bwMode="auto">
            <a:xfrm flipH="1" flipV="1">
              <a:off x="4173" y="3396"/>
              <a:ext cx="8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22" name="Line 587"/>
            <p:cNvSpPr>
              <a:spLocks noChangeShapeType="1"/>
            </p:cNvSpPr>
            <p:nvPr/>
          </p:nvSpPr>
          <p:spPr bwMode="auto">
            <a:xfrm flipH="1" flipV="1">
              <a:off x="4155" y="3382"/>
              <a:ext cx="1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23" name="Line 588"/>
            <p:cNvSpPr>
              <a:spLocks noChangeShapeType="1"/>
            </p:cNvSpPr>
            <p:nvPr/>
          </p:nvSpPr>
          <p:spPr bwMode="auto">
            <a:xfrm>
              <a:off x="4155" y="3382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24" name="Line 589"/>
            <p:cNvSpPr>
              <a:spLocks noChangeShapeType="1"/>
            </p:cNvSpPr>
            <p:nvPr/>
          </p:nvSpPr>
          <p:spPr bwMode="auto">
            <a:xfrm>
              <a:off x="4173" y="3382"/>
              <a:ext cx="22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25" name="Line 590"/>
            <p:cNvSpPr>
              <a:spLocks noChangeShapeType="1"/>
            </p:cNvSpPr>
            <p:nvPr/>
          </p:nvSpPr>
          <p:spPr bwMode="auto">
            <a:xfrm flipV="1">
              <a:off x="4195" y="3364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26" name="Line 591"/>
            <p:cNvSpPr>
              <a:spLocks noChangeShapeType="1"/>
            </p:cNvSpPr>
            <p:nvPr/>
          </p:nvSpPr>
          <p:spPr bwMode="auto">
            <a:xfrm flipH="1" flipV="1">
              <a:off x="4181" y="3344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27" name="Line 592"/>
            <p:cNvSpPr>
              <a:spLocks noChangeShapeType="1"/>
            </p:cNvSpPr>
            <p:nvPr/>
          </p:nvSpPr>
          <p:spPr bwMode="auto">
            <a:xfrm flipV="1">
              <a:off x="4181" y="3324"/>
              <a:ext cx="2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28" name="Line 593"/>
            <p:cNvSpPr>
              <a:spLocks noChangeShapeType="1"/>
            </p:cNvSpPr>
            <p:nvPr/>
          </p:nvSpPr>
          <p:spPr bwMode="auto">
            <a:xfrm flipH="1" flipV="1">
              <a:off x="4195" y="3318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29" name="Line 594"/>
            <p:cNvSpPr>
              <a:spLocks noChangeShapeType="1"/>
            </p:cNvSpPr>
            <p:nvPr/>
          </p:nvSpPr>
          <p:spPr bwMode="auto">
            <a:xfrm flipH="1">
              <a:off x="4155" y="3318"/>
              <a:ext cx="40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30" name="Line 595"/>
            <p:cNvSpPr>
              <a:spLocks noChangeShapeType="1"/>
            </p:cNvSpPr>
            <p:nvPr/>
          </p:nvSpPr>
          <p:spPr bwMode="auto">
            <a:xfrm flipH="1">
              <a:off x="4117" y="3336"/>
              <a:ext cx="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31" name="Line 596"/>
            <p:cNvSpPr>
              <a:spLocks noChangeShapeType="1"/>
            </p:cNvSpPr>
            <p:nvPr/>
          </p:nvSpPr>
          <p:spPr bwMode="auto">
            <a:xfrm>
              <a:off x="4117" y="3336"/>
              <a:ext cx="1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32" name="Line 597"/>
            <p:cNvSpPr>
              <a:spLocks noChangeShapeType="1"/>
            </p:cNvSpPr>
            <p:nvPr/>
          </p:nvSpPr>
          <p:spPr bwMode="auto">
            <a:xfrm flipH="1">
              <a:off x="4089" y="3396"/>
              <a:ext cx="2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33" name="Line 598"/>
            <p:cNvSpPr>
              <a:spLocks noChangeShapeType="1"/>
            </p:cNvSpPr>
            <p:nvPr/>
          </p:nvSpPr>
          <p:spPr bwMode="auto">
            <a:xfrm flipH="1" flipV="1">
              <a:off x="4055" y="3404"/>
              <a:ext cx="3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34" name="Line 599"/>
            <p:cNvSpPr>
              <a:spLocks noChangeShapeType="1"/>
            </p:cNvSpPr>
            <p:nvPr/>
          </p:nvSpPr>
          <p:spPr bwMode="auto">
            <a:xfrm flipH="1">
              <a:off x="4049" y="3404"/>
              <a:ext cx="6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35" name="Line 600"/>
            <p:cNvSpPr>
              <a:spLocks noChangeShapeType="1"/>
            </p:cNvSpPr>
            <p:nvPr/>
          </p:nvSpPr>
          <p:spPr bwMode="auto">
            <a:xfrm>
              <a:off x="4049" y="3428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36" name="Line 601"/>
            <p:cNvSpPr>
              <a:spLocks noChangeShapeType="1"/>
            </p:cNvSpPr>
            <p:nvPr/>
          </p:nvSpPr>
          <p:spPr bwMode="auto">
            <a:xfrm>
              <a:off x="4075" y="34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37" name="Line 602"/>
            <p:cNvSpPr>
              <a:spLocks noChangeShapeType="1"/>
            </p:cNvSpPr>
            <p:nvPr/>
          </p:nvSpPr>
          <p:spPr bwMode="auto">
            <a:xfrm flipH="1">
              <a:off x="4049" y="3450"/>
              <a:ext cx="2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38" name="Line 603"/>
            <p:cNvSpPr>
              <a:spLocks noChangeShapeType="1"/>
            </p:cNvSpPr>
            <p:nvPr/>
          </p:nvSpPr>
          <p:spPr bwMode="auto">
            <a:xfrm>
              <a:off x="4049" y="3462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39" name="Line 604"/>
            <p:cNvSpPr>
              <a:spLocks noChangeShapeType="1"/>
            </p:cNvSpPr>
            <p:nvPr/>
          </p:nvSpPr>
          <p:spPr bwMode="auto">
            <a:xfrm flipH="1">
              <a:off x="4037" y="3482"/>
              <a:ext cx="1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40" name="Line 605"/>
            <p:cNvSpPr>
              <a:spLocks noChangeShapeType="1"/>
            </p:cNvSpPr>
            <p:nvPr/>
          </p:nvSpPr>
          <p:spPr bwMode="auto">
            <a:xfrm>
              <a:off x="4037" y="3502"/>
              <a:ext cx="2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41" name="Line 606"/>
            <p:cNvSpPr>
              <a:spLocks noChangeShapeType="1"/>
            </p:cNvSpPr>
            <p:nvPr/>
          </p:nvSpPr>
          <p:spPr bwMode="auto">
            <a:xfrm>
              <a:off x="4063" y="3514"/>
              <a:ext cx="32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42" name="Line 607"/>
            <p:cNvSpPr>
              <a:spLocks noChangeShapeType="1"/>
            </p:cNvSpPr>
            <p:nvPr/>
          </p:nvSpPr>
          <p:spPr bwMode="auto">
            <a:xfrm flipH="1">
              <a:off x="4075" y="3548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43" name="Line 608"/>
            <p:cNvSpPr>
              <a:spLocks noChangeShapeType="1"/>
            </p:cNvSpPr>
            <p:nvPr/>
          </p:nvSpPr>
          <p:spPr bwMode="auto">
            <a:xfrm flipH="1">
              <a:off x="4063" y="3568"/>
              <a:ext cx="1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44" name="Line 609"/>
            <p:cNvSpPr>
              <a:spLocks noChangeShapeType="1"/>
            </p:cNvSpPr>
            <p:nvPr/>
          </p:nvSpPr>
          <p:spPr bwMode="auto">
            <a:xfrm>
              <a:off x="4063" y="3588"/>
              <a:ext cx="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145" name="Line 610"/>
            <p:cNvSpPr>
              <a:spLocks noChangeShapeType="1"/>
            </p:cNvSpPr>
            <p:nvPr/>
          </p:nvSpPr>
          <p:spPr bwMode="auto">
            <a:xfrm flipH="1">
              <a:off x="4049" y="3606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1516" name="Group 611"/>
          <p:cNvGrpSpPr>
            <a:grpSpLocks/>
          </p:cNvGrpSpPr>
          <p:nvPr/>
        </p:nvGrpSpPr>
        <p:grpSpPr bwMode="auto">
          <a:xfrm>
            <a:off x="5727700" y="4437063"/>
            <a:ext cx="1306513" cy="773112"/>
            <a:chOff x="3608" y="3179"/>
            <a:chExt cx="823" cy="487"/>
          </a:xfrm>
        </p:grpSpPr>
        <p:sp>
          <p:nvSpPr>
            <p:cNvPr id="21746" name="Line 612"/>
            <p:cNvSpPr>
              <a:spLocks noChangeShapeType="1"/>
            </p:cNvSpPr>
            <p:nvPr/>
          </p:nvSpPr>
          <p:spPr bwMode="auto">
            <a:xfrm>
              <a:off x="4049" y="3620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47" name="Line 613"/>
            <p:cNvSpPr>
              <a:spLocks noChangeShapeType="1"/>
            </p:cNvSpPr>
            <p:nvPr/>
          </p:nvSpPr>
          <p:spPr bwMode="auto">
            <a:xfrm>
              <a:off x="4075" y="3634"/>
              <a:ext cx="42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48" name="Freeform 614"/>
            <p:cNvSpPr>
              <a:spLocks/>
            </p:cNvSpPr>
            <p:nvPr/>
          </p:nvSpPr>
          <p:spPr bwMode="auto">
            <a:xfrm>
              <a:off x="4155" y="3482"/>
              <a:ext cx="64" cy="184"/>
            </a:xfrm>
            <a:custGeom>
              <a:avLst/>
              <a:gdLst>
                <a:gd name="T0" fmla="*/ 0 w 64"/>
                <a:gd name="T1" fmla="*/ 184 h 184"/>
                <a:gd name="T2" fmla="*/ 14 w 64"/>
                <a:gd name="T3" fmla="*/ 178 h 184"/>
                <a:gd name="T4" fmla="*/ 18 w 64"/>
                <a:gd name="T5" fmla="*/ 132 h 184"/>
                <a:gd name="T6" fmla="*/ 40 w 64"/>
                <a:gd name="T7" fmla="*/ 86 h 184"/>
                <a:gd name="T8" fmla="*/ 54 w 64"/>
                <a:gd name="T9" fmla="*/ 40 h 184"/>
                <a:gd name="T10" fmla="*/ 64 w 64"/>
                <a:gd name="T11" fmla="*/ 40 h 184"/>
                <a:gd name="T12" fmla="*/ 60 w 64"/>
                <a:gd name="T13" fmla="*/ 0 h 184"/>
                <a:gd name="T14" fmla="*/ 54 w 64"/>
                <a:gd name="T15" fmla="*/ 0 h 184"/>
                <a:gd name="T16" fmla="*/ 46 w 64"/>
                <a:gd name="T17" fmla="*/ 32 h 184"/>
                <a:gd name="T18" fmla="*/ 26 w 64"/>
                <a:gd name="T19" fmla="*/ 60 h 184"/>
                <a:gd name="T20" fmla="*/ 14 w 64"/>
                <a:gd name="T21" fmla="*/ 86 h 184"/>
                <a:gd name="T22" fmla="*/ 0 w 64"/>
                <a:gd name="T23" fmla="*/ 112 h 184"/>
                <a:gd name="T24" fmla="*/ 0 w 64"/>
                <a:gd name="T25" fmla="*/ 184 h 1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184"/>
                <a:gd name="T41" fmla="*/ 64 w 64"/>
                <a:gd name="T42" fmla="*/ 184 h 1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184">
                  <a:moveTo>
                    <a:pt x="0" y="184"/>
                  </a:moveTo>
                  <a:lnTo>
                    <a:pt x="14" y="178"/>
                  </a:lnTo>
                  <a:lnTo>
                    <a:pt x="18" y="132"/>
                  </a:lnTo>
                  <a:lnTo>
                    <a:pt x="40" y="86"/>
                  </a:lnTo>
                  <a:lnTo>
                    <a:pt x="54" y="40"/>
                  </a:lnTo>
                  <a:lnTo>
                    <a:pt x="64" y="4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6" y="32"/>
                  </a:lnTo>
                  <a:lnTo>
                    <a:pt x="26" y="60"/>
                  </a:lnTo>
                  <a:lnTo>
                    <a:pt x="14" y="86"/>
                  </a:lnTo>
                  <a:lnTo>
                    <a:pt x="0" y="11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49" name="Line 615"/>
            <p:cNvSpPr>
              <a:spLocks noChangeShapeType="1"/>
            </p:cNvSpPr>
            <p:nvPr/>
          </p:nvSpPr>
          <p:spPr bwMode="auto">
            <a:xfrm flipV="1">
              <a:off x="4155" y="3660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50" name="Line 616"/>
            <p:cNvSpPr>
              <a:spLocks noChangeShapeType="1"/>
            </p:cNvSpPr>
            <p:nvPr/>
          </p:nvSpPr>
          <p:spPr bwMode="auto">
            <a:xfrm flipV="1">
              <a:off x="4169" y="3614"/>
              <a:ext cx="4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51" name="Line 617"/>
            <p:cNvSpPr>
              <a:spLocks noChangeShapeType="1"/>
            </p:cNvSpPr>
            <p:nvPr/>
          </p:nvSpPr>
          <p:spPr bwMode="auto">
            <a:xfrm flipV="1">
              <a:off x="4173" y="3568"/>
              <a:ext cx="22" cy="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52" name="Line 618"/>
            <p:cNvSpPr>
              <a:spLocks noChangeShapeType="1"/>
            </p:cNvSpPr>
            <p:nvPr/>
          </p:nvSpPr>
          <p:spPr bwMode="auto">
            <a:xfrm flipV="1">
              <a:off x="4195" y="3522"/>
              <a:ext cx="14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53" name="Line 619"/>
            <p:cNvSpPr>
              <a:spLocks noChangeShapeType="1"/>
            </p:cNvSpPr>
            <p:nvPr/>
          </p:nvSpPr>
          <p:spPr bwMode="auto">
            <a:xfrm>
              <a:off x="4209" y="3522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54" name="Line 620"/>
            <p:cNvSpPr>
              <a:spLocks noChangeShapeType="1"/>
            </p:cNvSpPr>
            <p:nvPr/>
          </p:nvSpPr>
          <p:spPr bwMode="auto">
            <a:xfrm flipH="1" flipV="1">
              <a:off x="4215" y="3482"/>
              <a:ext cx="4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55" name="Line 621"/>
            <p:cNvSpPr>
              <a:spLocks noChangeShapeType="1"/>
            </p:cNvSpPr>
            <p:nvPr/>
          </p:nvSpPr>
          <p:spPr bwMode="auto">
            <a:xfrm flipH="1">
              <a:off x="4209" y="3482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56" name="Line 622"/>
            <p:cNvSpPr>
              <a:spLocks noChangeShapeType="1"/>
            </p:cNvSpPr>
            <p:nvPr/>
          </p:nvSpPr>
          <p:spPr bwMode="auto">
            <a:xfrm flipH="1">
              <a:off x="4201" y="3482"/>
              <a:ext cx="8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57" name="Line 623"/>
            <p:cNvSpPr>
              <a:spLocks noChangeShapeType="1"/>
            </p:cNvSpPr>
            <p:nvPr/>
          </p:nvSpPr>
          <p:spPr bwMode="auto">
            <a:xfrm flipH="1">
              <a:off x="4181" y="3514"/>
              <a:ext cx="20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58" name="Line 624"/>
            <p:cNvSpPr>
              <a:spLocks noChangeShapeType="1"/>
            </p:cNvSpPr>
            <p:nvPr/>
          </p:nvSpPr>
          <p:spPr bwMode="auto">
            <a:xfrm flipH="1">
              <a:off x="4169" y="3542"/>
              <a:ext cx="12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59" name="Line 625"/>
            <p:cNvSpPr>
              <a:spLocks noChangeShapeType="1"/>
            </p:cNvSpPr>
            <p:nvPr/>
          </p:nvSpPr>
          <p:spPr bwMode="auto">
            <a:xfrm flipH="1">
              <a:off x="4155" y="3568"/>
              <a:ext cx="1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60" name="Line 626"/>
            <p:cNvSpPr>
              <a:spLocks noChangeShapeType="1"/>
            </p:cNvSpPr>
            <p:nvPr/>
          </p:nvSpPr>
          <p:spPr bwMode="auto">
            <a:xfrm>
              <a:off x="4155" y="3594"/>
              <a:ext cx="1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61" name="Freeform 627"/>
            <p:cNvSpPr>
              <a:spLocks/>
            </p:cNvSpPr>
            <p:nvPr/>
          </p:nvSpPr>
          <p:spPr bwMode="auto">
            <a:xfrm>
              <a:off x="4327" y="3376"/>
              <a:ext cx="104" cy="146"/>
            </a:xfrm>
            <a:custGeom>
              <a:avLst/>
              <a:gdLst>
                <a:gd name="T0" fmla="*/ 20 w 104"/>
                <a:gd name="T1" fmla="*/ 138 h 146"/>
                <a:gd name="T2" fmla="*/ 38 w 104"/>
                <a:gd name="T3" fmla="*/ 146 h 146"/>
                <a:gd name="T4" fmla="*/ 58 w 104"/>
                <a:gd name="T5" fmla="*/ 126 h 146"/>
                <a:gd name="T6" fmla="*/ 80 w 104"/>
                <a:gd name="T7" fmla="*/ 106 h 146"/>
                <a:gd name="T8" fmla="*/ 98 w 104"/>
                <a:gd name="T9" fmla="*/ 86 h 146"/>
                <a:gd name="T10" fmla="*/ 80 w 104"/>
                <a:gd name="T11" fmla="*/ 74 h 146"/>
                <a:gd name="T12" fmla="*/ 98 w 104"/>
                <a:gd name="T13" fmla="*/ 60 h 146"/>
                <a:gd name="T14" fmla="*/ 72 w 104"/>
                <a:gd name="T15" fmla="*/ 52 h 146"/>
                <a:gd name="T16" fmla="*/ 72 w 104"/>
                <a:gd name="T17" fmla="*/ 34 h 146"/>
                <a:gd name="T18" fmla="*/ 98 w 104"/>
                <a:gd name="T19" fmla="*/ 34 h 146"/>
                <a:gd name="T20" fmla="*/ 104 w 104"/>
                <a:gd name="T21" fmla="*/ 20 h 146"/>
                <a:gd name="T22" fmla="*/ 98 w 104"/>
                <a:gd name="T23" fmla="*/ 0 h 146"/>
                <a:gd name="T24" fmla="*/ 80 w 104"/>
                <a:gd name="T25" fmla="*/ 20 h 146"/>
                <a:gd name="T26" fmla="*/ 66 w 104"/>
                <a:gd name="T27" fmla="*/ 6 h 146"/>
                <a:gd name="T28" fmla="*/ 38 w 104"/>
                <a:gd name="T29" fmla="*/ 20 h 146"/>
                <a:gd name="T30" fmla="*/ 46 w 104"/>
                <a:gd name="T31" fmla="*/ 34 h 146"/>
                <a:gd name="T32" fmla="*/ 38 w 104"/>
                <a:gd name="T33" fmla="*/ 52 h 146"/>
                <a:gd name="T34" fmla="*/ 20 w 104"/>
                <a:gd name="T35" fmla="*/ 52 h 146"/>
                <a:gd name="T36" fmla="*/ 0 w 104"/>
                <a:gd name="T37" fmla="*/ 66 h 146"/>
                <a:gd name="T38" fmla="*/ 0 w 104"/>
                <a:gd name="T39" fmla="*/ 86 h 146"/>
                <a:gd name="T40" fmla="*/ 26 w 104"/>
                <a:gd name="T41" fmla="*/ 86 h 146"/>
                <a:gd name="T42" fmla="*/ 20 w 104"/>
                <a:gd name="T43" fmla="*/ 92 h 146"/>
                <a:gd name="T44" fmla="*/ 0 w 104"/>
                <a:gd name="T45" fmla="*/ 106 h 146"/>
                <a:gd name="T46" fmla="*/ 6 w 104"/>
                <a:gd name="T47" fmla="*/ 126 h 146"/>
                <a:gd name="T48" fmla="*/ 26 w 104"/>
                <a:gd name="T49" fmla="*/ 126 h 146"/>
                <a:gd name="T50" fmla="*/ 20 w 104"/>
                <a:gd name="T51" fmla="*/ 138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4"/>
                <a:gd name="T79" fmla="*/ 0 h 146"/>
                <a:gd name="T80" fmla="*/ 104 w 104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4" h="146">
                  <a:moveTo>
                    <a:pt x="20" y="138"/>
                  </a:moveTo>
                  <a:lnTo>
                    <a:pt x="38" y="146"/>
                  </a:lnTo>
                  <a:lnTo>
                    <a:pt x="58" y="126"/>
                  </a:lnTo>
                  <a:lnTo>
                    <a:pt x="80" y="106"/>
                  </a:lnTo>
                  <a:lnTo>
                    <a:pt x="98" y="86"/>
                  </a:lnTo>
                  <a:lnTo>
                    <a:pt x="80" y="74"/>
                  </a:lnTo>
                  <a:lnTo>
                    <a:pt x="98" y="60"/>
                  </a:lnTo>
                  <a:lnTo>
                    <a:pt x="72" y="52"/>
                  </a:lnTo>
                  <a:lnTo>
                    <a:pt x="72" y="34"/>
                  </a:lnTo>
                  <a:lnTo>
                    <a:pt x="98" y="34"/>
                  </a:lnTo>
                  <a:lnTo>
                    <a:pt x="104" y="20"/>
                  </a:lnTo>
                  <a:lnTo>
                    <a:pt x="98" y="0"/>
                  </a:lnTo>
                  <a:lnTo>
                    <a:pt x="80" y="20"/>
                  </a:lnTo>
                  <a:lnTo>
                    <a:pt x="66" y="6"/>
                  </a:lnTo>
                  <a:lnTo>
                    <a:pt x="38" y="20"/>
                  </a:lnTo>
                  <a:lnTo>
                    <a:pt x="46" y="34"/>
                  </a:lnTo>
                  <a:lnTo>
                    <a:pt x="38" y="52"/>
                  </a:lnTo>
                  <a:lnTo>
                    <a:pt x="20" y="52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26" y="86"/>
                  </a:lnTo>
                  <a:lnTo>
                    <a:pt x="20" y="92"/>
                  </a:lnTo>
                  <a:lnTo>
                    <a:pt x="0" y="106"/>
                  </a:lnTo>
                  <a:lnTo>
                    <a:pt x="6" y="126"/>
                  </a:lnTo>
                  <a:lnTo>
                    <a:pt x="26" y="126"/>
                  </a:lnTo>
                  <a:lnTo>
                    <a:pt x="20" y="138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62" name="Line 628"/>
            <p:cNvSpPr>
              <a:spLocks noChangeShapeType="1"/>
            </p:cNvSpPr>
            <p:nvPr/>
          </p:nvSpPr>
          <p:spPr bwMode="auto">
            <a:xfrm>
              <a:off x="4347" y="3514"/>
              <a:ext cx="18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63" name="Line 629"/>
            <p:cNvSpPr>
              <a:spLocks noChangeShapeType="1"/>
            </p:cNvSpPr>
            <p:nvPr/>
          </p:nvSpPr>
          <p:spPr bwMode="auto">
            <a:xfrm flipV="1">
              <a:off x="4365" y="3502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64" name="Line 630"/>
            <p:cNvSpPr>
              <a:spLocks noChangeShapeType="1"/>
            </p:cNvSpPr>
            <p:nvPr/>
          </p:nvSpPr>
          <p:spPr bwMode="auto">
            <a:xfrm flipV="1">
              <a:off x="4385" y="3482"/>
              <a:ext cx="2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65" name="Line 631"/>
            <p:cNvSpPr>
              <a:spLocks noChangeShapeType="1"/>
            </p:cNvSpPr>
            <p:nvPr/>
          </p:nvSpPr>
          <p:spPr bwMode="auto">
            <a:xfrm flipV="1">
              <a:off x="4407" y="3462"/>
              <a:ext cx="1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66" name="Line 632"/>
            <p:cNvSpPr>
              <a:spLocks noChangeShapeType="1"/>
            </p:cNvSpPr>
            <p:nvPr/>
          </p:nvSpPr>
          <p:spPr bwMode="auto">
            <a:xfrm flipH="1" flipV="1">
              <a:off x="4407" y="3450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67" name="Line 633"/>
            <p:cNvSpPr>
              <a:spLocks noChangeShapeType="1"/>
            </p:cNvSpPr>
            <p:nvPr/>
          </p:nvSpPr>
          <p:spPr bwMode="auto">
            <a:xfrm flipV="1">
              <a:off x="4407" y="3436"/>
              <a:ext cx="1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68" name="Line 634"/>
            <p:cNvSpPr>
              <a:spLocks noChangeShapeType="1"/>
            </p:cNvSpPr>
            <p:nvPr/>
          </p:nvSpPr>
          <p:spPr bwMode="auto">
            <a:xfrm flipH="1" flipV="1">
              <a:off x="4399" y="3428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69" name="Line 635"/>
            <p:cNvSpPr>
              <a:spLocks noChangeShapeType="1"/>
            </p:cNvSpPr>
            <p:nvPr/>
          </p:nvSpPr>
          <p:spPr bwMode="auto">
            <a:xfrm flipV="1">
              <a:off x="4399" y="3410"/>
              <a:ext cx="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70" name="Line 636"/>
            <p:cNvSpPr>
              <a:spLocks noChangeShapeType="1"/>
            </p:cNvSpPr>
            <p:nvPr/>
          </p:nvSpPr>
          <p:spPr bwMode="auto">
            <a:xfrm>
              <a:off x="4399" y="3410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71" name="Line 637"/>
            <p:cNvSpPr>
              <a:spLocks noChangeShapeType="1"/>
            </p:cNvSpPr>
            <p:nvPr/>
          </p:nvSpPr>
          <p:spPr bwMode="auto">
            <a:xfrm flipV="1">
              <a:off x="4425" y="3396"/>
              <a:ext cx="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72" name="Line 638"/>
            <p:cNvSpPr>
              <a:spLocks noChangeShapeType="1"/>
            </p:cNvSpPr>
            <p:nvPr/>
          </p:nvSpPr>
          <p:spPr bwMode="auto">
            <a:xfrm flipH="1" flipV="1">
              <a:off x="4425" y="3376"/>
              <a:ext cx="6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73" name="Line 639"/>
            <p:cNvSpPr>
              <a:spLocks noChangeShapeType="1"/>
            </p:cNvSpPr>
            <p:nvPr/>
          </p:nvSpPr>
          <p:spPr bwMode="auto">
            <a:xfrm flipH="1">
              <a:off x="4407" y="3376"/>
              <a:ext cx="1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74" name="Line 640"/>
            <p:cNvSpPr>
              <a:spLocks noChangeShapeType="1"/>
            </p:cNvSpPr>
            <p:nvPr/>
          </p:nvSpPr>
          <p:spPr bwMode="auto">
            <a:xfrm flipH="1" flipV="1">
              <a:off x="4393" y="3382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75" name="Line 641"/>
            <p:cNvSpPr>
              <a:spLocks noChangeShapeType="1"/>
            </p:cNvSpPr>
            <p:nvPr/>
          </p:nvSpPr>
          <p:spPr bwMode="auto">
            <a:xfrm flipH="1">
              <a:off x="4365" y="3382"/>
              <a:ext cx="2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76" name="Line 642"/>
            <p:cNvSpPr>
              <a:spLocks noChangeShapeType="1"/>
            </p:cNvSpPr>
            <p:nvPr/>
          </p:nvSpPr>
          <p:spPr bwMode="auto">
            <a:xfrm>
              <a:off x="4365" y="3396"/>
              <a:ext cx="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77" name="Line 643"/>
            <p:cNvSpPr>
              <a:spLocks noChangeShapeType="1"/>
            </p:cNvSpPr>
            <p:nvPr/>
          </p:nvSpPr>
          <p:spPr bwMode="auto">
            <a:xfrm flipH="1">
              <a:off x="4365" y="3410"/>
              <a:ext cx="8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78" name="Line 644"/>
            <p:cNvSpPr>
              <a:spLocks noChangeShapeType="1"/>
            </p:cNvSpPr>
            <p:nvPr/>
          </p:nvSpPr>
          <p:spPr bwMode="auto">
            <a:xfrm flipH="1">
              <a:off x="4347" y="3428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79" name="Line 645"/>
            <p:cNvSpPr>
              <a:spLocks noChangeShapeType="1"/>
            </p:cNvSpPr>
            <p:nvPr/>
          </p:nvSpPr>
          <p:spPr bwMode="auto">
            <a:xfrm flipH="1">
              <a:off x="4327" y="3428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80" name="Line 646"/>
            <p:cNvSpPr>
              <a:spLocks noChangeShapeType="1"/>
            </p:cNvSpPr>
            <p:nvPr/>
          </p:nvSpPr>
          <p:spPr bwMode="auto">
            <a:xfrm>
              <a:off x="4327" y="3442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81" name="Line 647"/>
            <p:cNvSpPr>
              <a:spLocks noChangeShapeType="1"/>
            </p:cNvSpPr>
            <p:nvPr/>
          </p:nvSpPr>
          <p:spPr bwMode="auto">
            <a:xfrm>
              <a:off x="4327" y="3462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82" name="Line 648"/>
            <p:cNvSpPr>
              <a:spLocks noChangeShapeType="1"/>
            </p:cNvSpPr>
            <p:nvPr/>
          </p:nvSpPr>
          <p:spPr bwMode="auto">
            <a:xfrm flipH="1">
              <a:off x="4347" y="3462"/>
              <a:ext cx="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83" name="Line 649"/>
            <p:cNvSpPr>
              <a:spLocks noChangeShapeType="1"/>
            </p:cNvSpPr>
            <p:nvPr/>
          </p:nvSpPr>
          <p:spPr bwMode="auto">
            <a:xfrm flipH="1">
              <a:off x="4327" y="3468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84" name="Line 650"/>
            <p:cNvSpPr>
              <a:spLocks noChangeShapeType="1"/>
            </p:cNvSpPr>
            <p:nvPr/>
          </p:nvSpPr>
          <p:spPr bwMode="auto">
            <a:xfrm>
              <a:off x="4327" y="3482"/>
              <a:ext cx="6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85" name="Line 651"/>
            <p:cNvSpPr>
              <a:spLocks noChangeShapeType="1"/>
            </p:cNvSpPr>
            <p:nvPr/>
          </p:nvSpPr>
          <p:spPr bwMode="auto">
            <a:xfrm>
              <a:off x="4333" y="3502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86" name="Line 652"/>
            <p:cNvSpPr>
              <a:spLocks noChangeShapeType="1"/>
            </p:cNvSpPr>
            <p:nvPr/>
          </p:nvSpPr>
          <p:spPr bwMode="auto">
            <a:xfrm flipH="1">
              <a:off x="4347" y="3502"/>
              <a:ext cx="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87" name="Freeform 653"/>
            <p:cNvSpPr>
              <a:spLocks/>
            </p:cNvSpPr>
            <p:nvPr/>
          </p:nvSpPr>
          <p:spPr bwMode="auto">
            <a:xfrm>
              <a:off x="3800" y="3358"/>
              <a:ext cx="275" cy="202"/>
            </a:xfrm>
            <a:custGeom>
              <a:avLst/>
              <a:gdLst>
                <a:gd name="T0" fmla="*/ 255 w 275"/>
                <a:gd name="T1" fmla="*/ 64 h 202"/>
                <a:gd name="T2" fmla="*/ 197 w 275"/>
                <a:gd name="T3" fmla="*/ 58 h 202"/>
                <a:gd name="T4" fmla="*/ 197 w 275"/>
                <a:gd name="T5" fmla="*/ 12 h 202"/>
                <a:gd name="T6" fmla="*/ 183 w 275"/>
                <a:gd name="T7" fmla="*/ 0 h 202"/>
                <a:gd name="T8" fmla="*/ 151 w 275"/>
                <a:gd name="T9" fmla="*/ 0 h 202"/>
                <a:gd name="T10" fmla="*/ 137 w 275"/>
                <a:gd name="T11" fmla="*/ 12 h 202"/>
                <a:gd name="T12" fmla="*/ 129 w 275"/>
                <a:gd name="T13" fmla="*/ 46 h 202"/>
                <a:gd name="T14" fmla="*/ 105 w 275"/>
                <a:gd name="T15" fmla="*/ 32 h 202"/>
                <a:gd name="T16" fmla="*/ 80 w 275"/>
                <a:gd name="T17" fmla="*/ 32 h 202"/>
                <a:gd name="T18" fmla="*/ 74 w 275"/>
                <a:gd name="T19" fmla="*/ 70 h 202"/>
                <a:gd name="T20" fmla="*/ 46 w 275"/>
                <a:gd name="T21" fmla="*/ 104 h 202"/>
                <a:gd name="T22" fmla="*/ 38 w 275"/>
                <a:gd name="T23" fmla="*/ 104 h 202"/>
                <a:gd name="T24" fmla="*/ 60 w 275"/>
                <a:gd name="T25" fmla="*/ 124 h 202"/>
                <a:gd name="T26" fmla="*/ 28 w 275"/>
                <a:gd name="T27" fmla="*/ 124 h 202"/>
                <a:gd name="T28" fmla="*/ 0 w 275"/>
                <a:gd name="T29" fmla="*/ 144 h 202"/>
                <a:gd name="T30" fmla="*/ 20 w 275"/>
                <a:gd name="T31" fmla="*/ 202 h 202"/>
                <a:gd name="T32" fmla="*/ 74 w 275"/>
                <a:gd name="T33" fmla="*/ 198 h 202"/>
                <a:gd name="T34" fmla="*/ 105 w 275"/>
                <a:gd name="T35" fmla="*/ 164 h 202"/>
                <a:gd name="T36" fmla="*/ 119 w 275"/>
                <a:gd name="T37" fmla="*/ 176 h 202"/>
                <a:gd name="T38" fmla="*/ 137 w 275"/>
                <a:gd name="T39" fmla="*/ 164 h 202"/>
                <a:gd name="T40" fmla="*/ 177 w 275"/>
                <a:gd name="T41" fmla="*/ 144 h 202"/>
                <a:gd name="T42" fmla="*/ 197 w 275"/>
                <a:gd name="T43" fmla="*/ 164 h 202"/>
                <a:gd name="T44" fmla="*/ 217 w 275"/>
                <a:gd name="T45" fmla="*/ 144 h 202"/>
                <a:gd name="T46" fmla="*/ 237 w 275"/>
                <a:gd name="T47" fmla="*/ 144 h 202"/>
                <a:gd name="T48" fmla="*/ 249 w 275"/>
                <a:gd name="T49" fmla="*/ 124 h 202"/>
                <a:gd name="T50" fmla="*/ 249 w 275"/>
                <a:gd name="T51" fmla="*/ 104 h 202"/>
                <a:gd name="T52" fmla="*/ 275 w 275"/>
                <a:gd name="T53" fmla="*/ 92 h 202"/>
                <a:gd name="T54" fmla="*/ 255 w 275"/>
                <a:gd name="T55" fmla="*/ 64 h 2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5"/>
                <a:gd name="T85" fmla="*/ 0 h 202"/>
                <a:gd name="T86" fmla="*/ 275 w 275"/>
                <a:gd name="T87" fmla="*/ 202 h 20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5" h="202">
                  <a:moveTo>
                    <a:pt x="255" y="64"/>
                  </a:moveTo>
                  <a:lnTo>
                    <a:pt x="197" y="58"/>
                  </a:lnTo>
                  <a:lnTo>
                    <a:pt x="197" y="12"/>
                  </a:lnTo>
                  <a:lnTo>
                    <a:pt x="183" y="0"/>
                  </a:lnTo>
                  <a:lnTo>
                    <a:pt x="151" y="0"/>
                  </a:lnTo>
                  <a:lnTo>
                    <a:pt x="137" y="12"/>
                  </a:lnTo>
                  <a:lnTo>
                    <a:pt x="129" y="46"/>
                  </a:lnTo>
                  <a:lnTo>
                    <a:pt x="105" y="32"/>
                  </a:lnTo>
                  <a:lnTo>
                    <a:pt x="80" y="32"/>
                  </a:lnTo>
                  <a:lnTo>
                    <a:pt x="74" y="70"/>
                  </a:lnTo>
                  <a:lnTo>
                    <a:pt x="46" y="104"/>
                  </a:lnTo>
                  <a:lnTo>
                    <a:pt x="38" y="104"/>
                  </a:lnTo>
                  <a:lnTo>
                    <a:pt x="60" y="124"/>
                  </a:lnTo>
                  <a:lnTo>
                    <a:pt x="28" y="124"/>
                  </a:lnTo>
                  <a:lnTo>
                    <a:pt x="0" y="144"/>
                  </a:lnTo>
                  <a:lnTo>
                    <a:pt x="20" y="202"/>
                  </a:lnTo>
                  <a:lnTo>
                    <a:pt x="74" y="198"/>
                  </a:lnTo>
                  <a:lnTo>
                    <a:pt x="105" y="164"/>
                  </a:lnTo>
                  <a:lnTo>
                    <a:pt x="119" y="176"/>
                  </a:lnTo>
                  <a:lnTo>
                    <a:pt x="137" y="164"/>
                  </a:lnTo>
                  <a:lnTo>
                    <a:pt x="177" y="144"/>
                  </a:lnTo>
                  <a:lnTo>
                    <a:pt x="197" y="164"/>
                  </a:lnTo>
                  <a:lnTo>
                    <a:pt x="217" y="144"/>
                  </a:lnTo>
                  <a:lnTo>
                    <a:pt x="237" y="144"/>
                  </a:lnTo>
                  <a:lnTo>
                    <a:pt x="249" y="124"/>
                  </a:lnTo>
                  <a:lnTo>
                    <a:pt x="249" y="104"/>
                  </a:lnTo>
                  <a:lnTo>
                    <a:pt x="275" y="92"/>
                  </a:lnTo>
                  <a:lnTo>
                    <a:pt x="255" y="64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88" name="Line 654"/>
            <p:cNvSpPr>
              <a:spLocks noChangeShapeType="1"/>
            </p:cNvSpPr>
            <p:nvPr/>
          </p:nvSpPr>
          <p:spPr bwMode="auto">
            <a:xfrm flipH="1" flipV="1">
              <a:off x="3997" y="3416"/>
              <a:ext cx="5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89" name="Line 655"/>
            <p:cNvSpPr>
              <a:spLocks noChangeShapeType="1"/>
            </p:cNvSpPr>
            <p:nvPr/>
          </p:nvSpPr>
          <p:spPr bwMode="auto">
            <a:xfrm flipV="1">
              <a:off x="3997" y="3370"/>
              <a:ext cx="1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90" name="Line 656"/>
            <p:cNvSpPr>
              <a:spLocks noChangeShapeType="1"/>
            </p:cNvSpPr>
            <p:nvPr/>
          </p:nvSpPr>
          <p:spPr bwMode="auto">
            <a:xfrm flipH="1" flipV="1">
              <a:off x="3983" y="3358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91" name="Line 657"/>
            <p:cNvSpPr>
              <a:spLocks noChangeShapeType="1"/>
            </p:cNvSpPr>
            <p:nvPr/>
          </p:nvSpPr>
          <p:spPr bwMode="auto">
            <a:xfrm flipH="1">
              <a:off x="3951" y="3358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92" name="Line 658"/>
            <p:cNvSpPr>
              <a:spLocks noChangeShapeType="1"/>
            </p:cNvSpPr>
            <p:nvPr/>
          </p:nvSpPr>
          <p:spPr bwMode="auto">
            <a:xfrm flipH="1">
              <a:off x="3937" y="3358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93" name="Line 659"/>
            <p:cNvSpPr>
              <a:spLocks noChangeShapeType="1"/>
            </p:cNvSpPr>
            <p:nvPr/>
          </p:nvSpPr>
          <p:spPr bwMode="auto">
            <a:xfrm flipH="1">
              <a:off x="3929" y="3370"/>
              <a:ext cx="8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94" name="Line 660"/>
            <p:cNvSpPr>
              <a:spLocks noChangeShapeType="1"/>
            </p:cNvSpPr>
            <p:nvPr/>
          </p:nvSpPr>
          <p:spPr bwMode="auto">
            <a:xfrm flipH="1" flipV="1">
              <a:off x="3905" y="3390"/>
              <a:ext cx="2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95" name="Line 661"/>
            <p:cNvSpPr>
              <a:spLocks noChangeShapeType="1"/>
            </p:cNvSpPr>
            <p:nvPr/>
          </p:nvSpPr>
          <p:spPr bwMode="auto">
            <a:xfrm flipH="1">
              <a:off x="3880" y="3390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96" name="Line 662"/>
            <p:cNvSpPr>
              <a:spLocks noChangeShapeType="1"/>
            </p:cNvSpPr>
            <p:nvPr/>
          </p:nvSpPr>
          <p:spPr bwMode="auto">
            <a:xfrm flipH="1">
              <a:off x="3874" y="3390"/>
              <a:ext cx="6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97" name="Line 663"/>
            <p:cNvSpPr>
              <a:spLocks noChangeShapeType="1"/>
            </p:cNvSpPr>
            <p:nvPr/>
          </p:nvSpPr>
          <p:spPr bwMode="auto">
            <a:xfrm flipH="1">
              <a:off x="3846" y="3428"/>
              <a:ext cx="2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98" name="Line 664"/>
            <p:cNvSpPr>
              <a:spLocks noChangeShapeType="1"/>
            </p:cNvSpPr>
            <p:nvPr/>
          </p:nvSpPr>
          <p:spPr bwMode="auto">
            <a:xfrm flipH="1">
              <a:off x="3838" y="346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99" name="Line 665"/>
            <p:cNvSpPr>
              <a:spLocks noChangeShapeType="1"/>
            </p:cNvSpPr>
            <p:nvPr/>
          </p:nvSpPr>
          <p:spPr bwMode="auto">
            <a:xfrm>
              <a:off x="3838" y="3462"/>
              <a:ext cx="2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00" name="Line 666"/>
            <p:cNvSpPr>
              <a:spLocks noChangeShapeType="1"/>
            </p:cNvSpPr>
            <p:nvPr/>
          </p:nvSpPr>
          <p:spPr bwMode="auto">
            <a:xfrm flipH="1">
              <a:off x="3828" y="3482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01" name="Line 667"/>
            <p:cNvSpPr>
              <a:spLocks noChangeShapeType="1"/>
            </p:cNvSpPr>
            <p:nvPr/>
          </p:nvSpPr>
          <p:spPr bwMode="auto">
            <a:xfrm flipH="1">
              <a:off x="3800" y="3482"/>
              <a:ext cx="2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02" name="Line 668"/>
            <p:cNvSpPr>
              <a:spLocks noChangeShapeType="1"/>
            </p:cNvSpPr>
            <p:nvPr/>
          </p:nvSpPr>
          <p:spPr bwMode="auto">
            <a:xfrm>
              <a:off x="3800" y="3502"/>
              <a:ext cx="2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03" name="Line 669"/>
            <p:cNvSpPr>
              <a:spLocks noChangeShapeType="1"/>
            </p:cNvSpPr>
            <p:nvPr/>
          </p:nvSpPr>
          <p:spPr bwMode="auto">
            <a:xfrm flipV="1">
              <a:off x="3820" y="3556"/>
              <a:ext cx="5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04" name="Line 670"/>
            <p:cNvSpPr>
              <a:spLocks noChangeShapeType="1"/>
            </p:cNvSpPr>
            <p:nvPr/>
          </p:nvSpPr>
          <p:spPr bwMode="auto">
            <a:xfrm flipV="1">
              <a:off x="3874" y="3522"/>
              <a:ext cx="31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05" name="Line 671"/>
            <p:cNvSpPr>
              <a:spLocks noChangeShapeType="1"/>
            </p:cNvSpPr>
            <p:nvPr/>
          </p:nvSpPr>
          <p:spPr bwMode="auto">
            <a:xfrm>
              <a:off x="3905" y="3522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06" name="Line 672"/>
            <p:cNvSpPr>
              <a:spLocks noChangeShapeType="1"/>
            </p:cNvSpPr>
            <p:nvPr/>
          </p:nvSpPr>
          <p:spPr bwMode="auto">
            <a:xfrm flipV="1">
              <a:off x="3919" y="3522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07" name="Line 673"/>
            <p:cNvSpPr>
              <a:spLocks noChangeShapeType="1"/>
            </p:cNvSpPr>
            <p:nvPr/>
          </p:nvSpPr>
          <p:spPr bwMode="auto">
            <a:xfrm flipV="1">
              <a:off x="3937" y="3502"/>
              <a:ext cx="4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08" name="Line 674"/>
            <p:cNvSpPr>
              <a:spLocks noChangeShapeType="1"/>
            </p:cNvSpPr>
            <p:nvPr/>
          </p:nvSpPr>
          <p:spPr bwMode="auto">
            <a:xfrm>
              <a:off x="3977" y="3502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09" name="Line 675"/>
            <p:cNvSpPr>
              <a:spLocks noChangeShapeType="1"/>
            </p:cNvSpPr>
            <p:nvPr/>
          </p:nvSpPr>
          <p:spPr bwMode="auto">
            <a:xfrm flipV="1">
              <a:off x="3997" y="3502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10" name="Line 676"/>
            <p:cNvSpPr>
              <a:spLocks noChangeShapeType="1"/>
            </p:cNvSpPr>
            <p:nvPr/>
          </p:nvSpPr>
          <p:spPr bwMode="auto">
            <a:xfrm>
              <a:off x="4017" y="3502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11" name="Line 677"/>
            <p:cNvSpPr>
              <a:spLocks noChangeShapeType="1"/>
            </p:cNvSpPr>
            <p:nvPr/>
          </p:nvSpPr>
          <p:spPr bwMode="auto">
            <a:xfrm flipV="1">
              <a:off x="4037" y="3482"/>
              <a:ext cx="1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12" name="Line 678"/>
            <p:cNvSpPr>
              <a:spLocks noChangeShapeType="1"/>
            </p:cNvSpPr>
            <p:nvPr/>
          </p:nvSpPr>
          <p:spPr bwMode="auto">
            <a:xfrm flipV="1">
              <a:off x="4049" y="3462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13" name="Line 679"/>
            <p:cNvSpPr>
              <a:spLocks noChangeShapeType="1"/>
            </p:cNvSpPr>
            <p:nvPr/>
          </p:nvSpPr>
          <p:spPr bwMode="auto">
            <a:xfrm flipV="1">
              <a:off x="4049" y="3450"/>
              <a:ext cx="2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14" name="Line 680"/>
            <p:cNvSpPr>
              <a:spLocks noChangeShapeType="1"/>
            </p:cNvSpPr>
            <p:nvPr/>
          </p:nvSpPr>
          <p:spPr bwMode="auto">
            <a:xfrm flipH="1" flipV="1">
              <a:off x="4055" y="3422"/>
              <a:ext cx="20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15" name="Freeform 681"/>
            <p:cNvSpPr>
              <a:spLocks/>
            </p:cNvSpPr>
            <p:nvPr/>
          </p:nvSpPr>
          <p:spPr bwMode="auto">
            <a:xfrm>
              <a:off x="3608" y="3179"/>
              <a:ext cx="132" cy="249"/>
            </a:xfrm>
            <a:custGeom>
              <a:avLst/>
              <a:gdLst>
                <a:gd name="T0" fmla="*/ 112 w 132"/>
                <a:gd name="T1" fmla="*/ 249 h 249"/>
                <a:gd name="T2" fmla="*/ 132 w 132"/>
                <a:gd name="T3" fmla="*/ 231 h 249"/>
                <a:gd name="T4" fmla="*/ 120 w 132"/>
                <a:gd name="T5" fmla="*/ 225 h 249"/>
                <a:gd name="T6" fmla="*/ 92 w 132"/>
                <a:gd name="T7" fmla="*/ 225 h 249"/>
                <a:gd name="T8" fmla="*/ 92 w 132"/>
                <a:gd name="T9" fmla="*/ 197 h 249"/>
                <a:gd name="T10" fmla="*/ 112 w 132"/>
                <a:gd name="T11" fmla="*/ 179 h 249"/>
                <a:gd name="T12" fmla="*/ 92 w 132"/>
                <a:gd name="T13" fmla="*/ 157 h 249"/>
                <a:gd name="T14" fmla="*/ 112 w 132"/>
                <a:gd name="T15" fmla="*/ 145 h 249"/>
                <a:gd name="T16" fmla="*/ 92 w 132"/>
                <a:gd name="T17" fmla="*/ 125 h 249"/>
                <a:gd name="T18" fmla="*/ 106 w 132"/>
                <a:gd name="T19" fmla="*/ 105 h 249"/>
                <a:gd name="T20" fmla="*/ 74 w 132"/>
                <a:gd name="T21" fmla="*/ 105 h 249"/>
                <a:gd name="T22" fmla="*/ 74 w 132"/>
                <a:gd name="T23" fmla="*/ 85 h 249"/>
                <a:gd name="T24" fmla="*/ 92 w 132"/>
                <a:gd name="T25" fmla="*/ 73 h 249"/>
                <a:gd name="T26" fmla="*/ 74 w 132"/>
                <a:gd name="T27" fmla="*/ 52 h 249"/>
                <a:gd name="T28" fmla="*/ 54 w 132"/>
                <a:gd name="T29" fmla="*/ 28 h 249"/>
                <a:gd name="T30" fmla="*/ 40 w 132"/>
                <a:gd name="T31" fmla="*/ 20 h 249"/>
                <a:gd name="T32" fmla="*/ 34 w 132"/>
                <a:gd name="T33" fmla="*/ 0 h 249"/>
                <a:gd name="T34" fmla="*/ 28 w 132"/>
                <a:gd name="T35" fmla="*/ 0 h 249"/>
                <a:gd name="T36" fmla="*/ 0 w 132"/>
                <a:gd name="T37" fmla="*/ 6 h 249"/>
                <a:gd name="T38" fmla="*/ 14 w 132"/>
                <a:gd name="T39" fmla="*/ 46 h 249"/>
                <a:gd name="T40" fmla="*/ 28 w 132"/>
                <a:gd name="T41" fmla="*/ 52 h 249"/>
                <a:gd name="T42" fmla="*/ 14 w 132"/>
                <a:gd name="T43" fmla="*/ 91 h 249"/>
                <a:gd name="T44" fmla="*/ 14 w 132"/>
                <a:gd name="T45" fmla="*/ 105 h 249"/>
                <a:gd name="T46" fmla="*/ 54 w 132"/>
                <a:gd name="T47" fmla="*/ 105 h 249"/>
                <a:gd name="T48" fmla="*/ 34 w 132"/>
                <a:gd name="T49" fmla="*/ 125 h 249"/>
                <a:gd name="T50" fmla="*/ 54 w 132"/>
                <a:gd name="T51" fmla="*/ 139 h 249"/>
                <a:gd name="T52" fmla="*/ 74 w 132"/>
                <a:gd name="T53" fmla="*/ 125 h 249"/>
                <a:gd name="T54" fmla="*/ 74 w 132"/>
                <a:gd name="T55" fmla="*/ 185 h 249"/>
                <a:gd name="T56" fmla="*/ 54 w 132"/>
                <a:gd name="T57" fmla="*/ 203 h 249"/>
                <a:gd name="T58" fmla="*/ 66 w 132"/>
                <a:gd name="T59" fmla="*/ 217 h 249"/>
                <a:gd name="T60" fmla="*/ 54 w 132"/>
                <a:gd name="T61" fmla="*/ 231 h 249"/>
                <a:gd name="T62" fmla="*/ 54 w 132"/>
                <a:gd name="T63" fmla="*/ 237 h 249"/>
                <a:gd name="T64" fmla="*/ 74 w 132"/>
                <a:gd name="T65" fmla="*/ 249 h 249"/>
                <a:gd name="T66" fmla="*/ 92 w 132"/>
                <a:gd name="T67" fmla="*/ 237 h 249"/>
                <a:gd name="T68" fmla="*/ 112 w 132"/>
                <a:gd name="T69" fmla="*/ 249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"/>
                <a:gd name="T106" fmla="*/ 0 h 249"/>
                <a:gd name="T107" fmla="*/ 132 w 132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" h="249">
                  <a:moveTo>
                    <a:pt x="112" y="249"/>
                  </a:moveTo>
                  <a:lnTo>
                    <a:pt x="132" y="231"/>
                  </a:lnTo>
                  <a:lnTo>
                    <a:pt x="120" y="225"/>
                  </a:lnTo>
                  <a:lnTo>
                    <a:pt x="92" y="225"/>
                  </a:lnTo>
                  <a:lnTo>
                    <a:pt x="92" y="197"/>
                  </a:lnTo>
                  <a:lnTo>
                    <a:pt x="112" y="179"/>
                  </a:lnTo>
                  <a:lnTo>
                    <a:pt x="92" y="157"/>
                  </a:lnTo>
                  <a:lnTo>
                    <a:pt x="112" y="145"/>
                  </a:lnTo>
                  <a:lnTo>
                    <a:pt x="92" y="125"/>
                  </a:lnTo>
                  <a:lnTo>
                    <a:pt x="106" y="105"/>
                  </a:lnTo>
                  <a:lnTo>
                    <a:pt x="74" y="105"/>
                  </a:lnTo>
                  <a:lnTo>
                    <a:pt x="74" y="85"/>
                  </a:lnTo>
                  <a:lnTo>
                    <a:pt x="92" y="73"/>
                  </a:lnTo>
                  <a:lnTo>
                    <a:pt x="74" y="52"/>
                  </a:lnTo>
                  <a:lnTo>
                    <a:pt x="54" y="28"/>
                  </a:lnTo>
                  <a:lnTo>
                    <a:pt x="40" y="2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0" y="6"/>
                  </a:lnTo>
                  <a:lnTo>
                    <a:pt x="14" y="46"/>
                  </a:lnTo>
                  <a:lnTo>
                    <a:pt x="28" y="52"/>
                  </a:lnTo>
                  <a:lnTo>
                    <a:pt x="14" y="91"/>
                  </a:lnTo>
                  <a:lnTo>
                    <a:pt x="14" y="105"/>
                  </a:lnTo>
                  <a:lnTo>
                    <a:pt x="54" y="105"/>
                  </a:lnTo>
                  <a:lnTo>
                    <a:pt x="34" y="125"/>
                  </a:lnTo>
                  <a:lnTo>
                    <a:pt x="54" y="139"/>
                  </a:lnTo>
                  <a:lnTo>
                    <a:pt x="74" y="125"/>
                  </a:lnTo>
                  <a:lnTo>
                    <a:pt x="74" y="185"/>
                  </a:lnTo>
                  <a:lnTo>
                    <a:pt x="54" y="203"/>
                  </a:lnTo>
                  <a:lnTo>
                    <a:pt x="66" y="217"/>
                  </a:lnTo>
                  <a:lnTo>
                    <a:pt x="54" y="231"/>
                  </a:lnTo>
                  <a:lnTo>
                    <a:pt x="54" y="237"/>
                  </a:lnTo>
                  <a:lnTo>
                    <a:pt x="74" y="249"/>
                  </a:lnTo>
                  <a:lnTo>
                    <a:pt x="92" y="237"/>
                  </a:lnTo>
                  <a:lnTo>
                    <a:pt x="112" y="249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16" name="Line 682"/>
            <p:cNvSpPr>
              <a:spLocks noChangeShapeType="1"/>
            </p:cNvSpPr>
            <p:nvPr/>
          </p:nvSpPr>
          <p:spPr bwMode="auto">
            <a:xfrm flipV="1">
              <a:off x="3720" y="3410"/>
              <a:ext cx="20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17" name="Line 683"/>
            <p:cNvSpPr>
              <a:spLocks noChangeShapeType="1"/>
            </p:cNvSpPr>
            <p:nvPr/>
          </p:nvSpPr>
          <p:spPr bwMode="auto">
            <a:xfrm flipH="1" flipV="1">
              <a:off x="3728" y="3404"/>
              <a:ext cx="12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18" name="Line 684"/>
            <p:cNvSpPr>
              <a:spLocks noChangeShapeType="1"/>
            </p:cNvSpPr>
            <p:nvPr/>
          </p:nvSpPr>
          <p:spPr bwMode="auto">
            <a:xfrm flipH="1">
              <a:off x="3700" y="3404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19" name="Line 685"/>
            <p:cNvSpPr>
              <a:spLocks noChangeShapeType="1"/>
            </p:cNvSpPr>
            <p:nvPr/>
          </p:nvSpPr>
          <p:spPr bwMode="auto">
            <a:xfrm flipV="1">
              <a:off x="3700" y="3376"/>
              <a:ext cx="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20" name="Line 686"/>
            <p:cNvSpPr>
              <a:spLocks noChangeShapeType="1"/>
            </p:cNvSpPr>
            <p:nvPr/>
          </p:nvSpPr>
          <p:spPr bwMode="auto">
            <a:xfrm flipV="1">
              <a:off x="3700" y="3358"/>
              <a:ext cx="20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21" name="Line 687"/>
            <p:cNvSpPr>
              <a:spLocks noChangeShapeType="1"/>
            </p:cNvSpPr>
            <p:nvPr/>
          </p:nvSpPr>
          <p:spPr bwMode="auto">
            <a:xfrm flipH="1" flipV="1">
              <a:off x="3700" y="3336"/>
              <a:ext cx="20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22" name="Line 688"/>
            <p:cNvSpPr>
              <a:spLocks noChangeShapeType="1"/>
            </p:cNvSpPr>
            <p:nvPr/>
          </p:nvSpPr>
          <p:spPr bwMode="auto">
            <a:xfrm flipV="1">
              <a:off x="3700" y="3324"/>
              <a:ext cx="20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23" name="Line 689"/>
            <p:cNvSpPr>
              <a:spLocks noChangeShapeType="1"/>
            </p:cNvSpPr>
            <p:nvPr/>
          </p:nvSpPr>
          <p:spPr bwMode="auto">
            <a:xfrm flipH="1" flipV="1">
              <a:off x="3700" y="3304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24" name="Line 690"/>
            <p:cNvSpPr>
              <a:spLocks noChangeShapeType="1"/>
            </p:cNvSpPr>
            <p:nvPr/>
          </p:nvSpPr>
          <p:spPr bwMode="auto">
            <a:xfrm flipV="1">
              <a:off x="3700" y="3284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25" name="Line 691"/>
            <p:cNvSpPr>
              <a:spLocks noChangeShapeType="1"/>
            </p:cNvSpPr>
            <p:nvPr/>
          </p:nvSpPr>
          <p:spPr bwMode="auto">
            <a:xfrm flipH="1">
              <a:off x="3682" y="3284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26" name="Line 692"/>
            <p:cNvSpPr>
              <a:spLocks noChangeShapeType="1"/>
            </p:cNvSpPr>
            <p:nvPr/>
          </p:nvSpPr>
          <p:spPr bwMode="auto">
            <a:xfrm flipV="1">
              <a:off x="3682" y="3264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27" name="Line 693"/>
            <p:cNvSpPr>
              <a:spLocks noChangeShapeType="1"/>
            </p:cNvSpPr>
            <p:nvPr/>
          </p:nvSpPr>
          <p:spPr bwMode="auto">
            <a:xfrm flipV="1">
              <a:off x="3682" y="3252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28" name="Line 694"/>
            <p:cNvSpPr>
              <a:spLocks noChangeShapeType="1"/>
            </p:cNvSpPr>
            <p:nvPr/>
          </p:nvSpPr>
          <p:spPr bwMode="auto">
            <a:xfrm flipH="1" flipV="1">
              <a:off x="3682" y="3231"/>
              <a:ext cx="18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29" name="Line 695"/>
            <p:cNvSpPr>
              <a:spLocks noChangeShapeType="1"/>
            </p:cNvSpPr>
            <p:nvPr/>
          </p:nvSpPr>
          <p:spPr bwMode="auto">
            <a:xfrm flipH="1" flipV="1">
              <a:off x="3662" y="3207"/>
              <a:ext cx="20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30" name="Line 696"/>
            <p:cNvSpPr>
              <a:spLocks noChangeShapeType="1"/>
            </p:cNvSpPr>
            <p:nvPr/>
          </p:nvSpPr>
          <p:spPr bwMode="auto">
            <a:xfrm flipH="1" flipV="1">
              <a:off x="3648" y="3199"/>
              <a:ext cx="14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31" name="Line 697"/>
            <p:cNvSpPr>
              <a:spLocks noChangeShapeType="1"/>
            </p:cNvSpPr>
            <p:nvPr/>
          </p:nvSpPr>
          <p:spPr bwMode="auto">
            <a:xfrm flipH="1" flipV="1">
              <a:off x="3642" y="3179"/>
              <a:ext cx="6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32" name="Line 698"/>
            <p:cNvSpPr>
              <a:spLocks noChangeShapeType="1"/>
            </p:cNvSpPr>
            <p:nvPr/>
          </p:nvSpPr>
          <p:spPr bwMode="auto">
            <a:xfrm flipH="1">
              <a:off x="3636" y="3179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33" name="Line 699"/>
            <p:cNvSpPr>
              <a:spLocks noChangeShapeType="1"/>
            </p:cNvSpPr>
            <p:nvPr/>
          </p:nvSpPr>
          <p:spPr bwMode="auto">
            <a:xfrm flipH="1">
              <a:off x="3608" y="3179"/>
              <a:ext cx="2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34" name="Line 700"/>
            <p:cNvSpPr>
              <a:spLocks noChangeShapeType="1"/>
            </p:cNvSpPr>
            <p:nvPr/>
          </p:nvSpPr>
          <p:spPr bwMode="auto">
            <a:xfrm>
              <a:off x="3608" y="3185"/>
              <a:ext cx="14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35" name="Line 701"/>
            <p:cNvSpPr>
              <a:spLocks noChangeShapeType="1"/>
            </p:cNvSpPr>
            <p:nvPr/>
          </p:nvSpPr>
          <p:spPr bwMode="auto">
            <a:xfrm>
              <a:off x="3622" y="3225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36" name="Line 702"/>
            <p:cNvSpPr>
              <a:spLocks noChangeShapeType="1"/>
            </p:cNvSpPr>
            <p:nvPr/>
          </p:nvSpPr>
          <p:spPr bwMode="auto">
            <a:xfrm flipH="1">
              <a:off x="3622" y="3231"/>
              <a:ext cx="14" cy="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37" name="Line 703"/>
            <p:cNvSpPr>
              <a:spLocks noChangeShapeType="1"/>
            </p:cNvSpPr>
            <p:nvPr/>
          </p:nvSpPr>
          <p:spPr bwMode="auto">
            <a:xfrm>
              <a:off x="3622" y="3270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38" name="Line 704"/>
            <p:cNvSpPr>
              <a:spLocks noChangeShapeType="1"/>
            </p:cNvSpPr>
            <p:nvPr/>
          </p:nvSpPr>
          <p:spPr bwMode="auto">
            <a:xfrm>
              <a:off x="3622" y="3284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39" name="Line 705"/>
            <p:cNvSpPr>
              <a:spLocks noChangeShapeType="1"/>
            </p:cNvSpPr>
            <p:nvPr/>
          </p:nvSpPr>
          <p:spPr bwMode="auto">
            <a:xfrm flipH="1">
              <a:off x="3642" y="3284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40" name="Line 706"/>
            <p:cNvSpPr>
              <a:spLocks noChangeShapeType="1"/>
            </p:cNvSpPr>
            <p:nvPr/>
          </p:nvSpPr>
          <p:spPr bwMode="auto">
            <a:xfrm>
              <a:off x="3642" y="3304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41" name="Line 707"/>
            <p:cNvSpPr>
              <a:spLocks noChangeShapeType="1"/>
            </p:cNvSpPr>
            <p:nvPr/>
          </p:nvSpPr>
          <p:spPr bwMode="auto">
            <a:xfrm flipV="1">
              <a:off x="3662" y="3304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42" name="Line 708"/>
            <p:cNvSpPr>
              <a:spLocks noChangeShapeType="1"/>
            </p:cNvSpPr>
            <p:nvPr/>
          </p:nvSpPr>
          <p:spPr bwMode="auto">
            <a:xfrm>
              <a:off x="3682" y="3304"/>
              <a:ext cx="1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43" name="Line 709"/>
            <p:cNvSpPr>
              <a:spLocks noChangeShapeType="1"/>
            </p:cNvSpPr>
            <p:nvPr/>
          </p:nvSpPr>
          <p:spPr bwMode="auto">
            <a:xfrm flipH="1">
              <a:off x="3662" y="3364"/>
              <a:ext cx="20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44" name="Line 710"/>
            <p:cNvSpPr>
              <a:spLocks noChangeShapeType="1"/>
            </p:cNvSpPr>
            <p:nvPr/>
          </p:nvSpPr>
          <p:spPr bwMode="auto">
            <a:xfrm>
              <a:off x="3662" y="3382"/>
              <a:ext cx="12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45" name="Line 711"/>
            <p:cNvSpPr>
              <a:spLocks noChangeShapeType="1"/>
            </p:cNvSpPr>
            <p:nvPr/>
          </p:nvSpPr>
          <p:spPr bwMode="auto">
            <a:xfrm flipH="1">
              <a:off x="3662" y="3396"/>
              <a:ext cx="12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46" name="Line 712"/>
            <p:cNvSpPr>
              <a:spLocks noChangeShapeType="1"/>
            </p:cNvSpPr>
            <p:nvPr/>
          </p:nvSpPr>
          <p:spPr bwMode="auto">
            <a:xfrm>
              <a:off x="3662" y="3410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47" name="Line 713"/>
            <p:cNvSpPr>
              <a:spLocks noChangeShapeType="1"/>
            </p:cNvSpPr>
            <p:nvPr/>
          </p:nvSpPr>
          <p:spPr bwMode="auto">
            <a:xfrm>
              <a:off x="3662" y="3416"/>
              <a:ext cx="20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48" name="Line 714"/>
            <p:cNvSpPr>
              <a:spLocks noChangeShapeType="1"/>
            </p:cNvSpPr>
            <p:nvPr/>
          </p:nvSpPr>
          <p:spPr bwMode="auto">
            <a:xfrm flipV="1">
              <a:off x="3682" y="3416"/>
              <a:ext cx="1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49" name="Line 715"/>
            <p:cNvSpPr>
              <a:spLocks noChangeShapeType="1"/>
            </p:cNvSpPr>
            <p:nvPr/>
          </p:nvSpPr>
          <p:spPr bwMode="auto">
            <a:xfrm>
              <a:off x="3700" y="3416"/>
              <a:ext cx="20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50" name="Freeform 716"/>
            <p:cNvSpPr>
              <a:spLocks/>
            </p:cNvSpPr>
            <p:nvPr/>
          </p:nvSpPr>
          <p:spPr bwMode="auto">
            <a:xfrm>
              <a:off x="3905" y="3207"/>
              <a:ext cx="296" cy="215"/>
            </a:xfrm>
            <a:custGeom>
              <a:avLst/>
              <a:gdLst>
                <a:gd name="T0" fmla="*/ 6 w 296"/>
                <a:gd name="T1" fmla="*/ 189 h 215"/>
                <a:gd name="T2" fmla="*/ 14 w 296"/>
                <a:gd name="T3" fmla="*/ 197 h 215"/>
                <a:gd name="T4" fmla="*/ 32 w 296"/>
                <a:gd name="T5" fmla="*/ 163 h 215"/>
                <a:gd name="T6" fmla="*/ 46 w 296"/>
                <a:gd name="T7" fmla="*/ 151 h 215"/>
                <a:gd name="T8" fmla="*/ 78 w 296"/>
                <a:gd name="T9" fmla="*/ 151 h 215"/>
                <a:gd name="T10" fmla="*/ 92 w 296"/>
                <a:gd name="T11" fmla="*/ 163 h 215"/>
                <a:gd name="T12" fmla="*/ 92 w 296"/>
                <a:gd name="T13" fmla="*/ 209 h 215"/>
                <a:gd name="T14" fmla="*/ 144 w 296"/>
                <a:gd name="T15" fmla="*/ 215 h 215"/>
                <a:gd name="T16" fmla="*/ 150 w 296"/>
                <a:gd name="T17" fmla="*/ 197 h 215"/>
                <a:gd name="T18" fmla="*/ 170 w 296"/>
                <a:gd name="T19" fmla="*/ 203 h 215"/>
                <a:gd name="T20" fmla="*/ 190 w 296"/>
                <a:gd name="T21" fmla="*/ 203 h 215"/>
                <a:gd name="T22" fmla="*/ 212 w 296"/>
                <a:gd name="T23" fmla="*/ 189 h 215"/>
                <a:gd name="T24" fmla="*/ 212 w 296"/>
                <a:gd name="T25" fmla="*/ 137 h 215"/>
                <a:gd name="T26" fmla="*/ 230 w 296"/>
                <a:gd name="T27" fmla="*/ 129 h 215"/>
                <a:gd name="T28" fmla="*/ 264 w 296"/>
                <a:gd name="T29" fmla="*/ 129 h 215"/>
                <a:gd name="T30" fmla="*/ 276 w 296"/>
                <a:gd name="T31" fmla="*/ 111 h 215"/>
                <a:gd name="T32" fmla="*/ 276 w 296"/>
                <a:gd name="T33" fmla="*/ 97 h 215"/>
                <a:gd name="T34" fmla="*/ 296 w 296"/>
                <a:gd name="T35" fmla="*/ 77 h 215"/>
                <a:gd name="T36" fmla="*/ 290 w 296"/>
                <a:gd name="T37" fmla="*/ 63 h 215"/>
                <a:gd name="T38" fmla="*/ 250 w 296"/>
                <a:gd name="T39" fmla="*/ 63 h 215"/>
                <a:gd name="T40" fmla="*/ 222 w 296"/>
                <a:gd name="T41" fmla="*/ 77 h 215"/>
                <a:gd name="T42" fmla="*/ 222 w 296"/>
                <a:gd name="T43" fmla="*/ 57 h 215"/>
                <a:gd name="T44" fmla="*/ 236 w 296"/>
                <a:gd name="T45" fmla="*/ 57 h 215"/>
                <a:gd name="T46" fmla="*/ 236 w 296"/>
                <a:gd name="T47" fmla="*/ 32 h 215"/>
                <a:gd name="T48" fmla="*/ 212 w 296"/>
                <a:gd name="T49" fmla="*/ 24 h 215"/>
                <a:gd name="T50" fmla="*/ 198 w 296"/>
                <a:gd name="T51" fmla="*/ 12 h 215"/>
                <a:gd name="T52" fmla="*/ 184 w 296"/>
                <a:gd name="T53" fmla="*/ 0 h 215"/>
                <a:gd name="T54" fmla="*/ 170 w 296"/>
                <a:gd name="T55" fmla="*/ 12 h 215"/>
                <a:gd name="T56" fmla="*/ 150 w 296"/>
                <a:gd name="T57" fmla="*/ 6 h 215"/>
                <a:gd name="T58" fmla="*/ 150 w 296"/>
                <a:gd name="T59" fmla="*/ 24 h 215"/>
                <a:gd name="T60" fmla="*/ 144 w 296"/>
                <a:gd name="T61" fmla="*/ 32 h 215"/>
                <a:gd name="T62" fmla="*/ 132 w 296"/>
                <a:gd name="T63" fmla="*/ 24 h 215"/>
                <a:gd name="T64" fmla="*/ 118 w 296"/>
                <a:gd name="T65" fmla="*/ 38 h 215"/>
                <a:gd name="T66" fmla="*/ 104 w 296"/>
                <a:gd name="T67" fmla="*/ 38 h 215"/>
                <a:gd name="T68" fmla="*/ 92 w 296"/>
                <a:gd name="T69" fmla="*/ 57 h 215"/>
                <a:gd name="T70" fmla="*/ 72 w 296"/>
                <a:gd name="T71" fmla="*/ 57 h 215"/>
                <a:gd name="T72" fmla="*/ 52 w 296"/>
                <a:gd name="T73" fmla="*/ 77 h 215"/>
                <a:gd name="T74" fmla="*/ 52 w 296"/>
                <a:gd name="T75" fmla="*/ 97 h 215"/>
                <a:gd name="T76" fmla="*/ 32 w 296"/>
                <a:gd name="T77" fmla="*/ 117 h 215"/>
                <a:gd name="T78" fmla="*/ 24 w 296"/>
                <a:gd name="T79" fmla="*/ 129 h 215"/>
                <a:gd name="T80" fmla="*/ 6 w 296"/>
                <a:gd name="T81" fmla="*/ 157 h 215"/>
                <a:gd name="T82" fmla="*/ 0 w 296"/>
                <a:gd name="T83" fmla="*/ 169 h 215"/>
                <a:gd name="T84" fmla="*/ 0 w 296"/>
                <a:gd name="T85" fmla="*/ 183 h 215"/>
                <a:gd name="T86" fmla="*/ 6 w 296"/>
                <a:gd name="T87" fmla="*/ 189 h 2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6"/>
                <a:gd name="T133" fmla="*/ 0 h 215"/>
                <a:gd name="T134" fmla="*/ 296 w 296"/>
                <a:gd name="T135" fmla="*/ 215 h 2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6" h="215">
                  <a:moveTo>
                    <a:pt x="6" y="189"/>
                  </a:moveTo>
                  <a:lnTo>
                    <a:pt x="14" y="197"/>
                  </a:lnTo>
                  <a:lnTo>
                    <a:pt x="32" y="163"/>
                  </a:lnTo>
                  <a:lnTo>
                    <a:pt x="46" y="151"/>
                  </a:lnTo>
                  <a:lnTo>
                    <a:pt x="78" y="151"/>
                  </a:lnTo>
                  <a:lnTo>
                    <a:pt x="92" y="163"/>
                  </a:lnTo>
                  <a:lnTo>
                    <a:pt x="92" y="209"/>
                  </a:lnTo>
                  <a:lnTo>
                    <a:pt x="144" y="215"/>
                  </a:lnTo>
                  <a:lnTo>
                    <a:pt x="150" y="197"/>
                  </a:lnTo>
                  <a:lnTo>
                    <a:pt x="170" y="203"/>
                  </a:lnTo>
                  <a:lnTo>
                    <a:pt x="190" y="203"/>
                  </a:lnTo>
                  <a:lnTo>
                    <a:pt x="212" y="189"/>
                  </a:lnTo>
                  <a:lnTo>
                    <a:pt x="212" y="137"/>
                  </a:lnTo>
                  <a:lnTo>
                    <a:pt x="230" y="129"/>
                  </a:lnTo>
                  <a:lnTo>
                    <a:pt x="264" y="129"/>
                  </a:lnTo>
                  <a:lnTo>
                    <a:pt x="276" y="111"/>
                  </a:lnTo>
                  <a:lnTo>
                    <a:pt x="276" y="97"/>
                  </a:lnTo>
                  <a:lnTo>
                    <a:pt x="296" y="77"/>
                  </a:lnTo>
                  <a:lnTo>
                    <a:pt x="290" y="63"/>
                  </a:lnTo>
                  <a:lnTo>
                    <a:pt x="250" y="63"/>
                  </a:lnTo>
                  <a:lnTo>
                    <a:pt x="222" y="77"/>
                  </a:lnTo>
                  <a:lnTo>
                    <a:pt x="222" y="57"/>
                  </a:lnTo>
                  <a:lnTo>
                    <a:pt x="236" y="57"/>
                  </a:lnTo>
                  <a:lnTo>
                    <a:pt x="236" y="32"/>
                  </a:lnTo>
                  <a:lnTo>
                    <a:pt x="212" y="24"/>
                  </a:lnTo>
                  <a:lnTo>
                    <a:pt x="198" y="12"/>
                  </a:lnTo>
                  <a:lnTo>
                    <a:pt x="184" y="0"/>
                  </a:lnTo>
                  <a:lnTo>
                    <a:pt x="170" y="12"/>
                  </a:lnTo>
                  <a:lnTo>
                    <a:pt x="150" y="6"/>
                  </a:lnTo>
                  <a:lnTo>
                    <a:pt x="150" y="24"/>
                  </a:lnTo>
                  <a:lnTo>
                    <a:pt x="144" y="32"/>
                  </a:lnTo>
                  <a:lnTo>
                    <a:pt x="132" y="24"/>
                  </a:lnTo>
                  <a:lnTo>
                    <a:pt x="118" y="38"/>
                  </a:lnTo>
                  <a:lnTo>
                    <a:pt x="104" y="38"/>
                  </a:lnTo>
                  <a:lnTo>
                    <a:pt x="92" y="57"/>
                  </a:lnTo>
                  <a:lnTo>
                    <a:pt x="72" y="57"/>
                  </a:lnTo>
                  <a:lnTo>
                    <a:pt x="52" y="77"/>
                  </a:lnTo>
                  <a:lnTo>
                    <a:pt x="52" y="97"/>
                  </a:lnTo>
                  <a:lnTo>
                    <a:pt x="32" y="117"/>
                  </a:lnTo>
                  <a:lnTo>
                    <a:pt x="24" y="129"/>
                  </a:lnTo>
                  <a:lnTo>
                    <a:pt x="6" y="157"/>
                  </a:lnTo>
                  <a:lnTo>
                    <a:pt x="0" y="169"/>
                  </a:lnTo>
                  <a:lnTo>
                    <a:pt x="0" y="183"/>
                  </a:lnTo>
                  <a:lnTo>
                    <a:pt x="6" y="189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51" name="Line 717"/>
            <p:cNvSpPr>
              <a:spLocks noChangeShapeType="1"/>
            </p:cNvSpPr>
            <p:nvPr/>
          </p:nvSpPr>
          <p:spPr bwMode="auto">
            <a:xfrm>
              <a:off x="3911" y="3396"/>
              <a:ext cx="8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52" name="Line 718"/>
            <p:cNvSpPr>
              <a:spLocks noChangeShapeType="1"/>
            </p:cNvSpPr>
            <p:nvPr/>
          </p:nvSpPr>
          <p:spPr bwMode="auto">
            <a:xfrm flipV="1">
              <a:off x="3919" y="3370"/>
              <a:ext cx="1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53" name="Line 719"/>
            <p:cNvSpPr>
              <a:spLocks noChangeShapeType="1"/>
            </p:cNvSpPr>
            <p:nvPr/>
          </p:nvSpPr>
          <p:spPr bwMode="auto">
            <a:xfrm flipV="1">
              <a:off x="3937" y="3358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54" name="Line 720"/>
            <p:cNvSpPr>
              <a:spLocks noChangeShapeType="1"/>
            </p:cNvSpPr>
            <p:nvPr/>
          </p:nvSpPr>
          <p:spPr bwMode="auto">
            <a:xfrm>
              <a:off x="3951" y="3358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55" name="Line 721"/>
            <p:cNvSpPr>
              <a:spLocks noChangeShapeType="1"/>
            </p:cNvSpPr>
            <p:nvPr/>
          </p:nvSpPr>
          <p:spPr bwMode="auto">
            <a:xfrm>
              <a:off x="3983" y="3358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56" name="Line 722"/>
            <p:cNvSpPr>
              <a:spLocks noChangeShapeType="1"/>
            </p:cNvSpPr>
            <p:nvPr/>
          </p:nvSpPr>
          <p:spPr bwMode="auto">
            <a:xfrm>
              <a:off x="3997" y="3370"/>
              <a:ext cx="1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57" name="Line 723"/>
            <p:cNvSpPr>
              <a:spLocks noChangeShapeType="1"/>
            </p:cNvSpPr>
            <p:nvPr/>
          </p:nvSpPr>
          <p:spPr bwMode="auto">
            <a:xfrm>
              <a:off x="3997" y="3416"/>
              <a:ext cx="5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58" name="Line 724"/>
            <p:cNvSpPr>
              <a:spLocks noChangeShapeType="1"/>
            </p:cNvSpPr>
            <p:nvPr/>
          </p:nvSpPr>
          <p:spPr bwMode="auto">
            <a:xfrm flipV="1">
              <a:off x="4049" y="3404"/>
              <a:ext cx="6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59" name="Line 725"/>
            <p:cNvSpPr>
              <a:spLocks noChangeShapeType="1"/>
            </p:cNvSpPr>
            <p:nvPr/>
          </p:nvSpPr>
          <p:spPr bwMode="auto">
            <a:xfrm>
              <a:off x="4055" y="3404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60" name="Line 726"/>
            <p:cNvSpPr>
              <a:spLocks noChangeShapeType="1"/>
            </p:cNvSpPr>
            <p:nvPr/>
          </p:nvSpPr>
          <p:spPr bwMode="auto">
            <a:xfrm>
              <a:off x="4075" y="3410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61" name="Line 727"/>
            <p:cNvSpPr>
              <a:spLocks noChangeShapeType="1"/>
            </p:cNvSpPr>
            <p:nvPr/>
          </p:nvSpPr>
          <p:spPr bwMode="auto">
            <a:xfrm flipV="1">
              <a:off x="4095" y="3396"/>
              <a:ext cx="22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62" name="Line 728"/>
            <p:cNvSpPr>
              <a:spLocks noChangeShapeType="1"/>
            </p:cNvSpPr>
            <p:nvPr/>
          </p:nvSpPr>
          <p:spPr bwMode="auto">
            <a:xfrm flipV="1">
              <a:off x="4117" y="3344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63" name="Line 729"/>
            <p:cNvSpPr>
              <a:spLocks noChangeShapeType="1"/>
            </p:cNvSpPr>
            <p:nvPr/>
          </p:nvSpPr>
          <p:spPr bwMode="auto">
            <a:xfrm flipV="1">
              <a:off x="4117" y="3336"/>
              <a:ext cx="18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64" name="Line 730"/>
            <p:cNvSpPr>
              <a:spLocks noChangeShapeType="1"/>
            </p:cNvSpPr>
            <p:nvPr/>
          </p:nvSpPr>
          <p:spPr bwMode="auto">
            <a:xfrm>
              <a:off x="4135" y="3336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65" name="Line 731"/>
            <p:cNvSpPr>
              <a:spLocks noChangeShapeType="1"/>
            </p:cNvSpPr>
            <p:nvPr/>
          </p:nvSpPr>
          <p:spPr bwMode="auto">
            <a:xfrm flipV="1">
              <a:off x="4169" y="3318"/>
              <a:ext cx="12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66" name="Line 732"/>
            <p:cNvSpPr>
              <a:spLocks noChangeShapeType="1"/>
            </p:cNvSpPr>
            <p:nvPr/>
          </p:nvSpPr>
          <p:spPr bwMode="auto">
            <a:xfrm flipV="1">
              <a:off x="4181" y="3304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67" name="Line 733"/>
            <p:cNvSpPr>
              <a:spLocks noChangeShapeType="1"/>
            </p:cNvSpPr>
            <p:nvPr/>
          </p:nvSpPr>
          <p:spPr bwMode="auto">
            <a:xfrm flipV="1">
              <a:off x="4181" y="3284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68" name="Line 734"/>
            <p:cNvSpPr>
              <a:spLocks noChangeShapeType="1"/>
            </p:cNvSpPr>
            <p:nvPr/>
          </p:nvSpPr>
          <p:spPr bwMode="auto">
            <a:xfrm flipH="1" flipV="1">
              <a:off x="4195" y="3270"/>
              <a:ext cx="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69" name="Line 735"/>
            <p:cNvSpPr>
              <a:spLocks noChangeShapeType="1"/>
            </p:cNvSpPr>
            <p:nvPr/>
          </p:nvSpPr>
          <p:spPr bwMode="auto">
            <a:xfrm flipH="1">
              <a:off x="4155" y="3270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70" name="Line 736"/>
            <p:cNvSpPr>
              <a:spLocks noChangeShapeType="1"/>
            </p:cNvSpPr>
            <p:nvPr/>
          </p:nvSpPr>
          <p:spPr bwMode="auto">
            <a:xfrm flipH="1">
              <a:off x="4127" y="3270"/>
              <a:ext cx="2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71" name="Line 737"/>
            <p:cNvSpPr>
              <a:spLocks noChangeShapeType="1"/>
            </p:cNvSpPr>
            <p:nvPr/>
          </p:nvSpPr>
          <p:spPr bwMode="auto">
            <a:xfrm flipV="1">
              <a:off x="4127" y="3264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72" name="Line 738"/>
            <p:cNvSpPr>
              <a:spLocks noChangeShapeType="1"/>
            </p:cNvSpPr>
            <p:nvPr/>
          </p:nvSpPr>
          <p:spPr bwMode="auto">
            <a:xfrm>
              <a:off x="4127" y="3264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73" name="Line 739"/>
            <p:cNvSpPr>
              <a:spLocks noChangeShapeType="1"/>
            </p:cNvSpPr>
            <p:nvPr/>
          </p:nvSpPr>
          <p:spPr bwMode="auto">
            <a:xfrm flipV="1">
              <a:off x="4141" y="3239"/>
              <a:ext cx="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74" name="Line 740"/>
            <p:cNvSpPr>
              <a:spLocks noChangeShapeType="1"/>
            </p:cNvSpPr>
            <p:nvPr/>
          </p:nvSpPr>
          <p:spPr bwMode="auto">
            <a:xfrm flipH="1" flipV="1">
              <a:off x="4117" y="3231"/>
              <a:ext cx="24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75" name="Line 741"/>
            <p:cNvSpPr>
              <a:spLocks noChangeShapeType="1"/>
            </p:cNvSpPr>
            <p:nvPr/>
          </p:nvSpPr>
          <p:spPr bwMode="auto">
            <a:xfrm flipH="1" flipV="1">
              <a:off x="4103" y="3219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76" name="Line 742"/>
            <p:cNvSpPr>
              <a:spLocks noChangeShapeType="1"/>
            </p:cNvSpPr>
            <p:nvPr/>
          </p:nvSpPr>
          <p:spPr bwMode="auto">
            <a:xfrm flipH="1" flipV="1">
              <a:off x="4089" y="3207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77" name="Line 743"/>
            <p:cNvSpPr>
              <a:spLocks noChangeShapeType="1"/>
            </p:cNvSpPr>
            <p:nvPr/>
          </p:nvSpPr>
          <p:spPr bwMode="auto">
            <a:xfrm flipH="1">
              <a:off x="4075" y="3207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78" name="Line 744"/>
            <p:cNvSpPr>
              <a:spLocks noChangeShapeType="1"/>
            </p:cNvSpPr>
            <p:nvPr/>
          </p:nvSpPr>
          <p:spPr bwMode="auto">
            <a:xfrm flipH="1" flipV="1">
              <a:off x="4055" y="3213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79" name="Line 745"/>
            <p:cNvSpPr>
              <a:spLocks noChangeShapeType="1"/>
            </p:cNvSpPr>
            <p:nvPr/>
          </p:nvSpPr>
          <p:spPr bwMode="auto">
            <a:xfrm>
              <a:off x="4055" y="3213"/>
              <a:ext cx="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80" name="Line 746"/>
            <p:cNvSpPr>
              <a:spLocks noChangeShapeType="1"/>
            </p:cNvSpPr>
            <p:nvPr/>
          </p:nvSpPr>
          <p:spPr bwMode="auto">
            <a:xfrm flipH="1">
              <a:off x="4049" y="3231"/>
              <a:ext cx="6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81" name="Line 747"/>
            <p:cNvSpPr>
              <a:spLocks noChangeShapeType="1"/>
            </p:cNvSpPr>
            <p:nvPr/>
          </p:nvSpPr>
          <p:spPr bwMode="auto">
            <a:xfrm flipH="1" flipV="1">
              <a:off x="4037" y="3231"/>
              <a:ext cx="12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82" name="Line 748"/>
            <p:cNvSpPr>
              <a:spLocks noChangeShapeType="1"/>
            </p:cNvSpPr>
            <p:nvPr/>
          </p:nvSpPr>
          <p:spPr bwMode="auto">
            <a:xfrm flipH="1">
              <a:off x="4023" y="3231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83" name="Line 749"/>
            <p:cNvSpPr>
              <a:spLocks noChangeShapeType="1"/>
            </p:cNvSpPr>
            <p:nvPr/>
          </p:nvSpPr>
          <p:spPr bwMode="auto">
            <a:xfrm flipH="1">
              <a:off x="4009" y="3245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84" name="Line 750"/>
            <p:cNvSpPr>
              <a:spLocks noChangeShapeType="1"/>
            </p:cNvSpPr>
            <p:nvPr/>
          </p:nvSpPr>
          <p:spPr bwMode="auto">
            <a:xfrm flipH="1">
              <a:off x="3997" y="3245"/>
              <a:ext cx="12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85" name="Line 751"/>
            <p:cNvSpPr>
              <a:spLocks noChangeShapeType="1"/>
            </p:cNvSpPr>
            <p:nvPr/>
          </p:nvSpPr>
          <p:spPr bwMode="auto">
            <a:xfrm flipH="1">
              <a:off x="3977" y="3264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86" name="Line 752"/>
            <p:cNvSpPr>
              <a:spLocks noChangeShapeType="1"/>
            </p:cNvSpPr>
            <p:nvPr/>
          </p:nvSpPr>
          <p:spPr bwMode="auto">
            <a:xfrm flipH="1">
              <a:off x="3957" y="3264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87" name="Line 753"/>
            <p:cNvSpPr>
              <a:spLocks noChangeShapeType="1"/>
            </p:cNvSpPr>
            <p:nvPr/>
          </p:nvSpPr>
          <p:spPr bwMode="auto">
            <a:xfrm>
              <a:off x="3957" y="3284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88" name="Line 754"/>
            <p:cNvSpPr>
              <a:spLocks noChangeShapeType="1"/>
            </p:cNvSpPr>
            <p:nvPr/>
          </p:nvSpPr>
          <p:spPr bwMode="auto">
            <a:xfrm flipH="1">
              <a:off x="3937" y="3304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89" name="Line 755"/>
            <p:cNvSpPr>
              <a:spLocks noChangeShapeType="1"/>
            </p:cNvSpPr>
            <p:nvPr/>
          </p:nvSpPr>
          <p:spPr bwMode="auto">
            <a:xfrm flipH="1">
              <a:off x="3929" y="3324"/>
              <a:ext cx="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90" name="Line 756"/>
            <p:cNvSpPr>
              <a:spLocks noChangeShapeType="1"/>
            </p:cNvSpPr>
            <p:nvPr/>
          </p:nvSpPr>
          <p:spPr bwMode="auto">
            <a:xfrm flipH="1">
              <a:off x="3911" y="3336"/>
              <a:ext cx="18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91" name="Line 757"/>
            <p:cNvSpPr>
              <a:spLocks noChangeShapeType="1"/>
            </p:cNvSpPr>
            <p:nvPr/>
          </p:nvSpPr>
          <p:spPr bwMode="auto">
            <a:xfrm flipH="1">
              <a:off x="3905" y="3364"/>
              <a:ext cx="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92" name="Line 758"/>
            <p:cNvSpPr>
              <a:spLocks noChangeShapeType="1"/>
            </p:cNvSpPr>
            <p:nvPr/>
          </p:nvSpPr>
          <p:spPr bwMode="auto">
            <a:xfrm>
              <a:off x="3905" y="337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93" name="Line 759"/>
            <p:cNvSpPr>
              <a:spLocks noChangeShapeType="1"/>
            </p:cNvSpPr>
            <p:nvPr/>
          </p:nvSpPr>
          <p:spPr bwMode="auto">
            <a:xfrm>
              <a:off x="3905" y="3390"/>
              <a:ext cx="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94" name="Freeform 760"/>
            <p:cNvSpPr>
              <a:spLocks/>
            </p:cNvSpPr>
            <p:nvPr/>
          </p:nvSpPr>
          <p:spPr bwMode="auto">
            <a:xfrm>
              <a:off x="3700" y="3193"/>
              <a:ext cx="277" cy="203"/>
            </a:xfrm>
            <a:custGeom>
              <a:avLst/>
              <a:gdLst>
                <a:gd name="T0" fmla="*/ 180 w 277"/>
                <a:gd name="T1" fmla="*/ 197 h 203"/>
                <a:gd name="T2" fmla="*/ 205 w 277"/>
                <a:gd name="T3" fmla="*/ 203 h 203"/>
                <a:gd name="T4" fmla="*/ 205 w 277"/>
                <a:gd name="T5" fmla="*/ 183 h 203"/>
                <a:gd name="T6" fmla="*/ 211 w 277"/>
                <a:gd name="T7" fmla="*/ 171 h 203"/>
                <a:gd name="T8" fmla="*/ 237 w 277"/>
                <a:gd name="T9" fmla="*/ 131 h 203"/>
                <a:gd name="T10" fmla="*/ 257 w 277"/>
                <a:gd name="T11" fmla="*/ 97 h 203"/>
                <a:gd name="T12" fmla="*/ 277 w 277"/>
                <a:gd name="T13" fmla="*/ 71 h 203"/>
                <a:gd name="T14" fmla="*/ 251 w 277"/>
                <a:gd name="T15" fmla="*/ 38 h 203"/>
                <a:gd name="T16" fmla="*/ 257 w 277"/>
                <a:gd name="T17" fmla="*/ 20 h 203"/>
                <a:gd name="T18" fmla="*/ 243 w 277"/>
                <a:gd name="T19" fmla="*/ 20 h 203"/>
                <a:gd name="T20" fmla="*/ 251 w 277"/>
                <a:gd name="T21" fmla="*/ 6 h 203"/>
                <a:gd name="T22" fmla="*/ 243 w 277"/>
                <a:gd name="T23" fmla="*/ 0 h 203"/>
                <a:gd name="T24" fmla="*/ 219 w 277"/>
                <a:gd name="T25" fmla="*/ 6 h 203"/>
                <a:gd name="T26" fmla="*/ 211 w 277"/>
                <a:gd name="T27" fmla="*/ 6 h 203"/>
                <a:gd name="T28" fmla="*/ 180 w 277"/>
                <a:gd name="T29" fmla="*/ 14 h 203"/>
                <a:gd name="T30" fmla="*/ 160 w 277"/>
                <a:gd name="T31" fmla="*/ 14 h 203"/>
                <a:gd name="T32" fmla="*/ 138 w 277"/>
                <a:gd name="T33" fmla="*/ 38 h 203"/>
                <a:gd name="T34" fmla="*/ 106 w 277"/>
                <a:gd name="T35" fmla="*/ 32 h 203"/>
                <a:gd name="T36" fmla="*/ 86 w 277"/>
                <a:gd name="T37" fmla="*/ 46 h 203"/>
                <a:gd name="T38" fmla="*/ 66 w 277"/>
                <a:gd name="T39" fmla="*/ 52 h 203"/>
                <a:gd name="T40" fmla="*/ 54 w 277"/>
                <a:gd name="T41" fmla="*/ 52 h 203"/>
                <a:gd name="T42" fmla="*/ 40 w 277"/>
                <a:gd name="T43" fmla="*/ 77 h 203"/>
                <a:gd name="T44" fmla="*/ 14 w 277"/>
                <a:gd name="T45" fmla="*/ 91 h 203"/>
                <a:gd name="T46" fmla="*/ 0 w 277"/>
                <a:gd name="T47" fmla="*/ 91 h 203"/>
                <a:gd name="T48" fmla="*/ 0 w 277"/>
                <a:gd name="T49" fmla="*/ 111 h 203"/>
                <a:gd name="T50" fmla="*/ 40 w 277"/>
                <a:gd name="T51" fmla="*/ 111 h 203"/>
                <a:gd name="T52" fmla="*/ 60 w 277"/>
                <a:gd name="T53" fmla="*/ 151 h 203"/>
                <a:gd name="T54" fmla="*/ 100 w 277"/>
                <a:gd name="T55" fmla="*/ 171 h 203"/>
                <a:gd name="T56" fmla="*/ 120 w 277"/>
                <a:gd name="T57" fmla="*/ 165 h 203"/>
                <a:gd name="T58" fmla="*/ 146 w 277"/>
                <a:gd name="T59" fmla="*/ 165 h 203"/>
                <a:gd name="T60" fmla="*/ 180 w 277"/>
                <a:gd name="T61" fmla="*/ 197 h 2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7"/>
                <a:gd name="T94" fmla="*/ 0 h 203"/>
                <a:gd name="T95" fmla="*/ 277 w 277"/>
                <a:gd name="T96" fmla="*/ 203 h 2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7" h="203">
                  <a:moveTo>
                    <a:pt x="180" y="197"/>
                  </a:moveTo>
                  <a:lnTo>
                    <a:pt x="205" y="203"/>
                  </a:lnTo>
                  <a:lnTo>
                    <a:pt x="205" y="183"/>
                  </a:lnTo>
                  <a:lnTo>
                    <a:pt x="211" y="171"/>
                  </a:lnTo>
                  <a:lnTo>
                    <a:pt x="237" y="131"/>
                  </a:lnTo>
                  <a:lnTo>
                    <a:pt x="257" y="97"/>
                  </a:lnTo>
                  <a:lnTo>
                    <a:pt x="277" y="71"/>
                  </a:lnTo>
                  <a:lnTo>
                    <a:pt x="251" y="38"/>
                  </a:lnTo>
                  <a:lnTo>
                    <a:pt x="257" y="20"/>
                  </a:lnTo>
                  <a:lnTo>
                    <a:pt x="243" y="20"/>
                  </a:lnTo>
                  <a:lnTo>
                    <a:pt x="251" y="6"/>
                  </a:lnTo>
                  <a:lnTo>
                    <a:pt x="243" y="0"/>
                  </a:lnTo>
                  <a:lnTo>
                    <a:pt x="219" y="6"/>
                  </a:lnTo>
                  <a:lnTo>
                    <a:pt x="211" y="6"/>
                  </a:lnTo>
                  <a:lnTo>
                    <a:pt x="180" y="14"/>
                  </a:lnTo>
                  <a:lnTo>
                    <a:pt x="160" y="14"/>
                  </a:lnTo>
                  <a:lnTo>
                    <a:pt x="138" y="38"/>
                  </a:lnTo>
                  <a:lnTo>
                    <a:pt x="106" y="32"/>
                  </a:lnTo>
                  <a:lnTo>
                    <a:pt x="86" y="46"/>
                  </a:lnTo>
                  <a:lnTo>
                    <a:pt x="66" y="52"/>
                  </a:lnTo>
                  <a:lnTo>
                    <a:pt x="54" y="52"/>
                  </a:lnTo>
                  <a:lnTo>
                    <a:pt x="40" y="77"/>
                  </a:lnTo>
                  <a:lnTo>
                    <a:pt x="14" y="91"/>
                  </a:lnTo>
                  <a:lnTo>
                    <a:pt x="0" y="91"/>
                  </a:lnTo>
                  <a:lnTo>
                    <a:pt x="0" y="111"/>
                  </a:lnTo>
                  <a:lnTo>
                    <a:pt x="40" y="111"/>
                  </a:lnTo>
                  <a:lnTo>
                    <a:pt x="60" y="151"/>
                  </a:lnTo>
                  <a:lnTo>
                    <a:pt x="100" y="171"/>
                  </a:lnTo>
                  <a:lnTo>
                    <a:pt x="120" y="165"/>
                  </a:lnTo>
                  <a:lnTo>
                    <a:pt x="146" y="165"/>
                  </a:lnTo>
                  <a:lnTo>
                    <a:pt x="180" y="19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95" name="Line 761"/>
            <p:cNvSpPr>
              <a:spLocks noChangeShapeType="1"/>
            </p:cNvSpPr>
            <p:nvPr/>
          </p:nvSpPr>
          <p:spPr bwMode="auto">
            <a:xfrm>
              <a:off x="3880" y="3390"/>
              <a:ext cx="2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96" name="Line 762"/>
            <p:cNvSpPr>
              <a:spLocks noChangeShapeType="1"/>
            </p:cNvSpPr>
            <p:nvPr/>
          </p:nvSpPr>
          <p:spPr bwMode="auto">
            <a:xfrm flipV="1">
              <a:off x="3905" y="3376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97" name="Line 763"/>
            <p:cNvSpPr>
              <a:spLocks noChangeShapeType="1"/>
            </p:cNvSpPr>
            <p:nvPr/>
          </p:nvSpPr>
          <p:spPr bwMode="auto">
            <a:xfrm flipV="1">
              <a:off x="3905" y="3364"/>
              <a:ext cx="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98" name="Line 764"/>
            <p:cNvSpPr>
              <a:spLocks noChangeShapeType="1"/>
            </p:cNvSpPr>
            <p:nvPr/>
          </p:nvSpPr>
          <p:spPr bwMode="auto">
            <a:xfrm flipV="1">
              <a:off x="3911" y="3324"/>
              <a:ext cx="26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899" name="Line 765"/>
            <p:cNvSpPr>
              <a:spLocks noChangeShapeType="1"/>
            </p:cNvSpPr>
            <p:nvPr/>
          </p:nvSpPr>
          <p:spPr bwMode="auto">
            <a:xfrm flipV="1">
              <a:off x="3937" y="3290"/>
              <a:ext cx="20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00" name="Line 766"/>
            <p:cNvSpPr>
              <a:spLocks noChangeShapeType="1"/>
            </p:cNvSpPr>
            <p:nvPr/>
          </p:nvSpPr>
          <p:spPr bwMode="auto">
            <a:xfrm flipV="1">
              <a:off x="3957" y="3264"/>
              <a:ext cx="20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01" name="Line 767"/>
            <p:cNvSpPr>
              <a:spLocks noChangeShapeType="1"/>
            </p:cNvSpPr>
            <p:nvPr/>
          </p:nvSpPr>
          <p:spPr bwMode="auto">
            <a:xfrm flipH="1" flipV="1">
              <a:off x="3951" y="3231"/>
              <a:ext cx="26" cy="3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02" name="Line 768"/>
            <p:cNvSpPr>
              <a:spLocks noChangeShapeType="1"/>
            </p:cNvSpPr>
            <p:nvPr/>
          </p:nvSpPr>
          <p:spPr bwMode="auto">
            <a:xfrm flipV="1">
              <a:off x="3951" y="3213"/>
              <a:ext cx="6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03" name="Line 769"/>
            <p:cNvSpPr>
              <a:spLocks noChangeShapeType="1"/>
            </p:cNvSpPr>
            <p:nvPr/>
          </p:nvSpPr>
          <p:spPr bwMode="auto">
            <a:xfrm flipH="1">
              <a:off x="3943" y="3213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04" name="Line 770"/>
            <p:cNvSpPr>
              <a:spLocks noChangeShapeType="1"/>
            </p:cNvSpPr>
            <p:nvPr/>
          </p:nvSpPr>
          <p:spPr bwMode="auto">
            <a:xfrm flipV="1">
              <a:off x="3943" y="3199"/>
              <a:ext cx="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05" name="Line 771"/>
            <p:cNvSpPr>
              <a:spLocks noChangeShapeType="1"/>
            </p:cNvSpPr>
            <p:nvPr/>
          </p:nvSpPr>
          <p:spPr bwMode="auto">
            <a:xfrm flipH="1" flipV="1">
              <a:off x="3943" y="3193"/>
              <a:ext cx="8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06" name="Line 772"/>
            <p:cNvSpPr>
              <a:spLocks noChangeShapeType="1"/>
            </p:cNvSpPr>
            <p:nvPr/>
          </p:nvSpPr>
          <p:spPr bwMode="auto">
            <a:xfrm flipH="1">
              <a:off x="3919" y="3193"/>
              <a:ext cx="2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07" name="Line 773"/>
            <p:cNvSpPr>
              <a:spLocks noChangeShapeType="1"/>
            </p:cNvSpPr>
            <p:nvPr/>
          </p:nvSpPr>
          <p:spPr bwMode="auto">
            <a:xfrm flipH="1">
              <a:off x="3911" y="3199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08" name="Line 774"/>
            <p:cNvSpPr>
              <a:spLocks noChangeShapeType="1"/>
            </p:cNvSpPr>
            <p:nvPr/>
          </p:nvSpPr>
          <p:spPr bwMode="auto">
            <a:xfrm flipH="1">
              <a:off x="3880" y="3199"/>
              <a:ext cx="3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09" name="Line 775"/>
            <p:cNvSpPr>
              <a:spLocks noChangeShapeType="1"/>
            </p:cNvSpPr>
            <p:nvPr/>
          </p:nvSpPr>
          <p:spPr bwMode="auto">
            <a:xfrm flipH="1">
              <a:off x="3860" y="3207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10" name="Line 776"/>
            <p:cNvSpPr>
              <a:spLocks noChangeShapeType="1"/>
            </p:cNvSpPr>
            <p:nvPr/>
          </p:nvSpPr>
          <p:spPr bwMode="auto">
            <a:xfrm flipH="1">
              <a:off x="3838" y="3207"/>
              <a:ext cx="22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11" name="Line 777"/>
            <p:cNvSpPr>
              <a:spLocks noChangeShapeType="1"/>
            </p:cNvSpPr>
            <p:nvPr/>
          </p:nvSpPr>
          <p:spPr bwMode="auto">
            <a:xfrm flipH="1" flipV="1">
              <a:off x="3806" y="3225"/>
              <a:ext cx="3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12" name="Line 778"/>
            <p:cNvSpPr>
              <a:spLocks noChangeShapeType="1"/>
            </p:cNvSpPr>
            <p:nvPr/>
          </p:nvSpPr>
          <p:spPr bwMode="auto">
            <a:xfrm flipH="1">
              <a:off x="3786" y="3225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13" name="Line 779"/>
            <p:cNvSpPr>
              <a:spLocks noChangeShapeType="1"/>
            </p:cNvSpPr>
            <p:nvPr/>
          </p:nvSpPr>
          <p:spPr bwMode="auto">
            <a:xfrm flipH="1">
              <a:off x="3766" y="3239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14" name="Line 780"/>
            <p:cNvSpPr>
              <a:spLocks noChangeShapeType="1"/>
            </p:cNvSpPr>
            <p:nvPr/>
          </p:nvSpPr>
          <p:spPr bwMode="auto">
            <a:xfrm flipH="1">
              <a:off x="3754" y="3245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15" name="Line 781"/>
            <p:cNvSpPr>
              <a:spLocks noChangeShapeType="1"/>
            </p:cNvSpPr>
            <p:nvPr/>
          </p:nvSpPr>
          <p:spPr bwMode="auto">
            <a:xfrm flipH="1">
              <a:off x="3740" y="3245"/>
              <a:ext cx="14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16" name="Line 782"/>
            <p:cNvSpPr>
              <a:spLocks noChangeShapeType="1"/>
            </p:cNvSpPr>
            <p:nvPr/>
          </p:nvSpPr>
          <p:spPr bwMode="auto">
            <a:xfrm flipH="1">
              <a:off x="3714" y="3270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17" name="Line 783"/>
            <p:cNvSpPr>
              <a:spLocks noChangeShapeType="1"/>
            </p:cNvSpPr>
            <p:nvPr/>
          </p:nvSpPr>
          <p:spPr bwMode="auto">
            <a:xfrm flipH="1">
              <a:off x="3700" y="3284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18" name="Line 784"/>
            <p:cNvSpPr>
              <a:spLocks noChangeShapeType="1"/>
            </p:cNvSpPr>
            <p:nvPr/>
          </p:nvSpPr>
          <p:spPr bwMode="auto">
            <a:xfrm>
              <a:off x="3700" y="3284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19" name="Line 785"/>
            <p:cNvSpPr>
              <a:spLocks noChangeShapeType="1"/>
            </p:cNvSpPr>
            <p:nvPr/>
          </p:nvSpPr>
          <p:spPr bwMode="auto">
            <a:xfrm>
              <a:off x="3700" y="3304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20" name="Line 786"/>
            <p:cNvSpPr>
              <a:spLocks noChangeShapeType="1"/>
            </p:cNvSpPr>
            <p:nvPr/>
          </p:nvSpPr>
          <p:spPr bwMode="auto">
            <a:xfrm>
              <a:off x="3740" y="3304"/>
              <a:ext cx="20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21" name="Line 787"/>
            <p:cNvSpPr>
              <a:spLocks noChangeShapeType="1"/>
            </p:cNvSpPr>
            <p:nvPr/>
          </p:nvSpPr>
          <p:spPr bwMode="auto">
            <a:xfrm>
              <a:off x="3760" y="3344"/>
              <a:ext cx="4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22" name="Line 788"/>
            <p:cNvSpPr>
              <a:spLocks noChangeShapeType="1"/>
            </p:cNvSpPr>
            <p:nvPr/>
          </p:nvSpPr>
          <p:spPr bwMode="auto">
            <a:xfrm flipV="1">
              <a:off x="3800" y="3358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23" name="Line 789"/>
            <p:cNvSpPr>
              <a:spLocks noChangeShapeType="1"/>
            </p:cNvSpPr>
            <p:nvPr/>
          </p:nvSpPr>
          <p:spPr bwMode="auto">
            <a:xfrm>
              <a:off x="3820" y="3358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24" name="Line 790"/>
            <p:cNvSpPr>
              <a:spLocks noChangeShapeType="1"/>
            </p:cNvSpPr>
            <p:nvPr/>
          </p:nvSpPr>
          <p:spPr bwMode="auto">
            <a:xfrm>
              <a:off x="3846" y="3358"/>
              <a:ext cx="34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25" name="Freeform 791"/>
            <p:cNvSpPr>
              <a:spLocks/>
            </p:cNvSpPr>
            <p:nvPr/>
          </p:nvSpPr>
          <p:spPr bwMode="auto">
            <a:xfrm>
              <a:off x="3700" y="3304"/>
              <a:ext cx="180" cy="198"/>
            </a:xfrm>
            <a:custGeom>
              <a:avLst/>
              <a:gdLst>
                <a:gd name="T0" fmla="*/ 0 w 180"/>
                <a:gd name="T1" fmla="*/ 72 h 198"/>
                <a:gd name="T2" fmla="*/ 0 w 180"/>
                <a:gd name="T3" fmla="*/ 100 h 198"/>
                <a:gd name="T4" fmla="*/ 20 w 180"/>
                <a:gd name="T5" fmla="*/ 100 h 198"/>
                <a:gd name="T6" fmla="*/ 40 w 180"/>
                <a:gd name="T7" fmla="*/ 106 h 198"/>
                <a:gd name="T8" fmla="*/ 20 w 180"/>
                <a:gd name="T9" fmla="*/ 118 h 198"/>
                <a:gd name="T10" fmla="*/ 20 w 180"/>
                <a:gd name="T11" fmla="*/ 132 h 198"/>
                <a:gd name="T12" fmla="*/ 40 w 180"/>
                <a:gd name="T13" fmla="*/ 164 h 198"/>
                <a:gd name="T14" fmla="*/ 40 w 180"/>
                <a:gd name="T15" fmla="*/ 178 h 198"/>
                <a:gd name="T16" fmla="*/ 66 w 180"/>
                <a:gd name="T17" fmla="*/ 186 h 198"/>
                <a:gd name="T18" fmla="*/ 100 w 180"/>
                <a:gd name="T19" fmla="*/ 198 h 198"/>
                <a:gd name="T20" fmla="*/ 128 w 180"/>
                <a:gd name="T21" fmla="*/ 178 h 198"/>
                <a:gd name="T22" fmla="*/ 146 w 180"/>
                <a:gd name="T23" fmla="*/ 178 h 198"/>
                <a:gd name="T24" fmla="*/ 138 w 180"/>
                <a:gd name="T25" fmla="*/ 158 h 198"/>
                <a:gd name="T26" fmla="*/ 174 w 180"/>
                <a:gd name="T27" fmla="*/ 124 h 198"/>
                <a:gd name="T28" fmla="*/ 180 w 180"/>
                <a:gd name="T29" fmla="*/ 86 h 198"/>
                <a:gd name="T30" fmla="*/ 146 w 180"/>
                <a:gd name="T31" fmla="*/ 40 h 198"/>
                <a:gd name="T32" fmla="*/ 100 w 180"/>
                <a:gd name="T33" fmla="*/ 54 h 198"/>
                <a:gd name="T34" fmla="*/ 60 w 180"/>
                <a:gd name="T35" fmla="*/ 40 h 198"/>
                <a:gd name="T36" fmla="*/ 60 w 180"/>
                <a:gd name="T37" fmla="*/ 32 h 198"/>
                <a:gd name="T38" fmla="*/ 40 w 180"/>
                <a:gd name="T39" fmla="*/ 0 h 198"/>
                <a:gd name="T40" fmla="*/ 0 w 180"/>
                <a:gd name="T41" fmla="*/ 0 h 198"/>
                <a:gd name="T42" fmla="*/ 20 w 180"/>
                <a:gd name="T43" fmla="*/ 20 h 198"/>
                <a:gd name="T44" fmla="*/ 0 w 180"/>
                <a:gd name="T45" fmla="*/ 20 h 198"/>
                <a:gd name="T46" fmla="*/ 0 w 180"/>
                <a:gd name="T47" fmla="*/ 40 h 198"/>
                <a:gd name="T48" fmla="*/ 20 w 180"/>
                <a:gd name="T49" fmla="*/ 54 h 198"/>
                <a:gd name="T50" fmla="*/ 0 w 180"/>
                <a:gd name="T51" fmla="*/ 72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98"/>
                <a:gd name="T80" fmla="*/ 180 w 180"/>
                <a:gd name="T81" fmla="*/ 198 h 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98">
                  <a:moveTo>
                    <a:pt x="0" y="72"/>
                  </a:moveTo>
                  <a:lnTo>
                    <a:pt x="0" y="100"/>
                  </a:lnTo>
                  <a:lnTo>
                    <a:pt x="20" y="100"/>
                  </a:lnTo>
                  <a:lnTo>
                    <a:pt x="40" y="106"/>
                  </a:lnTo>
                  <a:lnTo>
                    <a:pt x="20" y="118"/>
                  </a:lnTo>
                  <a:lnTo>
                    <a:pt x="20" y="132"/>
                  </a:lnTo>
                  <a:lnTo>
                    <a:pt x="40" y="164"/>
                  </a:lnTo>
                  <a:lnTo>
                    <a:pt x="40" y="178"/>
                  </a:lnTo>
                  <a:lnTo>
                    <a:pt x="66" y="186"/>
                  </a:lnTo>
                  <a:lnTo>
                    <a:pt x="100" y="198"/>
                  </a:lnTo>
                  <a:lnTo>
                    <a:pt x="128" y="178"/>
                  </a:lnTo>
                  <a:lnTo>
                    <a:pt x="146" y="178"/>
                  </a:lnTo>
                  <a:lnTo>
                    <a:pt x="138" y="158"/>
                  </a:lnTo>
                  <a:lnTo>
                    <a:pt x="174" y="124"/>
                  </a:lnTo>
                  <a:lnTo>
                    <a:pt x="180" y="86"/>
                  </a:lnTo>
                  <a:lnTo>
                    <a:pt x="146" y="40"/>
                  </a:lnTo>
                  <a:lnTo>
                    <a:pt x="100" y="54"/>
                  </a:lnTo>
                  <a:lnTo>
                    <a:pt x="60" y="40"/>
                  </a:lnTo>
                  <a:lnTo>
                    <a:pt x="60" y="3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20" y="5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26" name="Line 792"/>
            <p:cNvSpPr>
              <a:spLocks noChangeShapeType="1"/>
            </p:cNvSpPr>
            <p:nvPr/>
          </p:nvSpPr>
          <p:spPr bwMode="auto">
            <a:xfrm>
              <a:off x="3700" y="3376"/>
              <a:ext cx="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27" name="Line 793"/>
            <p:cNvSpPr>
              <a:spLocks noChangeShapeType="1"/>
            </p:cNvSpPr>
            <p:nvPr/>
          </p:nvSpPr>
          <p:spPr bwMode="auto">
            <a:xfrm>
              <a:off x="3700" y="3404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28" name="Line 794"/>
            <p:cNvSpPr>
              <a:spLocks noChangeShapeType="1"/>
            </p:cNvSpPr>
            <p:nvPr/>
          </p:nvSpPr>
          <p:spPr bwMode="auto">
            <a:xfrm>
              <a:off x="3720" y="3404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29" name="Line 795"/>
            <p:cNvSpPr>
              <a:spLocks noChangeShapeType="1"/>
            </p:cNvSpPr>
            <p:nvPr/>
          </p:nvSpPr>
          <p:spPr bwMode="auto">
            <a:xfrm flipH="1">
              <a:off x="3720" y="3410"/>
              <a:ext cx="20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30" name="Line 796"/>
            <p:cNvSpPr>
              <a:spLocks noChangeShapeType="1"/>
            </p:cNvSpPr>
            <p:nvPr/>
          </p:nvSpPr>
          <p:spPr bwMode="auto">
            <a:xfrm>
              <a:off x="3720" y="342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31" name="Line 797"/>
            <p:cNvSpPr>
              <a:spLocks noChangeShapeType="1"/>
            </p:cNvSpPr>
            <p:nvPr/>
          </p:nvSpPr>
          <p:spPr bwMode="auto">
            <a:xfrm>
              <a:off x="3720" y="3436"/>
              <a:ext cx="20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32" name="Line 798"/>
            <p:cNvSpPr>
              <a:spLocks noChangeShapeType="1"/>
            </p:cNvSpPr>
            <p:nvPr/>
          </p:nvSpPr>
          <p:spPr bwMode="auto">
            <a:xfrm>
              <a:off x="3740" y="3468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33" name="Line 799"/>
            <p:cNvSpPr>
              <a:spLocks noChangeShapeType="1"/>
            </p:cNvSpPr>
            <p:nvPr/>
          </p:nvSpPr>
          <p:spPr bwMode="auto">
            <a:xfrm>
              <a:off x="3740" y="3482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34" name="Line 800"/>
            <p:cNvSpPr>
              <a:spLocks noChangeShapeType="1"/>
            </p:cNvSpPr>
            <p:nvPr/>
          </p:nvSpPr>
          <p:spPr bwMode="auto">
            <a:xfrm>
              <a:off x="3766" y="3490"/>
              <a:ext cx="3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35" name="Line 801"/>
            <p:cNvSpPr>
              <a:spLocks noChangeShapeType="1"/>
            </p:cNvSpPr>
            <p:nvPr/>
          </p:nvSpPr>
          <p:spPr bwMode="auto">
            <a:xfrm flipV="1">
              <a:off x="3800" y="3482"/>
              <a:ext cx="2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36" name="Line 802"/>
            <p:cNvSpPr>
              <a:spLocks noChangeShapeType="1"/>
            </p:cNvSpPr>
            <p:nvPr/>
          </p:nvSpPr>
          <p:spPr bwMode="auto">
            <a:xfrm>
              <a:off x="3828" y="3482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37" name="Line 803"/>
            <p:cNvSpPr>
              <a:spLocks noChangeShapeType="1"/>
            </p:cNvSpPr>
            <p:nvPr/>
          </p:nvSpPr>
          <p:spPr bwMode="auto">
            <a:xfrm flipH="1" flipV="1">
              <a:off x="3838" y="3462"/>
              <a:ext cx="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38" name="Line 804"/>
            <p:cNvSpPr>
              <a:spLocks noChangeShapeType="1"/>
            </p:cNvSpPr>
            <p:nvPr/>
          </p:nvSpPr>
          <p:spPr bwMode="auto">
            <a:xfrm flipV="1">
              <a:off x="3838" y="3428"/>
              <a:ext cx="3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39" name="Line 805"/>
            <p:cNvSpPr>
              <a:spLocks noChangeShapeType="1"/>
            </p:cNvSpPr>
            <p:nvPr/>
          </p:nvSpPr>
          <p:spPr bwMode="auto">
            <a:xfrm flipV="1">
              <a:off x="3874" y="3390"/>
              <a:ext cx="6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40" name="Line 806"/>
            <p:cNvSpPr>
              <a:spLocks noChangeShapeType="1"/>
            </p:cNvSpPr>
            <p:nvPr/>
          </p:nvSpPr>
          <p:spPr bwMode="auto">
            <a:xfrm flipH="1" flipV="1">
              <a:off x="3846" y="3344"/>
              <a:ext cx="34" cy="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41" name="Line 807"/>
            <p:cNvSpPr>
              <a:spLocks noChangeShapeType="1"/>
            </p:cNvSpPr>
            <p:nvPr/>
          </p:nvSpPr>
          <p:spPr bwMode="auto">
            <a:xfrm flipH="1">
              <a:off x="3800" y="3344"/>
              <a:ext cx="4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42" name="Line 808"/>
            <p:cNvSpPr>
              <a:spLocks noChangeShapeType="1"/>
            </p:cNvSpPr>
            <p:nvPr/>
          </p:nvSpPr>
          <p:spPr bwMode="auto">
            <a:xfrm flipH="1" flipV="1">
              <a:off x="3760" y="3344"/>
              <a:ext cx="4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43" name="Line 809"/>
            <p:cNvSpPr>
              <a:spLocks noChangeShapeType="1"/>
            </p:cNvSpPr>
            <p:nvPr/>
          </p:nvSpPr>
          <p:spPr bwMode="auto">
            <a:xfrm flipV="1">
              <a:off x="3760" y="333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44" name="Line 810"/>
            <p:cNvSpPr>
              <a:spLocks noChangeShapeType="1"/>
            </p:cNvSpPr>
            <p:nvPr/>
          </p:nvSpPr>
          <p:spPr bwMode="auto">
            <a:xfrm flipH="1" flipV="1">
              <a:off x="3740" y="3304"/>
              <a:ext cx="20" cy="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945" name="Line 811"/>
            <p:cNvSpPr>
              <a:spLocks noChangeShapeType="1"/>
            </p:cNvSpPr>
            <p:nvPr/>
          </p:nvSpPr>
          <p:spPr bwMode="auto">
            <a:xfrm flipH="1">
              <a:off x="3700" y="3304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1517" name="Group 812"/>
          <p:cNvGrpSpPr>
            <a:grpSpLocks/>
          </p:cNvGrpSpPr>
          <p:nvPr/>
        </p:nvGrpSpPr>
        <p:grpSpPr bwMode="auto">
          <a:xfrm>
            <a:off x="5813425" y="4059238"/>
            <a:ext cx="1189038" cy="690562"/>
            <a:chOff x="3662" y="2941"/>
            <a:chExt cx="749" cy="435"/>
          </a:xfrm>
        </p:grpSpPr>
        <p:sp>
          <p:nvSpPr>
            <p:cNvPr id="21546" name="Line 813"/>
            <p:cNvSpPr>
              <a:spLocks noChangeShapeType="1"/>
            </p:cNvSpPr>
            <p:nvPr/>
          </p:nvSpPr>
          <p:spPr bwMode="auto">
            <a:xfrm>
              <a:off x="3700" y="3304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47" name="Line 814"/>
            <p:cNvSpPr>
              <a:spLocks noChangeShapeType="1"/>
            </p:cNvSpPr>
            <p:nvPr/>
          </p:nvSpPr>
          <p:spPr bwMode="auto">
            <a:xfrm flipH="1">
              <a:off x="3700" y="3324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48" name="Line 815"/>
            <p:cNvSpPr>
              <a:spLocks noChangeShapeType="1"/>
            </p:cNvSpPr>
            <p:nvPr/>
          </p:nvSpPr>
          <p:spPr bwMode="auto">
            <a:xfrm>
              <a:off x="3700" y="3324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49" name="Line 816"/>
            <p:cNvSpPr>
              <a:spLocks noChangeShapeType="1"/>
            </p:cNvSpPr>
            <p:nvPr/>
          </p:nvSpPr>
          <p:spPr bwMode="auto">
            <a:xfrm>
              <a:off x="3700" y="3344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50" name="Line 817"/>
            <p:cNvSpPr>
              <a:spLocks noChangeShapeType="1"/>
            </p:cNvSpPr>
            <p:nvPr/>
          </p:nvSpPr>
          <p:spPr bwMode="auto">
            <a:xfrm flipH="1">
              <a:off x="3700" y="3358"/>
              <a:ext cx="20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51" name="Freeform 818"/>
            <p:cNvSpPr>
              <a:spLocks/>
            </p:cNvSpPr>
            <p:nvPr/>
          </p:nvSpPr>
          <p:spPr bwMode="auto">
            <a:xfrm>
              <a:off x="3662" y="3161"/>
              <a:ext cx="124" cy="123"/>
            </a:xfrm>
            <a:custGeom>
              <a:avLst/>
              <a:gdLst>
                <a:gd name="T0" fmla="*/ 20 w 124"/>
                <a:gd name="T1" fmla="*/ 123 h 123"/>
                <a:gd name="T2" fmla="*/ 52 w 124"/>
                <a:gd name="T3" fmla="*/ 123 h 123"/>
                <a:gd name="T4" fmla="*/ 78 w 124"/>
                <a:gd name="T5" fmla="*/ 109 h 123"/>
                <a:gd name="T6" fmla="*/ 92 w 124"/>
                <a:gd name="T7" fmla="*/ 84 h 123"/>
                <a:gd name="T8" fmla="*/ 104 w 124"/>
                <a:gd name="T9" fmla="*/ 84 h 123"/>
                <a:gd name="T10" fmla="*/ 124 w 124"/>
                <a:gd name="T11" fmla="*/ 78 h 123"/>
                <a:gd name="T12" fmla="*/ 118 w 124"/>
                <a:gd name="T13" fmla="*/ 46 h 123"/>
                <a:gd name="T14" fmla="*/ 118 w 124"/>
                <a:gd name="T15" fmla="*/ 18 h 123"/>
                <a:gd name="T16" fmla="*/ 78 w 124"/>
                <a:gd name="T17" fmla="*/ 12 h 123"/>
                <a:gd name="T18" fmla="*/ 66 w 124"/>
                <a:gd name="T19" fmla="*/ 6 h 123"/>
                <a:gd name="T20" fmla="*/ 38 w 124"/>
                <a:gd name="T21" fmla="*/ 12 h 123"/>
                <a:gd name="T22" fmla="*/ 38 w 124"/>
                <a:gd name="T23" fmla="*/ 0 h 123"/>
                <a:gd name="T24" fmla="*/ 12 w 124"/>
                <a:gd name="T25" fmla="*/ 18 h 123"/>
                <a:gd name="T26" fmla="*/ 12 w 124"/>
                <a:gd name="T27" fmla="*/ 32 h 123"/>
                <a:gd name="T28" fmla="*/ 0 w 124"/>
                <a:gd name="T29" fmla="*/ 46 h 123"/>
                <a:gd name="T30" fmla="*/ 20 w 124"/>
                <a:gd name="T31" fmla="*/ 70 h 123"/>
                <a:gd name="T32" fmla="*/ 26 w 124"/>
                <a:gd name="T33" fmla="*/ 91 h 123"/>
                <a:gd name="T34" fmla="*/ 20 w 124"/>
                <a:gd name="T35" fmla="*/ 103 h 123"/>
                <a:gd name="T36" fmla="*/ 20 w 124"/>
                <a:gd name="T37" fmla="*/ 123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123"/>
                <a:gd name="T59" fmla="*/ 124 w 124"/>
                <a:gd name="T60" fmla="*/ 123 h 1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123">
                  <a:moveTo>
                    <a:pt x="20" y="123"/>
                  </a:moveTo>
                  <a:lnTo>
                    <a:pt x="52" y="123"/>
                  </a:lnTo>
                  <a:lnTo>
                    <a:pt x="78" y="109"/>
                  </a:lnTo>
                  <a:lnTo>
                    <a:pt x="92" y="84"/>
                  </a:lnTo>
                  <a:lnTo>
                    <a:pt x="104" y="84"/>
                  </a:lnTo>
                  <a:lnTo>
                    <a:pt x="124" y="78"/>
                  </a:lnTo>
                  <a:lnTo>
                    <a:pt x="118" y="46"/>
                  </a:lnTo>
                  <a:lnTo>
                    <a:pt x="118" y="18"/>
                  </a:lnTo>
                  <a:lnTo>
                    <a:pt x="78" y="12"/>
                  </a:lnTo>
                  <a:lnTo>
                    <a:pt x="66" y="6"/>
                  </a:lnTo>
                  <a:lnTo>
                    <a:pt x="38" y="12"/>
                  </a:lnTo>
                  <a:lnTo>
                    <a:pt x="38" y="0"/>
                  </a:lnTo>
                  <a:lnTo>
                    <a:pt x="12" y="18"/>
                  </a:lnTo>
                  <a:lnTo>
                    <a:pt x="12" y="32"/>
                  </a:lnTo>
                  <a:lnTo>
                    <a:pt x="0" y="46"/>
                  </a:lnTo>
                  <a:lnTo>
                    <a:pt x="20" y="70"/>
                  </a:lnTo>
                  <a:lnTo>
                    <a:pt x="26" y="91"/>
                  </a:lnTo>
                  <a:lnTo>
                    <a:pt x="20" y="103"/>
                  </a:lnTo>
                  <a:lnTo>
                    <a:pt x="20" y="12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52" name="Line 819"/>
            <p:cNvSpPr>
              <a:spLocks noChangeShapeType="1"/>
            </p:cNvSpPr>
            <p:nvPr/>
          </p:nvSpPr>
          <p:spPr bwMode="auto">
            <a:xfrm>
              <a:off x="3682" y="3284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53" name="Line 820"/>
            <p:cNvSpPr>
              <a:spLocks noChangeShapeType="1"/>
            </p:cNvSpPr>
            <p:nvPr/>
          </p:nvSpPr>
          <p:spPr bwMode="auto">
            <a:xfrm flipV="1">
              <a:off x="3714" y="3270"/>
              <a:ext cx="26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54" name="Line 821"/>
            <p:cNvSpPr>
              <a:spLocks noChangeShapeType="1"/>
            </p:cNvSpPr>
            <p:nvPr/>
          </p:nvSpPr>
          <p:spPr bwMode="auto">
            <a:xfrm flipV="1">
              <a:off x="3740" y="3245"/>
              <a:ext cx="14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55" name="Line 822"/>
            <p:cNvSpPr>
              <a:spLocks noChangeShapeType="1"/>
            </p:cNvSpPr>
            <p:nvPr/>
          </p:nvSpPr>
          <p:spPr bwMode="auto">
            <a:xfrm>
              <a:off x="3754" y="3245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56" name="Line 823"/>
            <p:cNvSpPr>
              <a:spLocks noChangeShapeType="1"/>
            </p:cNvSpPr>
            <p:nvPr/>
          </p:nvSpPr>
          <p:spPr bwMode="auto">
            <a:xfrm flipV="1">
              <a:off x="3766" y="3239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57" name="Line 824"/>
            <p:cNvSpPr>
              <a:spLocks noChangeShapeType="1"/>
            </p:cNvSpPr>
            <p:nvPr/>
          </p:nvSpPr>
          <p:spPr bwMode="auto">
            <a:xfrm flipH="1" flipV="1">
              <a:off x="3780" y="3207"/>
              <a:ext cx="6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58" name="Line 825"/>
            <p:cNvSpPr>
              <a:spLocks noChangeShapeType="1"/>
            </p:cNvSpPr>
            <p:nvPr/>
          </p:nvSpPr>
          <p:spPr bwMode="auto">
            <a:xfrm flipV="1">
              <a:off x="3780" y="3179"/>
              <a:ext cx="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59" name="Line 826"/>
            <p:cNvSpPr>
              <a:spLocks noChangeShapeType="1"/>
            </p:cNvSpPr>
            <p:nvPr/>
          </p:nvSpPr>
          <p:spPr bwMode="auto">
            <a:xfrm flipH="1" flipV="1">
              <a:off x="3740" y="3173"/>
              <a:ext cx="4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60" name="Line 827"/>
            <p:cNvSpPr>
              <a:spLocks noChangeShapeType="1"/>
            </p:cNvSpPr>
            <p:nvPr/>
          </p:nvSpPr>
          <p:spPr bwMode="auto">
            <a:xfrm flipH="1" flipV="1">
              <a:off x="3728" y="3167"/>
              <a:ext cx="12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61" name="Line 828"/>
            <p:cNvSpPr>
              <a:spLocks noChangeShapeType="1"/>
            </p:cNvSpPr>
            <p:nvPr/>
          </p:nvSpPr>
          <p:spPr bwMode="auto">
            <a:xfrm flipH="1">
              <a:off x="3700" y="3167"/>
              <a:ext cx="2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62" name="Line 829"/>
            <p:cNvSpPr>
              <a:spLocks noChangeShapeType="1"/>
            </p:cNvSpPr>
            <p:nvPr/>
          </p:nvSpPr>
          <p:spPr bwMode="auto">
            <a:xfrm flipV="1">
              <a:off x="3700" y="3161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63" name="Line 830"/>
            <p:cNvSpPr>
              <a:spLocks noChangeShapeType="1"/>
            </p:cNvSpPr>
            <p:nvPr/>
          </p:nvSpPr>
          <p:spPr bwMode="auto">
            <a:xfrm flipH="1">
              <a:off x="3674" y="3161"/>
              <a:ext cx="26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64" name="Line 831"/>
            <p:cNvSpPr>
              <a:spLocks noChangeShapeType="1"/>
            </p:cNvSpPr>
            <p:nvPr/>
          </p:nvSpPr>
          <p:spPr bwMode="auto">
            <a:xfrm>
              <a:off x="3674" y="3179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65" name="Line 832"/>
            <p:cNvSpPr>
              <a:spLocks noChangeShapeType="1"/>
            </p:cNvSpPr>
            <p:nvPr/>
          </p:nvSpPr>
          <p:spPr bwMode="auto">
            <a:xfrm flipH="1">
              <a:off x="3662" y="3193"/>
              <a:ext cx="12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66" name="Line 833"/>
            <p:cNvSpPr>
              <a:spLocks noChangeShapeType="1"/>
            </p:cNvSpPr>
            <p:nvPr/>
          </p:nvSpPr>
          <p:spPr bwMode="auto">
            <a:xfrm>
              <a:off x="3662" y="3207"/>
              <a:ext cx="20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67" name="Line 834"/>
            <p:cNvSpPr>
              <a:spLocks noChangeShapeType="1"/>
            </p:cNvSpPr>
            <p:nvPr/>
          </p:nvSpPr>
          <p:spPr bwMode="auto">
            <a:xfrm>
              <a:off x="3682" y="3231"/>
              <a:ext cx="6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68" name="Line 835"/>
            <p:cNvSpPr>
              <a:spLocks noChangeShapeType="1"/>
            </p:cNvSpPr>
            <p:nvPr/>
          </p:nvSpPr>
          <p:spPr bwMode="auto">
            <a:xfrm flipH="1">
              <a:off x="3682" y="3252"/>
              <a:ext cx="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69" name="Line 836"/>
            <p:cNvSpPr>
              <a:spLocks noChangeShapeType="1"/>
            </p:cNvSpPr>
            <p:nvPr/>
          </p:nvSpPr>
          <p:spPr bwMode="auto">
            <a:xfrm>
              <a:off x="3682" y="3264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70" name="Freeform 837"/>
            <p:cNvSpPr>
              <a:spLocks/>
            </p:cNvSpPr>
            <p:nvPr/>
          </p:nvSpPr>
          <p:spPr bwMode="auto">
            <a:xfrm>
              <a:off x="3919" y="3029"/>
              <a:ext cx="198" cy="235"/>
            </a:xfrm>
            <a:custGeom>
              <a:avLst/>
              <a:gdLst>
                <a:gd name="T0" fmla="*/ 170 w 198"/>
                <a:gd name="T1" fmla="*/ 184 h 235"/>
                <a:gd name="T2" fmla="*/ 156 w 198"/>
                <a:gd name="T3" fmla="*/ 156 h 235"/>
                <a:gd name="T4" fmla="*/ 184 w 198"/>
                <a:gd name="T5" fmla="*/ 144 h 235"/>
                <a:gd name="T6" fmla="*/ 198 w 198"/>
                <a:gd name="T7" fmla="*/ 132 h 235"/>
                <a:gd name="T8" fmla="*/ 170 w 198"/>
                <a:gd name="T9" fmla="*/ 110 h 235"/>
                <a:gd name="T10" fmla="*/ 156 w 198"/>
                <a:gd name="T11" fmla="*/ 118 h 235"/>
                <a:gd name="T12" fmla="*/ 144 w 198"/>
                <a:gd name="T13" fmla="*/ 78 h 235"/>
                <a:gd name="T14" fmla="*/ 130 w 198"/>
                <a:gd name="T15" fmla="*/ 78 h 235"/>
                <a:gd name="T16" fmla="*/ 144 w 198"/>
                <a:gd name="T17" fmla="*/ 58 h 235"/>
                <a:gd name="T18" fmla="*/ 130 w 198"/>
                <a:gd name="T19" fmla="*/ 40 h 235"/>
                <a:gd name="T20" fmla="*/ 118 w 198"/>
                <a:gd name="T21" fmla="*/ 40 h 235"/>
                <a:gd name="T22" fmla="*/ 118 w 198"/>
                <a:gd name="T23" fmla="*/ 18 h 235"/>
                <a:gd name="T24" fmla="*/ 64 w 198"/>
                <a:gd name="T25" fmla="*/ 0 h 235"/>
                <a:gd name="T26" fmla="*/ 32 w 198"/>
                <a:gd name="T27" fmla="*/ 12 h 235"/>
                <a:gd name="T28" fmla="*/ 18 w 198"/>
                <a:gd name="T29" fmla="*/ 6 h 235"/>
                <a:gd name="T30" fmla="*/ 24 w 198"/>
                <a:gd name="T31" fmla="*/ 24 h 235"/>
                <a:gd name="T32" fmla="*/ 38 w 198"/>
                <a:gd name="T33" fmla="*/ 58 h 235"/>
                <a:gd name="T34" fmla="*/ 32 w 198"/>
                <a:gd name="T35" fmla="*/ 64 h 235"/>
                <a:gd name="T36" fmla="*/ 32 w 198"/>
                <a:gd name="T37" fmla="*/ 98 h 235"/>
                <a:gd name="T38" fmla="*/ 0 w 198"/>
                <a:gd name="T39" fmla="*/ 118 h 235"/>
                <a:gd name="T40" fmla="*/ 24 w 198"/>
                <a:gd name="T41" fmla="*/ 156 h 235"/>
                <a:gd name="T42" fmla="*/ 24 w 198"/>
                <a:gd name="T43" fmla="*/ 178 h 235"/>
                <a:gd name="T44" fmla="*/ 32 w 198"/>
                <a:gd name="T45" fmla="*/ 184 h 235"/>
                <a:gd name="T46" fmla="*/ 32 w 198"/>
                <a:gd name="T47" fmla="*/ 202 h 235"/>
                <a:gd name="T48" fmla="*/ 58 w 198"/>
                <a:gd name="T49" fmla="*/ 235 h 235"/>
                <a:gd name="T50" fmla="*/ 78 w 198"/>
                <a:gd name="T51" fmla="*/ 235 h 235"/>
                <a:gd name="T52" fmla="*/ 90 w 198"/>
                <a:gd name="T53" fmla="*/ 216 h 235"/>
                <a:gd name="T54" fmla="*/ 104 w 198"/>
                <a:gd name="T55" fmla="*/ 216 h 235"/>
                <a:gd name="T56" fmla="*/ 118 w 198"/>
                <a:gd name="T57" fmla="*/ 202 h 235"/>
                <a:gd name="T58" fmla="*/ 130 w 198"/>
                <a:gd name="T59" fmla="*/ 210 h 235"/>
                <a:gd name="T60" fmla="*/ 144 w 198"/>
                <a:gd name="T61" fmla="*/ 190 h 235"/>
                <a:gd name="T62" fmla="*/ 156 w 198"/>
                <a:gd name="T63" fmla="*/ 190 h 235"/>
                <a:gd name="T64" fmla="*/ 170 w 198"/>
                <a:gd name="T65" fmla="*/ 184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35"/>
                <a:gd name="T101" fmla="*/ 198 w 198"/>
                <a:gd name="T102" fmla="*/ 235 h 2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35">
                  <a:moveTo>
                    <a:pt x="170" y="184"/>
                  </a:moveTo>
                  <a:lnTo>
                    <a:pt x="156" y="156"/>
                  </a:lnTo>
                  <a:lnTo>
                    <a:pt x="184" y="144"/>
                  </a:lnTo>
                  <a:lnTo>
                    <a:pt x="198" y="132"/>
                  </a:lnTo>
                  <a:lnTo>
                    <a:pt x="170" y="110"/>
                  </a:lnTo>
                  <a:lnTo>
                    <a:pt x="156" y="118"/>
                  </a:lnTo>
                  <a:lnTo>
                    <a:pt x="144" y="78"/>
                  </a:lnTo>
                  <a:lnTo>
                    <a:pt x="130" y="78"/>
                  </a:lnTo>
                  <a:lnTo>
                    <a:pt x="144" y="58"/>
                  </a:lnTo>
                  <a:lnTo>
                    <a:pt x="130" y="40"/>
                  </a:lnTo>
                  <a:lnTo>
                    <a:pt x="118" y="40"/>
                  </a:lnTo>
                  <a:lnTo>
                    <a:pt x="118" y="18"/>
                  </a:lnTo>
                  <a:lnTo>
                    <a:pt x="64" y="0"/>
                  </a:lnTo>
                  <a:lnTo>
                    <a:pt x="32" y="12"/>
                  </a:lnTo>
                  <a:lnTo>
                    <a:pt x="18" y="6"/>
                  </a:lnTo>
                  <a:lnTo>
                    <a:pt x="24" y="24"/>
                  </a:lnTo>
                  <a:lnTo>
                    <a:pt x="38" y="58"/>
                  </a:lnTo>
                  <a:lnTo>
                    <a:pt x="32" y="64"/>
                  </a:lnTo>
                  <a:lnTo>
                    <a:pt x="32" y="98"/>
                  </a:lnTo>
                  <a:lnTo>
                    <a:pt x="0" y="118"/>
                  </a:lnTo>
                  <a:lnTo>
                    <a:pt x="24" y="156"/>
                  </a:lnTo>
                  <a:lnTo>
                    <a:pt x="24" y="178"/>
                  </a:lnTo>
                  <a:lnTo>
                    <a:pt x="32" y="184"/>
                  </a:lnTo>
                  <a:lnTo>
                    <a:pt x="32" y="202"/>
                  </a:lnTo>
                  <a:lnTo>
                    <a:pt x="58" y="235"/>
                  </a:lnTo>
                  <a:lnTo>
                    <a:pt x="78" y="235"/>
                  </a:lnTo>
                  <a:lnTo>
                    <a:pt x="90" y="216"/>
                  </a:lnTo>
                  <a:lnTo>
                    <a:pt x="104" y="216"/>
                  </a:lnTo>
                  <a:lnTo>
                    <a:pt x="118" y="202"/>
                  </a:lnTo>
                  <a:lnTo>
                    <a:pt x="130" y="210"/>
                  </a:lnTo>
                  <a:lnTo>
                    <a:pt x="144" y="190"/>
                  </a:lnTo>
                  <a:lnTo>
                    <a:pt x="156" y="190"/>
                  </a:lnTo>
                  <a:lnTo>
                    <a:pt x="170" y="184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71" name="Line 838"/>
            <p:cNvSpPr>
              <a:spLocks noChangeShapeType="1"/>
            </p:cNvSpPr>
            <p:nvPr/>
          </p:nvSpPr>
          <p:spPr bwMode="auto">
            <a:xfrm flipH="1" flipV="1">
              <a:off x="4075" y="3185"/>
              <a:ext cx="14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72" name="Line 839"/>
            <p:cNvSpPr>
              <a:spLocks noChangeShapeType="1"/>
            </p:cNvSpPr>
            <p:nvPr/>
          </p:nvSpPr>
          <p:spPr bwMode="auto">
            <a:xfrm flipV="1">
              <a:off x="4075" y="3173"/>
              <a:ext cx="28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73" name="Line 840"/>
            <p:cNvSpPr>
              <a:spLocks noChangeShapeType="1"/>
            </p:cNvSpPr>
            <p:nvPr/>
          </p:nvSpPr>
          <p:spPr bwMode="auto">
            <a:xfrm flipV="1">
              <a:off x="4103" y="3161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74" name="Line 841"/>
            <p:cNvSpPr>
              <a:spLocks noChangeShapeType="1"/>
            </p:cNvSpPr>
            <p:nvPr/>
          </p:nvSpPr>
          <p:spPr bwMode="auto">
            <a:xfrm flipH="1" flipV="1">
              <a:off x="4089" y="3139"/>
              <a:ext cx="28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75" name="Line 842"/>
            <p:cNvSpPr>
              <a:spLocks noChangeShapeType="1"/>
            </p:cNvSpPr>
            <p:nvPr/>
          </p:nvSpPr>
          <p:spPr bwMode="auto">
            <a:xfrm flipH="1">
              <a:off x="4075" y="3139"/>
              <a:ext cx="14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76" name="Line 843"/>
            <p:cNvSpPr>
              <a:spLocks noChangeShapeType="1"/>
            </p:cNvSpPr>
            <p:nvPr/>
          </p:nvSpPr>
          <p:spPr bwMode="auto">
            <a:xfrm flipH="1" flipV="1">
              <a:off x="4063" y="3107"/>
              <a:ext cx="12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77" name="Line 844"/>
            <p:cNvSpPr>
              <a:spLocks noChangeShapeType="1"/>
            </p:cNvSpPr>
            <p:nvPr/>
          </p:nvSpPr>
          <p:spPr bwMode="auto">
            <a:xfrm flipH="1">
              <a:off x="4049" y="3107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78" name="Line 845"/>
            <p:cNvSpPr>
              <a:spLocks noChangeShapeType="1"/>
            </p:cNvSpPr>
            <p:nvPr/>
          </p:nvSpPr>
          <p:spPr bwMode="auto">
            <a:xfrm flipV="1">
              <a:off x="4049" y="3087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79" name="Line 846"/>
            <p:cNvSpPr>
              <a:spLocks noChangeShapeType="1"/>
            </p:cNvSpPr>
            <p:nvPr/>
          </p:nvSpPr>
          <p:spPr bwMode="auto">
            <a:xfrm flipH="1" flipV="1">
              <a:off x="4049" y="3069"/>
              <a:ext cx="1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80" name="Line 847"/>
            <p:cNvSpPr>
              <a:spLocks noChangeShapeType="1"/>
            </p:cNvSpPr>
            <p:nvPr/>
          </p:nvSpPr>
          <p:spPr bwMode="auto">
            <a:xfrm flipH="1">
              <a:off x="4037" y="3069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81" name="Line 848"/>
            <p:cNvSpPr>
              <a:spLocks noChangeShapeType="1"/>
            </p:cNvSpPr>
            <p:nvPr/>
          </p:nvSpPr>
          <p:spPr bwMode="auto">
            <a:xfrm flipV="1">
              <a:off x="4037" y="3047"/>
              <a:ext cx="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82" name="Line 849"/>
            <p:cNvSpPr>
              <a:spLocks noChangeShapeType="1"/>
            </p:cNvSpPr>
            <p:nvPr/>
          </p:nvSpPr>
          <p:spPr bwMode="auto">
            <a:xfrm flipH="1" flipV="1">
              <a:off x="3983" y="3029"/>
              <a:ext cx="5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83" name="Line 850"/>
            <p:cNvSpPr>
              <a:spLocks noChangeShapeType="1"/>
            </p:cNvSpPr>
            <p:nvPr/>
          </p:nvSpPr>
          <p:spPr bwMode="auto">
            <a:xfrm flipH="1">
              <a:off x="3951" y="3029"/>
              <a:ext cx="32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84" name="Line 851"/>
            <p:cNvSpPr>
              <a:spLocks noChangeShapeType="1"/>
            </p:cNvSpPr>
            <p:nvPr/>
          </p:nvSpPr>
          <p:spPr bwMode="auto">
            <a:xfrm flipH="1" flipV="1">
              <a:off x="3937" y="3035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85" name="Line 852"/>
            <p:cNvSpPr>
              <a:spLocks noChangeShapeType="1"/>
            </p:cNvSpPr>
            <p:nvPr/>
          </p:nvSpPr>
          <p:spPr bwMode="auto">
            <a:xfrm>
              <a:off x="3937" y="3035"/>
              <a:ext cx="6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86" name="Line 853"/>
            <p:cNvSpPr>
              <a:spLocks noChangeShapeType="1"/>
            </p:cNvSpPr>
            <p:nvPr/>
          </p:nvSpPr>
          <p:spPr bwMode="auto">
            <a:xfrm>
              <a:off x="3943" y="3053"/>
              <a:ext cx="14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87" name="Line 854"/>
            <p:cNvSpPr>
              <a:spLocks noChangeShapeType="1"/>
            </p:cNvSpPr>
            <p:nvPr/>
          </p:nvSpPr>
          <p:spPr bwMode="auto">
            <a:xfrm flipH="1">
              <a:off x="3951" y="3087"/>
              <a:ext cx="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88" name="Line 855"/>
            <p:cNvSpPr>
              <a:spLocks noChangeShapeType="1"/>
            </p:cNvSpPr>
            <p:nvPr/>
          </p:nvSpPr>
          <p:spPr bwMode="auto">
            <a:xfrm>
              <a:off x="3951" y="3093"/>
              <a:ext cx="1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89" name="Line 856"/>
            <p:cNvSpPr>
              <a:spLocks noChangeShapeType="1"/>
            </p:cNvSpPr>
            <p:nvPr/>
          </p:nvSpPr>
          <p:spPr bwMode="auto">
            <a:xfrm flipH="1">
              <a:off x="3919" y="3127"/>
              <a:ext cx="3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90" name="Line 857"/>
            <p:cNvSpPr>
              <a:spLocks noChangeShapeType="1"/>
            </p:cNvSpPr>
            <p:nvPr/>
          </p:nvSpPr>
          <p:spPr bwMode="auto">
            <a:xfrm>
              <a:off x="3919" y="3147"/>
              <a:ext cx="24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91" name="Line 858"/>
            <p:cNvSpPr>
              <a:spLocks noChangeShapeType="1"/>
            </p:cNvSpPr>
            <p:nvPr/>
          </p:nvSpPr>
          <p:spPr bwMode="auto">
            <a:xfrm>
              <a:off x="3943" y="3185"/>
              <a:ext cx="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92" name="Line 859"/>
            <p:cNvSpPr>
              <a:spLocks noChangeShapeType="1"/>
            </p:cNvSpPr>
            <p:nvPr/>
          </p:nvSpPr>
          <p:spPr bwMode="auto">
            <a:xfrm>
              <a:off x="3943" y="3207"/>
              <a:ext cx="8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93" name="Line 860"/>
            <p:cNvSpPr>
              <a:spLocks noChangeShapeType="1"/>
            </p:cNvSpPr>
            <p:nvPr/>
          </p:nvSpPr>
          <p:spPr bwMode="auto">
            <a:xfrm>
              <a:off x="3951" y="3213"/>
              <a:ext cx="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94" name="Line 861"/>
            <p:cNvSpPr>
              <a:spLocks noChangeShapeType="1"/>
            </p:cNvSpPr>
            <p:nvPr/>
          </p:nvSpPr>
          <p:spPr bwMode="auto">
            <a:xfrm>
              <a:off x="3951" y="3231"/>
              <a:ext cx="26" cy="3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95" name="Line 862"/>
            <p:cNvSpPr>
              <a:spLocks noChangeShapeType="1"/>
            </p:cNvSpPr>
            <p:nvPr/>
          </p:nvSpPr>
          <p:spPr bwMode="auto">
            <a:xfrm>
              <a:off x="3977" y="3264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96" name="Line 863"/>
            <p:cNvSpPr>
              <a:spLocks noChangeShapeType="1"/>
            </p:cNvSpPr>
            <p:nvPr/>
          </p:nvSpPr>
          <p:spPr bwMode="auto">
            <a:xfrm flipV="1">
              <a:off x="3997" y="3245"/>
              <a:ext cx="12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97" name="Line 864"/>
            <p:cNvSpPr>
              <a:spLocks noChangeShapeType="1"/>
            </p:cNvSpPr>
            <p:nvPr/>
          </p:nvSpPr>
          <p:spPr bwMode="auto">
            <a:xfrm>
              <a:off x="4009" y="3245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98" name="Line 865"/>
            <p:cNvSpPr>
              <a:spLocks noChangeShapeType="1"/>
            </p:cNvSpPr>
            <p:nvPr/>
          </p:nvSpPr>
          <p:spPr bwMode="auto">
            <a:xfrm flipV="1">
              <a:off x="4023" y="3231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99" name="Line 866"/>
            <p:cNvSpPr>
              <a:spLocks noChangeShapeType="1"/>
            </p:cNvSpPr>
            <p:nvPr/>
          </p:nvSpPr>
          <p:spPr bwMode="auto">
            <a:xfrm>
              <a:off x="4037" y="3231"/>
              <a:ext cx="12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0" name="Line 867"/>
            <p:cNvSpPr>
              <a:spLocks noChangeShapeType="1"/>
            </p:cNvSpPr>
            <p:nvPr/>
          </p:nvSpPr>
          <p:spPr bwMode="auto">
            <a:xfrm flipV="1">
              <a:off x="4049" y="3219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1" name="Line 868"/>
            <p:cNvSpPr>
              <a:spLocks noChangeShapeType="1"/>
            </p:cNvSpPr>
            <p:nvPr/>
          </p:nvSpPr>
          <p:spPr bwMode="auto">
            <a:xfrm>
              <a:off x="4063" y="3219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2" name="Line 869"/>
            <p:cNvSpPr>
              <a:spLocks noChangeShapeType="1"/>
            </p:cNvSpPr>
            <p:nvPr/>
          </p:nvSpPr>
          <p:spPr bwMode="auto">
            <a:xfrm flipV="1">
              <a:off x="4075" y="3213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3" name="Freeform 870"/>
            <p:cNvSpPr>
              <a:spLocks/>
            </p:cNvSpPr>
            <p:nvPr/>
          </p:nvSpPr>
          <p:spPr bwMode="auto">
            <a:xfrm>
              <a:off x="4037" y="2963"/>
              <a:ext cx="204" cy="204"/>
            </a:xfrm>
            <a:custGeom>
              <a:avLst/>
              <a:gdLst>
                <a:gd name="T0" fmla="*/ 118 w 204"/>
                <a:gd name="T1" fmla="*/ 184 h 204"/>
                <a:gd name="T2" fmla="*/ 80 w 204"/>
                <a:gd name="T3" fmla="*/ 176 h 204"/>
                <a:gd name="T4" fmla="*/ 80 w 204"/>
                <a:gd name="T5" fmla="*/ 164 h 204"/>
                <a:gd name="T6" fmla="*/ 144 w 204"/>
                <a:gd name="T7" fmla="*/ 164 h 204"/>
                <a:gd name="T8" fmla="*/ 164 w 204"/>
                <a:gd name="T9" fmla="*/ 144 h 204"/>
                <a:gd name="T10" fmla="*/ 158 w 204"/>
                <a:gd name="T11" fmla="*/ 144 h 204"/>
                <a:gd name="T12" fmla="*/ 158 w 204"/>
                <a:gd name="T13" fmla="*/ 124 h 204"/>
                <a:gd name="T14" fmla="*/ 178 w 204"/>
                <a:gd name="T15" fmla="*/ 112 h 204"/>
                <a:gd name="T16" fmla="*/ 178 w 204"/>
                <a:gd name="T17" fmla="*/ 106 h 204"/>
                <a:gd name="T18" fmla="*/ 172 w 204"/>
                <a:gd name="T19" fmla="*/ 78 h 204"/>
                <a:gd name="T20" fmla="*/ 196 w 204"/>
                <a:gd name="T21" fmla="*/ 52 h 204"/>
                <a:gd name="T22" fmla="*/ 196 w 204"/>
                <a:gd name="T23" fmla="*/ 38 h 204"/>
                <a:gd name="T24" fmla="*/ 182 w 204"/>
                <a:gd name="T25" fmla="*/ 24 h 204"/>
                <a:gd name="T26" fmla="*/ 204 w 204"/>
                <a:gd name="T27" fmla="*/ 0 h 204"/>
                <a:gd name="T28" fmla="*/ 172 w 204"/>
                <a:gd name="T29" fmla="*/ 20 h 204"/>
                <a:gd name="T30" fmla="*/ 136 w 204"/>
                <a:gd name="T31" fmla="*/ 32 h 204"/>
                <a:gd name="T32" fmla="*/ 136 w 204"/>
                <a:gd name="T33" fmla="*/ 52 h 204"/>
                <a:gd name="T34" fmla="*/ 104 w 204"/>
                <a:gd name="T35" fmla="*/ 44 h 204"/>
                <a:gd name="T36" fmla="*/ 80 w 204"/>
                <a:gd name="T37" fmla="*/ 58 h 204"/>
                <a:gd name="T38" fmla="*/ 66 w 204"/>
                <a:gd name="T39" fmla="*/ 52 h 204"/>
                <a:gd name="T40" fmla="*/ 38 w 204"/>
                <a:gd name="T41" fmla="*/ 72 h 204"/>
                <a:gd name="T42" fmla="*/ 52 w 204"/>
                <a:gd name="T43" fmla="*/ 84 h 204"/>
                <a:gd name="T44" fmla="*/ 38 w 204"/>
                <a:gd name="T45" fmla="*/ 84 h 204"/>
                <a:gd name="T46" fmla="*/ 12 w 204"/>
                <a:gd name="T47" fmla="*/ 106 h 204"/>
                <a:gd name="T48" fmla="*/ 26 w 204"/>
                <a:gd name="T49" fmla="*/ 124 h 204"/>
                <a:gd name="T50" fmla="*/ 0 w 204"/>
                <a:gd name="T51" fmla="*/ 144 h 204"/>
                <a:gd name="T52" fmla="*/ 38 w 204"/>
                <a:gd name="T53" fmla="*/ 158 h 204"/>
                <a:gd name="T54" fmla="*/ 26 w 204"/>
                <a:gd name="T55" fmla="*/ 184 h 204"/>
                <a:gd name="T56" fmla="*/ 52 w 204"/>
                <a:gd name="T57" fmla="*/ 176 h 204"/>
                <a:gd name="T58" fmla="*/ 80 w 204"/>
                <a:gd name="T59" fmla="*/ 204 h 204"/>
                <a:gd name="T60" fmla="*/ 118 w 204"/>
                <a:gd name="T61" fmla="*/ 184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4"/>
                <a:gd name="T94" fmla="*/ 0 h 204"/>
                <a:gd name="T95" fmla="*/ 204 w 204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4" h="204">
                  <a:moveTo>
                    <a:pt x="118" y="184"/>
                  </a:moveTo>
                  <a:lnTo>
                    <a:pt x="80" y="176"/>
                  </a:lnTo>
                  <a:lnTo>
                    <a:pt x="80" y="164"/>
                  </a:lnTo>
                  <a:lnTo>
                    <a:pt x="144" y="164"/>
                  </a:lnTo>
                  <a:lnTo>
                    <a:pt x="164" y="144"/>
                  </a:lnTo>
                  <a:lnTo>
                    <a:pt x="158" y="144"/>
                  </a:lnTo>
                  <a:lnTo>
                    <a:pt x="158" y="124"/>
                  </a:lnTo>
                  <a:lnTo>
                    <a:pt x="178" y="112"/>
                  </a:lnTo>
                  <a:lnTo>
                    <a:pt x="178" y="106"/>
                  </a:lnTo>
                  <a:lnTo>
                    <a:pt x="172" y="78"/>
                  </a:lnTo>
                  <a:lnTo>
                    <a:pt x="196" y="52"/>
                  </a:lnTo>
                  <a:lnTo>
                    <a:pt x="196" y="38"/>
                  </a:lnTo>
                  <a:lnTo>
                    <a:pt x="182" y="24"/>
                  </a:lnTo>
                  <a:lnTo>
                    <a:pt x="204" y="0"/>
                  </a:lnTo>
                  <a:lnTo>
                    <a:pt x="172" y="20"/>
                  </a:lnTo>
                  <a:lnTo>
                    <a:pt x="136" y="32"/>
                  </a:lnTo>
                  <a:lnTo>
                    <a:pt x="136" y="52"/>
                  </a:lnTo>
                  <a:lnTo>
                    <a:pt x="104" y="44"/>
                  </a:lnTo>
                  <a:lnTo>
                    <a:pt x="80" y="58"/>
                  </a:lnTo>
                  <a:lnTo>
                    <a:pt x="66" y="52"/>
                  </a:lnTo>
                  <a:lnTo>
                    <a:pt x="38" y="72"/>
                  </a:lnTo>
                  <a:lnTo>
                    <a:pt x="52" y="84"/>
                  </a:lnTo>
                  <a:lnTo>
                    <a:pt x="38" y="84"/>
                  </a:lnTo>
                  <a:lnTo>
                    <a:pt x="12" y="106"/>
                  </a:lnTo>
                  <a:lnTo>
                    <a:pt x="26" y="124"/>
                  </a:lnTo>
                  <a:lnTo>
                    <a:pt x="0" y="144"/>
                  </a:lnTo>
                  <a:lnTo>
                    <a:pt x="38" y="158"/>
                  </a:lnTo>
                  <a:lnTo>
                    <a:pt x="26" y="184"/>
                  </a:lnTo>
                  <a:lnTo>
                    <a:pt x="52" y="176"/>
                  </a:lnTo>
                  <a:lnTo>
                    <a:pt x="80" y="204"/>
                  </a:lnTo>
                  <a:lnTo>
                    <a:pt x="118" y="184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4" name="Line 871"/>
            <p:cNvSpPr>
              <a:spLocks noChangeShapeType="1"/>
            </p:cNvSpPr>
            <p:nvPr/>
          </p:nvSpPr>
          <p:spPr bwMode="auto">
            <a:xfrm flipH="1" flipV="1">
              <a:off x="4117" y="3139"/>
              <a:ext cx="38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5" name="Line 872"/>
            <p:cNvSpPr>
              <a:spLocks noChangeShapeType="1"/>
            </p:cNvSpPr>
            <p:nvPr/>
          </p:nvSpPr>
          <p:spPr bwMode="auto">
            <a:xfrm flipV="1">
              <a:off x="4117" y="3127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6" name="Line 873"/>
            <p:cNvSpPr>
              <a:spLocks noChangeShapeType="1"/>
            </p:cNvSpPr>
            <p:nvPr/>
          </p:nvSpPr>
          <p:spPr bwMode="auto">
            <a:xfrm>
              <a:off x="4117" y="3127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7" name="Line 874"/>
            <p:cNvSpPr>
              <a:spLocks noChangeShapeType="1"/>
            </p:cNvSpPr>
            <p:nvPr/>
          </p:nvSpPr>
          <p:spPr bwMode="auto">
            <a:xfrm flipV="1">
              <a:off x="4181" y="3107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8" name="Line 875"/>
            <p:cNvSpPr>
              <a:spLocks noChangeShapeType="1"/>
            </p:cNvSpPr>
            <p:nvPr/>
          </p:nvSpPr>
          <p:spPr bwMode="auto">
            <a:xfrm flipH="1">
              <a:off x="4195" y="3107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9" name="Line 876"/>
            <p:cNvSpPr>
              <a:spLocks noChangeShapeType="1"/>
            </p:cNvSpPr>
            <p:nvPr/>
          </p:nvSpPr>
          <p:spPr bwMode="auto">
            <a:xfrm flipV="1">
              <a:off x="4195" y="3087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0" name="Line 877"/>
            <p:cNvSpPr>
              <a:spLocks noChangeShapeType="1"/>
            </p:cNvSpPr>
            <p:nvPr/>
          </p:nvSpPr>
          <p:spPr bwMode="auto">
            <a:xfrm flipV="1">
              <a:off x="4195" y="3075"/>
              <a:ext cx="20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1" name="Line 878"/>
            <p:cNvSpPr>
              <a:spLocks noChangeShapeType="1"/>
            </p:cNvSpPr>
            <p:nvPr/>
          </p:nvSpPr>
          <p:spPr bwMode="auto">
            <a:xfrm flipV="1">
              <a:off x="4215" y="3069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2" name="Line 879"/>
            <p:cNvSpPr>
              <a:spLocks noChangeShapeType="1"/>
            </p:cNvSpPr>
            <p:nvPr/>
          </p:nvSpPr>
          <p:spPr bwMode="auto">
            <a:xfrm flipH="1" flipV="1">
              <a:off x="4209" y="3041"/>
              <a:ext cx="6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3" name="Line 880"/>
            <p:cNvSpPr>
              <a:spLocks noChangeShapeType="1"/>
            </p:cNvSpPr>
            <p:nvPr/>
          </p:nvSpPr>
          <p:spPr bwMode="auto">
            <a:xfrm flipV="1">
              <a:off x="4209" y="3015"/>
              <a:ext cx="2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4" name="Line 881"/>
            <p:cNvSpPr>
              <a:spLocks noChangeShapeType="1"/>
            </p:cNvSpPr>
            <p:nvPr/>
          </p:nvSpPr>
          <p:spPr bwMode="auto">
            <a:xfrm flipV="1">
              <a:off x="4233" y="300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5" name="Line 882"/>
            <p:cNvSpPr>
              <a:spLocks noChangeShapeType="1"/>
            </p:cNvSpPr>
            <p:nvPr/>
          </p:nvSpPr>
          <p:spPr bwMode="auto">
            <a:xfrm flipH="1" flipV="1">
              <a:off x="4219" y="2987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6" name="Line 883"/>
            <p:cNvSpPr>
              <a:spLocks noChangeShapeType="1"/>
            </p:cNvSpPr>
            <p:nvPr/>
          </p:nvSpPr>
          <p:spPr bwMode="auto">
            <a:xfrm flipV="1">
              <a:off x="4219" y="2963"/>
              <a:ext cx="22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7" name="Line 884"/>
            <p:cNvSpPr>
              <a:spLocks noChangeShapeType="1"/>
            </p:cNvSpPr>
            <p:nvPr/>
          </p:nvSpPr>
          <p:spPr bwMode="auto">
            <a:xfrm flipH="1">
              <a:off x="4209" y="2963"/>
              <a:ext cx="3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8" name="Line 885"/>
            <p:cNvSpPr>
              <a:spLocks noChangeShapeType="1"/>
            </p:cNvSpPr>
            <p:nvPr/>
          </p:nvSpPr>
          <p:spPr bwMode="auto">
            <a:xfrm flipH="1">
              <a:off x="4173" y="2983"/>
              <a:ext cx="3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9" name="Line 886"/>
            <p:cNvSpPr>
              <a:spLocks noChangeShapeType="1"/>
            </p:cNvSpPr>
            <p:nvPr/>
          </p:nvSpPr>
          <p:spPr bwMode="auto">
            <a:xfrm>
              <a:off x="4173" y="2995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20" name="Line 887"/>
            <p:cNvSpPr>
              <a:spLocks noChangeShapeType="1"/>
            </p:cNvSpPr>
            <p:nvPr/>
          </p:nvSpPr>
          <p:spPr bwMode="auto">
            <a:xfrm flipH="1" flipV="1">
              <a:off x="4141" y="3007"/>
              <a:ext cx="3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21" name="Line 888"/>
            <p:cNvSpPr>
              <a:spLocks noChangeShapeType="1"/>
            </p:cNvSpPr>
            <p:nvPr/>
          </p:nvSpPr>
          <p:spPr bwMode="auto">
            <a:xfrm flipH="1">
              <a:off x="4117" y="3007"/>
              <a:ext cx="2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22" name="Line 889"/>
            <p:cNvSpPr>
              <a:spLocks noChangeShapeType="1"/>
            </p:cNvSpPr>
            <p:nvPr/>
          </p:nvSpPr>
          <p:spPr bwMode="auto">
            <a:xfrm flipH="1" flipV="1">
              <a:off x="4103" y="3015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23" name="Line 890"/>
            <p:cNvSpPr>
              <a:spLocks noChangeShapeType="1"/>
            </p:cNvSpPr>
            <p:nvPr/>
          </p:nvSpPr>
          <p:spPr bwMode="auto">
            <a:xfrm flipH="1">
              <a:off x="4075" y="3015"/>
              <a:ext cx="2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24" name="Line 891"/>
            <p:cNvSpPr>
              <a:spLocks noChangeShapeType="1"/>
            </p:cNvSpPr>
            <p:nvPr/>
          </p:nvSpPr>
          <p:spPr bwMode="auto">
            <a:xfrm>
              <a:off x="4075" y="3035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25" name="Line 892"/>
            <p:cNvSpPr>
              <a:spLocks noChangeShapeType="1"/>
            </p:cNvSpPr>
            <p:nvPr/>
          </p:nvSpPr>
          <p:spPr bwMode="auto">
            <a:xfrm flipH="1">
              <a:off x="4075" y="3047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26" name="Line 893"/>
            <p:cNvSpPr>
              <a:spLocks noChangeShapeType="1"/>
            </p:cNvSpPr>
            <p:nvPr/>
          </p:nvSpPr>
          <p:spPr bwMode="auto">
            <a:xfrm flipH="1">
              <a:off x="4049" y="3047"/>
              <a:ext cx="26" cy="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27" name="Line 894"/>
            <p:cNvSpPr>
              <a:spLocks noChangeShapeType="1"/>
            </p:cNvSpPr>
            <p:nvPr/>
          </p:nvSpPr>
          <p:spPr bwMode="auto">
            <a:xfrm>
              <a:off x="4049" y="3069"/>
              <a:ext cx="1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28" name="Line 895"/>
            <p:cNvSpPr>
              <a:spLocks noChangeShapeType="1"/>
            </p:cNvSpPr>
            <p:nvPr/>
          </p:nvSpPr>
          <p:spPr bwMode="auto">
            <a:xfrm flipH="1">
              <a:off x="4037" y="3087"/>
              <a:ext cx="26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29" name="Line 896"/>
            <p:cNvSpPr>
              <a:spLocks noChangeShapeType="1"/>
            </p:cNvSpPr>
            <p:nvPr/>
          </p:nvSpPr>
          <p:spPr bwMode="auto">
            <a:xfrm>
              <a:off x="4037" y="3107"/>
              <a:ext cx="3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30" name="Line 897"/>
            <p:cNvSpPr>
              <a:spLocks noChangeShapeType="1"/>
            </p:cNvSpPr>
            <p:nvPr/>
          </p:nvSpPr>
          <p:spPr bwMode="auto">
            <a:xfrm flipH="1">
              <a:off x="4063" y="3121"/>
              <a:ext cx="12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31" name="Line 898"/>
            <p:cNvSpPr>
              <a:spLocks noChangeShapeType="1"/>
            </p:cNvSpPr>
            <p:nvPr/>
          </p:nvSpPr>
          <p:spPr bwMode="auto">
            <a:xfrm flipV="1">
              <a:off x="4063" y="3139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32" name="Line 899"/>
            <p:cNvSpPr>
              <a:spLocks noChangeShapeType="1"/>
            </p:cNvSpPr>
            <p:nvPr/>
          </p:nvSpPr>
          <p:spPr bwMode="auto">
            <a:xfrm>
              <a:off x="4089" y="3139"/>
              <a:ext cx="28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33" name="Line 900"/>
            <p:cNvSpPr>
              <a:spLocks noChangeShapeType="1"/>
            </p:cNvSpPr>
            <p:nvPr/>
          </p:nvSpPr>
          <p:spPr bwMode="auto">
            <a:xfrm flipV="1">
              <a:off x="4117" y="3147"/>
              <a:ext cx="3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34" name="Freeform 901"/>
            <p:cNvSpPr>
              <a:spLocks/>
            </p:cNvSpPr>
            <p:nvPr/>
          </p:nvSpPr>
          <p:spPr bwMode="auto">
            <a:xfrm>
              <a:off x="4195" y="2941"/>
              <a:ext cx="166" cy="186"/>
            </a:xfrm>
            <a:custGeom>
              <a:avLst/>
              <a:gdLst>
                <a:gd name="T0" fmla="*/ 86 w 166"/>
                <a:gd name="T1" fmla="*/ 186 h 186"/>
                <a:gd name="T2" fmla="*/ 78 w 166"/>
                <a:gd name="T3" fmla="*/ 166 h 186"/>
                <a:gd name="T4" fmla="*/ 92 w 166"/>
                <a:gd name="T5" fmla="*/ 152 h 186"/>
                <a:gd name="T6" fmla="*/ 78 w 166"/>
                <a:gd name="T7" fmla="*/ 146 h 186"/>
                <a:gd name="T8" fmla="*/ 86 w 166"/>
                <a:gd name="T9" fmla="*/ 128 h 186"/>
                <a:gd name="T10" fmla="*/ 104 w 166"/>
                <a:gd name="T11" fmla="*/ 112 h 186"/>
                <a:gd name="T12" fmla="*/ 104 w 166"/>
                <a:gd name="T13" fmla="*/ 100 h 186"/>
                <a:gd name="T14" fmla="*/ 138 w 166"/>
                <a:gd name="T15" fmla="*/ 100 h 186"/>
                <a:gd name="T16" fmla="*/ 166 w 166"/>
                <a:gd name="T17" fmla="*/ 74 h 186"/>
                <a:gd name="T18" fmla="*/ 152 w 166"/>
                <a:gd name="T19" fmla="*/ 66 h 186"/>
                <a:gd name="T20" fmla="*/ 152 w 166"/>
                <a:gd name="T21" fmla="*/ 54 h 186"/>
                <a:gd name="T22" fmla="*/ 158 w 166"/>
                <a:gd name="T23" fmla="*/ 46 h 186"/>
                <a:gd name="T24" fmla="*/ 152 w 166"/>
                <a:gd name="T25" fmla="*/ 22 h 186"/>
                <a:gd name="T26" fmla="*/ 132 w 166"/>
                <a:gd name="T27" fmla="*/ 22 h 186"/>
                <a:gd name="T28" fmla="*/ 132 w 166"/>
                <a:gd name="T29" fmla="*/ 42 h 186"/>
                <a:gd name="T30" fmla="*/ 98 w 166"/>
                <a:gd name="T31" fmla="*/ 22 h 186"/>
                <a:gd name="T32" fmla="*/ 118 w 166"/>
                <a:gd name="T33" fmla="*/ 8 h 186"/>
                <a:gd name="T34" fmla="*/ 98 w 166"/>
                <a:gd name="T35" fmla="*/ 0 h 186"/>
                <a:gd name="T36" fmla="*/ 86 w 166"/>
                <a:gd name="T37" fmla="*/ 8 h 186"/>
                <a:gd name="T38" fmla="*/ 78 w 166"/>
                <a:gd name="T39" fmla="*/ 22 h 186"/>
                <a:gd name="T40" fmla="*/ 38 w 166"/>
                <a:gd name="T41" fmla="*/ 22 h 186"/>
                <a:gd name="T42" fmla="*/ 20 w 166"/>
                <a:gd name="T43" fmla="*/ 46 h 186"/>
                <a:gd name="T44" fmla="*/ 38 w 166"/>
                <a:gd name="T45" fmla="*/ 60 h 186"/>
                <a:gd name="T46" fmla="*/ 38 w 166"/>
                <a:gd name="T47" fmla="*/ 74 h 186"/>
                <a:gd name="T48" fmla="*/ 6 w 166"/>
                <a:gd name="T49" fmla="*/ 100 h 186"/>
                <a:gd name="T50" fmla="*/ 20 w 166"/>
                <a:gd name="T51" fmla="*/ 128 h 186"/>
                <a:gd name="T52" fmla="*/ 0 w 166"/>
                <a:gd name="T53" fmla="*/ 146 h 186"/>
                <a:gd name="T54" fmla="*/ 0 w 166"/>
                <a:gd name="T55" fmla="*/ 166 h 186"/>
                <a:gd name="T56" fmla="*/ 6 w 166"/>
                <a:gd name="T57" fmla="*/ 166 h 186"/>
                <a:gd name="T58" fmla="*/ 52 w 166"/>
                <a:gd name="T59" fmla="*/ 180 h 186"/>
                <a:gd name="T60" fmla="*/ 66 w 166"/>
                <a:gd name="T61" fmla="*/ 186 h 186"/>
                <a:gd name="T62" fmla="*/ 86 w 166"/>
                <a:gd name="T63" fmla="*/ 186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186"/>
                <a:gd name="T98" fmla="*/ 166 w 166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186">
                  <a:moveTo>
                    <a:pt x="86" y="186"/>
                  </a:moveTo>
                  <a:lnTo>
                    <a:pt x="78" y="166"/>
                  </a:lnTo>
                  <a:lnTo>
                    <a:pt x="92" y="152"/>
                  </a:lnTo>
                  <a:lnTo>
                    <a:pt x="78" y="146"/>
                  </a:lnTo>
                  <a:lnTo>
                    <a:pt x="86" y="128"/>
                  </a:lnTo>
                  <a:lnTo>
                    <a:pt x="104" y="112"/>
                  </a:lnTo>
                  <a:lnTo>
                    <a:pt x="104" y="100"/>
                  </a:lnTo>
                  <a:lnTo>
                    <a:pt x="138" y="100"/>
                  </a:lnTo>
                  <a:lnTo>
                    <a:pt x="166" y="74"/>
                  </a:lnTo>
                  <a:lnTo>
                    <a:pt x="152" y="66"/>
                  </a:lnTo>
                  <a:lnTo>
                    <a:pt x="152" y="54"/>
                  </a:lnTo>
                  <a:lnTo>
                    <a:pt x="158" y="46"/>
                  </a:lnTo>
                  <a:lnTo>
                    <a:pt x="152" y="22"/>
                  </a:lnTo>
                  <a:lnTo>
                    <a:pt x="132" y="22"/>
                  </a:lnTo>
                  <a:lnTo>
                    <a:pt x="132" y="42"/>
                  </a:lnTo>
                  <a:lnTo>
                    <a:pt x="98" y="22"/>
                  </a:lnTo>
                  <a:lnTo>
                    <a:pt x="118" y="8"/>
                  </a:lnTo>
                  <a:lnTo>
                    <a:pt x="98" y="0"/>
                  </a:lnTo>
                  <a:lnTo>
                    <a:pt x="86" y="8"/>
                  </a:lnTo>
                  <a:lnTo>
                    <a:pt x="78" y="22"/>
                  </a:lnTo>
                  <a:lnTo>
                    <a:pt x="38" y="22"/>
                  </a:lnTo>
                  <a:lnTo>
                    <a:pt x="20" y="46"/>
                  </a:lnTo>
                  <a:lnTo>
                    <a:pt x="38" y="60"/>
                  </a:lnTo>
                  <a:lnTo>
                    <a:pt x="38" y="74"/>
                  </a:lnTo>
                  <a:lnTo>
                    <a:pt x="6" y="100"/>
                  </a:lnTo>
                  <a:lnTo>
                    <a:pt x="20" y="128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6" y="166"/>
                  </a:lnTo>
                  <a:lnTo>
                    <a:pt x="52" y="180"/>
                  </a:lnTo>
                  <a:lnTo>
                    <a:pt x="66" y="186"/>
                  </a:lnTo>
                  <a:lnTo>
                    <a:pt x="86" y="18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35" name="Line 902"/>
            <p:cNvSpPr>
              <a:spLocks noChangeShapeType="1"/>
            </p:cNvSpPr>
            <p:nvPr/>
          </p:nvSpPr>
          <p:spPr bwMode="auto">
            <a:xfrm flipH="1" flipV="1">
              <a:off x="4273" y="3107"/>
              <a:ext cx="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36" name="Line 903"/>
            <p:cNvSpPr>
              <a:spLocks noChangeShapeType="1"/>
            </p:cNvSpPr>
            <p:nvPr/>
          </p:nvSpPr>
          <p:spPr bwMode="auto">
            <a:xfrm flipV="1">
              <a:off x="4273" y="3093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37" name="Line 904"/>
            <p:cNvSpPr>
              <a:spLocks noChangeShapeType="1"/>
            </p:cNvSpPr>
            <p:nvPr/>
          </p:nvSpPr>
          <p:spPr bwMode="auto">
            <a:xfrm flipH="1" flipV="1">
              <a:off x="4273" y="3087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38" name="Line 905"/>
            <p:cNvSpPr>
              <a:spLocks noChangeShapeType="1"/>
            </p:cNvSpPr>
            <p:nvPr/>
          </p:nvSpPr>
          <p:spPr bwMode="auto">
            <a:xfrm flipV="1">
              <a:off x="4273" y="3069"/>
              <a:ext cx="8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39" name="Line 906"/>
            <p:cNvSpPr>
              <a:spLocks noChangeShapeType="1"/>
            </p:cNvSpPr>
            <p:nvPr/>
          </p:nvSpPr>
          <p:spPr bwMode="auto">
            <a:xfrm flipV="1">
              <a:off x="4281" y="3053"/>
              <a:ext cx="18" cy="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40" name="Line 907"/>
            <p:cNvSpPr>
              <a:spLocks noChangeShapeType="1"/>
            </p:cNvSpPr>
            <p:nvPr/>
          </p:nvSpPr>
          <p:spPr bwMode="auto">
            <a:xfrm flipV="1">
              <a:off x="4299" y="3041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41" name="Line 908"/>
            <p:cNvSpPr>
              <a:spLocks noChangeShapeType="1"/>
            </p:cNvSpPr>
            <p:nvPr/>
          </p:nvSpPr>
          <p:spPr bwMode="auto">
            <a:xfrm>
              <a:off x="4299" y="3041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42" name="Line 909"/>
            <p:cNvSpPr>
              <a:spLocks noChangeShapeType="1"/>
            </p:cNvSpPr>
            <p:nvPr/>
          </p:nvSpPr>
          <p:spPr bwMode="auto">
            <a:xfrm flipV="1">
              <a:off x="4333" y="3015"/>
              <a:ext cx="28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43" name="Line 910"/>
            <p:cNvSpPr>
              <a:spLocks noChangeShapeType="1"/>
            </p:cNvSpPr>
            <p:nvPr/>
          </p:nvSpPr>
          <p:spPr bwMode="auto">
            <a:xfrm flipH="1" flipV="1">
              <a:off x="4347" y="3007"/>
              <a:ext cx="14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44" name="Line 911"/>
            <p:cNvSpPr>
              <a:spLocks noChangeShapeType="1"/>
            </p:cNvSpPr>
            <p:nvPr/>
          </p:nvSpPr>
          <p:spPr bwMode="auto">
            <a:xfrm flipV="1">
              <a:off x="4347" y="2995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45" name="Line 912"/>
            <p:cNvSpPr>
              <a:spLocks noChangeShapeType="1"/>
            </p:cNvSpPr>
            <p:nvPr/>
          </p:nvSpPr>
          <p:spPr bwMode="auto">
            <a:xfrm flipV="1">
              <a:off x="4347" y="2987"/>
              <a:ext cx="6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46" name="Line 913"/>
            <p:cNvSpPr>
              <a:spLocks noChangeShapeType="1"/>
            </p:cNvSpPr>
            <p:nvPr/>
          </p:nvSpPr>
          <p:spPr bwMode="auto">
            <a:xfrm flipH="1" flipV="1">
              <a:off x="4347" y="2963"/>
              <a:ext cx="6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47" name="Line 914"/>
            <p:cNvSpPr>
              <a:spLocks noChangeShapeType="1"/>
            </p:cNvSpPr>
            <p:nvPr/>
          </p:nvSpPr>
          <p:spPr bwMode="auto">
            <a:xfrm flipH="1">
              <a:off x="4327" y="2963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48" name="Line 915"/>
            <p:cNvSpPr>
              <a:spLocks noChangeShapeType="1"/>
            </p:cNvSpPr>
            <p:nvPr/>
          </p:nvSpPr>
          <p:spPr bwMode="auto">
            <a:xfrm>
              <a:off x="4327" y="2963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49" name="Line 916"/>
            <p:cNvSpPr>
              <a:spLocks noChangeShapeType="1"/>
            </p:cNvSpPr>
            <p:nvPr/>
          </p:nvSpPr>
          <p:spPr bwMode="auto">
            <a:xfrm flipH="1" flipV="1">
              <a:off x="4293" y="2963"/>
              <a:ext cx="3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50" name="Line 917"/>
            <p:cNvSpPr>
              <a:spLocks noChangeShapeType="1"/>
            </p:cNvSpPr>
            <p:nvPr/>
          </p:nvSpPr>
          <p:spPr bwMode="auto">
            <a:xfrm flipV="1">
              <a:off x="4293" y="2949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51" name="Line 918"/>
            <p:cNvSpPr>
              <a:spLocks noChangeShapeType="1"/>
            </p:cNvSpPr>
            <p:nvPr/>
          </p:nvSpPr>
          <p:spPr bwMode="auto">
            <a:xfrm flipH="1" flipV="1">
              <a:off x="4293" y="2941"/>
              <a:ext cx="20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52" name="Line 919"/>
            <p:cNvSpPr>
              <a:spLocks noChangeShapeType="1"/>
            </p:cNvSpPr>
            <p:nvPr/>
          </p:nvSpPr>
          <p:spPr bwMode="auto">
            <a:xfrm flipH="1">
              <a:off x="4281" y="2941"/>
              <a:ext cx="12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53" name="Line 920"/>
            <p:cNvSpPr>
              <a:spLocks noChangeShapeType="1"/>
            </p:cNvSpPr>
            <p:nvPr/>
          </p:nvSpPr>
          <p:spPr bwMode="auto">
            <a:xfrm flipH="1">
              <a:off x="4273" y="2949"/>
              <a:ext cx="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54" name="Line 921"/>
            <p:cNvSpPr>
              <a:spLocks noChangeShapeType="1"/>
            </p:cNvSpPr>
            <p:nvPr/>
          </p:nvSpPr>
          <p:spPr bwMode="auto">
            <a:xfrm flipH="1">
              <a:off x="4233" y="2963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55" name="Line 922"/>
            <p:cNvSpPr>
              <a:spLocks noChangeShapeType="1"/>
            </p:cNvSpPr>
            <p:nvPr/>
          </p:nvSpPr>
          <p:spPr bwMode="auto">
            <a:xfrm flipH="1">
              <a:off x="4215" y="2963"/>
              <a:ext cx="18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56" name="Line 923"/>
            <p:cNvSpPr>
              <a:spLocks noChangeShapeType="1"/>
            </p:cNvSpPr>
            <p:nvPr/>
          </p:nvSpPr>
          <p:spPr bwMode="auto">
            <a:xfrm>
              <a:off x="4215" y="2987"/>
              <a:ext cx="1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57" name="Line 924"/>
            <p:cNvSpPr>
              <a:spLocks noChangeShapeType="1"/>
            </p:cNvSpPr>
            <p:nvPr/>
          </p:nvSpPr>
          <p:spPr bwMode="auto">
            <a:xfrm>
              <a:off x="4233" y="300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58" name="Line 925"/>
            <p:cNvSpPr>
              <a:spLocks noChangeShapeType="1"/>
            </p:cNvSpPr>
            <p:nvPr/>
          </p:nvSpPr>
          <p:spPr bwMode="auto">
            <a:xfrm flipH="1">
              <a:off x="4201" y="3015"/>
              <a:ext cx="32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59" name="Line 926"/>
            <p:cNvSpPr>
              <a:spLocks noChangeShapeType="1"/>
            </p:cNvSpPr>
            <p:nvPr/>
          </p:nvSpPr>
          <p:spPr bwMode="auto">
            <a:xfrm>
              <a:off x="4201" y="3041"/>
              <a:ext cx="14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60" name="Line 927"/>
            <p:cNvSpPr>
              <a:spLocks noChangeShapeType="1"/>
            </p:cNvSpPr>
            <p:nvPr/>
          </p:nvSpPr>
          <p:spPr bwMode="auto">
            <a:xfrm flipH="1">
              <a:off x="4195" y="3069"/>
              <a:ext cx="20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61" name="Line 928"/>
            <p:cNvSpPr>
              <a:spLocks noChangeShapeType="1"/>
            </p:cNvSpPr>
            <p:nvPr/>
          </p:nvSpPr>
          <p:spPr bwMode="auto">
            <a:xfrm>
              <a:off x="4195" y="3087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62" name="Line 929"/>
            <p:cNvSpPr>
              <a:spLocks noChangeShapeType="1"/>
            </p:cNvSpPr>
            <p:nvPr/>
          </p:nvSpPr>
          <p:spPr bwMode="auto">
            <a:xfrm>
              <a:off x="4195" y="3107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63" name="Line 930"/>
            <p:cNvSpPr>
              <a:spLocks noChangeShapeType="1"/>
            </p:cNvSpPr>
            <p:nvPr/>
          </p:nvSpPr>
          <p:spPr bwMode="auto">
            <a:xfrm>
              <a:off x="4201" y="3107"/>
              <a:ext cx="4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64" name="Line 931"/>
            <p:cNvSpPr>
              <a:spLocks noChangeShapeType="1"/>
            </p:cNvSpPr>
            <p:nvPr/>
          </p:nvSpPr>
          <p:spPr bwMode="auto">
            <a:xfrm>
              <a:off x="4247" y="3121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65" name="Line 932"/>
            <p:cNvSpPr>
              <a:spLocks noChangeShapeType="1"/>
            </p:cNvSpPr>
            <p:nvPr/>
          </p:nvSpPr>
          <p:spPr bwMode="auto">
            <a:xfrm>
              <a:off x="4261" y="3127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66" name="Freeform 933"/>
            <p:cNvSpPr>
              <a:spLocks/>
            </p:cNvSpPr>
            <p:nvPr/>
          </p:nvSpPr>
          <p:spPr bwMode="auto">
            <a:xfrm>
              <a:off x="4255" y="3139"/>
              <a:ext cx="32" cy="22"/>
            </a:xfrm>
            <a:custGeom>
              <a:avLst/>
              <a:gdLst>
                <a:gd name="T0" fmla="*/ 0 w 32"/>
                <a:gd name="T1" fmla="*/ 8 h 22"/>
                <a:gd name="T2" fmla="*/ 18 w 32"/>
                <a:gd name="T3" fmla="*/ 22 h 22"/>
                <a:gd name="T4" fmla="*/ 32 w 32"/>
                <a:gd name="T5" fmla="*/ 8 h 22"/>
                <a:gd name="T6" fmla="*/ 26 w 32"/>
                <a:gd name="T7" fmla="*/ 0 h 22"/>
                <a:gd name="T8" fmla="*/ 6 w 32"/>
                <a:gd name="T9" fmla="*/ 0 h 22"/>
                <a:gd name="T10" fmla="*/ 0 w 32"/>
                <a:gd name="T11" fmla="*/ 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2"/>
                <a:gd name="T20" fmla="*/ 32 w 3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2">
                  <a:moveTo>
                    <a:pt x="0" y="8"/>
                  </a:moveTo>
                  <a:lnTo>
                    <a:pt x="18" y="22"/>
                  </a:lnTo>
                  <a:lnTo>
                    <a:pt x="32" y="8"/>
                  </a:lnTo>
                  <a:lnTo>
                    <a:pt x="26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67" name="Line 934"/>
            <p:cNvSpPr>
              <a:spLocks noChangeShapeType="1"/>
            </p:cNvSpPr>
            <p:nvPr/>
          </p:nvSpPr>
          <p:spPr bwMode="auto">
            <a:xfrm>
              <a:off x="4255" y="3147"/>
              <a:ext cx="18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68" name="Line 935"/>
            <p:cNvSpPr>
              <a:spLocks noChangeShapeType="1"/>
            </p:cNvSpPr>
            <p:nvPr/>
          </p:nvSpPr>
          <p:spPr bwMode="auto">
            <a:xfrm flipV="1">
              <a:off x="4273" y="3147"/>
              <a:ext cx="14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69" name="Line 936"/>
            <p:cNvSpPr>
              <a:spLocks noChangeShapeType="1"/>
            </p:cNvSpPr>
            <p:nvPr/>
          </p:nvSpPr>
          <p:spPr bwMode="auto">
            <a:xfrm flipH="1" flipV="1">
              <a:off x="4281" y="3139"/>
              <a:ext cx="6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70" name="Line 937"/>
            <p:cNvSpPr>
              <a:spLocks noChangeShapeType="1"/>
            </p:cNvSpPr>
            <p:nvPr/>
          </p:nvSpPr>
          <p:spPr bwMode="auto">
            <a:xfrm flipH="1">
              <a:off x="4261" y="3139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71" name="Line 938"/>
            <p:cNvSpPr>
              <a:spLocks noChangeShapeType="1"/>
            </p:cNvSpPr>
            <p:nvPr/>
          </p:nvSpPr>
          <p:spPr bwMode="auto">
            <a:xfrm flipH="1">
              <a:off x="4255" y="3139"/>
              <a:ext cx="6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72" name="Freeform 939"/>
            <p:cNvSpPr>
              <a:spLocks/>
            </p:cNvSpPr>
            <p:nvPr/>
          </p:nvSpPr>
          <p:spPr bwMode="auto">
            <a:xfrm>
              <a:off x="4273" y="3015"/>
              <a:ext cx="138" cy="132"/>
            </a:xfrm>
            <a:custGeom>
              <a:avLst/>
              <a:gdLst>
                <a:gd name="T0" fmla="*/ 8 w 138"/>
                <a:gd name="T1" fmla="*/ 106 h 132"/>
                <a:gd name="T2" fmla="*/ 14 w 138"/>
                <a:gd name="T3" fmla="*/ 106 h 132"/>
                <a:gd name="T4" fmla="*/ 14 w 138"/>
                <a:gd name="T5" fmla="*/ 124 h 132"/>
                <a:gd name="T6" fmla="*/ 26 w 138"/>
                <a:gd name="T7" fmla="*/ 132 h 132"/>
                <a:gd name="T8" fmla="*/ 46 w 138"/>
                <a:gd name="T9" fmla="*/ 112 h 132"/>
                <a:gd name="T10" fmla="*/ 54 w 138"/>
                <a:gd name="T11" fmla="*/ 112 h 132"/>
                <a:gd name="T12" fmla="*/ 54 w 138"/>
                <a:gd name="T13" fmla="*/ 132 h 132"/>
                <a:gd name="T14" fmla="*/ 60 w 138"/>
                <a:gd name="T15" fmla="*/ 132 h 132"/>
                <a:gd name="T16" fmla="*/ 74 w 138"/>
                <a:gd name="T17" fmla="*/ 112 h 132"/>
                <a:gd name="T18" fmla="*/ 92 w 138"/>
                <a:gd name="T19" fmla="*/ 112 h 132"/>
                <a:gd name="T20" fmla="*/ 112 w 138"/>
                <a:gd name="T21" fmla="*/ 92 h 132"/>
                <a:gd name="T22" fmla="*/ 92 w 138"/>
                <a:gd name="T23" fmla="*/ 78 h 132"/>
                <a:gd name="T24" fmla="*/ 92 w 138"/>
                <a:gd name="T25" fmla="*/ 72 h 132"/>
                <a:gd name="T26" fmla="*/ 126 w 138"/>
                <a:gd name="T27" fmla="*/ 78 h 132"/>
                <a:gd name="T28" fmla="*/ 138 w 138"/>
                <a:gd name="T29" fmla="*/ 72 h 132"/>
                <a:gd name="T30" fmla="*/ 134 w 138"/>
                <a:gd name="T31" fmla="*/ 38 h 132"/>
                <a:gd name="T32" fmla="*/ 100 w 138"/>
                <a:gd name="T33" fmla="*/ 32 h 132"/>
                <a:gd name="T34" fmla="*/ 112 w 138"/>
                <a:gd name="T35" fmla="*/ 26 h 132"/>
                <a:gd name="T36" fmla="*/ 80 w 138"/>
                <a:gd name="T37" fmla="*/ 0 h 132"/>
                <a:gd name="T38" fmla="*/ 60 w 138"/>
                <a:gd name="T39" fmla="*/ 20 h 132"/>
                <a:gd name="T40" fmla="*/ 40 w 138"/>
                <a:gd name="T41" fmla="*/ 26 h 132"/>
                <a:gd name="T42" fmla="*/ 26 w 138"/>
                <a:gd name="T43" fmla="*/ 38 h 132"/>
                <a:gd name="T44" fmla="*/ 0 w 138"/>
                <a:gd name="T45" fmla="*/ 54 h 132"/>
                <a:gd name="T46" fmla="*/ 0 w 138"/>
                <a:gd name="T47" fmla="*/ 60 h 132"/>
                <a:gd name="T48" fmla="*/ 14 w 138"/>
                <a:gd name="T49" fmla="*/ 78 h 132"/>
                <a:gd name="T50" fmla="*/ 8 w 138"/>
                <a:gd name="T51" fmla="*/ 106 h 1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32"/>
                <a:gd name="T80" fmla="*/ 138 w 138"/>
                <a:gd name="T81" fmla="*/ 132 h 1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32">
                  <a:moveTo>
                    <a:pt x="8" y="106"/>
                  </a:moveTo>
                  <a:lnTo>
                    <a:pt x="14" y="106"/>
                  </a:lnTo>
                  <a:lnTo>
                    <a:pt x="14" y="124"/>
                  </a:lnTo>
                  <a:lnTo>
                    <a:pt x="26" y="132"/>
                  </a:lnTo>
                  <a:lnTo>
                    <a:pt x="46" y="112"/>
                  </a:lnTo>
                  <a:lnTo>
                    <a:pt x="54" y="112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74" y="112"/>
                  </a:lnTo>
                  <a:lnTo>
                    <a:pt x="92" y="112"/>
                  </a:lnTo>
                  <a:lnTo>
                    <a:pt x="112" y="92"/>
                  </a:lnTo>
                  <a:lnTo>
                    <a:pt x="92" y="78"/>
                  </a:lnTo>
                  <a:lnTo>
                    <a:pt x="92" y="72"/>
                  </a:lnTo>
                  <a:lnTo>
                    <a:pt x="126" y="78"/>
                  </a:lnTo>
                  <a:lnTo>
                    <a:pt x="138" y="72"/>
                  </a:lnTo>
                  <a:lnTo>
                    <a:pt x="134" y="38"/>
                  </a:lnTo>
                  <a:lnTo>
                    <a:pt x="100" y="32"/>
                  </a:lnTo>
                  <a:lnTo>
                    <a:pt x="112" y="26"/>
                  </a:lnTo>
                  <a:lnTo>
                    <a:pt x="80" y="0"/>
                  </a:lnTo>
                  <a:lnTo>
                    <a:pt x="60" y="20"/>
                  </a:lnTo>
                  <a:lnTo>
                    <a:pt x="40" y="26"/>
                  </a:lnTo>
                  <a:lnTo>
                    <a:pt x="26" y="3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4" y="78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73" name="Line 940"/>
            <p:cNvSpPr>
              <a:spLocks noChangeShapeType="1"/>
            </p:cNvSpPr>
            <p:nvPr/>
          </p:nvSpPr>
          <p:spPr bwMode="auto">
            <a:xfrm>
              <a:off x="4281" y="3121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74" name="Line 941"/>
            <p:cNvSpPr>
              <a:spLocks noChangeShapeType="1"/>
            </p:cNvSpPr>
            <p:nvPr/>
          </p:nvSpPr>
          <p:spPr bwMode="auto">
            <a:xfrm>
              <a:off x="4287" y="3121"/>
              <a:ext cx="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75" name="Line 942"/>
            <p:cNvSpPr>
              <a:spLocks noChangeShapeType="1"/>
            </p:cNvSpPr>
            <p:nvPr/>
          </p:nvSpPr>
          <p:spPr bwMode="auto">
            <a:xfrm>
              <a:off x="4287" y="3139"/>
              <a:ext cx="12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76" name="Line 943"/>
            <p:cNvSpPr>
              <a:spLocks noChangeShapeType="1"/>
            </p:cNvSpPr>
            <p:nvPr/>
          </p:nvSpPr>
          <p:spPr bwMode="auto">
            <a:xfrm flipV="1">
              <a:off x="4299" y="3127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77" name="Line 944"/>
            <p:cNvSpPr>
              <a:spLocks noChangeShapeType="1"/>
            </p:cNvSpPr>
            <p:nvPr/>
          </p:nvSpPr>
          <p:spPr bwMode="auto">
            <a:xfrm>
              <a:off x="4319" y="3127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78" name="Line 945"/>
            <p:cNvSpPr>
              <a:spLocks noChangeShapeType="1"/>
            </p:cNvSpPr>
            <p:nvPr/>
          </p:nvSpPr>
          <p:spPr bwMode="auto">
            <a:xfrm>
              <a:off x="4327" y="3127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79" name="Line 946"/>
            <p:cNvSpPr>
              <a:spLocks noChangeShapeType="1"/>
            </p:cNvSpPr>
            <p:nvPr/>
          </p:nvSpPr>
          <p:spPr bwMode="auto">
            <a:xfrm>
              <a:off x="4327" y="3147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80" name="Line 947"/>
            <p:cNvSpPr>
              <a:spLocks noChangeShapeType="1"/>
            </p:cNvSpPr>
            <p:nvPr/>
          </p:nvSpPr>
          <p:spPr bwMode="auto">
            <a:xfrm flipV="1">
              <a:off x="4333" y="3127"/>
              <a:ext cx="14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81" name="Line 948"/>
            <p:cNvSpPr>
              <a:spLocks noChangeShapeType="1"/>
            </p:cNvSpPr>
            <p:nvPr/>
          </p:nvSpPr>
          <p:spPr bwMode="auto">
            <a:xfrm>
              <a:off x="4347" y="3127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82" name="Line 949"/>
            <p:cNvSpPr>
              <a:spLocks noChangeShapeType="1"/>
            </p:cNvSpPr>
            <p:nvPr/>
          </p:nvSpPr>
          <p:spPr bwMode="auto">
            <a:xfrm flipV="1">
              <a:off x="4365" y="3107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83" name="Line 950"/>
            <p:cNvSpPr>
              <a:spLocks noChangeShapeType="1"/>
            </p:cNvSpPr>
            <p:nvPr/>
          </p:nvSpPr>
          <p:spPr bwMode="auto">
            <a:xfrm flipH="1" flipV="1">
              <a:off x="4365" y="3093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84" name="Line 951"/>
            <p:cNvSpPr>
              <a:spLocks noChangeShapeType="1"/>
            </p:cNvSpPr>
            <p:nvPr/>
          </p:nvSpPr>
          <p:spPr bwMode="auto">
            <a:xfrm flipV="1">
              <a:off x="4365" y="3087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85" name="Line 952"/>
            <p:cNvSpPr>
              <a:spLocks noChangeShapeType="1"/>
            </p:cNvSpPr>
            <p:nvPr/>
          </p:nvSpPr>
          <p:spPr bwMode="auto">
            <a:xfrm>
              <a:off x="4365" y="3087"/>
              <a:ext cx="3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86" name="Line 953"/>
            <p:cNvSpPr>
              <a:spLocks noChangeShapeType="1"/>
            </p:cNvSpPr>
            <p:nvPr/>
          </p:nvSpPr>
          <p:spPr bwMode="auto">
            <a:xfrm flipV="1">
              <a:off x="4399" y="3087"/>
              <a:ext cx="12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87" name="Line 954"/>
            <p:cNvSpPr>
              <a:spLocks noChangeShapeType="1"/>
            </p:cNvSpPr>
            <p:nvPr/>
          </p:nvSpPr>
          <p:spPr bwMode="auto">
            <a:xfrm flipH="1" flipV="1">
              <a:off x="4407" y="3053"/>
              <a:ext cx="4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88" name="Line 955"/>
            <p:cNvSpPr>
              <a:spLocks noChangeShapeType="1"/>
            </p:cNvSpPr>
            <p:nvPr/>
          </p:nvSpPr>
          <p:spPr bwMode="auto">
            <a:xfrm flipH="1" flipV="1">
              <a:off x="4373" y="3047"/>
              <a:ext cx="3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89" name="Line 956"/>
            <p:cNvSpPr>
              <a:spLocks noChangeShapeType="1"/>
            </p:cNvSpPr>
            <p:nvPr/>
          </p:nvSpPr>
          <p:spPr bwMode="auto">
            <a:xfrm flipV="1">
              <a:off x="4373" y="3041"/>
              <a:ext cx="12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90" name="Line 957"/>
            <p:cNvSpPr>
              <a:spLocks noChangeShapeType="1"/>
            </p:cNvSpPr>
            <p:nvPr/>
          </p:nvSpPr>
          <p:spPr bwMode="auto">
            <a:xfrm flipH="1" flipV="1">
              <a:off x="4353" y="3015"/>
              <a:ext cx="32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91" name="Line 958"/>
            <p:cNvSpPr>
              <a:spLocks noChangeShapeType="1"/>
            </p:cNvSpPr>
            <p:nvPr/>
          </p:nvSpPr>
          <p:spPr bwMode="auto">
            <a:xfrm flipH="1">
              <a:off x="4333" y="3015"/>
              <a:ext cx="2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92" name="Line 959"/>
            <p:cNvSpPr>
              <a:spLocks noChangeShapeType="1"/>
            </p:cNvSpPr>
            <p:nvPr/>
          </p:nvSpPr>
          <p:spPr bwMode="auto">
            <a:xfrm flipH="1">
              <a:off x="4313" y="3035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93" name="Line 960"/>
            <p:cNvSpPr>
              <a:spLocks noChangeShapeType="1"/>
            </p:cNvSpPr>
            <p:nvPr/>
          </p:nvSpPr>
          <p:spPr bwMode="auto">
            <a:xfrm flipH="1">
              <a:off x="4299" y="3041"/>
              <a:ext cx="1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94" name="Line 961"/>
            <p:cNvSpPr>
              <a:spLocks noChangeShapeType="1"/>
            </p:cNvSpPr>
            <p:nvPr/>
          </p:nvSpPr>
          <p:spPr bwMode="auto">
            <a:xfrm flipH="1">
              <a:off x="4273" y="3053"/>
              <a:ext cx="26" cy="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95" name="Line 962"/>
            <p:cNvSpPr>
              <a:spLocks noChangeShapeType="1"/>
            </p:cNvSpPr>
            <p:nvPr/>
          </p:nvSpPr>
          <p:spPr bwMode="auto">
            <a:xfrm>
              <a:off x="4273" y="3069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96" name="Line 963"/>
            <p:cNvSpPr>
              <a:spLocks noChangeShapeType="1"/>
            </p:cNvSpPr>
            <p:nvPr/>
          </p:nvSpPr>
          <p:spPr bwMode="auto">
            <a:xfrm>
              <a:off x="4273" y="3075"/>
              <a:ext cx="1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97" name="Line 964"/>
            <p:cNvSpPr>
              <a:spLocks noChangeShapeType="1"/>
            </p:cNvSpPr>
            <p:nvPr/>
          </p:nvSpPr>
          <p:spPr bwMode="auto">
            <a:xfrm flipH="1">
              <a:off x="4281" y="3093"/>
              <a:ext cx="6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98" name="Freeform 965"/>
            <p:cNvSpPr>
              <a:spLocks/>
            </p:cNvSpPr>
            <p:nvPr/>
          </p:nvSpPr>
          <p:spPr bwMode="auto">
            <a:xfrm>
              <a:off x="4333" y="3139"/>
              <a:ext cx="32" cy="34"/>
            </a:xfrm>
            <a:custGeom>
              <a:avLst/>
              <a:gdLst>
                <a:gd name="T0" fmla="*/ 0 w 32"/>
                <a:gd name="T1" fmla="*/ 22 h 34"/>
                <a:gd name="T2" fmla="*/ 32 w 32"/>
                <a:gd name="T3" fmla="*/ 34 h 34"/>
                <a:gd name="T4" fmla="*/ 32 w 32"/>
                <a:gd name="T5" fmla="*/ 22 h 34"/>
                <a:gd name="T6" fmla="*/ 28 w 32"/>
                <a:gd name="T7" fmla="*/ 0 h 34"/>
                <a:gd name="T8" fmla="*/ 20 w 32"/>
                <a:gd name="T9" fmla="*/ 8 h 34"/>
                <a:gd name="T10" fmla="*/ 0 w 32"/>
                <a:gd name="T11" fmla="*/ 22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4"/>
                <a:gd name="T20" fmla="*/ 32 w 3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4">
                  <a:moveTo>
                    <a:pt x="0" y="22"/>
                  </a:moveTo>
                  <a:lnTo>
                    <a:pt x="32" y="34"/>
                  </a:lnTo>
                  <a:lnTo>
                    <a:pt x="32" y="22"/>
                  </a:lnTo>
                  <a:lnTo>
                    <a:pt x="28" y="0"/>
                  </a:lnTo>
                  <a:lnTo>
                    <a:pt x="20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99" name="Line 966"/>
            <p:cNvSpPr>
              <a:spLocks noChangeShapeType="1"/>
            </p:cNvSpPr>
            <p:nvPr/>
          </p:nvSpPr>
          <p:spPr bwMode="auto">
            <a:xfrm>
              <a:off x="4333" y="3161"/>
              <a:ext cx="32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00" name="Line 967"/>
            <p:cNvSpPr>
              <a:spLocks noChangeShapeType="1"/>
            </p:cNvSpPr>
            <p:nvPr/>
          </p:nvSpPr>
          <p:spPr bwMode="auto">
            <a:xfrm flipV="1">
              <a:off x="4365" y="3161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01" name="Line 968"/>
            <p:cNvSpPr>
              <a:spLocks noChangeShapeType="1"/>
            </p:cNvSpPr>
            <p:nvPr/>
          </p:nvSpPr>
          <p:spPr bwMode="auto">
            <a:xfrm flipH="1" flipV="1">
              <a:off x="4361" y="3139"/>
              <a:ext cx="4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02" name="Line 969"/>
            <p:cNvSpPr>
              <a:spLocks noChangeShapeType="1"/>
            </p:cNvSpPr>
            <p:nvPr/>
          </p:nvSpPr>
          <p:spPr bwMode="auto">
            <a:xfrm flipH="1">
              <a:off x="4353" y="3139"/>
              <a:ext cx="8" cy="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03" name="Line 970"/>
            <p:cNvSpPr>
              <a:spLocks noChangeShapeType="1"/>
            </p:cNvSpPr>
            <p:nvPr/>
          </p:nvSpPr>
          <p:spPr bwMode="auto">
            <a:xfrm flipH="1">
              <a:off x="4333" y="3147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04" name="Freeform 971"/>
            <p:cNvSpPr>
              <a:spLocks/>
            </p:cNvSpPr>
            <p:nvPr/>
          </p:nvSpPr>
          <p:spPr bwMode="auto">
            <a:xfrm>
              <a:off x="4347" y="3193"/>
              <a:ext cx="14" cy="20"/>
            </a:xfrm>
            <a:custGeom>
              <a:avLst/>
              <a:gdLst>
                <a:gd name="T0" fmla="*/ 0 w 14"/>
                <a:gd name="T1" fmla="*/ 20 h 20"/>
                <a:gd name="T2" fmla="*/ 14 w 14"/>
                <a:gd name="T3" fmla="*/ 14 h 20"/>
                <a:gd name="T4" fmla="*/ 14 w 14"/>
                <a:gd name="T5" fmla="*/ 6 h 20"/>
                <a:gd name="T6" fmla="*/ 6 w 14"/>
                <a:gd name="T7" fmla="*/ 0 h 20"/>
                <a:gd name="T8" fmla="*/ 0 w 14"/>
                <a:gd name="T9" fmla="*/ 6 h 20"/>
                <a:gd name="T10" fmla="*/ 0 w 14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0"/>
                <a:gd name="T20" fmla="*/ 14 w 14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0">
                  <a:moveTo>
                    <a:pt x="0" y="20"/>
                  </a:moveTo>
                  <a:lnTo>
                    <a:pt x="14" y="14"/>
                  </a:lnTo>
                  <a:lnTo>
                    <a:pt x="14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05" name="Line 972"/>
            <p:cNvSpPr>
              <a:spLocks noChangeShapeType="1"/>
            </p:cNvSpPr>
            <p:nvPr/>
          </p:nvSpPr>
          <p:spPr bwMode="auto">
            <a:xfrm flipV="1">
              <a:off x="4347" y="3207"/>
              <a:ext cx="14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06" name="Line 973"/>
            <p:cNvSpPr>
              <a:spLocks noChangeShapeType="1"/>
            </p:cNvSpPr>
            <p:nvPr/>
          </p:nvSpPr>
          <p:spPr bwMode="auto">
            <a:xfrm flipV="1">
              <a:off x="4361" y="3199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07" name="Line 974"/>
            <p:cNvSpPr>
              <a:spLocks noChangeShapeType="1"/>
            </p:cNvSpPr>
            <p:nvPr/>
          </p:nvSpPr>
          <p:spPr bwMode="auto">
            <a:xfrm flipH="1" flipV="1">
              <a:off x="4353" y="3193"/>
              <a:ext cx="8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08" name="Line 975"/>
            <p:cNvSpPr>
              <a:spLocks noChangeShapeType="1"/>
            </p:cNvSpPr>
            <p:nvPr/>
          </p:nvSpPr>
          <p:spPr bwMode="auto">
            <a:xfrm flipH="1">
              <a:off x="4347" y="3193"/>
              <a:ext cx="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09" name="Line 976"/>
            <p:cNvSpPr>
              <a:spLocks noChangeShapeType="1"/>
            </p:cNvSpPr>
            <p:nvPr/>
          </p:nvSpPr>
          <p:spPr bwMode="auto">
            <a:xfrm>
              <a:off x="4347" y="3199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10" name="Freeform 977"/>
            <p:cNvSpPr>
              <a:spLocks/>
            </p:cNvSpPr>
            <p:nvPr/>
          </p:nvSpPr>
          <p:spPr bwMode="auto">
            <a:xfrm>
              <a:off x="4259" y="3171"/>
              <a:ext cx="92" cy="64"/>
            </a:xfrm>
            <a:custGeom>
              <a:avLst/>
              <a:gdLst>
                <a:gd name="T0" fmla="*/ 10 w 92"/>
                <a:gd name="T1" fmla="*/ 18 h 64"/>
                <a:gd name="T2" fmla="*/ 26 w 92"/>
                <a:gd name="T3" fmla="*/ 18 h 64"/>
                <a:gd name="T4" fmla="*/ 38 w 92"/>
                <a:gd name="T5" fmla="*/ 58 h 64"/>
                <a:gd name="T6" fmla="*/ 44 w 92"/>
                <a:gd name="T7" fmla="*/ 64 h 64"/>
                <a:gd name="T8" fmla="*/ 58 w 92"/>
                <a:gd name="T9" fmla="*/ 40 h 64"/>
                <a:gd name="T10" fmla="*/ 92 w 92"/>
                <a:gd name="T11" fmla="*/ 12 h 64"/>
                <a:gd name="T12" fmla="*/ 92 w 92"/>
                <a:gd name="T13" fmla="*/ 4 h 64"/>
                <a:gd name="T14" fmla="*/ 72 w 92"/>
                <a:gd name="T15" fmla="*/ 18 h 64"/>
                <a:gd name="T16" fmla="*/ 58 w 92"/>
                <a:gd name="T17" fmla="*/ 0 h 64"/>
                <a:gd name="T18" fmla="*/ 38 w 92"/>
                <a:gd name="T19" fmla="*/ 0 h 64"/>
                <a:gd name="T20" fmla="*/ 26 w 92"/>
                <a:gd name="T21" fmla="*/ 4 h 64"/>
                <a:gd name="T22" fmla="*/ 10 w 92"/>
                <a:gd name="T23" fmla="*/ 0 h 64"/>
                <a:gd name="T24" fmla="*/ 0 w 92"/>
                <a:gd name="T25" fmla="*/ 0 h 64"/>
                <a:gd name="T26" fmla="*/ 6 w 92"/>
                <a:gd name="T27" fmla="*/ 4 h 64"/>
                <a:gd name="T28" fmla="*/ 6 w 92"/>
                <a:gd name="T29" fmla="*/ 18 h 64"/>
                <a:gd name="T30" fmla="*/ 10 w 92"/>
                <a:gd name="T31" fmla="*/ 18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"/>
                <a:gd name="T49" fmla="*/ 0 h 64"/>
                <a:gd name="T50" fmla="*/ 92 w 92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" h="64">
                  <a:moveTo>
                    <a:pt x="10" y="18"/>
                  </a:moveTo>
                  <a:lnTo>
                    <a:pt x="26" y="18"/>
                  </a:lnTo>
                  <a:lnTo>
                    <a:pt x="38" y="58"/>
                  </a:lnTo>
                  <a:lnTo>
                    <a:pt x="44" y="64"/>
                  </a:lnTo>
                  <a:lnTo>
                    <a:pt x="58" y="40"/>
                  </a:lnTo>
                  <a:lnTo>
                    <a:pt x="92" y="12"/>
                  </a:lnTo>
                  <a:lnTo>
                    <a:pt x="92" y="4"/>
                  </a:lnTo>
                  <a:lnTo>
                    <a:pt x="72" y="18"/>
                  </a:lnTo>
                  <a:lnTo>
                    <a:pt x="58" y="0"/>
                  </a:lnTo>
                  <a:lnTo>
                    <a:pt x="38" y="0"/>
                  </a:lnTo>
                  <a:lnTo>
                    <a:pt x="26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6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11" name="Line 978"/>
            <p:cNvSpPr>
              <a:spLocks noChangeShapeType="1"/>
            </p:cNvSpPr>
            <p:nvPr/>
          </p:nvSpPr>
          <p:spPr bwMode="auto">
            <a:xfrm>
              <a:off x="4269" y="3189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12" name="Line 979"/>
            <p:cNvSpPr>
              <a:spLocks noChangeShapeType="1"/>
            </p:cNvSpPr>
            <p:nvPr/>
          </p:nvSpPr>
          <p:spPr bwMode="auto">
            <a:xfrm>
              <a:off x="4285" y="3189"/>
              <a:ext cx="12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13" name="Line 980"/>
            <p:cNvSpPr>
              <a:spLocks noChangeShapeType="1"/>
            </p:cNvSpPr>
            <p:nvPr/>
          </p:nvSpPr>
          <p:spPr bwMode="auto">
            <a:xfrm>
              <a:off x="4297" y="3229"/>
              <a:ext cx="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14" name="Line 981"/>
            <p:cNvSpPr>
              <a:spLocks noChangeShapeType="1"/>
            </p:cNvSpPr>
            <p:nvPr/>
          </p:nvSpPr>
          <p:spPr bwMode="auto">
            <a:xfrm flipV="1">
              <a:off x="4303" y="3211"/>
              <a:ext cx="14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15" name="Line 982"/>
            <p:cNvSpPr>
              <a:spLocks noChangeShapeType="1"/>
            </p:cNvSpPr>
            <p:nvPr/>
          </p:nvSpPr>
          <p:spPr bwMode="auto">
            <a:xfrm flipV="1">
              <a:off x="4317" y="3183"/>
              <a:ext cx="34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16" name="Line 983"/>
            <p:cNvSpPr>
              <a:spLocks noChangeShapeType="1"/>
            </p:cNvSpPr>
            <p:nvPr/>
          </p:nvSpPr>
          <p:spPr bwMode="auto">
            <a:xfrm flipV="1">
              <a:off x="4351" y="3175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17" name="Line 984"/>
            <p:cNvSpPr>
              <a:spLocks noChangeShapeType="1"/>
            </p:cNvSpPr>
            <p:nvPr/>
          </p:nvSpPr>
          <p:spPr bwMode="auto">
            <a:xfrm flipH="1">
              <a:off x="4331" y="3175"/>
              <a:ext cx="2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18" name="Line 985"/>
            <p:cNvSpPr>
              <a:spLocks noChangeShapeType="1"/>
            </p:cNvSpPr>
            <p:nvPr/>
          </p:nvSpPr>
          <p:spPr bwMode="auto">
            <a:xfrm flipH="1" flipV="1">
              <a:off x="4317" y="3171"/>
              <a:ext cx="1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19" name="Line 986"/>
            <p:cNvSpPr>
              <a:spLocks noChangeShapeType="1"/>
            </p:cNvSpPr>
            <p:nvPr/>
          </p:nvSpPr>
          <p:spPr bwMode="auto">
            <a:xfrm flipH="1">
              <a:off x="4297" y="3171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20" name="Line 987"/>
            <p:cNvSpPr>
              <a:spLocks noChangeShapeType="1"/>
            </p:cNvSpPr>
            <p:nvPr/>
          </p:nvSpPr>
          <p:spPr bwMode="auto">
            <a:xfrm flipH="1">
              <a:off x="4285" y="3171"/>
              <a:ext cx="12" cy="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21" name="Line 988"/>
            <p:cNvSpPr>
              <a:spLocks noChangeShapeType="1"/>
            </p:cNvSpPr>
            <p:nvPr/>
          </p:nvSpPr>
          <p:spPr bwMode="auto">
            <a:xfrm flipH="1" flipV="1">
              <a:off x="4269" y="3171"/>
              <a:ext cx="1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22" name="Line 989"/>
            <p:cNvSpPr>
              <a:spLocks noChangeShapeType="1"/>
            </p:cNvSpPr>
            <p:nvPr/>
          </p:nvSpPr>
          <p:spPr bwMode="auto">
            <a:xfrm flipH="1">
              <a:off x="4259" y="3171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23" name="Line 990"/>
            <p:cNvSpPr>
              <a:spLocks noChangeShapeType="1"/>
            </p:cNvSpPr>
            <p:nvPr/>
          </p:nvSpPr>
          <p:spPr bwMode="auto">
            <a:xfrm>
              <a:off x="4259" y="3171"/>
              <a:ext cx="6" cy="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24" name="Line 991"/>
            <p:cNvSpPr>
              <a:spLocks noChangeShapeType="1"/>
            </p:cNvSpPr>
            <p:nvPr/>
          </p:nvSpPr>
          <p:spPr bwMode="auto">
            <a:xfrm>
              <a:off x="4265" y="3175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25" name="Line 992"/>
            <p:cNvSpPr>
              <a:spLocks noChangeShapeType="1"/>
            </p:cNvSpPr>
            <p:nvPr/>
          </p:nvSpPr>
          <p:spPr bwMode="auto">
            <a:xfrm>
              <a:off x="4265" y="3189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26" name="Freeform 993"/>
            <p:cNvSpPr>
              <a:spLocks/>
            </p:cNvSpPr>
            <p:nvPr/>
          </p:nvSpPr>
          <p:spPr bwMode="auto">
            <a:xfrm>
              <a:off x="4255" y="3167"/>
              <a:ext cx="92" cy="64"/>
            </a:xfrm>
            <a:custGeom>
              <a:avLst/>
              <a:gdLst>
                <a:gd name="T0" fmla="*/ 10 w 92"/>
                <a:gd name="T1" fmla="*/ 18 h 64"/>
                <a:gd name="T2" fmla="*/ 26 w 92"/>
                <a:gd name="T3" fmla="*/ 18 h 64"/>
                <a:gd name="T4" fmla="*/ 38 w 92"/>
                <a:gd name="T5" fmla="*/ 58 h 64"/>
                <a:gd name="T6" fmla="*/ 44 w 92"/>
                <a:gd name="T7" fmla="*/ 64 h 64"/>
                <a:gd name="T8" fmla="*/ 58 w 92"/>
                <a:gd name="T9" fmla="*/ 40 h 64"/>
                <a:gd name="T10" fmla="*/ 92 w 92"/>
                <a:gd name="T11" fmla="*/ 12 h 64"/>
                <a:gd name="T12" fmla="*/ 92 w 92"/>
                <a:gd name="T13" fmla="*/ 6 h 64"/>
                <a:gd name="T14" fmla="*/ 72 w 92"/>
                <a:gd name="T15" fmla="*/ 18 h 64"/>
                <a:gd name="T16" fmla="*/ 58 w 92"/>
                <a:gd name="T17" fmla="*/ 0 h 64"/>
                <a:gd name="T18" fmla="*/ 38 w 92"/>
                <a:gd name="T19" fmla="*/ 0 h 64"/>
                <a:gd name="T20" fmla="*/ 26 w 92"/>
                <a:gd name="T21" fmla="*/ 6 h 64"/>
                <a:gd name="T22" fmla="*/ 10 w 92"/>
                <a:gd name="T23" fmla="*/ 0 h 64"/>
                <a:gd name="T24" fmla="*/ 0 w 92"/>
                <a:gd name="T25" fmla="*/ 0 h 64"/>
                <a:gd name="T26" fmla="*/ 6 w 92"/>
                <a:gd name="T27" fmla="*/ 6 h 64"/>
                <a:gd name="T28" fmla="*/ 6 w 92"/>
                <a:gd name="T29" fmla="*/ 18 h 64"/>
                <a:gd name="T30" fmla="*/ 10 w 92"/>
                <a:gd name="T31" fmla="*/ 18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"/>
                <a:gd name="T49" fmla="*/ 0 h 64"/>
                <a:gd name="T50" fmla="*/ 92 w 92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" h="64">
                  <a:moveTo>
                    <a:pt x="10" y="18"/>
                  </a:moveTo>
                  <a:lnTo>
                    <a:pt x="26" y="18"/>
                  </a:lnTo>
                  <a:lnTo>
                    <a:pt x="38" y="58"/>
                  </a:lnTo>
                  <a:lnTo>
                    <a:pt x="44" y="64"/>
                  </a:lnTo>
                  <a:lnTo>
                    <a:pt x="58" y="40"/>
                  </a:lnTo>
                  <a:lnTo>
                    <a:pt x="92" y="12"/>
                  </a:lnTo>
                  <a:lnTo>
                    <a:pt x="92" y="6"/>
                  </a:lnTo>
                  <a:lnTo>
                    <a:pt x="72" y="18"/>
                  </a:lnTo>
                  <a:lnTo>
                    <a:pt x="58" y="0"/>
                  </a:lnTo>
                  <a:lnTo>
                    <a:pt x="38" y="0"/>
                  </a:lnTo>
                  <a:lnTo>
                    <a:pt x="26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27" name="Line 994"/>
            <p:cNvSpPr>
              <a:spLocks noChangeShapeType="1"/>
            </p:cNvSpPr>
            <p:nvPr/>
          </p:nvSpPr>
          <p:spPr bwMode="auto">
            <a:xfrm>
              <a:off x="4265" y="3185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28" name="Line 995"/>
            <p:cNvSpPr>
              <a:spLocks noChangeShapeType="1"/>
            </p:cNvSpPr>
            <p:nvPr/>
          </p:nvSpPr>
          <p:spPr bwMode="auto">
            <a:xfrm>
              <a:off x="4281" y="3185"/>
              <a:ext cx="12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29" name="Line 996"/>
            <p:cNvSpPr>
              <a:spLocks noChangeShapeType="1"/>
            </p:cNvSpPr>
            <p:nvPr/>
          </p:nvSpPr>
          <p:spPr bwMode="auto">
            <a:xfrm>
              <a:off x="4293" y="3225"/>
              <a:ext cx="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30" name="Line 997"/>
            <p:cNvSpPr>
              <a:spLocks noChangeShapeType="1"/>
            </p:cNvSpPr>
            <p:nvPr/>
          </p:nvSpPr>
          <p:spPr bwMode="auto">
            <a:xfrm flipV="1">
              <a:off x="4299" y="3207"/>
              <a:ext cx="14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31" name="Line 998"/>
            <p:cNvSpPr>
              <a:spLocks noChangeShapeType="1"/>
            </p:cNvSpPr>
            <p:nvPr/>
          </p:nvSpPr>
          <p:spPr bwMode="auto">
            <a:xfrm flipV="1">
              <a:off x="4313" y="3179"/>
              <a:ext cx="34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32" name="Line 999"/>
            <p:cNvSpPr>
              <a:spLocks noChangeShapeType="1"/>
            </p:cNvSpPr>
            <p:nvPr/>
          </p:nvSpPr>
          <p:spPr bwMode="auto">
            <a:xfrm flipV="1">
              <a:off x="4347" y="3173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33" name="Line 1000"/>
            <p:cNvSpPr>
              <a:spLocks noChangeShapeType="1"/>
            </p:cNvSpPr>
            <p:nvPr/>
          </p:nvSpPr>
          <p:spPr bwMode="auto">
            <a:xfrm flipH="1">
              <a:off x="4327" y="3173"/>
              <a:ext cx="20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34" name="Line 1001"/>
            <p:cNvSpPr>
              <a:spLocks noChangeShapeType="1"/>
            </p:cNvSpPr>
            <p:nvPr/>
          </p:nvSpPr>
          <p:spPr bwMode="auto">
            <a:xfrm flipH="1" flipV="1">
              <a:off x="4313" y="3167"/>
              <a:ext cx="14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35" name="Line 1002"/>
            <p:cNvSpPr>
              <a:spLocks noChangeShapeType="1"/>
            </p:cNvSpPr>
            <p:nvPr/>
          </p:nvSpPr>
          <p:spPr bwMode="auto">
            <a:xfrm flipH="1">
              <a:off x="4293" y="3167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36" name="Line 1003"/>
            <p:cNvSpPr>
              <a:spLocks noChangeShapeType="1"/>
            </p:cNvSpPr>
            <p:nvPr/>
          </p:nvSpPr>
          <p:spPr bwMode="auto">
            <a:xfrm flipH="1">
              <a:off x="4281" y="3167"/>
              <a:ext cx="12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37" name="Line 1004"/>
            <p:cNvSpPr>
              <a:spLocks noChangeShapeType="1"/>
            </p:cNvSpPr>
            <p:nvPr/>
          </p:nvSpPr>
          <p:spPr bwMode="auto">
            <a:xfrm flipH="1" flipV="1">
              <a:off x="4265" y="3167"/>
              <a:ext cx="1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38" name="Line 1005"/>
            <p:cNvSpPr>
              <a:spLocks noChangeShapeType="1"/>
            </p:cNvSpPr>
            <p:nvPr/>
          </p:nvSpPr>
          <p:spPr bwMode="auto">
            <a:xfrm flipH="1">
              <a:off x="4255" y="3167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39" name="Line 1006"/>
            <p:cNvSpPr>
              <a:spLocks noChangeShapeType="1"/>
            </p:cNvSpPr>
            <p:nvPr/>
          </p:nvSpPr>
          <p:spPr bwMode="auto">
            <a:xfrm>
              <a:off x="4255" y="3167"/>
              <a:ext cx="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40" name="Line 1007"/>
            <p:cNvSpPr>
              <a:spLocks noChangeShapeType="1"/>
            </p:cNvSpPr>
            <p:nvPr/>
          </p:nvSpPr>
          <p:spPr bwMode="auto">
            <a:xfrm>
              <a:off x="4261" y="3173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41" name="Line 1008"/>
            <p:cNvSpPr>
              <a:spLocks noChangeShapeType="1"/>
            </p:cNvSpPr>
            <p:nvPr/>
          </p:nvSpPr>
          <p:spPr bwMode="auto">
            <a:xfrm>
              <a:off x="4261" y="3185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42" name="Freeform 1009"/>
            <p:cNvSpPr>
              <a:spLocks/>
            </p:cNvSpPr>
            <p:nvPr/>
          </p:nvSpPr>
          <p:spPr bwMode="auto">
            <a:xfrm>
              <a:off x="4075" y="3127"/>
              <a:ext cx="198" cy="137"/>
            </a:xfrm>
            <a:custGeom>
              <a:avLst/>
              <a:gdLst>
                <a:gd name="T0" fmla="*/ 180 w 198"/>
                <a:gd name="T1" fmla="*/ 46 h 137"/>
                <a:gd name="T2" fmla="*/ 158 w 198"/>
                <a:gd name="T3" fmla="*/ 52 h 137"/>
                <a:gd name="T4" fmla="*/ 158 w 198"/>
                <a:gd name="T5" fmla="*/ 40 h 137"/>
                <a:gd name="T6" fmla="*/ 166 w 198"/>
                <a:gd name="T7" fmla="*/ 20 h 137"/>
                <a:gd name="T8" fmla="*/ 158 w 198"/>
                <a:gd name="T9" fmla="*/ 20 h 137"/>
                <a:gd name="T10" fmla="*/ 120 w 198"/>
                <a:gd name="T11" fmla="*/ 0 h 137"/>
                <a:gd name="T12" fmla="*/ 94 w 198"/>
                <a:gd name="T13" fmla="*/ 12 h 137"/>
                <a:gd name="T14" fmla="*/ 66 w 198"/>
                <a:gd name="T15" fmla="*/ 20 h 137"/>
                <a:gd name="T16" fmla="*/ 52 w 198"/>
                <a:gd name="T17" fmla="*/ 34 h 137"/>
                <a:gd name="T18" fmla="*/ 42 w 198"/>
                <a:gd name="T19" fmla="*/ 34 h 137"/>
                <a:gd name="T20" fmla="*/ 20 w 198"/>
                <a:gd name="T21" fmla="*/ 46 h 137"/>
                <a:gd name="T22" fmla="*/ 0 w 198"/>
                <a:gd name="T23" fmla="*/ 52 h 137"/>
                <a:gd name="T24" fmla="*/ 0 w 198"/>
                <a:gd name="T25" fmla="*/ 72 h 137"/>
                <a:gd name="T26" fmla="*/ 20 w 198"/>
                <a:gd name="T27" fmla="*/ 92 h 137"/>
                <a:gd name="T28" fmla="*/ 42 w 198"/>
                <a:gd name="T29" fmla="*/ 104 h 137"/>
                <a:gd name="T30" fmla="*/ 66 w 198"/>
                <a:gd name="T31" fmla="*/ 112 h 137"/>
                <a:gd name="T32" fmla="*/ 66 w 198"/>
                <a:gd name="T33" fmla="*/ 137 h 137"/>
                <a:gd name="T34" fmla="*/ 134 w 198"/>
                <a:gd name="T35" fmla="*/ 137 h 137"/>
                <a:gd name="T36" fmla="*/ 140 w 198"/>
                <a:gd name="T37" fmla="*/ 118 h 137"/>
                <a:gd name="T38" fmla="*/ 166 w 198"/>
                <a:gd name="T39" fmla="*/ 125 h 137"/>
                <a:gd name="T40" fmla="*/ 172 w 198"/>
                <a:gd name="T41" fmla="*/ 118 h 137"/>
                <a:gd name="T42" fmla="*/ 186 w 198"/>
                <a:gd name="T43" fmla="*/ 118 h 137"/>
                <a:gd name="T44" fmla="*/ 186 w 198"/>
                <a:gd name="T45" fmla="*/ 98 h 137"/>
                <a:gd name="T46" fmla="*/ 180 w 198"/>
                <a:gd name="T47" fmla="*/ 86 h 137"/>
                <a:gd name="T48" fmla="*/ 198 w 198"/>
                <a:gd name="T49" fmla="*/ 86 h 137"/>
                <a:gd name="T50" fmla="*/ 180 w 198"/>
                <a:gd name="T51" fmla="*/ 46 h 1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8"/>
                <a:gd name="T79" fmla="*/ 0 h 137"/>
                <a:gd name="T80" fmla="*/ 198 w 198"/>
                <a:gd name="T81" fmla="*/ 137 h 1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8" h="137">
                  <a:moveTo>
                    <a:pt x="180" y="46"/>
                  </a:moveTo>
                  <a:lnTo>
                    <a:pt x="158" y="52"/>
                  </a:lnTo>
                  <a:lnTo>
                    <a:pt x="158" y="40"/>
                  </a:lnTo>
                  <a:lnTo>
                    <a:pt x="166" y="20"/>
                  </a:lnTo>
                  <a:lnTo>
                    <a:pt x="158" y="20"/>
                  </a:lnTo>
                  <a:lnTo>
                    <a:pt x="120" y="0"/>
                  </a:lnTo>
                  <a:lnTo>
                    <a:pt x="94" y="12"/>
                  </a:lnTo>
                  <a:lnTo>
                    <a:pt x="66" y="20"/>
                  </a:lnTo>
                  <a:lnTo>
                    <a:pt x="52" y="34"/>
                  </a:lnTo>
                  <a:lnTo>
                    <a:pt x="42" y="34"/>
                  </a:lnTo>
                  <a:lnTo>
                    <a:pt x="20" y="46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0" y="92"/>
                  </a:lnTo>
                  <a:lnTo>
                    <a:pt x="42" y="104"/>
                  </a:lnTo>
                  <a:lnTo>
                    <a:pt x="66" y="112"/>
                  </a:lnTo>
                  <a:lnTo>
                    <a:pt x="66" y="137"/>
                  </a:lnTo>
                  <a:lnTo>
                    <a:pt x="134" y="137"/>
                  </a:lnTo>
                  <a:lnTo>
                    <a:pt x="140" y="118"/>
                  </a:lnTo>
                  <a:lnTo>
                    <a:pt x="166" y="125"/>
                  </a:lnTo>
                  <a:lnTo>
                    <a:pt x="172" y="118"/>
                  </a:lnTo>
                  <a:lnTo>
                    <a:pt x="186" y="118"/>
                  </a:lnTo>
                  <a:lnTo>
                    <a:pt x="186" y="98"/>
                  </a:lnTo>
                  <a:lnTo>
                    <a:pt x="180" y="86"/>
                  </a:lnTo>
                  <a:lnTo>
                    <a:pt x="198" y="86"/>
                  </a:lnTo>
                  <a:lnTo>
                    <a:pt x="180" y="4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43" name="Line 1010"/>
            <p:cNvSpPr>
              <a:spLocks noChangeShapeType="1"/>
            </p:cNvSpPr>
            <p:nvPr/>
          </p:nvSpPr>
          <p:spPr bwMode="auto">
            <a:xfrm flipH="1">
              <a:off x="4233" y="3173"/>
              <a:ext cx="2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44" name="Line 1011"/>
            <p:cNvSpPr>
              <a:spLocks noChangeShapeType="1"/>
            </p:cNvSpPr>
            <p:nvPr/>
          </p:nvSpPr>
          <p:spPr bwMode="auto">
            <a:xfrm flipV="1">
              <a:off x="4233" y="3167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745" name="Line 1012"/>
            <p:cNvSpPr>
              <a:spLocks noChangeShapeType="1"/>
            </p:cNvSpPr>
            <p:nvPr/>
          </p:nvSpPr>
          <p:spPr bwMode="auto">
            <a:xfrm flipV="1">
              <a:off x="4233" y="3147"/>
              <a:ext cx="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1518" name="Line 1013"/>
          <p:cNvSpPr>
            <a:spLocks noChangeShapeType="1"/>
          </p:cNvSpPr>
          <p:nvPr/>
        </p:nvSpPr>
        <p:spPr bwMode="auto">
          <a:xfrm flipH="1">
            <a:off x="6719888" y="4386263"/>
            <a:ext cx="127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19" name="Line 1014"/>
          <p:cNvSpPr>
            <a:spLocks noChangeShapeType="1"/>
          </p:cNvSpPr>
          <p:nvPr/>
        </p:nvSpPr>
        <p:spPr bwMode="auto">
          <a:xfrm flipH="1" flipV="1">
            <a:off x="6659563" y="4354513"/>
            <a:ext cx="60325" cy="31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20" name="Line 1015"/>
          <p:cNvSpPr>
            <a:spLocks noChangeShapeType="1"/>
          </p:cNvSpPr>
          <p:nvPr/>
        </p:nvSpPr>
        <p:spPr bwMode="auto">
          <a:xfrm flipH="1">
            <a:off x="6618288" y="4354513"/>
            <a:ext cx="41275" cy="190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21" name="Line 1016"/>
          <p:cNvSpPr>
            <a:spLocks noChangeShapeType="1"/>
          </p:cNvSpPr>
          <p:nvPr/>
        </p:nvSpPr>
        <p:spPr bwMode="auto">
          <a:xfrm flipH="1">
            <a:off x="6573838" y="4373563"/>
            <a:ext cx="4445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22" name="Line 1017"/>
          <p:cNvSpPr>
            <a:spLocks noChangeShapeType="1"/>
          </p:cNvSpPr>
          <p:nvPr/>
        </p:nvSpPr>
        <p:spPr bwMode="auto">
          <a:xfrm flipH="1">
            <a:off x="6551613" y="4386263"/>
            <a:ext cx="22225" cy="22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23" name="Line 1018"/>
          <p:cNvSpPr>
            <a:spLocks noChangeShapeType="1"/>
          </p:cNvSpPr>
          <p:nvPr/>
        </p:nvSpPr>
        <p:spPr bwMode="auto">
          <a:xfrm flipH="1">
            <a:off x="6535738" y="4408488"/>
            <a:ext cx="15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24" name="Line 1019"/>
          <p:cNvSpPr>
            <a:spLocks noChangeShapeType="1"/>
          </p:cNvSpPr>
          <p:nvPr/>
        </p:nvSpPr>
        <p:spPr bwMode="auto">
          <a:xfrm flipH="1">
            <a:off x="6500813" y="4408488"/>
            <a:ext cx="34925" cy="190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25" name="Line 1020"/>
          <p:cNvSpPr>
            <a:spLocks noChangeShapeType="1"/>
          </p:cNvSpPr>
          <p:nvPr/>
        </p:nvSpPr>
        <p:spPr bwMode="auto">
          <a:xfrm flipH="1">
            <a:off x="6469063" y="4427538"/>
            <a:ext cx="3175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26" name="Line 1021"/>
          <p:cNvSpPr>
            <a:spLocks noChangeShapeType="1"/>
          </p:cNvSpPr>
          <p:nvPr/>
        </p:nvSpPr>
        <p:spPr bwMode="auto">
          <a:xfrm>
            <a:off x="6469063" y="4437063"/>
            <a:ext cx="158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27" name="Line 1022"/>
          <p:cNvSpPr>
            <a:spLocks noChangeShapeType="1"/>
          </p:cNvSpPr>
          <p:nvPr/>
        </p:nvSpPr>
        <p:spPr bwMode="auto">
          <a:xfrm>
            <a:off x="6469063" y="4468813"/>
            <a:ext cx="31750" cy="31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28" name="Line 1023"/>
          <p:cNvSpPr>
            <a:spLocks noChangeShapeType="1"/>
          </p:cNvSpPr>
          <p:nvPr/>
        </p:nvSpPr>
        <p:spPr bwMode="auto">
          <a:xfrm>
            <a:off x="6500813" y="4500563"/>
            <a:ext cx="34925" cy="190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29" name="Line 0"/>
          <p:cNvSpPr>
            <a:spLocks noChangeShapeType="1"/>
          </p:cNvSpPr>
          <p:nvPr/>
        </p:nvSpPr>
        <p:spPr bwMode="auto">
          <a:xfrm>
            <a:off x="6535738" y="4519613"/>
            <a:ext cx="38100" cy="127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30" name="Line 1"/>
          <p:cNvSpPr>
            <a:spLocks noChangeShapeType="1"/>
          </p:cNvSpPr>
          <p:nvPr/>
        </p:nvSpPr>
        <p:spPr bwMode="auto">
          <a:xfrm>
            <a:off x="6573838" y="4532313"/>
            <a:ext cx="158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31" name="Line 2"/>
          <p:cNvSpPr>
            <a:spLocks noChangeShapeType="1"/>
          </p:cNvSpPr>
          <p:nvPr/>
        </p:nvSpPr>
        <p:spPr bwMode="auto">
          <a:xfrm>
            <a:off x="6573838" y="4572000"/>
            <a:ext cx="1079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32" name="Line 3"/>
          <p:cNvSpPr>
            <a:spLocks noChangeShapeType="1"/>
          </p:cNvSpPr>
          <p:nvPr/>
        </p:nvSpPr>
        <p:spPr bwMode="auto">
          <a:xfrm flipV="1">
            <a:off x="6681788" y="454183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33" name="Line 4"/>
          <p:cNvSpPr>
            <a:spLocks noChangeShapeType="1"/>
          </p:cNvSpPr>
          <p:nvPr/>
        </p:nvSpPr>
        <p:spPr bwMode="auto">
          <a:xfrm>
            <a:off x="6691313" y="4541838"/>
            <a:ext cx="41275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34" name="Line 5"/>
          <p:cNvSpPr>
            <a:spLocks noChangeShapeType="1"/>
          </p:cNvSpPr>
          <p:nvPr/>
        </p:nvSpPr>
        <p:spPr bwMode="auto">
          <a:xfrm flipV="1">
            <a:off x="6732588" y="4541838"/>
            <a:ext cx="9525" cy="111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35" name="Line 6"/>
          <p:cNvSpPr>
            <a:spLocks noChangeShapeType="1"/>
          </p:cNvSpPr>
          <p:nvPr/>
        </p:nvSpPr>
        <p:spPr bwMode="auto">
          <a:xfrm>
            <a:off x="6742113" y="4541838"/>
            <a:ext cx="222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36" name="Line 7"/>
          <p:cNvSpPr>
            <a:spLocks noChangeShapeType="1"/>
          </p:cNvSpPr>
          <p:nvPr/>
        </p:nvSpPr>
        <p:spPr bwMode="auto">
          <a:xfrm flipV="1">
            <a:off x="6764338" y="4510088"/>
            <a:ext cx="158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37" name="Line 8"/>
          <p:cNvSpPr>
            <a:spLocks noChangeShapeType="1"/>
          </p:cNvSpPr>
          <p:nvPr/>
        </p:nvSpPr>
        <p:spPr bwMode="auto">
          <a:xfrm flipH="1" flipV="1">
            <a:off x="6754813" y="4491038"/>
            <a:ext cx="9525" cy="190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38" name="Line 9"/>
          <p:cNvSpPr>
            <a:spLocks noChangeShapeType="1"/>
          </p:cNvSpPr>
          <p:nvPr/>
        </p:nvSpPr>
        <p:spPr bwMode="auto">
          <a:xfrm>
            <a:off x="6754813" y="4491038"/>
            <a:ext cx="28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39" name="Line 10"/>
          <p:cNvSpPr>
            <a:spLocks noChangeShapeType="1"/>
          </p:cNvSpPr>
          <p:nvPr/>
        </p:nvSpPr>
        <p:spPr bwMode="auto">
          <a:xfrm flipH="1" flipV="1">
            <a:off x="6754813" y="4427538"/>
            <a:ext cx="28575" cy="635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40" name="Text Box 11"/>
          <p:cNvSpPr txBox="1">
            <a:spLocks noChangeArrowheads="1"/>
          </p:cNvSpPr>
          <p:nvPr/>
        </p:nvSpPr>
        <p:spPr bwMode="auto">
          <a:xfrm>
            <a:off x="5257800" y="3048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2000">
                <a:latin typeface="Arial Black" charset="0"/>
              </a:rPr>
              <a:t>6%</a:t>
            </a:r>
          </a:p>
        </p:txBody>
      </p:sp>
      <p:sp>
        <p:nvSpPr>
          <p:cNvPr id="21541" name="Text Box 12"/>
          <p:cNvSpPr txBox="1">
            <a:spLocks noChangeArrowheads="1"/>
          </p:cNvSpPr>
          <p:nvPr/>
        </p:nvSpPr>
        <p:spPr bwMode="auto">
          <a:xfrm>
            <a:off x="6934200" y="3352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2000" dirty="0">
                <a:latin typeface="Arial Black" charset="0"/>
              </a:rPr>
              <a:t>9</a:t>
            </a:r>
            <a:r>
              <a:rPr lang="sv-SE" sz="2000" dirty="0" smtClean="0">
                <a:latin typeface="Arial Black" charset="0"/>
              </a:rPr>
              <a:t>%</a:t>
            </a:r>
            <a:endParaRPr lang="sv-SE" sz="2000" dirty="0">
              <a:latin typeface="Arial Black" charset="0"/>
            </a:endParaRPr>
          </a:p>
        </p:txBody>
      </p:sp>
      <p:sp>
        <p:nvSpPr>
          <p:cNvPr id="21542" name="Text Box 13"/>
          <p:cNvSpPr txBox="1">
            <a:spLocks noChangeArrowheads="1"/>
          </p:cNvSpPr>
          <p:nvPr/>
        </p:nvSpPr>
        <p:spPr bwMode="auto">
          <a:xfrm>
            <a:off x="7010400" y="4175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2000" dirty="0" smtClean="0">
                <a:latin typeface="Arial Black" charset="0"/>
              </a:rPr>
              <a:t>20%</a:t>
            </a:r>
            <a:endParaRPr lang="sv-SE" sz="2000" dirty="0">
              <a:latin typeface="Arial Black" charset="0"/>
            </a:endParaRPr>
          </a:p>
        </p:txBody>
      </p:sp>
      <p:sp>
        <p:nvSpPr>
          <p:cNvPr id="21543" name="Text Box 14"/>
          <p:cNvSpPr txBox="1">
            <a:spLocks noChangeArrowheads="1"/>
          </p:cNvSpPr>
          <p:nvPr/>
        </p:nvSpPr>
        <p:spPr bwMode="auto">
          <a:xfrm>
            <a:off x="5321611" y="5181600"/>
            <a:ext cx="850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2000" dirty="0" smtClean="0">
                <a:latin typeface="Arial Black" charset="0"/>
              </a:rPr>
              <a:t>10%</a:t>
            </a:r>
            <a:endParaRPr lang="sv-SE" sz="2000" dirty="0">
              <a:latin typeface="Arial Black" charset="0"/>
            </a:endParaRPr>
          </a:p>
        </p:txBody>
      </p:sp>
      <p:sp>
        <p:nvSpPr>
          <p:cNvPr id="21544" name="Text Box 15"/>
          <p:cNvSpPr txBox="1">
            <a:spLocks noChangeArrowheads="1"/>
          </p:cNvSpPr>
          <p:nvPr/>
        </p:nvSpPr>
        <p:spPr bwMode="auto">
          <a:xfrm>
            <a:off x="5029200" y="44958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2000">
                <a:latin typeface="Arial Black" charset="0"/>
              </a:rPr>
              <a:t>14%</a:t>
            </a:r>
          </a:p>
        </p:txBody>
      </p:sp>
      <p:sp>
        <p:nvSpPr>
          <p:cNvPr id="21545" name="Text Box 16"/>
          <p:cNvSpPr txBox="1">
            <a:spLocks noChangeArrowheads="1"/>
          </p:cNvSpPr>
          <p:nvPr/>
        </p:nvSpPr>
        <p:spPr bwMode="auto">
          <a:xfrm>
            <a:off x="6705600" y="37338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2000">
                <a:latin typeface="Arial Black" charset="0"/>
              </a:rPr>
              <a:t>4%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ctrTitle"/>
          </p:nvPr>
        </p:nvSpPr>
        <p:spPr>
          <a:xfrm>
            <a:off x="685800" y="573806"/>
            <a:ext cx="5835014" cy="686002"/>
          </a:xfrm>
        </p:spPr>
        <p:txBody>
          <a:bodyPr/>
          <a:lstStyle/>
          <a:p>
            <a:r>
              <a:rPr lang="sv-SE" dirty="0" err="1">
                <a:latin typeface="+mj-lt"/>
                <a:ea typeface="ＭＳ Ｐゴシック" charset="0"/>
                <a:cs typeface="ＭＳ Ｐゴシック" charset="0"/>
              </a:rPr>
              <a:t>Development</a:t>
            </a:r>
            <a:endParaRPr lang="sv-SE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Platshållare för datum 2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 smtClean="0">
                <a:latin typeface="Arial" charset="0"/>
              </a:rPr>
              <a:t>2012-09-04</a:t>
            </a:r>
            <a:endParaRPr lang="sv-SE" sz="1400"/>
          </a:p>
        </p:txBody>
      </p:sp>
      <p:sp>
        <p:nvSpPr>
          <p:cNvPr id="23557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3856742-17B1-3241-B14C-22B62C5D87AB}" type="slidenum">
              <a:rPr lang="sv-SE" sz="800">
                <a:latin typeface="Arial" charset="0"/>
              </a:rPr>
              <a:pPr/>
              <a:t>4</a:t>
            </a:fld>
            <a:endParaRPr lang="sv-SE" sz="1400"/>
          </a:p>
        </p:txBody>
      </p:sp>
      <p:sp>
        <p:nvSpPr>
          <p:cNvPr id="23556" name="Platshållare för sidfot 3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>
                <a:latin typeface="Arial" charset="0"/>
              </a:rPr>
              <a:t>Mid Sweden University in numbers</a:t>
            </a:r>
            <a:endParaRPr lang="sv-SE" sz="1400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08449" y="1201448"/>
            <a:ext cx="695837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</a:pPr>
            <a:r>
              <a:rPr lang="sv-SE" sz="2000" dirty="0">
                <a:latin typeface="Arial" charset="0"/>
              </a:rPr>
              <a:t>	Total </a:t>
            </a:r>
            <a:r>
              <a:rPr lang="sv-SE" sz="2000" dirty="0" err="1">
                <a:latin typeface="Arial" charset="0"/>
              </a:rPr>
              <a:t>number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of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 smtClean="0">
                <a:latin typeface="Arial" charset="0"/>
              </a:rPr>
              <a:t>enrolled</a:t>
            </a:r>
            <a:r>
              <a:rPr lang="sv-SE" sz="2000" dirty="0" smtClean="0">
                <a:latin typeface="Arial" charset="0"/>
              </a:rPr>
              <a:t> students </a:t>
            </a:r>
            <a:r>
              <a:rPr lang="sv-SE" sz="2000" dirty="0">
                <a:latin typeface="Arial" charset="0"/>
              </a:rPr>
              <a:t>(</a:t>
            </a:r>
            <a:r>
              <a:rPr lang="sv-SE" sz="2000" dirty="0" err="1">
                <a:latin typeface="Arial" charset="0"/>
              </a:rPr>
              <a:t>individuals</a:t>
            </a:r>
            <a:r>
              <a:rPr lang="sv-SE" sz="2000" dirty="0">
                <a:latin typeface="Arial" charset="0"/>
              </a:rPr>
              <a:t>) </a:t>
            </a:r>
            <a:r>
              <a:rPr lang="sv-SE" sz="2000" dirty="0" smtClean="0">
                <a:latin typeface="Arial" charset="0"/>
              </a:rPr>
              <a:t>and FTE at </a:t>
            </a:r>
            <a:r>
              <a:rPr lang="sv-SE" sz="2000" dirty="0">
                <a:latin typeface="Arial" charset="0"/>
              </a:rPr>
              <a:t>Mid Sweden University </a:t>
            </a:r>
            <a:r>
              <a:rPr lang="sv-SE" sz="2000" dirty="0" err="1">
                <a:latin typeface="Arial" charset="0"/>
              </a:rPr>
              <a:t>during</a:t>
            </a:r>
            <a:r>
              <a:rPr lang="sv-SE" sz="2000" dirty="0">
                <a:latin typeface="Arial" charset="0"/>
              </a:rPr>
              <a:t> the </a:t>
            </a:r>
            <a:r>
              <a:rPr lang="sv-SE" sz="2000" dirty="0" err="1">
                <a:latin typeface="Arial" charset="0"/>
              </a:rPr>
              <a:t>academic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year</a:t>
            </a:r>
            <a:endParaRPr lang="sv-SE" sz="2000" b="1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1155113"/>
              </p:ext>
            </p:extLst>
          </p:nvPr>
        </p:nvGraphicFramePr>
        <p:xfrm>
          <a:off x="759441" y="2198393"/>
          <a:ext cx="7898255" cy="354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77006"/>
            <a:ext cx="6490312" cy="6860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dirty="0">
                <a:latin typeface="+mj-lt"/>
                <a:ea typeface="ＭＳ Ｐゴシック" charset="0"/>
                <a:cs typeface="ＭＳ Ｐゴシック" charset="0"/>
              </a:rPr>
              <a:t>FTE (Full-</a:t>
            </a:r>
            <a:r>
              <a:rPr lang="sv-SE" dirty="0" err="1">
                <a:latin typeface="+mj-lt"/>
                <a:ea typeface="ＭＳ Ｐゴシック" charset="0"/>
                <a:cs typeface="ＭＳ Ｐゴシック" charset="0"/>
              </a:rPr>
              <a:t>Time</a:t>
            </a:r>
            <a:r>
              <a:rPr lang="sv-SE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+mj-lt"/>
                <a:ea typeface="ＭＳ Ｐゴシック" charset="0"/>
                <a:cs typeface="ＭＳ Ｐゴシック" charset="0"/>
              </a:rPr>
              <a:t>Equivalent</a:t>
            </a:r>
            <a:r>
              <a:rPr lang="sv-SE" dirty="0">
                <a:latin typeface="+mj-lt"/>
                <a:ea typeface="ＭＳ Ｐゴシック" charset="0"/>
                <a:cs typeface="ＭＳ Ｐゴシック" charset="0"/>
              </a:rPr>
              <a:t>) students </a:t>
            </a:r>
            <a:r>
              <a:rPr lang="sv-SE" dirty="0" smtClean="0">
                <a:latin typeface="+mj-lt"/>
                <a:ea typeface="ＭＳ Ｐゴシック" charset="0"/>
                <a:cs typeface="ＭＳ Ｐゴシック" charset="0"/>
              </a:rPr>
              <a:t>2011</a:t>
            </a:r>
            <a:endParaRPr lang="sv-SE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Platshållare för datum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 smtClean="0">
                <a:latin typeface="Arial" charset="0"/>
              </a:rPr>
              <a:t>2012-09-04</a:t>
            </a:r>
            <a:endParaRPr lang="sv-SE" sz="1400"/>
          </a:p>
        </p:txBody>
      </p:sp>
      <p:sp>
        <p:nvSpPr>
          <p:cNvPr id="2765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4ECC63-11DF-2F47-98C2-1272C971C8DB}" type="slidenum">
              <a:rPr lang="sv-SE" sz="800">
                <a:latin typeface="Arial" charset="0"/>
              </a:rPr>
              <a:pPr/>
              <a:t>5</a:t>
            </a:fld>
            <a:endParaRPr lang="sv-SE" sz="1400"/>
          </a:p>
        </p:txBody>
      </p:sp>
      <p:sp>
        <p:nvSpPr>
          <p:cNvPr id="27651" name="Platshållare för sidfot 4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>
                <a:latin typeface="Arial" charset="0"/>
              </a:rPr>
              <a:t>Mid Sweden University in numbers</a:t>
            </a:r>
            <a:endParaRPr lang="sv-SE" sz="140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684213" y="2070779"/>
            <a:ext cx="6630987" cy="364302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b="1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sv-SE" b="1" dirty="0">
                <a:latin typeface="Arial" charset="0"/>
                <a:ea typeface="ＭＳ Ｐゴシック" charset="0"/>
                <a:cs typeface="ＭＳ Ｐゴシック" charset="0"/>
              </a:rPr>
              <a:t>total </a:t>
            </a:r>
            <a:r>
              <a:rPr lang="sv-SE" b="1" dirty="0" err="1"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sv-SE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b="1" dirty="0" smtClean="0">
                <a:latin typeface="Arial" charset="0"/>
                <a:ea typeface="ＭＳ Ｐゴシック" charset="0"/>
                <a:cs typeface="ＭＳ Ｐゴシック" charset="0"/>
              </a:rPr>
              <a:t>8 492 students </a:t>
            </a:r>
            <a:r>
              <a:rPr lang="sv-SE" b="1" dirty="0" err="1"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sv-SE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b="1" dirty="0" err="1">
                <a:latin typeface="Arial" charset="0"/>
                <a:ea typeface="ＭＳ Ｐゴシック" charset="0"/>
                <a:cs typeface="ＭＳ Ｐゴシック" charset="0"/>
              </a:rPr>
              <a:t>whom</a:t>
            </a:r>
            <a:r>
              <a:rPr lang="sv-SE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b="1" dirty="0" smtClean="0">
                <a:latin typeface="Arial" charset="0"/>
                <a:ea typeface="ＭＳ Ｐゴシック" charset="0"/>
                <a:cs typeface="ＭＳ Ｐゴシック" charset="0"/>
              </a:rPr>
              <a:t>49 % </a:t>
            </a:r>
            <a:r>
              <a:rPr lang="sv-SE" b="1" dirty="0" err="1">
                <a:latin typeface="Arial" charset="0"/>
                <a:ea typeface="ＭＳ Ｐゴシック" charset="0"/>
                <a:cs typeface="ＭＳ Ｐゴシック" charset="0"/>
              </a:rPr>
              <a:t>are</a:t>
            </a:r>
            <a:r>
              <a:rPr lang="sv-SE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sv-SE" b="1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sv-SE" b="1" dirty="0" err="1">
                <a:latin typeface="Arial" charset="0"/>
                <a:ea typeface="ＭＳ Ｐゴシック" charset="0"/>
                <a:cs typeface="ＭＳ Ｐゴシック" charset="0"/>
              </a:rPr>
              <a:t>distance</a:t>
            </a:r>
            <a:r>
              <a:rPr lang="sv-SE" b="1" dirty="0">
                <a:latin typeface="Arial" charset="0"/>
                <a:ea typeface="ＭＳ Ｐゴシック" charset="0"/>
                <a:cs typeface="ＭＳ Ｐゴシック" charset="0"/>
              </a:rPr>
              <a:t> students</a:t>
            </a:r>
            <a:r>
              <a:rPr lang="sv-SE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sv-SE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sv-SE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sv-SE" dirty="0">
                <a:latin typeface="Arial" charset="0"/>
                <a:ea typeface="ＭＳ Ｐゴシック" charset="0"/>
                <a:cs typeface="ＭＳ Ｐゴシック" charset="0"/>
              </a:rPr>
              <a:t>			     	</a:t>
            </a:r>
            <a:r>
              <a:rPr lang="sv-SE" sz="1800" u="sng" dirty="0">
                <a:latin typeface="Arial" charset="0"/>
                <a:ea typeface="ＭＳ Ｐゴシック" charset="0"/>
                <a:cs typeface="ＭＳ Ｐゴシック" charset="0"/>
              </a:rPr>
              <a:t>Total </a:t>
            </a:r>
            <a:r>
              <a:rPr lang="sv-SE" sz="1800" u="sng" dirty="0" err="1">
                <a:latin typeface="Arial" charset="0"/>
                <a:ea typeface="ＭＳ Ｐゴシック" charset="0"/>
                <a:cs typeface="ＭＳ Ｐゴシック" charset="0"/>
              </a:rPr>
              <a:t>number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sv-SE" sz="1800" u="sng" dirty="0" err="1">
                <a:latin typeface="Arial" charset="0"/>
                <a:ea typeface="ＭＳ Ｐゴシック" charset="0"/>
                <a:cs typeface="ＭＳ Ｐゴシック" charset="0"/>
              </a:rPr>
              <a:t>Number</a:t>
            </a:r>
            <a:r>
              <a:rPr lang="sv-SE" sz="1800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1800" u="sng" dirty="0" err="1"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sv-SE" sz="1800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1800" u="sng" dirty="0" err="1">
                <a:latin typeface="Arial" charset="0"/>
                <a:ea typeface="ＭＳ Ｐゴシック" charset="0"/>
                <a:cs typeface="ＭＳ Ｐゴシック" charset="0"/>
              </a:rPr>
              <a:t>distance</a:t>
            </a:r>
            <a:r>
              <a:rPr lang="sv-SE" sz="1800" u="sng" dirty="0">
                <a:latin typeface="Arial" charset="0"/>
                <a:ea typeface="ＭＳ Ｐゴシック" charset="0"/>
                <a:cs typeface="ＭＳ Ｐゴシック" charset="0"/>
              </a:rPr>
              <a:t> students</a:t>
            </a:r>
          </a:p>
          <a:p>
            <a:pPr eaLnBrk="1" hangingPunct="1">
              <a:buClr>
                <a:srgbClr val="0268CF"/>
              </a:buClr>
            </a:pP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Härnösand		1 </a:t>
            </a:r>
            <a:r>
              <a:rPr lang="sv-SE" sz="1800" dirty="0" smtClean="0">
                <a:latin typeface="Arial" charset="0"/>
                <a:ea typeface="ＭＳ Ｐゴシック" charset="0"/>
                <a:cs typeface="ＭＳ Ｐゴシック" charset="0"/>
              </a:rPr>
              <a:t>851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sv-SE" sz="1800" dirty="0" smtClean="0">
                <a:latin typeface="Arial" charset="0"/>
                <a:ea typeface="ＭＳ Ｐゴシック" charset="0"/>
                <a:cs typeface="ＭＳ Ｐゴシック" charset="0"/>
              </a:rPr>
              <a:t>90%</a:t>
            </a:r>
            <a:endParaRPr lang="sv-SE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rgbClr val="0268CF"/>
              </a:buClr>
            </a:pP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Sundsvall		</a:t>
            </a:r>
            <a:r>
              <a:rPr lang="sv-SE" sz="1800" dirty="0" smtClean="0">
                <a:latin typeface="Arial" charset="0"/>
                <a:ea typeface="ＭＳ Ｐゴシック" charset="0"/>
                <a:cs typeface="ＭＳ Ｐゴシック" charset="0"/>
              </a:rPr>
              <a:t>3 034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sv-SE" sz="1800" dirty="0" smtClean="0">
                <a:latin typeface="Arial" charset="0"/>
                <a:ea typeface="ＭＳ Ｐゴシック" charset="0"/>
                <a:cs typeface="ＭＳ Ｐゴシック" charset="0"/>
              </a:rPr>
              <a:t>35%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	       </a:t>
            </a:r>
          </a:p>
          <a:p>
            <a:pPr eaLnBrk="1" hangingPunct="1">
              <a:buClr>
                <a:srgbClr val="0268CF"/>
              </a:buClr>
            </a:pP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Östersund		</a:t>
            </a:r>
            <a:r>
              <a:rPr lang="sv-SE" sz="1800" dirty="0" smtClean="0">
                <a:latin typeface="Arial" charset="0"/>
                <a:ea typeface="ＭＳ Ｐゴシック" charset="0"/>
                <a:cs typeface="ＭＳ Ｐゴシック" charset="0"/>
              </a:rPr>
              <a:t>3 310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sv-SE" sz="1800" dirty="0" smtClean="0">
                <a:latin typeface="Arial" charset="0"/>
                <a:ea typeface="ＭＳ Ｐゴシック" charset="0"/>
                <a:cs typeface="ＭＳ Ｐゴシック" charset="0"/>
              </a:rPr>
              <a:t>39%</a:t>
            </a:r>
            <a:endParaRPr lang="sv-SE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rgbClr val="0268CF"/>
              </a:buClr>
            </a:pPr>
            <a:r>
              <a:rPr lang="sv-SE" sz="1800" dirty="0" err="1">
                <a:latin typeface="Arial" charset="0"/>
                <a:ea typeface="ＭＳ Ｐゴシック" charset="0"/>
                <a:cs typeface="ＭＳ Ｐゴシック" charset="0"/>
              </a:rPr>
              <a:t>Other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1800" dirty="0" err="1">
                <a:latin typeface="Arial" charset="0"/>
                <a:ea typeface="ＭＳ Ｐゴシック" charset="0"/>
                <a:cs typeface="ＭＳ Ｐゴシック" charset="0"/>
              </a:rPr>
              <a:t>locations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	   </a:t>
            </a:r>
            <a:r>
              <a:rPr lang="sv-SE" sz="1800" dirty="0" smtClean="0">
                <a:latin typeface="Arial" charset="0"/>
                <a:ea typeface="ＭＳ Ｐゴシック" charset="0"/>
                <a:cs typeface="ＭＳ Ｐゴシック" charset="0"/>
              </a:rPr>
              <a:t>297</a:t>
            </a:r>
            <a:r>
              <a:rPr lang="sv-SE" sz="18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sv-SE" sz="1800" dirty="0" smtClean="0">
                <a:latin typeface="Arial" charset="0"/>
                <a:ea typeface="ＭＳ Ｐゴシック" charset="0"/>
                <a:cs typeface="ＭＳ Ｐゴシック" charset="0"/>
              </a:rPr>
              <a:t>36%</a:t>
            </a:r>
            <a:endParaRPr lang="sv-SE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ubrik 6"/>
          <p:cNvSpPr>
            <a:spLocks noGrp="1"/>
          </p:cNvSpPr>
          <p:nvPr>
            <p:ph type="ctrTitle"/>
          </p:nvPr>
        </p:nvSpPr>
        <p:spPr>
          <a:xfrm>
            <a:off x="685799" y="1218926"/>
            <a:ext cx="6198027" cy="6860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dirty="0" err="1">
                <a:latin typeface="+mj-lt"/>
                <a:ea typeface="ＭＳ Ｐゴシック" charset="0"/>
                <a:cs typeface="ＭＳ Ｐゴシック" charset="0"/>
              </a:rPr>
              <a:t>Number</a:t>
            </a:r>
            <a:r>
              <a:rPr lang="sv-SE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+mj-lt"/>
                <a:ea typeface="ＭＳ Ｐゴシック" charset="0"/>
                <a:cs typeface="ＭＳ Ｐゴシック" charset="0"/>
              </a:rPr>
              <a:t>of</a:t>
            </a:r>
            <a:r>
              <a:rPr lang="sv-SE" dirty="0">
                <a:latin typeface="+mj-lt"/>
                <a:ea typeface="ＭＳ Ｐゴシック" charset="0"/>
                <a:cs typeface="ＭＳ Ｐゴシック" charset="0"/>
              </a:rPr>
              <a:t> students </a:t>
            </a:r>
            <a:r>
              <a:rPr lang="sv-SE" dirty="0" smtClean="0">
                <a:latin typeface="+mj-lt"/>
                <a:ea typeface="ＭＳ Ｐゴシック" charset="0"/>
                <a:cs typeface="ＭＳ Ｐゴシック" charset="0"/>
              </a:rPr>
              <a:t>2011</a:t>
            </a:r>
            <a:endParaRPr lang="sv-SE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Platshållare för datum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 smtClean="0">
                <a:latin typeface="Arial" charset="0"/>
              </a:rPr>
              <a:t>2012-09-04</a:t>
            </a:r>
            <a:endParaRPr lang="sv-SE" sz="1400"/>
          </a:p>
        </p:txBody>
      </p:sp>
      <p:sp>
        <p:nvSpPr>
          <p:cNvPr id="2560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4DCB35A-2EDD-9C40-A9C1-6C4DD850EDF0}" type="slidenum">
              <a:rPr lang="sv-SE" sz="800">
                <a:latin typeface="Arial" charset="0"/>
              </a:rPr>
              <a:pPr/>
              <a:t>6</a:t>
            </a:fld>
            <a:endParaRPr lang="sv-SE" sz="1400"/>
          </a:p>
        </p:txBody>
      </p:sp>
      <p:sp>
        <p:nvSpPr>
          <p:cNvPr id="25605" name="Platshållare för sidfot 4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>
                <a:latin typeface="Arial" charset="0"/>
              </a:rPr>
              <a:t>Mid Sweden University in numbers</a:t>
            </a:r>
            <a:endParaRPr lang="sv-SE" sz="1400"/>
          </a:p>
        </p:txBody>
      </p:sp>
      <p:sp>
        <p:nvSpPr>
          <p:cNvPr id="25607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358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CC"/>
              </a:buClr>
            </a:pPr>
            <a:r>
              <a:rPr lang="sv-SE" b="1" dirty="0" err="1">
                <a:latin typeface="Arial" charset="0"/>
              </a:rPr>
              <a:t>Distributed</a:t>
            </a:r>
            <a:r>
              <a:rPr lang="sv-SE" b="1" dirty="0">
                <a:latin typeface="Arial" charset="0"/>
              </a:rPr>
              <a:t> </a:t>
            </a:r>
            <a:r>
              <a:rPr lang="sv-SE" b="1" dirty="0" err="1">
                <a:latin typeface="Arial" charset="0"/>
              </a:rPr>
              <a:t>between</a:t>
            </a:r>
            <a:r>
              <a:rPr lang="sv-SE" b="1" dirty="0">
                <a:latin typeface="Arial" charset="0"/>
              </a:rPr>
              <a:t> the </a:t>
            </a:r>
            <a:r>
              <a:rPr lang="sv-SE" b="1" dirty="0" err="1">
                <a:latin typeface="Arial" charset="0"/>
              </a:rPr>
              <a:t>three</a:t>
            </a:r>
            <a:r>
              <a:rPr lang="sv-SE" b="1" dirty="0">
                <a:latin typeface="Arial" charset="0"/>
              </a:rPr>
              <a:t> </a:t>
            </a:r>
            <a:r>
              <a:rPr lang="sv-SE" b="1" dirty="0" err="1">
                <a:latin typeface="Arial" charset="0"/>
              </a:rPr>
              <a:t>campuses</a:t>
            </a:r>
            <a:r>
              <a:rPr lang="sv-SE" b="1" dirty="0">
                <a:latin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0268CF"/>
              </a:buClr>
              <a:buFontTx/>
              <a:buChar char="•"/>
            </a:pPr>
            <a:endParaRPr lang="sv-SE" sz="2000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0268CF"/>
              </a:buClr>
              <a:buFontTx/>
              <a:buChar char="•"/>
            </a:pPr>
            <a:r>
              <a:rPr lang="sv-SE" sz="2000" dirty="0">
                <a:latin typeface="Arial" charset="0"/>
              </a:rPr>
              <a:t>Härnösand	  22%	</a:t>
            </a:r>
          </a:p>
          <a:p>
            <a:pPr eaLnBrk="1" hangingPunct="1">
              <a:spcBef>
                <a:spcPct val="20000"/>
              </a:spcBef>
              <a:buClr>
                <a:srgbClr val="0268CF"/>
              </a:buClr>
              <a:buFontTx/>
              <a:buChar char="•"/>
            </a:pPr>
            <a:r>
              <a:rPr lang="sv-SE" sz="2000" dirty="0">
                <a:latin typeface="Arial" charset="0"/>
              </a:rPr>
              <a:t>Sundsvall	  </a:t>
            </a:r>
            <a:r>
              <a:rPr lang="sv-SE" sz="2000" dirty="0" smtClean="0">
                <a:latin typeface="Arial" charset="0"/>
              </a:rPr>
              <a:t>36%</a:t>
            </a:r>
            <a:r>
              <a:rPr lang="sv-SE" sz="2000" dirty="0">
                <a:latin typeface="Arial" charset="0"/>
              </a:rPr>
              <a:t>	</a:t>
            </a:r>
          </a:p>
          <a:p>
            <a:pPr eaLnBrk="1" hangingPunct="1">
              <a:spcBef>
                <a:spcPct val="20000"/>
              </a:spcBef>
              <a:buClr>
                <a:srgbClr val="0268CF"/>
              </a:buClr>
              <a:buFontTx/>
              <a:buChar char="•"/>
            </a:pPr>
            <a:r>
              <a:rPr lang="sv-SE" sz="2000" dirty="0">
                <a:latin typeface="Arial" charset="0"/>
              </a:rPr>
              <a:t>Östersund	  </a:t>
            </a:r>
            <a:r>
              <a:rPr lang="sv-SE" sz="2000" dirty="0" smtClean="0">
                <a:latin typeface="Arial" charset="0"/>
              </a:rPr>
              <a:t>39%</a:t>
            </a:r>
            <a:endParaRPr lang="sv-SE" sz="2000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0268CF"/>
              </a:buClr>
              <a:buFontTx/>
              <a:buChar char="•"/>
            </a:pPr>
            <a:r>
              <a:rPr lang="sv-SE" sz="2000" dirty="0" err="1">
                <a:latin typeface="Arial" charset="0"/>
              </a:rPr>
              <a:t>Other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locations</a:t>
            </a:r>
            <a:r>
              <a:rPr lang="sv-SE" sz="2000" dirty="0">
                <a:latin typeface="Arial" charset="0"/>
              </a:rPr>
              <a:t> 3%</a:t>
            </a:r>
            <a:r>
              <a:rPr lang="sv-SE" dirty="0">
                <a:latin typeface="Arial" charset="0"/>
              </a:rPr>
              <a:t> 	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31824154"/>
              </p:ext>
            </p:extLst>
          </p:nvPr>
        </p:nvGraphicFramePr>
        <p:xfrm>
          <a:off x="3775365" y="2043546"/>
          <a:ext cx="4901046" cy="326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86292"/>
            <a:ext cx="5835014" cy="686002"/>
          </a:xfrm>
        </p:spPr>
        <p:txBody>
          <a:bodyPr>
            <a:normAutofit/>
          </a:bodyPr>
          <a:lstStyle/>
          <a:p>
            <a:pPr eaLnBrk="1" hangingPunct="1"/>
            <a:r>
              <a:rPr lang="sv-SE" sz="3200" dirty="0" err="1">
                <a:latin typeface="+mj-lt"/>
                <a:ea typeface="ＭＳ Ｐゴシック" charset="0"/>
                <a:cs typeface="ＭＳ Ｐゴシック" charset="0"/>
              </a:rPr>
              <a:t>Distance</a:t>
            </a:r>
            <a:r>
              <a:rPr lang="sv-SE" sz="32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sv-SE" sz="3200" dirty="0" err="1">
                <a:latin typeface="+mj-lt"/>
                <a:ea typeface="ＭＳ Ｐゴシック" charset="0"/>
                <a:cs typeface="ＭＳ Ｐゴシック" charset="0"/>
              </a:rPr>
              <a:t>education</a:t>
            </a:r>
            <a:endParaRPr lang="sv-SE" sz="32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Platshållare för datum 2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 smtClean="0">
                <a:latin typeface="Arial" charset="0"/>
              </a:rPr>
              <a:t>2012-09-04</a:t>
            </a:r>
            <a:endParaRPr lang="sv-SE" sz="1400"/>
          </a:p>
        </p:txBody>
      </p:sp>
      <p:sp>
        <p:nvSpPr>
          <p:cNvPr id="29701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C54D9C4-72FD-A64D-875C-B2DFE30017B6}" type="slidenum">
              <a:rPr lang="sv-SE" sz="800">
                <a:latin typeface="Arial" charset="0"/>
              </a:rPr>
              <a:pPr/>
              <a:t>7</a:t>
            </a:fld>
            <a:endParaRPr lang="sv-SE" sz="1400"/>
          </a:p>
        </p:txBody>
      </p:sp>
      <p:sp>
        <p:nvSpPr>
          <p:cNvPr id="29700" name="Platshållare för sidfot 3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>
                <a:latin typeface="Arial" charset="0"/>
              </a:rPr>
              <a:t>Mid Sweden University in numbers</a:t>
            </a:r>
            <a:endParaRPr lang="sv-SE" sz="140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63118118"/>
              </p:ext>
            </p:extLst>
          </p:nvPr>
        </p:nvGraphicFramePr>
        <p:xfrm>
          <a:off x="750454" y="2112817"/>
          <a:ext cx="7458363" cy="363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v-SE" sz="3200" dirty="0" err="1">
                <a:latin typeface="+mj-lt"/>
                <a:ea typeface="ＭＳ Ｐゴシック" charset="0"/>
                <a:cs typeface="ＭＳ Ｐゴシック" charset="0"/>
              </a:rPr>
              <a:t>Economy</a:t>
            </a:r>
            <a:endParaRPr lang="sv-SE" sz="32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Platshållare för datum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 smtClean="0">
                <a:latin typeface="Arial" charset="0"/>
              </a:rPr>
              <a:t>2012-09-04</a:t>
            </a:r>
            <a:endParaRPr lang="sv-SE" sz="1400"/>
          </a:p>
        </p:txBody>
      </p:sp>
      <p:sp>
        <p:nvSpPr>
          <p:cNvPr id="31748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860DEFB-FC2A-4F4C-A0A6-8FE7A6C0FFA5}" type="slidenum">
              <a:rPr lang="sv-SE" sz="800">
                <a:latin typeface="Arial" charset="0"/>
              </a:rPr>
              <a:pPr/>
              <a:t>8</a:t>
            </a:fld>
            <a:endParaRPr lang="sv-SE" sz="1400"/>
          </a:p>
        </p:txBody>
      </p:sp>
      <p:sp>
        <p:nvSpPr>
          <p:cNvPr id="31747" name="Platshållare för sidfot 4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>
                <a:latin typeface="Arial" charset="0"/>
              </a:rPr>
              <a:t>Mid Sweden University in numbers</a:t>
            </a:r>
            <a:endParaRPr lang="sv-SE" sz="1400"/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684215" y="1919579"/>
            <a:ext cx="5840264" cy="401738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sv-SE" sz="2000" b="1" dirty="0" err="1">
                <a:latin typeface="Arial" charset="0"/>
                <a:ea typeface="ＭＳ Ｐゴシック" charset="0"/>
                <a:cs typeface="ＭＳ Ｐゴシック" charset="0"/>
              </a:rPr>
              <a:t>Annual</a:t>
            </a:r>
            <a:r>
              <a:rPr lang="sv-SE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000" b="1" dirty="0" err="1">
                <a:latin typeface="Arial" charset="0"/>
                <a:ea typeface="ＭＳ Ｐゴシック" charset="0"/>
                <a:cs typeface="ＭＳ Ｐゴシック" charset="0"/>
              </a:rPr>
              <a:t>Report</a:t>
            </a:r>
            <a:r>
              <a:rPr lang="sv-SE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2011</a:t>
            </a:r>
            <a:endParaRPr lang="sv-SE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5000"/>
              </a:lnSpc>
              <a:buClr>
                <a:srgbClr val="0268CF"/>
              </a:buClr>
            </a:pPr>
            <a:r>
              <a:rPr lang="sv-SE" sz="2000" dirty="0" err="1">
                <a:latin typeface="Arial" charset="0"/>
                <a:ea typeface="ＭＳ Ｐゴシック" charset="0"/>
                <a:cs typeface="ＭＳ Ｐゴシック" charset="0"/>
              </a:rPr>
              <a:t>Income</a:t>
            </a:r>
            <a:r>
              <a:rPr lang="sv-SE" sz="2000" dirty="0">
                <a:latin typeface="Arial" charset="0"/>
                <a:ea typeface="ＭＳ Ｐゴシック" charset="0"/>
                <a:cs typeface="ＭＳ Ｐゴシック" charset="0"/>
              </a:rPr>
              <a:t> 			</a:t>
            </a:r>
            <a:r>
              <a:rPr lang="sv-SE" sz="2000" dirty="0" smtClean="0">
                <a:latin typeface="Arial" charset="0"/>
                <a:ea typeface="ＭＳ Ｐゴシック" charset="0"/>
                <a:cs typeface="ＭＳ Ｐゴシック" charset="0"/>
              </a:rPr>
              <a:t>			MSEK </a:t>
            </a:r>
            <a:r>
              <a:rPr lang="sv-SE" dirty="0" smtClean="0">
                <a:latin typeface="Arial" charset="0"/>
                <a:ea typeface="ＭＳ Ｐゴシック" charset="0"/>
                <a:cs typeface="ＭＳ Ｐゴシック" charset="0"/>
              </a:rPr>
              <a:t>909</a:t>
            </a:r>
            <a:endParaRPr lang="sv-SE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sv-SE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Undergraduate</a:t>
            </a:r>
            <a:r>
              <a:rPr lang="sv-SE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  <a:cs typeface="ＭＳ Ｐゴシック" charset="0"/>
              </a:rPr>
              <a:t>education</a:t>
            </a:r>
            <a:r>
              <a:rPr lang="sv-SE" sz="2000" dirty="0">
                <a:latin typeface="Arial" charset="0"/>
                <a:ea typeface="ＭＳ Ｐゴシック" charset="0"/>
                <a:cs typeface="ＭＳ Ｐゴシック" charset="0"/>
              </a:rPr>
              <a:t>  	</a:t>
            </a:r>
            <a:r>
              <a:rPr lang="sv-SE" sz="2000" dirty="0" smtClean="0">
                <a:latin typeface="Arial" charset="0"/>
                <a:ea typeface="ＭＳ Ｐゴシック" charset="0"/>
                <a:cs typeface="ＭＳ Ｐゴシック" charset="0"/>
              </a:rPr>
              <a:t>	61</a:t>
            </a:r>
            <a:r>
              <a:rPr lang="sv-SE" sz="2000" dirty="0">
                <a:latin typeface="Arial" charset="0"/>
                <a:ea typeface="ＭＳ Ｐゴシック" charset="0"/>
                <a:cs typeface="ＭＳ Ｐゴシック" charset="0"/>
              </a:rPr>
              <a:t>%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sv-SE" sz="2000" dirty="0" smtClean="0">
                <a:latin typeface="Arial" charset="0"/>
                <a:ea typeface="ＭＳ Ｐゴシック" charset="0"/>
                <a:cs typeface="ＭＳ Ｐゴシック" charset="0"/>
              </a:rPr>
              <a:t>Research </a:t>
            </a:r>
            <a:r>
              <a:rPr lang="sv-SE" sz="2000" dirty="0">
                <a:latin typeface="Arial" charset="0"/>
                <a:ea typeface="ＭＳ Ｐゴシック" charset="0"/>
                <a:cs typeface="ＭＳ Ｐゴシック" charset="0"/>
              </a:rPr>
              <a:t>			</a:t>
            </a:r>
            <a:r>
              <a:rPr lang="sv-SE" sz="2000" dirty="0" smtClean="0">
                <a:latin typeface="Arial" charset="0"/>
                <a:ea typeface="ＭＳ Ｐゴシック" charset="0"/>
                <a:cs typeface="ＭＳ Ｐゴシック" charset="0"/>
              </a:rPr>
              <a:t>			39</a:t>
            </a:r>
            <a:r>
              <a:rPr lang="sv-SE" sz="2000" dirty="0">
                <a:latin typeface="Arial" charset="0"/>
                <a:ea typeface="ＭＳ Ｐゴシック" charset="0"/>
                <a:cs typeface="ＭＳ Ｐゴシック" charset="0"/>
              </a:rPr>
              <a:t>%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sv-SE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5000"/>
              </a:lnSpc>
              <a:buClr>
                <a:srgbClr val="0268CF"/>
              </a:buClr>
            </a:pPr>
            <a:r>
              <a:rPr lang="sv-SE" sz="2000" dirty="0" err="1">
                <a:latin typeface="Arial" charset="0"/>
                <a:ea typeface="ＭＳ Ｐゴシック" charset="0"/>
                <a:cs typeface="ＭＳ Ｐゴシック" charset="0"/>
              </a:rPr>
              <a:t>Result</a:t>
            </a:r>
            <a:r>
              <a:rPr lang="sv-SE" sz="2000" dirty="0">
                <a:latin typeface="Arial" charset="0"/>
                <a:ea typeface="ＭＳ Ｐゴシック" charset="0"/>
                <a:cs typeface="ＭＳ Ｐゴシック" charset="0"/>
              </a:rPr>
              <a:t> 			</a:t>
            </a:r>
            <a:r>
              <a:rPr lang="sv-SE" sz="2000" dirty="0" smtClean="0">
                <a:latin typeface="Arial" charset="0"/>
                <a:ea typeface="ＭＳ Ｐゴシック" charset="0"/>
                <a:cs typeface="ＭＳ Ｐゴシック" charset="0"/>
              </a:rPr>
              <a:t>			MSEK  -11,7</a:t>
            </a:r>
            <a:endParaRPr lang="sv-SE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5000"/>
              </a:lnSpc>
            </a:pPr>
            <a:endParaRPr lang="sv-SE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5000"/>
              </a:lnSpc>
              <a:buClr>
                <a:srgbClr val="0268CF"/>
              </a:buClr>
            </a:pPr>
            <a:r>
              <a:rPr lang="sv-SE" sz="2000" dirty="0" err="1">
                <a:latin typeface="Arial" charset="0"/>
                <a:ea typeface="ＭＳ Ｐゴシック" charset="0"/>
                <a:cs typeface="ＭＳ Ｐゴシック" charset="0"/>
              </a:rPr>
              <a:t>Sources</a:t>
            </a:r>
            <a:r>
              <a:rPr lang="sv-S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sv-S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  <a:cs typeface="ＭＳ Ｐゴシック" charset="0"/>
              </a:rPr>
              <a:t>income</a:t>
            </a:r>
            <a:r>
              <a:rPr lang="sv-SE" sz="2000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sv-SE" sz="2000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sv-SE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Government</a:t>
            </a:r>
            <a:r>
              <a:rPr lang="sv-SE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000" dirty="0">
                <a:latin typeface="Arial" charset="0"/>
                <a:ea typeface="ＭＳ Ｐゴシック" charset="0"/>
                <a:cs typeface="ＭＳ Ｐゴシック" charset="0"/>
              </a:rPr>
              <a:t>subsidies	</a:t>
            </a:r>
            <a:r>
              <a:rPr lang="sv-SE" sz="2000" dirty="0" smtClean="0">
                <a:latin typeface="Arial" charset="0"/>
                <a:ea typeface="ＭＳ Ｐゴシック" charset="0"/>
                <a:cs typeface="ＭＳ Ｐゴシック" charset="0"/>
              </a:rPr>
              <a:t>	MSEK 706</a:t>
            </a:r>
            <a:endParaRPr lang="sv-SE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sv-SE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Other</a:t>
            </a:r>
            <a:r>
              <a:rPr lang="sv-SE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  <a:cs typeface="ＭＳ Ｐゴシック" charset="0"/>
              </a:rPr>
              <a:t>sources</a:t>
            </a:r>
            <a:r>
              <a:rPr lang="sv-SE" sz="20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sv-SE" sz="2000" dirty="0" smtClean="0">
                <a:latin typeface="Arial" charset="0"/>
                <a:ea typeface="ＭＳ Ｐゴシック" charset="0"/>
                <a:cs typeface="ＭＳ Ｐゴシック" charset="0"/>
              </a:rPr>
              <a:t>		MSEK 203</a:t>
            </a:r>
            <a:endParaRPr lang="sv-SE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879" y="785497"/>
            <a:ext cx="5835014" cy="686002"/>
          </a:xfrm>
        </p:spPr>
        <p:txBody>
          <a:bodyPr/>
          <a:lstStyle/>
          <a:p>
            <a:pPr eaLnBrk="1" hangingPunct="1"/>
            <a:r>
              <a:rPr lang="sv-SE" sz="3200" dirty="0" err="1">
                <a:latin typeface="+mj-lt"/>
                <a:ea typeface="ＭＳ Ｐゴシック" charset="0"/>
                <a:cs typeface="ＭＳ Ｐゴシック" charset="0"/>
              </a:rPr>
              <a:t>Income</a:t>
            </a:r>
            <a:endParaRPr lang="sv-SE" sz="32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Platshållare för datum 2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 smtClean="0">
                <a:latin typeface="Arial" charset="0"/>
              </a:rPr>
              <a:t>2012-09-04</a:t>
            </a:r>
            <a:endParaRPr lang="sv-SE" sz="1400"/>
          </a:p>
        </p:txBody>
      </p:sp>
      <p:sp>
        <p:nvSpPr>
          <p:cNvPr id="33797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CADA0C7-2958-7543-82D7-3ED62F828562}" type="slidenum">
              <a:rPr lang="sv-SE" sz="800">
                <a:latin typeface="Arial" charset="0"/>
              </a:rPr>
              <a:pPr/>
              <a:t>9</a:t>
            </a:fld>
            <a:endParaRPr lang="sv-SE" sz="1400"/>
          </a:p>
        </p:txBody>
      </p:sp>
      <p:sp>
        <p:nvSpPr>
          <p:cNvPr id="33796" name="Platshållare för sidfot 3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800">
                <a:latin typeface="Arial" charset="0"/>
              </a:rPr>
              <a:t>Mid Sweden University in numbers</a:t>
            </a:r>
            <a:endParaRPr lang="sv-SE" sz="140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59725375"/>
              </p:ext>
            </p:extLst>
          </p:nvPr>
        </p:nvGraphicFramePr>
        <p:xfrm>
          <a:off x="701528" y="1791552"/>
          <a:ext cx="7608454" cy="391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358064" y="2693058"/>
            <a:ext cx="492443" cy="819195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sv-SE" sz="2000" dirty="0" smtClean="0">
                <a:latin typeface="+mn-lt"/>
                <a:ea typeface="+mn-ea"/>
                <a:cs typeface="+mn-cs"/>
              </a:rPr>
              <a:t>MSEK</a:t>
            </a:r>
            <a:endParaRPr lang="sv-SE" sz="20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UN_Presentation_mall_engelsk_20111026">
  <a:themeElements>
    <a:clrScheme name="_MIUN">
      <a:dk1>
        <a:sysClr val="windowText" lastClr="000000"/>
      </a:dk1>
      <a:lt1>
        <a:sysClr val="window" lastClr="FFFFFF"/>
      </a:lt1>
      <a:dk2>
        <a:srgbClr val="0065A5"/>
      </a:dk2>
      <a:lt2>
        <a:srgbClr val="FFFFFF"/>
      </a:lt2>
      <a:accent1>
        <a:srgbClr val="DCDCDC"/>
      </a:accent1>
      <a:accent2>
        <a:srgbClr val="EA5906"/>
      </a:accent2>
      <a:accent3>
        <a:srgbClr val="E5310E"/>
      </a:accent3>
      <a:accent4>
        <a:srgbClr val="E7177B"/>
      </a:accent4>
      <a:accent5>
        <a:srgbClr val="3DA434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MIUN_Presentation_mall_engelsk_20111026.potx</Template>
  <TotalTime>867</TotalTime>
  <Words>927</Words>
  <Application>Microsoft Macintosh PowerPoint</Application>
  <PresentationFormat>Bildspel på skärmen (4:3)</PresentationFormat>
  <Paragraphs>179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MIUN_Presentation_mall_engelsk_20111026</vt:lpstr>
      <vt:lpstr>Mid Sweden University in numbers</vt:lpstr>
      <vt:lpstr>University and University  College education</vt:lpstr>
      <vt:lpstr>Where do our students come from?</vt:lpstr>
      <vt:lpstr>Development</vt:lpstr>
      <vt:lpstr>FTE (Full-Time Equivalent) students 2011</vt:lpstr>
      <vt:lpstr>Number of students 2011</vt:lpstr>
      <vt:lpstr>Distance education</vt:lpstr>
      <vt:lpstr>Economy</vt:lpstr>
      <vt:lpstr>Income</vt:lpstr>
      <vt:lpstr>Economic growth</vt:lpstr>
      <vt:lpstr>Key ratio</vt:lpstr>
    </vt:vector>
  </TitlesOfParts>
  <Company>Syre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Pär-Magnus Kikajon</dc:creator>
  <cp:lastModifiedBy>Eva Wiktorsson</cp:lastModifiedBy>
  <cp:revision>94</cp:revision>
  <cp:lastPrinted>2012-09-05T09:14:33Z</cp:lastPrinted>
  <dcterms:created xsi:type="dcterms:W3CDTF">2011-09-13T08:32:27Z</dcterms:created>
  <dcterms:modified xsi:type="dcterms:W3CDTF">2012-09-05T09:14:35Z</dcterms:modified>
</cp:coreProperties>
</file>