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4" r:id="rId2"/>
    <p:sldId id="307" r:id="rId3"/>
    <p:sldId id="278" r:id="rId4"/>
    <p:sldId id="281" r:id="rId5"/>
    <p:sldId id="286" r:id="rId6"/>
    <p:sldId id="327" r:id="rId7"/>
    <p:sldId id="328" r:id="rId8"/>
    <p:sldId id="296" r:id="rId9"/>
    <p:sldId id="319" r:id="rId10"/>
    <p:sldId id="308" r:id="rId11"/>
    <p:sldId id="302" r:id="rId12"/>
    <p:sldId id="309" r:id="rId13"/>
    <p:sldId id="321" r:id="rId14"/>
    <p:sldId id="322" r:id="rId15"/>
    <p:sldId id="293" r:id="rId16"/>
    <p:sldId id="324" r:id="rId17"/>
    <p:sldId id="315" r:id="rId18"/>
    <p:sldId id="325" r:id="rId19"/>
    <p:sldId id="316" r:id="rId20"/>
    <p:sldId id="303" r:id="rId21"/>
    <p:sldId id="313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D6"/>
    <a:srgbClr val="E75300"/>
    <a:srgbClr val="FFA400"/>
    <a:srgbClr val="0D76BD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0323" autoAdjust="0"/>
  </p:normalViewPr>
  <p:slideViewPr>
    <p:cSldViewPr snapToGrid="0" snapToObjects="1">
      <p:cViewPr varScale="1">
        <p:scale>
          <a:sx n="121" d="100"/>
          <a:sy n="121" d="100"/>
        </p:scale>
        <p:origin x="12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rsonal.mh.se\Data\konton\svl\i\ingaxb\Dokument\FSCN\&#229;rsrapport\Arbetsfil_Personal%20FSCN_150211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ersonal.mh.se\Data\konton\svl\i\ingaxb\Dokument\FSCN\&#229;rsrapport\Finansiering%20dia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Blad1!$E$1</c:f>
              <c:strCache>
                <c:ptCount val="1"/>
                <c:pt idx="0">
                  <c:v>Professorer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0927835051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Blad1!$E$2:$E$12</c:f>
              <c:numCache>
                <c:formatCode>General</c:formatCode>
                <c:ptCount val="11"/>
                <c:pt idx="0">
                  <c:v>33</c:v>
                </c:pt>
                <c:pt idx="1">
                  <c:v>35</c:v>
                </c:pt>
                <c:pt idx="2">
                  <c:v>39</c:v>
                </c:pt>
                <c:pt idx="3">
                  <c:v>46</c:v>
                </c:pt>
                <c:pt idx="4">
                  <c:v>60</c:v>
                </c:pt>
                <c:pt idx="5">
                  <c:v>66</c:v>
                </c:pt>
                <c:pt idx="6">
                  <c:v>70</c:v>
                </c:pt>
                <c:pt idx="7">
                  <c:v>80</c:v>
                </c:pt>
                <c:pt idx="8">
                  <c:v>86</c:v>
                </c:pt>
                <c:pt idx="9">
                  <c:v>93</c:v>
                </c:pt>
                <c:pt idx="10">
                  <c:v>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Blad1!$B$1</c:f>
              <c:strCache>
                <c:ptCount val="1"/>
                <c:pt idx="0">
                  <c:v>Forskarstuderande (egna)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1.374570446735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Blad1!$B$2:$B$12</c:f>
              <c:numCache>
                <c:formatCode>General</c:formatCode>
                <c:ptCount val="11"/>
                <c:pt idx="0">
                  <c:v>66</c:v>
                </c:pt>
                <c:pt idx="1">
                  <c:v>87</c:v>
                </c:pt>
                <c:pt idx="2">
                  <c:v>115</c:v>
                </c:pt>
                <c:pt idx="3">
                  <c:v>137</c:v>
                </c:pt>
                <c:pt idx="4">
                  <c:v>151</c:v>
                </c:pt>
                <c:pt idx="5">
                  <c:v>153</c:v>
                </c:pt>
                <c:pt idx="6">
                  <c:v>205</c:v>
                </c:pt>
                <c:pt idx="7">
                  <c:v>234</c:v>
                </c:pt>
                <c:pt idx="8">
                  <c:v>243</c:v>
                </c:pt>
                <c:pt idx="9">
                  <c:v>235</c:v>
                </c:pt>
                <c:pt idx="10">
                  <c:v>215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Blad1!$C$1</c:f>
              <c:strCache>
                <c:ptCount val="1"/>
                <c:pt idx="0">
                  <c:v>Statligt forskningsanslag (mkr)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055061462640904E-2"/>
                  <c:y val="2.718657496119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119</c:v>
                </c:pt>
                <c:pt idx="1">
                  <c:v>123</c:v>
                </c:pt>
                <c:pt idx="2">
                  <c:v>162</c:v>
                </c:pt>
                <c:pt idx="3">
                  <c:v>165</c:v>
                </c:pt>
                <c:pt idx="4">
                  <c:v>171</c:v>
                </c:pt>
                <c:pt idx="5">
                  <c:v>173</c:v>
                </c:pt>
                <c:pt idx="6">
                  <c:v>176</c:v>
                </c:pt>
                <c:pt idx="7">
                  <c:v>187</c:v>
                </c:pt>
                <c:pt idx="8">
                  <c:v>190</c:v>
                </c:pt>
                <c:pt idx="9">
                  <c:v>197</c:v>
                </c:pt>
                <c:pt idx="10">
                  <c:v>198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Blad1!$D$1</c:f>
              <c:strCache>
                <c:ptCount val="1"/>
                <c:pt idx="0">
                  <c:v>Externa forskningsmedel (mkr)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4075039181253399E-2"/>
                  <c:y val="4.530803482891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Blad1!$D$2:$D$12</c:f>
              <c:numCache>
                <c:formatCode>General</c:formatCode>
                <c:ptCount val="11"/>
                <c:pt idx="0">
                  <c:v>164</c:v>
                </c:pt>
                <c:pt idx="1">
                  <c:v>157</c:v>
                </c:pt>
                <c:pt idx="2">
                  <c:v>117</c:v>
                </c:pt>
                <c:pt idx="3">
                  <c:v>110</c:v>
                </c:pt>
                <c:pt idx="4">
                  <c:v>101</c:v>
                </c:pt>
                <c:pt idx="5">
                  <c:v>110</c:v>
                </c:pt>
                <c:pt idx="6">
                  <c:v>156</c:v>
                </c:pt>
                <c:pt idx="7">
                  <c:v>151</c:v>
                </c:pt>
                <c:pt idx="8">
                  <c:v>161</c:v>
                </c:pt>
                <c:pt idx="9">
                  <c:v>173</c:v>
                </c:pt>
                <c:pt idx="10">
                  <c:v>172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1916096"/>
        <c:axId val="141913744"/>
      </c:lineChart>
      <c:catAx>
        <c:axId val="14191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41913744"/>
        <c:crosses val="autoZero"/>
        <c:auto val="1"/>
        <c:lblAlgn val="ctr"/>
        <c:lblOffset val="100"/>
        <c:noMultiLvlLbl val="0"/>
      </c:catAx>
      <c:valAx>
        <c:axId val="141913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4191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accent1"/>
                </a:solidFill>
              </a:rPr>
              <a:t>Personnel development FSCN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D76BD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Blad1!$B$2:$E$2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Guest prof.</c:v>
                </c:pt>
              </c:strCache>
            </c:strRef>
          </c:tx>
          <c:spPr>
            <a:solidFill>
              <a:srgbClr val="00BFD6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Blad1!$B$3:$E$3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Adjunct prof.</c:v>
                </c:pt>
              </c:strCache>
            </c:strRef>
          </c:tx>
          <c:spPr>
            <a:solidFill>
              <a:srgbClr val="D8D1CA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Blad1!$B$4:$E$4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Associate prof.</c:v>
                </c:pt>
              </c:strCache>
            </c:strRef>
          </c:tx>
          <c:spPr>
            <a:solidFill>
              <a:srgbClr val="FFA400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Blad1!$B$5:$E$5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Assistant prof.</c:v>
                </c:pt>
              </c:strCache>
            </c:strRef>
          </c:tx>
          <c:spPr>
            <a:solidFill>
              <a:srgbClr val="3FAE2A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Blad1!$B$6:$E$6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Lecturer (researchers with PhD)</c:v>
                </c:pt>
              </c:strCache>
            </c:strRef>
          </c:tx>
          <c:spPr>
            <a:solidFill>
              <a:srgbClr val="AEA299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Blad1!$B$7:$E$7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Research assistant</c:v>
                </c:pt>
              </c:strCache>
            </c:strRef>
          </c:tx>
          <c:spPr>
            <a:solidFill>
              <a:srgbClr val="E75300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Blad1!$B$8:$E$8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Research Project leader (not PhD)</c:v>
                </c:pt>
              </c:strCache>
            </c:strRef>
          </c:tx>
          <c:spPr>
            <a:solidFill>
              <a:srgbClr val="0D76BD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Blad1!$B$9:$E$9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PhD Students (Lic + Dr)</c:v>
                </c:pt>
              </c:strCache>
            </c:strRef>
          </c:tx>
          <c:spPr>
            <a:solidFill>
              <a:srgbClr val="00BFD6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Blad1!$B$10:$E$10</c:f>
              <c:numCache>
                <c:formatCode>General</c:formatCode>
                <c:ptCount val="4"/>
                <c:pt idx="0">
                  <c:v>17</c:v>
                </c:pt>
                <c:pt idx="1">
                  <c:v>21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Industry employed PH D students</c:v>
                </c:pt>
              </c:strCache>
            </c:strRef>
          </c:tx>
          <c:spPr>
            <a:solidFill>
              <a:srgbClr val="FFC212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Blad1!$B$11:$E$11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305416"/>
        <c:axId val="140306984"/>
      </c:areaChart>
      <c:catAx>
        <c:axId val="140305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0306984"/>
        <c:crosses val="autoZero"/>
        <c:auto val="1"/>
        <c:lblAlgn val="ctr"/>
        <c:lblOffset val="100"/>
        <c:noMultiLvlLbl val="0"/>
      </c:catAx>
      <c:valAx>
        <c:axId val="14030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Employees</a:t>
                </a:r>
              </a:p>
            </c:rich>
          </c:tx>
          <c:layout>
            <c:manualLayout>
              <c:xMode val="edge"/>
              <c:yMode val="edge"/>
              <c:x val="1.9927536231884056E-2"/>
              <c:y val="0.4144879316556018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03054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1"/>
                </a:solidFill>
              </a:rPr>
              <a:t>Funding FSCN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Blad4!$B$2</c:f>
              <c:strCache>
                <c:ptCount val="1"/>
                <c:pt idx="0">
                  <c:v>Faculty funding</c:v>
                </c:pt>
              </c:strCache>
            </c:strRef>
          </c:tx>
          <c:spPr>
            <a:solidFill>
              <a:srgbClr val="0D76BD"/>
            </a:solidFill>
            <a:ln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Blad4!$B$3:$B$6</c:f>
              <c:numCache>
                <c:formatCode>General</c:formatCode>
                <c:ptCount val="4"/>
                <c:pt idx="0">
                  <c:v>26471927</c:v>
                </c:pt>
                <c:pt idx="1">
                  <c:v>23317637</c:v>
                </c:pt>
                <c:pt idx="2">
                  <c:v>20590405</c:v>
                </c:pt>
                <c:pt idx="3">
                  <c:v>23975611</c:v>
                </c:pt>
              </c:numCache>
            </c:numRef>
          </c:val>
        </c:ser>
        <c:ser>
          <c:idx val="1"/>
          <c:order val="1"/>
          <c:tx>
            <c:strRef>
              <c:f>Blad4!$C$2</c:f>
              <c:strCache>
                <c:ptCount val="1"/>
                <c:pt idx="0">
                  <c:v>Research councils (VR, FAS, Formas)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Blad4!$C$3:$C$6</c:f>
              <c:numCache>
                <c:formatCode>General</c:formatCode>
                <c:ptCount val="4"/>
                <c:pt idx="0">
                  <c:v>114104</c:v>
                </c:pt>
                <c:pt idx="1">
                  <c:v>459562</c:v>
                </c:pt>
                <c:pt idx="2">
                  <c:v>1306617</c:v>
                </c:pt>
                <c:pt idx="3">
                  <c:v>505307</c:v>
                </c:pt>
              </c:numCache>
            </c:numRef>
          </c:val>
        </c:ser>
        <c:ser>
          <c:idx val="2"/>
          <c:order val="2"/>
          <c:tx>
            <c:strRef>
              <c:f>Blad4!$D$2</c:f>
              <c:strCache>
                <c:ptCount val="1"/>
                <c:pt idx="0">
                  <c:v>Swedish Foundations</c:v>
                </c:pt>
              </c:strCache>
            </c:strRef>
          </c:tx>
          <c:spPr>
            <a:solidFill>
              <a:srgbClr val="E75300"/>
            </a:solidFill>
            <a:ln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Blad4!$D$3:$D$6</c:f>
              <c:numCache>
                <c:formatCode>General</c:formatCode>
                <c:ptCount val="4"/>
                <c:pt idx="0">
                  <c:v>13103717</c:v>
                </c:pt>
                <c:pt idx="1">
                  <c:v>19184203</c:v>
                </c:pt>
                <c:pt idx="2">
                  <c:v>20207050</c:v>
                </c:pt>
                <c:pt idx="3">
                  <c:v>21836527</c:v>
                </c:pt>
              </c:numCache>
            </c:numRef>
          </c:val>
        </c:ser>
        <c:ser>
          <c:idx val="3"/>
          <c:order val="3"/>
          <c:tx>
            <c:strRef>
              <c:f>Blad4!$E$2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3FAE2A"/>
            </a:solidFill>
            <a:ln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Blad4!$E$3:$E$6</c:f>
              <c:numCache>
                <c:formatCode>General</c:formatCode>
                <c:ptCount val="4"/>
                <c:pt idx="0">
                  <c:v>17279792</c:v>
                </c:pt>
                <c:pt idx="1">
                  <c:v>19936226</c:v>
                </c:pt>
                <c:pt idx="2">
                  <c:v>13813672</c:v>
                </c:pt>
                <c:pt idx="3">
                  <c:v>12994368</c:v>
                </c:pt>
              </c:numCache>
            </c:numRef>
          </c:val>
        </c:ser>
        <c:ser>
          <c:idx val="4"/>
          <c:order val="4"/>
          <c:tx>
            <c:strRef>
              <c:f>Blad4!$F$2</c:f>
              <c:strCache>
                <c:ptCount val="1"/>
                <c:pt idx="0">
                  <c:v>Direct funding from non ind org</c:v>
                </c:pt>
              </c:strCache>
            </c:strRef>
          </c:tx>
          <c:spPr>
            <a:solidFill>
              <a:srgbClr val="FFA400"/>
            </a:solidFill>
            <a:ln w="25400"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Blad4!$F$3:$F$6</c:f>
              <c:numCache>
                <c:formatCode>General</c:formatCode>
                <c:ptCount val="4"/>
                <c:pt idx="0">
                  <c:v>5386008</c:v>
                </c:pt>
                <c:pt idx="1">
                  <c:v>5485059</c:v>
                </c:pt>
                <c:pt idx="2">
                  <c:v>4365605</c:v>
                </c:pt>
                <c:pt idx="3">
                  <c:v>1857880</c:v>
                </c:pt>
              </c:numCache>
            </c:numRef>
          </c:val>
        </c:ser>
        <c:ser>
          <c:idx val="5"/>
          <c:order val="5"/>
          <c:tx>
            <c:strRef>
              <c:f>Blad4!$G$2</c:f>
              <c:strCache>
                <c:ptCount val="1"/>
                <c:pt idx="0">
                  <c:v>Direct external funding from industry</c:v>
                </c:pt>
              </c:strCache>
            </c:strRef>
          </c:tx>
          <c:spPr>
            <a:solidFill>
              <a:srgbClr val="00BFD6"/>
            </a:solidFill>
            <a:ln w="25400"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Blad4!$G$3:$G$6</c:f>
              <c:numCache>
                <c:formatCode>General</c:formatCode>
                <c:ptCount val="4"/>
                <c:pt idx="0">
                  <c:v>2218622</c:v>
                </c:pt>
                <c:pt idx="1">
                  <c:v>1858764</c:v>
                </c:pt>
                <c:pt idx="2">
                  <c:v>1436948</c:v>
                </c:pt>
                <c:pt idx="3">
                  <c:v>3547985</c:v>
                </c:pt>
              </c:numCache>
            </c:numRef>
          </c:val>
        </c:ser>
        <c:ser>
          <c:idx val="6"/>
          <c:order val="6"/>
          <c:tx>
            <c:strRef>
              <c:f>Blad4!$H$2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0D76BD"/>
            </a:solidFill>
            <a:ln w="25400"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Blad4!$H$3:$H$6</c:f>
              <c:numCache>
                <c:formatCode>General</c:formatCode>
                <c:ptCount val="4"/>
                <c:pt idx="0">
                  <c:v>7382196</c:v>
                </c:pt>
                <c:pt idx="1">
                  <c:v>6163683</c:v>
                </c:pt>
                <c:pt idx="2">
                  <c:v>5248816</c:v>
                </c:pt>
                <c:pt idx="3">
                  <c:v>6502670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964048"/>
        <c:axId val="305414600"/>
      </c:areaChart>
      <c:catAx>
        <c:axId val="237964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5414600"/>
        <c:crossesAt val="0"/>
        <c:auto val="1"/>
        <c:lblAlgn val="ctr"/>
        <c:lblOffset val="100"/>
        <c:noMultiLvlLbl val="0"/>
      </c:catAx>
      <c:valAx>
        <c:axId val="305414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sek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anose="020B0502020104020203" pitchFamily="34" charset="0"/>
                <a:ea typeface="+mn-ea"/>
                <a:cs typeface="+mn-cs"/>
              </a:defRPr>
            </a:pPr>
            <a:endParaRPr lang="sv-SE"/>
          </a:p>
        </c:txPr>
        <c:crossAx val="237964048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239FA-9DA0-4545-A3CF-88F453CA8180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6F2B-8692-D44D-AA38-BCE2E1E1A6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35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0718F-7FD0-544A-AE70-7CAB98156BC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32FE4-9B18-C84A-8F1A-AE833B6B42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829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108B5A4-F71D-4546-91CA-6C6BEA5DFA2C}" type="slidenum">
              <a:rPr lang="sv-SE" sz="1200"/>
              <a:pPr/>
              <a:t>2</a:t>
            </a:fld>
            <a:endParaRPr lang="sv-S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8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55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32FE4-9B18-C84A-8F1A-AE833B6B422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91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e2mp</a:t>
            </a:r>
            <a:r>
              <a:rPr lang="sv-SE" dirty="0" smtClean="0"/>
              <a:t>, </a:t>
            </a:r>
            <a:r>
              <a:rPr lang="sv-SE" b="1" dirty="0" smtClean="0"/>
              <a:t>FORIC</a:t>
            </a:r>
            <a:r>
              <a:rPr lang="sv-SE" dirty="0" smtClean="0"/>
              <a:t> and </a:t>
            </a:r>
            <a:r>
              <a:rPr lang="sv-SE" b="1" dirty="0" smtClean="0"/>
              <a:t>KM2</a:t>
            </a:r>
            <a:r>
              <a:rPr lang="sv-SE" baseline="0" dirty="0" smtClean="0"/>
              <a:t> are </a:t>
            </a:r>
            <a:r>
              <a:rPr lang="sv-SE" baseline="0" dirty="0" err="1" smtClean="0"/>
              <a:t>running</a:t>
            </a:r>
            <a:endParaRPr lang="sv-SE" baseline="0" dirty="0" smtClean="0"/>
          </a:p>
          <a:p>
            <a:r>
              <a:rPr lang="sv-SE" baseline="0" dirty="0" err="1" smtClean="0"/>
              <a:t>Adv</a:t>
            </a:r>
            <a:r>
              <a:rPr lang="sv-SE" baseline="0" dirty="0" smtClean="0"/>
              <a:t> Paper Materials </a:t>
            </a:r>
            <a:r>
              <a:rPr lang="sv-SE" baseline="0" dirty="0" smtClean="0">
                <a:sym typeface="Wingdings" pitchFamily="2" charset="2"/>
              </a:rPr>
              <a:t> </a:t>
            </a:r>
            <a:r>
              <a:rPr lang="sv-SE" b="1" baseline="0" dirty="0" smtClean="0"/>
              <a:t>”New </a:t>
            </a:r>
            <a:r>
              <a:rPr lang="sv-SE" b="1" baseline="0" dirty="0" err="1" smtClean="0"/>
              <a:t>cellulosic</a:t>
            </a:r>
            <a:r>
              <a:rPr lang="sv-SE" b="1" baseline="0" dirty="0" smtClean="0"/>
              <a:t> materials” </a:t>
            </a:r>
            <a:r>
              <a:rPr lang="sv-SE" baseline="0" dirty="0" smtClean="0"/>
              <a:t>to </a:t>
            </a:r>
            <a:r>
              <a:rPr lang="sv-SE" baseline="0" dirty="0" err="1" smtClean="0"/>
              <a:t>connect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fibre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chemistry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paper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physics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mech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pulp</a:t>
            </a:r>
            <a:endParaRPr lang="sv-SE" baseline="0" dirty="0" smtClean="0"/>
          </a:p>
          <a:p>
            <a:r>
              <a:rPr lang="sv-SE" baseline="0" dirty="0" err="1" smtClean="0"/>
              <a:t>Bio-economy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energy</a:t>
            </a:r>
            <a:r>
              <a:rPr lang="sv-SE" baseline="0" dirty="0" smtClean="0"/>
              <a:t>, water, </a:t>
            </a:r>
            <a:r>
              <a:rPr lang="sv-SE" baseline="0" dirty="0" err="1" smtClean="0"/>
              <a:t>environment</a:t>
            </a:r>
            <a:r>
              <a:rPr lang="sv-SE" baseline="0" dirty="0" smtClean="0"/>
              <a:t> </a:t>
            </a:r>
            <a:r>
              <a:rPr lang="sv-SE" baseline="0" dirty="0" smtClean="0">
                <a:sym typeface="Wingdings" pitchFamily="2" charset="2"/>
              </a:rPr>
              <a:t> </a:t>
            </a:r>
            <a:r>
              <a:rPr lang="sv-SE" b="1" baseline="0" dirty="0" smtClean="0">
                <a:sym typeface="Wingdings" pitchFamily="2" charset="2"/>
              </a:rPr>
              <a:t>Miljöhorisont</a:t>
            </a:r>
            <a:r>
              <a:rPr lang="sv-SE" baseline="0" dirty="0" smtClean="0">
                <a:sym typeface="Wingdings" pitchFamily="2" charset="2"/>
              </a:rPr>
              <a:t>:</a:t>
            </a:r>
            <a:r>
              <a:rPr lang="sv-SE" baseline="0" dirty="0" smtClean="0"/>
              <a:t> Regional </a:t>
            </a:r>
            <a:r>
              <a:rPr lang="sv-SE" baseline="0" dirty="0" err="1" smtClean="0"/>
              <a:t>devel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larger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scope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than</a:t>
            </a:r>
            <a:r>
              <a:rPr lang="sv-SE" baseline="0" dirty="0" smtClean="0"/>
              <a:t> FSCN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55C3F-1EFB-438A-9A48-44FD214E18E2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05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32FE4-9B18-C84A-8F1A-AE833B6B422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25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32FE4-9B18-C84A-8F1A-AE833B6B4227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4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FSCN has a mission with 3 ”legs”. The </a:t>
            </a:r>
            <a:r>
              <a:rPr lang="sv-SE" dirty="0" err="1" smtClean="0"/>
              <a:t>corresponding</a:t>
            </a:r>
            <a:r>
              <a:rPr lang="sv-SE" dirty="0" smtClean="0"/>
              <a:t> v</a:t>
            </a:r>
            <a:r>
              <a:rPr lang="sv-SE" baseline="0" dirty="0" smtClean="0"/>
              <a:t>ision = </a:t>
            </a:r>
            <a:r>
              <a:rPr lang="sv-SE" baseline="0" dirty="0" err="1" smtClean="0"/>
              <a:t>broader</a:t>
            </a:r>
            <a:r>
              <a:rPr lang="sv-SE" baseline="0" dirty="0" smtClean="0"/>
              <a:t> Industrial </a:t>
            </a:r>
            <a:r>
              <a:rPr lang="sv-SE" baseline="0" dirty="0" err="1" smtClean="0"/>
              <a:t>collaboration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ambitious</a:t>
            </a:r>
            <a:r>
              <a:rPr lang="sv-SE" baseline="0" dirty="0" smtClean="0"/>
              <a:t> and international Science,  and personal </a:t>
            </a:r>
            <a:r>
              <a:rPr lang="sv-SE" baseline="0" dirty="0" err="1" smtClean="0"/>
              <a:t>engagement</a:t>
            </a:r>
            <a:r>
              <a:rPr lang="sv-SE" baseline="0" dirty="0" smtClean="0"/>
              <a:t> in the transformation of the </a:t>
            </a:r>
            <a:r>
              <a:rPr lang="sv-SE" baseline="0" dirty="0" err="1" smtClean="0"/>
              <a:t>forest-based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industrial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ecosystem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EECF-A37F-4134-A670-EBC1FBF21E6E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82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835014" cy="68600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3C7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1" name="Bildobjekt 10" descr="miun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10"/>
          </p:nvPr>
        </p:nvSpPr>
        <p:spPr>
          <a:xfrm>
            <a:off x="684213" y="1989138"/>
            <a:ext cx="7488237" cy="28082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 b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4644008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931224" cy="432048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5" y="1919579"/>
            <a:ext cx="5840264" cy="19192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67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3C71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miunlogo.w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sp>
        <p:nvSpPr>
          <p:cNvPr id="9" name="Platshållare för datum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5A64CC0-309E-4B71-A651-DF3A64CD9851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17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rgbClr val="3C71B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hyperlink" Target="http://www.e2mp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31.pn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5.png"/><Relationship Id="rId5" Type="http://schemas.openxmlformats.org/officeDocument/2006/relationships/image" Target="../media/image40.jpe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MU_logotyp_int_CMYK_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95" y="1721000"/>
            <a:ext cx="4785480" cy="2278800"/>
          </a:xfrm>
          <a:prstGeom prst="rect">
            <a:avLst/>
          </a:prstGeom>
        </p:spPr>
      </p:pic>
      <p:sp>
        <p:nvSpPr>
          <p:cNvPr id="3" name="Platshållare för datum 5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D525B3-1836-6640-8893-DCC2799F8B8E}" type="datetime1">
              <a:rPr lang="sv-SE" smtClean="0"/>
              <a:pPr/>
              <a:t>2015-04-13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791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8 Research </a:t>
            </a:r>
            <a:r>
              <a:rPr lang="sv-SE" sz="2800" dirty="0" smtClean="0"/>
              <a:t>Groups at FSCN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 smtClean="0"/>
              <a:t>Bioenergy</a:t>
            </a:r>
            <a:endParaRPr lang="sv-SE" dirty="0" smtClean="0"/>
          </a:p>
          <a:p>
            <a:r>
              <a:rPr lang="sv-SE" dirty="0" err="1" smtClean="0"/>
              <a:t>Complex</a:t>
            </a:r>
            <a:r>
              <a:rPr lang="sv-SE" dirty="0" smtClean="0"/>
              <a:t> Materials</a:t>
            </a:r>
          </a:p>
          <a:p>
            <a:r>
              <a:rPr lang="sv-SE" dirty="0" smtClean="0"/>
              <a:t>Digital </a:t>
            </a:r>
            <a:r>
              <a:rPr lang="sv-SE" dirty="0" smtClean="0"/>
              <a:t>Printing Centre</a:t>
            </a:r>
          </a:p>
          <a:p>
            <a:r>
              <a:rPr lang="sv-SE" dirty="0" err="1" smtClean="0"/>
              <a:t>Eco-Chemistry</a:t>
            </a:r>
            <a:endParaRPr lang="sv-SE" dirty="0" smtClean="0"/>
          </a:p>
          <a:p>
            <a:r>
              <a:rPr lang="sv-SE" dirty="0" err="1" smtClean="0"/>
              <a:t>High-Yield</a:t>
            </a:r>
            <a:r>
              <a:rPr lang="sv-SE" dirty="0" smtClean="0"/>
              <a:t> </a:t>
            </a:r>
            <a:r>
              <a:rPr lang="sv-SE" dirty="0" err="1" smtClean="0"/>
              <a:t>Pulping</a:t>
            </a:r>
            <a:r>
              <a:rPr lang="sv-SE" dirty="0" smtClean="0"/>
              <a:t> Technology</a:t>
            </a:r>
          </a:p>
          <a:p>
            <a:r>
              <a:rPr lang="sv-SE" dirty="0" smtClean="0"/>
              <a:t>Materials </a:t>
            </a:r>
            <a:r>
              <a:rPr lang="sv-SE" dirty="0" err="1" smtClean="0"/>
              <a:t>Physics</a:t>
            </a:r>
            <a:endParaRPr lang="sv-SE" dirty="0" smtClean="0"/>
          </a:p>
          <a:p>
            <a:r>
              <a:rPr lang="sv-SE" dirty="0" err="1" smtClean="0"/>
              <a:t>Organic</a:t>
            </a:r>
            <a:r>
              <a:rPr lang="sv-SE" dirty="0" smtClean="0"/>
              <a:t> Chemistry</a:t>
            </a:r>
            <a:endParaRPr lang="sv-SE" dirty="0" smtClean="0"/>
          </a:p>
          <a:p>
            <a:r>
              <a:rPr lang="sv-SE" dirty="0" smtClean="0"/>
              <a:t>Surface and </a:t>
            </a:r>
            <a:r>
              <a:rPr lang="sv-SE" dirty="0" err="1" smtClean="0"/>
              <a:t>Colloid</a:t>
            </a:r>
            <a:r>
              <a:rPr lang="sv-SE" dirty="0" smtClean="0"/>
              <a:t> </a:t>
            </a:r>
            <a:r>
              <a:rPr lang="sv-SE" dirty="0" err="1" smtClean="0"/>
              <a:t>Engineering</a:t>
            </a:r>
            <a:endParaRPr lang="sv-SE" dirty="0"/>
          </a:p>
        </p:txBody>
      </p:sp>
      <p:pic>
        <p:nvPicPr>
          <p:cNvPr id="4" name="Bildobjekt 3" descr="FSCN_2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3" y="6266368"/>
            <a:ext cx="1200498" cy="59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379379" y="958924"/>
            <a:ext cx="8356059" cy="4417562"/>
            <a:chOff x="379379" y="958924"/>
            <a:chExt cx="8356059" cy="441756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300" y="958924"/>
              <a:ext cx="8046305" cy="441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29"/>
            <p:cNvSpPr/>
            <p:nvPr/>
          </p:nvSpPr>
          <p:spPr>
            <a:xfrm>
              <a:off x="379379" y="1517515"/>
              <a:ext cx="8356059" cy="3579779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701040"/>
            <a:ext cx="7848872" cy="432048"/>
          </a:xfrm>
        </p:spPr>
        <p:txBody>
          <a:bodyPr>
            <a:noAutofit/>
          </a:bodyPr>
          <a:lstStyle/>
          <a:p>
            <a:r>
              <a:rPr lang="sv-SE" sz="2800" dirty="0" smtClean="0"/>
              <a:t>Research </a:t>
            </a:r>
            <a:r>
              <a:rPr lang="sv-SE" sz="2800" dirty="0" err="1" smtClean="0"/>
              <a:t>goals</a:t>
            </a:r>
            <a:r>
              <a:rPr lang="sv-SE" sz="2800" dirty="0" smtClean="0"/>
              <a:t> for 2015</a:t>
            </a:r>
            <a:endParaRPr lang="sv-SE" sz="2800" dirty="0"/>
          </a:p>
        </p:txBody>
      </p:sp>
      <p:sp>
        <p:nvSpPr>
          <p:cNvPr id="11" name="Rectangle 10"/>
          <p:cNvSpPr/>
          <p:nvPr/>
        </p:nvSpPr>
        <p:spPr>
          <a:xfrm>
            <a:off x="6783574" y="4805891"/>
            <a:ext cx="1531089" cy="51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0"/>
          <p:cNvSpPr txBox="1"/>
          <p:nvPr/>
        </p:nvSpPr>
        <p:spPr>
          <a:xfrm>
            <a:off x="3428982" y="2451980"/>
            <a:ext cx="1255472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e2mp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524" y="3168057"/>
            <a:ext cx="1301958" cy="52322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FORIC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3495" y="2771111"/>
            <a:ext cx="944489" cy="52322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KM2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7907" y="4563041"/>
            <a:ext cx="2894515" cy="36933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sv-SE" i="1" kern="0" dirty="0" smtClean="0">
                <a:solidFill>
                  <a:prstClr val="white"/>
                </a:solidFill>
              </a:rPr>
              <a:t>New </a:t>
            </a:r>
            <a:r>
              <a:rPr lang="sv-SE" i="1" kern="0" dirty="0" err="1" smtClean="0">
                <a:solidFill>
                  <a:prstClr val="white"/>
                </a:solidFill>
              </a:rPr>
              <a:t>Cellulosic</a:t>
            </a:r>
            <a:r>
              <a:rPr lang="sv-SE" i="1" kern="0" dirty="0" smtClean="0">
                <a:solidFill>
                  <a:prstClr val="white"/>
                </a:solidFill>
              </a:rPr>
              <a:t> Materials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1982" y="4280697"/>
            <a:ext cx="1762812" cy="35136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sv-SE" sz="2000" kern="0" dirty="0" smtClean="0">
                <a:solidFill>
                  <a:prstClr val="white"/>
                </a:solidFill>
              </a:rPr>
              <a:t>Miljöhorisont</a:t>
            </a:r>
          </a:p>
        </p:txBody>
      </p:sp>
      <p:pic>
        <p:nvPicPr>
          <p:cNvPr id="1026" name="Bild 1" descr="BioInnov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276" y="4914409"/>
            <a:ext cx="1104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Bildobjekt 23" descr="FSCN_2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621" y="6266368"/>
            <a:ext cx="1200498" cy="591632"/>
          </a:xfrm>
          <a:prstGeom prst="rect">
            <a:avLst/>
          </a:prstGeom>
        </p:spPr>
      </p:pic>
      <p:pic>
        <p:nvPicPr>
          <p:cNvPr id="32" name="Bildobjekt 31" descr="Per_Engstrand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5738" y="1465277"/>
            <a:ext cx="1047744" cy="157147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71" y="1246441"/>
            <a:ext cx="900113" cy="137749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2" y="4667824"/>
            <a:ext cx="739422" cy="1109134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97" y="4563041"/>
            <a:ext cx="742950" cy="111442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7907" y="3175197"/>
            <a:ext cx="2188654" cy="13107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err="1" smtClean="0"/>
              <a:t>Strategic</a:t>
            </a:r>
            <a:r>
              <a:rPr lang="sv-SE" sz="2800" dirty="0" smtClean="0"/>
              <a:t> </a:t>
            </a:r>
            <a:r>
              <a:rPr lang="sv-SE" sz="2800" dirty="0" err="1" smtClean="0"/>
              <a:t>Initiatives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84213" y="1989138"/>
            <a:ext cx="5617689" cy="3725862"/>
          </a:xfrm>
        </p:spPr>
        <p:txBody>
          <a:bodyPr/>
          <a:lstStyle/>
          <a:p>
            <a:r>
              <a:rPr lang="sv-SE" dirty="0" smtClean="0"/>
              <a:t>Energy </a:t>
            </a:r>
            <a:r>
              <a:rPr lang="sv-SE" dirty="0" err="1" smtClean="0"/>
              <a:t>Efficient</a:t>
            </a:r>
            <a:r>
              <a:rPr lang="sv-SE" dirty="0" smtClean="0"/>
              <a:t> </a:t>
            </a:r>
            <a:r>
              <a:rPr lang="sv-SE" dirty="0" err="1" smtClean="0"/>
              <a:t>mechanical</a:t>
            </a:r>
            <a:r>
              <a:rPr lang="sv-SE" dirty="0" smtClean="0"/>
              <a:t> </a:t>
            </a:r>
            <a:r>
              <a:rPr lang="sv-SE" dirty="0" err="1" smtClean="0"/>
              <a:t>pulping</a:t>
            </a:r>
            <a:r>
              <a:rPr lang="sv-SE" dirty="0" smtClean="0"/>
              <a:t> (e2mp) </a:t>
            </a:r>
            <a:r>
              <a:rPr lang="sv-SE" dirty="0" smtClean="0">
                <a:hlinkClick r:id="rId2"/>
              </a:rPr>
              <a:t>www.e2mpi.se</a:t>
            </a:r>
            <a:endParaRPr lang="sv-SE" dirty="0" smtClean="0"/>
          </a:p>
          <a:p>
            <a:pPr lvl="1"/>
            <a:r>
              <a:rPr lang="sv-SE" sz="1400" dirty="0" smtClean="0"/>
              <a:t>E2mp – i</a:t>
            </a:r>
          </a:p>
          <a:p>
            <a:pPr lvl="1"/>
            <a:r>
              <a:rPr lang="sv-SE" sz="1400" dirty="0" smtClean="0"/>
              <a:t>E2mp – </a:t>
            </a:r>
            <a:r>
              <a:rPr lang="sv-SE" sz="1400" dirty="0" err="1" smtClean="0"/>
              <a:t>ox</a:t>
            </a:r>
            <a:endParaRPr lang="sv-SE" sz="1400" dirty="0" smtClean="0"/>
          </a:p>
          <a:p>
            <a:pPr lvl="1"/>
            <a:r>
              <a:rPr lang="sv-SE" sz="1400" dirty="0" smtClean="0"/>
              <a:t>E2mp - </a:t>
            </a:r>
            <a:r>
              <a:rPr lang="sv-SE" sz="1400" dirty="0" err="1" smtClean="0"/>
              <a:t>rp</a:t>
            </a:r>
            <a:endParaRPr lang="sv-SE" sz="1400" dirty="0" smtClean="0"/>
          </a:p>
          <a:p>
            <a:r>
              <a:rPr lang="sv-SE" dirty="0" err="1" smtClean="0"/>
              <a:t>Advanced</a:t>
            </a:r>
            <a:r>
              <a:rPr lang="sv-SE" dirty="0" smtClean="0"/>
              <a:t> Paper Materials (KM2)</a:t>
            </a:r>
          </a:p>
          <a:p>
            <a:pPr lvl="1"/>
            <a:r>
              <a:rPr lang="sv-SE" sz="1400" dirty="0" smtClean="0"/>
              <a:t>Keps</a:t>
            </a:r>
          </a:p>
          <a:p>
            <a:pPr lvl="1"/>
            <a:r>
              <a:rPr lang="sv-SE" sz="1400" dirty="0" err="1" smtClean="0"/>
              <a:t>Coat</a:t>
            </a:r>
            <a:endParaRPr lang="sv-SE" sz="1400" dirty="0" smtClean="0"/>
          </a:p>
          <a:p>
            <a:pPr lvl="1"/>
            <a:r>
              <a:rPr lang="sv-SE" sz="1400" dirty="0" smtClean="0"/>
              <a:t>Paper Solar Cells</a:t>
            </a:r>
          </a:p>
          <a:p>
            <a:pPr lvl="1"/>
            <a:r>
              <a:rPr lang="sv-SE" sz="1400" dirty="0" err="1" smtClean="0"/>
              <a:t>Lithium</a:t>
            </a:r>
            <a:r>
              <a:rPr lang="sv-SE" sz="1400" dirty="0" smtClean="0"/>
              <a:t> </a:t>
            </a:r>
            <a:r>
              <a:rPr lang="sv-SE" sz="1400" dirty="0" err="1" smtClean="0"/>
              <a:t>Batteries</a:t>
            </a:r>
            <a:endParaRPr lang="sv-SE" sz="1400" dirty="0" smtClean="0"/>
          </a:p>
          <a:p>
            <a:pPr lvl="1"/>
            <a:r>
              <a:rPr lang="sv-SE" sz="1400" dirty="0" err="1" smtClean="0"/>
              <a:t>Modulit</a:t>
            </a:r>
            <a:endParaRPr lang="sv-SE" sz="1400" dirty="0" smtClean="0"/>
          </a:p>
          <a:p>
            <a:pPr lvl="1"/>
            <a:endParaRPr lang="sv-SE" sz="1800" dirty="0" smtClean="0"/>
          </a:p>
          <a:p>
            <a:pPr lvl="1">
              <a:buNone/>
            </a:pPr>
            <a:r>
              <a:rPr lang="sv-SE" sz="1800" dirty="0" smtClean="0"/>
              <a:t>Forest as a </a:t>
            </a:r>
            <a:r>
              <a:rPr lang="sv-SE" sz="1800" dirty="0" err="1" smtClean="0"/>
              <a:t>Resource</a:t>
            </a:r>
            <a:r>
              <a:rPr lang="sv-SE" sz="1800" dirty="0" smtClean="0"/>
              <a:t> Industrial College (FORIC)</a:t>
            </a:r>
          </a:p>
          <a:p>
            <a:pPr lvl="1"/>
            <a:endParaRPr lang="sv-SE" dirty="0" smtClean="0"/>
          </a:p>
        </p:txBody>
      </p:sp>
      <p:pic>
        <p:nvPicPr>
          <p:cNvPr id="4" name="Bildobjekt 3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90" y="6218477"/>
            <a:ext cx="1200498" cy="591632"/>
          </a:xfrm>
          <a:prstGeom prst="rect">
            <a:avLst/>
          </a:prstGeom>
        </p:spPr>
      </p:pic>
      <p:pic>
        <p:nvPicPr>
          <p:cNvPr id="5" name="Bildobjekt 4" descr="LST2-C-CMYK-S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786" y="6236887"/>
            <a:ext cx="578232" cy="601832"/>
          </a:xfrm>
          <a:prstGeom prst="rect">
            <a:avLst/>
          </a:prstGeom>
        </p:spPr>
      </p:pic>
      <p:pic>
        <p:nvPicPr>
          <p:cNvPr id="6" name="Bildobjekt 5" descr="EMH_Logotyp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8381" y="6361541"/>
            <a:ext cx="1431876" cy="302782"/>
          </a:xfrm>
          <a:prstGeom prst="rect">
            <a:avLst/>
          </a:prstGeom>
        </p:spPr>
      </p:pic>
      <p:pic>
        <p:nvPicPr>
          <p:cNvPr id="7" name="Bildobjekt 6" descr="EUlogo_Inv_eng_c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3547" y="6226639"/>
            <a:ext cx="539696" cy="583470"/>
          </a:xfrm>
          <a:prstGeom prst="rect">
            <a:avLst/>
          </a:prstGeom>
        </p:spPr>
      </p:pic>
      <p:pic>
        <p:nvPicPr>
          <p:cNvPr id="8" name="Bildobjekt 7" descr="KK_ENG_CMY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0352" y="6366983"/>
            <a:ext cx="2145500" cy="341640"/>
          </a:xfrm>
          <a:prstGeom prst="rect">
            <a:avLst/>
          </a:prstGeom>
        </p:spPr>
      </p:pic>
      <p:pic>
        <p:nvPicPr>
          <p:cNvPr id="11" name="Bildobjekt 10" descr="Per_Engstrand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9398" y="3295650"/>
            <a:ext cx="1613042" cy="24193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98" y="645967"/>
            <a:ext cx="1607358" cy="24598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82576" y="481264"/>
            <a:ext cx="1245219" cy="69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7" y="764704"/>
            <a:ext cx="7944228" cy="432048"/>
          </a:xfrm>
        </p:spPr>
        <p:txBody>
          <a:bodyPr/>
          <a:lstStyle/>
          <a:p>
            <a:r>
              <a:rPr lang="sv-SE" sz="2800" dirty="0" smtClean="0"/>
              <a:t>Energy-</a:t>
            </a:r>
            <a:r>
              <a:rPr lang="sv-SE" sz="2800" dirty="0" err="1" smtClean="0"/>
              <a:t>efficient</a:t>
            </a:r>
            <a:r>
              <a:rPr lang="sv-SE" sz="2800" dirty="0" smtClean="0"/>
              <a:t> </a:t>
            </a:r>
            <a:r>
              <a:rPr lang="sv-SE" sz="2800" dirty="0" err="1" smtClean="0"/>
              <a:t>Mechanical</a:t>
            </a:r>
            <a:r>
              <a:rPr lang="sv-SE" sz="2800" dirty="0" smtClean="0"/>
              <a:t> </a:t>
            </a:r>
            <a:r>
              <a:rPr lang="sv-SE" sz="2800" dirty="0" err="1" smtClean="0"/>
              <a:t>Pulping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42713" y="1613138"/>
            <a:ext cx="7488237" cy="2808287"/>
          </a:xfrm>
        </p:spPr>
        <p:txBody>
          <a:bodyPr/>
          <a:lstStyle/>
          <a:p>
            <a:endParaRPr lang="en-US" dirty="0"/>
          </a:p>
          <a:p>
            <a:r>
              <a:rPr lang="en-US" sz="1600" dirty="0" smtClean="0"/>
              <a:t>The Core of FSCN’s research and </a:t>
            </a:r>
            <a:r>
              <a:rPr lang="en-US" sz="1600" dirty="0" smtClean="0"/>
              <a:t>co-production</a:t>
            </a:r>
          </a:p>
          <a:p>
            <a:endParaRPr lang="en-US" sz="1600" dirty="0" smtClean="0"/>
          </a:p>
          <a:p>
            <a:r>
              <a:rPr lang="en-US" sz="1600" dirty="0" smtClean="0"/>
              <a:t>Research goal: Reduce electrical energy use by 50</a:t>
            </a:r>
            <a:r>
              <a:rPr lang="en-US" sz="1600" dirty="0" smtClean="0"/>
              <a:t>%</a:t>
            </a:r>
          </a:p>
          <a:p>
            <a:endParaRPr lang="en-US" sz="1600" dirty="0" smtClean="0"/>
          </a:p>
          <a:p>
            <a:r>
              <a:rPr lang="en-US" sz="1600" dirty="0" smtClean="0"/>
              <a:t>Effect on </a:t>
            </a:r>
            <a:r>
              <a:rPr lang="en-US" sz="1600" dirty="0" smtClean="0"/>
              <a:t>research </a:t>
            </a:r>
            <a:r>
              <a:rPr lang="en-US" sz="1600" dirty="0" smtClean="0"/>
              <a:t>profile: Keep </a:t>
            </a:r>
            <a:r>
              <a:rPr lang="en-US" sz="1600" u="sng" dirty="0" smtClean="0"/>
              <a:t>international</a:t>
            </a:r>
            <a:r>
              <a:rPr lang="en-US" sz="1600" dirty="0" smtClean="0"/>
              <a:t> leadership in High-Yield </a:t>
            </a:r>
            <a:r>
              <a:rPr lang="en-US" sz="1600" dirty="0" smtClean="0"/>
              <a:t>Pulping</a:t>
            </a:r>
          </a:p>
          <a:p>
            <a:endParaRPr lang="en-US" sz="1600" dirty="0" smtClean="0"/>
          </a:p>
          <a:p>
            <a:r>
              <a:rPr lang="en-US" sz="1600" dirty="0" smtClean="0"/>
              <a:t>Support to TIE: </a:t>
            </a:r>
          </a:p>
          <a:p>
            <a:pPr lvl="1"/>
            <a:r>
              <a:rPr lang="en-US" sz="1400" dirty="0" smtClean="0"/>
              <a:t>Use of wood in </a:t>
            </a:r>
            <a:r>
              <a:rPr lang="en-US" sz="1400" dirty="0" err="1" smtClean="0"/>
              <a:t>bioeconomy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 FORIC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New applications = AHYP  New Cellulosic Materials</a:t>
            </a:r>
            <a:endParaRPr lang="en-US" sz="1400" dirty="0" smtClean="0"/>
          </a:p>
          <a:p>
            <a:endParaRPr lang="en-US" dirty="0"/>
          </a:p>
          <a:p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110" y="3496891"/>
            <a:ext cx="1911685" cy="238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/>
          <p:nvPr/>
        </p:nvSpPr>
        <p:spPr>
          <a:xfrm>
            <a:off x="476299" y="4776299"/>
            <a:ext cx="2396810" cy="1107996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6600" b="1" dirty="0" smtClean="0">
                <a:solidFill>
                  <a:schemeClr val="bg1"/>
                </a:solidFill>
              </a:rPr>
              <a:t>e2mp</a:t>
            </a:r>
            <a:endParaRPr lang="sv-SE" sz="6600" b="1" dirty="0">
              <a:solidFill>
                <a:schemeClr val="bg1"/>
              </a:solidFill>
            </a:endParaRPr>
          </a:p>
        </p:txBody>
      </p:sp>
      <p:pic>
        <p:nvPicPr>
          <p:cNvPr id="8" name="Bildobjekt 7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6226306"/>
            <a:ext cx="1200498" cy="591632"/>
          </a:xfrm>
          <a:prstGeom prst="rect">
            <a:avLst/>
          </a:prstGeom>
        </p:spPr>
      </p:pic>
      <p:pic>
        <p:nvPicPr>
          <p:cNvPr id="12" name="Bildobjekt 11" descr="KK_ENG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2168" y="6363339"/>
            <a:ext cx="2145500" cy="3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C:\Users\olbj\Documents\1_Forskning\Ansokningar\090316StrategiskaForskningssatsningar\Illustrations\FORE_Detail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519" y="3247697"/>
            <a:ext cx="4293490" cy="264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82576" y="481264"/>
            <a:ext cx="1245219" cy="69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6" y="504505"/>
            <a:ext cx="8200551" cy="432048"/>
          </a:xfrm>
        </p:spPr>
        <p:txBody>
          <a:bodyPr/>
          <a:lstStyle/>
          <a:p>
            <a:r>
              <a:rPr lang="sv-SE" sz="2800" dirty="0" smtClean="0"/>
              <a:t>Forest as </a:t>
            </a:r>
            <a:r>
              <a:rPr lang="sv-SE" sz="2800" dirty="0" err="1" smtClean="0"/>
              <a:t>resource</a:t>
            </a:r>
            <a:r>
              <a:rPr lang="sv-SE" sz="2800" dirty="0" smtClean="0"/>
              <a:t> </a:t>
            </a:r>
            <a:r>
              <a:rPr lang="sv-SE" sz="2800" dirty="0" err="1" smtClean="0"/>
              <a:t>industrial</a:t>
            </a:r>
            <a:r>
              <a:rPr lang="sv-SE" sz="2800" dirty="0" smtClean="0"/>
              <a:t> </a:t>
            </a:r>
            <a:r>
              <a:rPr lang="sv-SE" sz="2800" dirty="0" smtClean="0"/>
              <a:t>Research college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82469" y="1324304"/>
            <a:ext cx="7488237" cy="3097122"/>
          </a:xfrm>
        </p:spPr>
        <p:txBody>
          <a:bodyPr/>
          <a:lstStyle/>
          <a:p>
            <a:endParaRPr lang="en-US" dirty="0"/>
          </a:p>
          <a:p>
            <a:r>
              <a:rPr lang="en-US" sz="1600" dirty="0" smtClean="0"/>
              <a:t>Co-production with a broad range of different </a:t>
            </a:r>
            <a:r>
              <a:rPr lang="en-US" sz="1600" dirty="0" smtClean="0"/>
              <a:t>companies</a:t>
            </a:r>
          </a:p>
          <a:p>
            <a:endParaRPr lang="en-US" sz="1600" dirty="0" smtClean="0"/>
          </a:p>
          <a:p>
            <a:r>
              <a:rPr lang="en-US" sz="1600" dirty="0" smtClean="0"/>
              <a:t>Goal: Competence for companies working in </a:t>
            </a:r>
            <a:r>
              <a:rPr lang="en-US" sz="1600" dirty="0" smtClean="0"/>
              <a:t>the </a:t>
            </a:r>
            <a:r>
              <a:rPr lang="en-US" sz="1600" dirty="0" err="1" smtClean="0"/>
              <a:t>bioeconomy</a:t>
            </a:r>
            <a:r>
              <a:rPr lang="en-US" sz="1600" dirty="0" smtClean="0"/>
              <a:t> sector</a:t>
            </a:r>
          </a:p>
          <a:p>
            <a:endParaRPr lang="en-US" sz="1600" dirty="0" smtClean="0"/>
          </a:p>
          <a:p>
            <a:r>
              <a:rPr lang="en-US" sz="1600" dirty="0" smtClean="0"/>
              <a:t>Effect </a:t>
            </a:r>
            <a:r>
              <a:rPr lang="en-US" sz="1600" dirty="0" smtClean="0"/>
              <a:t>on research profile</a:t>
            </a:r>
            <a:endParaRPr lang="en-US" sz="1600" dirty="0" smtClean="0"/>
          </a:p>
          <a:p>
            <a:pPr lvl="1"/>
            <a:r>
              <a:rPr lang="en-US" sz="1400" dirty="0" smtClean="0"/>
              <a:t>Develop regional and national visibility</a:t>
            </a:r>
          </a:p>
          <a:p>
            <a:pPr lvl="1"/>
            <a:r>
              <a:rPr lang="en-US" sz="1400" dirty="0" smtClean="0"/>
              <a:t>Stronger synergies within </a:t>
            </a:r>
            <a:r>
              <a:rPr lang="en-US" sz="1400" dirty="0" smtClean="0"/>
              <a:t>Mid Sweden University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Support to </a:t>
            </a:r>
            <a:r>
              <a:rPr lang="en-US" sz="1600" dirty="0" smtClean="0"/>
              <a:t>TIE vision </a:t>
            </a:r>
            <a:endParaRPr lang="en-US" sz="1600" dirty="0" smtClean="0"/>
          </a:p>
          <a:p>
            <a:pPr lvl="1"/>
            <a:r>
              <a:rPr lang="en-US" sz="1400" dirty="0" smtClean="0"/>
              <a:t>Support regional renewal with </a:t>
            </a:r>
            <a:r>
              <a:rPr lang="en-US" sz="1400" dirty="0" smtClean="0"/>
              <a:t>the innovation system BBA</a:t>
            </a:r>
            <a:endParaRPr lang="en-US" sz="1400" dirty="0" smtClean="0">
              <a:sym typeface="Wingdings" pitchFamily="2" charset="2"/>
            </a:endParaRPr>
          </a:p>
          <a:p>
            <a:pPr lvl="1"/>
            <a:r>
              <a:rPr lang="en-US" sz="1400" dirty="0" smtClean="0">
                <a:sym typeface="Wingdings" pitchFamily="2" charset="2"/>
              </a:rPr>
              <a:t>Regional value from BioInnovation</a:t>
            </a:r>
            <a:endParaRPr lang="en-US" sz="1400" dirty="0"/>
          </a:p>
          <a:p>
            <a:endParaRPr lang="sv-SE" dirty="0"/>
          </a:p>
        </p:txBody>
      </p:sp>
      <p:sp>
        <p:nvSpPr>
          <p:cNvPr id="8" name="TextBox 22"/>
          <p:cNvSpPr txBox="1"/>
          <p:nvPr/>
        </p:nvSpPr>
        <p:spPr>
          <a:xfrm>
            <a:off x="510239" y="4765032"/>
            <a:ext cx="2577950" cy="1015663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 smtClean="0">
                <a:solidFill>
                  <a:schemeClr val="bg1"/>
                </a:solidFill>
              </a:rPr>
              <a:t>FORIC</a:t>
            </a:r>
            <a:endParaRPr lang="sv-SE" sz="6000" b="1" dirty="0">
              <a:solidFill>
                <a:schemeClr val="bg1"/>
              </a:solidFill>
            </a:endParaRPr>
          </a:p>
        </p:txBody>
      </p:sp>
      <p:pic>
        <p:nvPicPr>
          <p:cNvPr id="9" name="Bildobjekt 8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042" y="6233795"/>
            <a:ext cx="1200498" cy="591632"/>
          </a:xfrm>
          <a:prstGeom prst="rect">
            <a:avLst/>
          </a:prstGeom>
        </p:spPr>
      </p:pic>
      <p:pic>
        <p:nvPicPr>
          <p:cNvPr id="10" name="Bildobjekt 9" descr="KK_ENG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2168" y="6363339"/>
            <a:ext cx="2145500" cy="3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69626"/>
            <a:ext cx="7848872" cy="432048"/>
          </a:xfrm>
        </p:spPr>
        <p:txBody>
          <a:bodyPr/>
          <a:lstStyle/>
          <a:p>
            <a:r>
              <a:rPr lang="sv-SE" sz="2800" dirty="0" err="1" smtClean="0"/>
              <a:t>Foric</a:t>
            </a:r>
            <a:r>
              <a:rPr lang="sv-SE" sz="2800" dirty="0" smtClean="0"/>
              <a:t> – Forest as a </a:t>
            </a:r>
            <a:r>
              <a:rPr lang="sv-SE" sz="2800" dirty="0" err="1" smtClean="0"/>
              <a:t>resource</a:t>
            </a:r>
            <a:r>
              <a:rPr lang="sv-SE" sz="2800" dirty="0" smtClean="0"/>
              <a:t> </a:t>
            </a:r>
            <a:r>
              <a:rPr lang="sv-SE" sz="2800" dirty="0" err="1" smtClean="0"/>
              <a:t>industrial</a:t>
            </a:r>
            <a:r>
              <a:rPr lang="sv-SE" sz="2800" dirty="0" smtClean="0"/>
              <a:t> </a:t>
            </a:r>
            <a:r>
              <a:rPr lang="sv-SE" sz="2800" dirty="0" smtClean="0"/>
              <a:t>research college</a:t>
            </a:r>
            <a:endParaRPr lang="sv-S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510" y="1402134"/>
            <a:ext cx="8068222" cy="458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3"/>
          <p:cNvSpPr txBox="1"/>
          <p:nvPr/>
        </p:nvSpPr>
        <p:spPr>
          <a:xfrm>
            <a:off x="6257140" y="4961886"/>
            <a:ext cx="182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rgbClr val="3D6DA8"/>
                </a:solidFill>
                <a:latin typeface="Arial Black"/>
                <a:cs typeface="Arial Black"/>
              </a:rPr>
              <a:t>Sundsvall Energi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4166867" y="4263563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SenseAir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6829861" y="2729638"/>
            <a:ext cx="147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3D6DA8"/>
                </a:solidFill>
                <a:latin typeface="Arial Black"/>
                <a:cs typeface="Arial Black"/>
              </a:rPr>
              <a:t>SCA Forest </a:t>
            </a:r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Products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3074739" y="3247901"/>
            <a:ext cx="128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3D6DA8"/>
                </a:solidFill>
                <a:latin typeface="Arial Black"/>
                <a:cs typeface="Arial Black"/>
              </a:rPr>
              <a:t>Stora Enso </a:t>
            </a:r>
          </a:p>
          <a:p>
            <a:r>
              <a:rPr lang="sv-SE" sz="1200" dirty="0" smtClean="0">
                <a:solidFill>
                  <a:srgbClr val="3D6DA8"/>
                </a:solidFill>
                <a:latin typeface="Arial Black"/>
                <a:cs typeface="Arial Black"/>
              </a:rPr>
              <a:t>Kvarnsveden</a:t>
            </a:r>
            <a:endParaRPr lang="sv-SE" sz="12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3132255" y="4847487"/>
            <a:ext cx="1224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Ragn</a:t>
            </a:r>
            <a:r>
              <a:rPr lang="sv-SE" sz="1400" dirty="0" smtClean="0">
                <a:solidFill>
                  <a:srgbClr val="3D6DA8"/>
                </a:solidFill>
                <a:latin typeface="Arial Black"/>
                <a:cs typeface="Arial Black"/>
              </a:rPr>
              <a:t> </a:t>
            </a:r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Sells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4423635" y="2823132"/>
            <a:ext cx="875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rgbClr val="3D6DA8"/>
                </a:solidFill>
                <a:latin typeface="Arial Black"/>
                <a:cs typeface="Arial Black"/>
              </a:rPr>
              <a:t>Valmet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3347864" y="2585622"/>
            <a:ext cx="1170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Skogforsk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5366042" y="2729638"/>
            <a:ext cx="1029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rgbClr val="3D6DA8"/>
                </a:solidFill>
                <a:latin typeface="Arial Black"/>
                <a:cs typeface="Arial Black"/>
              </a:rPr>
              <a:t>Pulp Eye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93428" y="6223134"/>
            <a:ext cx="1271408" cy="6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30"/>
          <p:cNvSpPr txBox="1"/>
          <p:nvPr/>
        </p:nvSpPr>
        <p:spPr>
          <a:xfrm>
            <a:off x="1182464" y="3586455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rgbClr val="3D6DA8"/>
                </a:solidFill>
                <a:latin typeface="Arial Black"/>
                <a:cs typeface="Arial Black"/>
              </a:rPr>
              <a:t>SCA </a:t>
            </a:r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Timber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3045382" y="2027243"/>
            <a:ext cx="168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Sylvestris</a:t>
            </a:r>
            <a:endParaRPr lang="sv-SE" sz="1400" dirty="0" smtClean="0">
              <a:solidFill>
                <a:srgbClr val="3D6DA8"/>
              </a:solidFill>
              <a:latin typeface="Arial Black"/>
              <a:cs typeface="Arial Black"/>
            </a:endParaRPr>
          </a:p>
          <a:p>
            <a:r>
              <a:rPr lang="sv-SE" sz="1400" dirty="0" smtClean="0">
                <a:solidFill>
                  <a:srgbClr val="3D6DA8"/>
                </a:solidFill>
                <a:latin typeface="Arial Black"/>
                <a:cs typeface="Arial Black"/>
              </a:rPr>
              <a:t>Tärnsjö garveri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5229979" y="2319631"/>
            <a:ext cx="109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Innventia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pic>
        <p:nvPicPr>
          <p:cNvPr id="24" name="Bildobjekt 23" descr="FSCN_2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185190"/>
            <a:ext cx="1200498" cy="591632"/>
          </a:xfrm>
          <a:prstGeom prst="rect">
            <a:avLst/>
          </a:prstGeom>
        </p:spPr>
      </p:pic>
      <p:pic>
        <p:nvPicPr>
          <p:cNvPr id="28" name="Bildobjekt 27" descr="KK_ENG_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2593" y="6391054"/>
            <a:ext cx="2145500" cy="341640"/>
          </a:xfrm>
          <a:prstGeom prst="rect">
            <a:avLst/>
          </a:prstGeom>
        </p:spPr>
      </p:pic>
      <p:pic>
        <p:nvPicPr>
          <p:cNvPr id="29" name="Bildobjekt 28" descr="Per_Engstrand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3398" y="641292"/>
            <a:ext cx="1296334" cy="1944330"/>
          </a:xfrm>
          <a:prstGeom prst="rect">
            <a:avLst/>
          </a:prstGeom>
        </p:spPr>
      </p:pic>
      <p:sp>
        <p:nvSpPr>
          <p:cNvPr id="30" name="TextBox 16"/>
          <p:cNvSpPr txBox="1"/>
          <p:nvPr/>
        </p:nvSpPr>
        <p:spPr>
          <a:xfrm>
            <a:off x="6257140" y="3695612"/>
            <a:ext cx="1099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Frontway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31" name="TextBox 34"/>
          <p:cNvSpPr txBox="1"/>
          <p:nvPr/>
        </p:nvSpPr>
        <p:spPr>
          <a:xfrm>
            <a:off x="5140268" y="3371012"/>
            <a:ext cx="1748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MoRe</a:t>
            </a:r>
            <a:r>
              <a:rPr lang="sv-SE" sz="1600" dirty="0" smtClean="0">
                <a:solidFill>
                  <a:srgbClr val="3D6DA8"/>
                </a:solidFill>
                <a:latin typeface="Arial Black"/>
                <a:cs typeface="Arial Black"/>
              </a:rPr>
              <a:t> </a:t>
            </a:r>
            <a:r>
              <a:rPr lang="sv-SE" sz="1400" dirty="0" smtClean="0">
                <a:solidFill>
                  <a:srgbClr val="3D6DA8"/>
                </a:solidFill>
                <a:latin typeface="Arial Black"/>
                <a:cs typeface="Arial Black"/>
              </a:rPr>
              <a:t>research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32" name="TextBox 34"/>
          <p:cNvSpPr txBox="1"/>
          <p:nvPr/>
        </p:nvSpPr>
        <p:spPr>
          <a:xfrm>
            <a:off x="4317697" y="4654109"/>
            <a:ext cx="91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solidFill>
                  <a:srgbClr val="3D6DA8"/>
                </a:solidFill>
                <a:latin typeface="Arial Black"/>
                <a:cs typeface="Arial Black"/>
              </a:rPr>
              <a:t>Mantex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ropped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17271" y="2464972"/>
            <a:ext cx="1573677" cy="17082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7382576" y="481264"/>
            <a:ext cx="1245219" cy="69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6" y="764704"/>
            <a:ext cx="8200551" cy="432048"/>
          </a:xfrm>
        </p:spPr>
        <p:txBody>
          <a:bodyPr/>
          <a:lstStyle/>
          <a:p>
            <a:r>
              <a:rPr lang="sv-SE" sz="2800" dirty="0" err="1" smtClean="0"/>
              <a:t>Large</a:t>
            </a:r>
            <a:r>
              <a:rPr lang="sv-SE" sz="2800" dirty="0" smtClean="0"/>
              <a:t> </a:t>
            </a:r>
            <a:r>
              <a:rPr lang="sv-SE" sz="2800" dirty="0" err="1" smtClean="0"/>
              <a:t>functional</a:t>
            </a:r>
            <a:r>
              <a:rPr lang="sv-SE" sz="2800" dirty="0" smtClean="0"/>
              <a:t> </a:t>
            </a:r>
            <a:r>
              <a:rPr lang="sv-SE" sz="2800" dirty="0" err="1" smtClean="0"/>
              <a:t>surfaces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82469" y="1225628"/>
            <a:ext cx="7488237" cy="3195798"/>
          </a:xfrm>
        </p:spPr>
        <p:txBody>
          <a:bodyPr/>
          <a:lstStyle/>
          <a:p>
            <a:endParaRPr lang="en-US" dirty="0"/>
          </a:p>
          <a:p>
            <a:r>
              <a:rPr lang="en-US" sz="1600" dirty="0" smtClean="0"/>
              <a:t>Build industrial network of material and equipment </a:t>
            </a:r>
            <a:r>
              <a:rPr lang="en-US" sz="1600" dirty="0" smtClean="0"/>
              <a:t>manufacturers</a:t>
            </a:r>
          </a:p>
          <a:p>
            <a:endParaRPr lang="en-US" sz="1600" dirty="0" smtClean="0"/>
          </a:p>
          <a:p>
            <a:r>
              <a:rPr lang="en-US" sz="1600" dirty="0" smtClean="0"/>
              <a:t>Research goal: Manufacturing and applications for </a:t>
            </a:r>
          </a:p>
          <a:p>
            <a:pPr lvl="1"/>
            <a:r>
              <a:rPr lang="en-US" sz="1400" dirty="0" smtClean="0"/>
              <a:t>Renewable energy systems (Harvest and Store)</a:t>
            </a:r>
          </a:p>
          <a:p>
            <a:pPr lvl="1"/>
            <a:r>
              <a:rPr lang="en-US" sz="1400" dirty="0" smtClean="0"/>
              <a:t>IT services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smtClean="0">
                <a:sym typeface="Wingdings" pitchFamily="2" charset="2"/>
              </a:rPr>
              <a:t>EISS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Effect on </a:t>
            </a:r>
            <a:r>
              <a:rPr lang="en-US" sz="1600" dirty="0" smtClean="0"/>
              <a:t>research profile </a:t>
            </a:r>
            <a:endParaRPr lang="en-US" sz="1600" dirty="0" smtClean="0"/>
          </a:p>
          <a:p>
            <a:pPr lvl="1"/>
            <a:r>
              <a:rPr lang="en-US" sz="1400" dirty="0" smtClean="0"/>
              <a:t>International leadership in </a:t>
            </a:r>
            <a:r>
              <a:rPr lang="en-US" sz="1400" dirty="0" err="1" smtClean="0"/>
              <a:t>Nanomaterials</a:t>
            </a:r>
            <a:r>
              <a:rPr lang="en-US" sz="1400" dirty="0" smtClean="0"/>
              <a:t> Systems</a:t>
            </a:r>
          </a:p>
          <a:p>
            <a:pPr lvl="1"/>
            <a:r>
              <a:rPr lang="en-US" sz="1400" dirty="0" smtClean="0"/>
              <a:t>Strong synergy of STC and </a:t>
            </a:r>
            <a:r>
              <a:rPr lang="en-US" sz="1400" dirty="0" smtClean="0"/>
              <a:t>FSCN</a:t>
            </a:r>
          </a:p>
          <a:p>
            <a:pPr lvl="1"/>
            <a:endParaRPr lang="en-US" dirty="0" smtClean="0"/>
          </a:p>
          <a:p>
            <a:r>
              <a:rPr lang="en-US" sz="1600" dirty="0" smtClean="0"/>
              <a:t>Support to </a:t>
            </a:r>
            <a:r>
              <a:rPr lang="en-US" sz="1600" dirty="0" smtClean="0"/>
              <a:t>TIE vision </a:t>
            </a:r>
            <a:endParaRPr lang="en-US" sz="1600" dirty="0" smtClean="0"/>
          </a:p>
          <a:p>
            <a:pPr lvl="1"/>
            <a:r>
              <a:rPr lang="en-US" sz="1400" dirty="0" smtClean="0"/>
              <a:t>Aim at new industrial manufacturing (of “paper”)</a:t>
            </a:r>
          </a:p>
          <a:p>
            <a:pPr lvl="1"/>
            <a:r>
              <a:rPr lang="en-US" sz="1400" dirty="0" smtClean="0"/>
              <a:t>Exploit global transition to renewable energy</a:t>
            </a:r>
            <a:endParaRPr lang="en-US" sz="1400" dirty="0"/>
          </a:p>
          <a:p>
            <a:endParaRPr lang="sv-SE" dirty="0"/>
          </a:p>
        </p:txBody>
      </p:sp>
      <p:pic>
        <p:nvPicPr>
          <p:cNvPr id="6" name="image-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287579" y="4202074"/>
            <a:ext cx="1340216" cy="179703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18"/>
          <p:cNvSpPr txBox="1"/>
          <p:nvPr/>
        </p:nvSpPr>
        <p:spPr>
          <a:xfrm>
            <a:off x="450810" y="5206739"/>
            <a:ext cx="1517138" cy="707886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>
                <a:solidFill>
                  <a:schemeClr val="bg1"/>
                </a:solidFill>
              </a:rPr>
              <a:t>KM2</a:t>
            </a:r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10" name="Bildobjekt 9" descr="FSCN_2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400" y="6244855"/>
            <a:ext cx="1200498" cy="591632"/>
          </a:xfrm>
          <a:prstGeom prst="rect">
            <a:avLst/>
          </a:prstGeom>
        </p:spPr>
      </p:pic>
      <p:pic>
        <p:nvPicPr>
          <p:cNvPr id="11" name="Bildobjekt 10" descr="LST2-C-CMYK-S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3775" y="6228143"/>
            <a:ext cx="578232" cy="601832"/>
          </a:xfrm>
          <a:prstGeom prst="rect">
            <a:avLst/>
          </a:prstGeom>
        </p:spPr>
      </p:pic>
      <p:pic>
        <p:nvPicPr>
          <p:cNvPr id="12" name="Bildobjekt 11" descr="EMH_Logotyp_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732" y="6364406"/>
            <a:ext cx="1431876" cy="302782"/>
          </a:xfrm>
          <a:prstGeom prst="rect">
            <a:avLst/>
          </a:prstGeom>
        </p:spPr>
      </p:pic>
      <p:pic>
        <p:nvPicPr>
          <p:cNvPr id="13" name="Bildobjekt 12" descr="EUlogo_Inv_eng_c_RG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7423" y="6228143"/>
            <a:ext cx="539696" cy="583470"/>
          </a:xfrm>
          <a:prstGeom prst="rect">
            <a:avLst/>
          </a:prstGeom>
        </p:spPr>
      </p:pic>
      <p:pic>
        <p:nvPicPr>
          <p:cNvPr id="14" name="Bildobjekt 13" descr="KK_ENG_CMY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50065" y="6366983"/>
            <a:ext cx="2145500" cy="3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3827" y="774856"/>
            <a:ext cx="7848872" cy="432048"/>
          </a:xfrm>
        </p:spPr>
        <p:txBody>
          <a:bodyPr/>
          <a:lstStyle/>
          <a:p>
            <a:r>
              <a:rPr lang="sv-SE" sz="2800" dirty="0" smtClean="0"/>
              <a:t>KM2 – </a:t>
            </a:r>
            <a:r>
              <a:rPr lang="sv-SE" sz="2800" dirty="0" err="1" smtClean="0"/>
              <a:t>Harvest</a:t>
            </a:r>
            <a:r>
              <a:rPr lang="sv-SE" sz="2800" dirty="0" smtClean="0"/>
              <a:t> and store </a:t>
            </a:r>
            <a:r>
              <a:rPr lang="sv-SE" sz="2800" dirty="0" err="1" smtClean="0"/>
              <a:t>Electricity</a:t>
            </a:r>
            <a:endParaRPr lang="sv-SE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349" y="1677971"/>
            <a:ext cx="5918339" cy="38588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168140" y="1621408"/>
            <a:ext cx="611309" cy="1652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6585972" y="1679538"/>
            <a:ext cx="611309" cy="147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2"/>
          <p:cNvSpPr txBox="1"/>
          <p:nvPr/>
        </p:nvSpPr>
        <p:spPr>
          <a:xfrm>
            <a:off x="7112438" y="3129693"/>
            <a:ext cx="870751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Prof. Olin</a:t>
            </a:r>
          </a:p>
        </p:txBody>
      </p:sp>
      <p:pic>
        <p:nvPicPr>
          <p:cNvPr id="10" name="Bildobjekt 9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84" y="6208187"/>
            <a:ext cx="1200498" cy="591632"/>
          </a:xfrm>
          <a:prstGeom prst="rect">
            <a:avLst/>
          </a:prstGeom>
        </p:spPr>
      </p:pic>
      <p:pic>
        <p:nvPicPr>
          <p:cNvPr id="11" name="Bildobjekt 10" descr="LST2-C-CMYK-S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8954" y="6228143"/>
            <a:ext cx="578232" cy="601832"/>
          </a:xfrm>
          <a:prstGeom prst="rect">
            <a:avLst/>
          </a:prstGeom>
        </p:spPr>
      </p:pic>
      <p:pic>
        <p:nvPicPr>
          <p:cNvPr id="12" name="Bildobjekt 11" descr="EMH_Logotyp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9724" y="6405841"/>
            <a:ext cx="1431876" cy="302782"/>
          </a:xfrm>
          <a:prstGeom prst="rect">
            <a:avLst/>
          </a:prstGeom>
        </p:spPr>
      </p:pic>
      <p:pic>
        <p:nvPicPr>
          <p:cNvPr id="13" name="Bildobjekt 12" descr="EUlogo_Inv_eng_c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8117" y="6237324"/>
            <a:ext cx="539696" cy="583470"/>
          </a:xfrm>
          <a:prstGeom prst="rect">
            <a:avLst/>
          </a:prstGeom>
        </p:spPr>
      </p:pic>
      <p:pic>
        <p:nvPicPr>
          <p:cNvPr id="14" name="Bildobjekt 13" descr="KK_ENG_CMY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45547" y="6405841"/>
            <a:ext cx="2145500" cy="34164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44" y="1498550"/>
            <a:ext cx="1050786" cy="1608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82576" y="481264"/>
            <a:ext cx="1245219" cy="69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6" y="764704"/>
            <a:ext cx="8200551" cy="432048"/>
          </a:xfrm>
        </p:spPr>
        <p:txBody>
          <a:bodyPr/>
          <a:lstStyle/>
          <a:p>
            <a:r>
              <a:rPr lang="sv-SE" sz="2800" dirty="0" smtClean="0"/>
              <a:t>New </a:t>
            </a:r>
            <a:r>
              <a:rPr lang="sv-SE" sz="2800" dirty="0" err="1" smtClean="0"/>
              <a:t>cellulosic</a:t>
            </a:r>
            <a:r>
              <a:rPr lang="sv-SE" sz="2800" dirty="0" smtClean="0"/>
              <a:t> materials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82469" y="993228"/>
            <a:ext cx="7488237" cy="3110149"/>
          </a:xfrm>
        </p:spPr>
        <p:txBody>
          <a:bodyPr/>
          <a:lstStyle/>
          <a:p>
            <a:endParaRPr lang="en-US" dirty="0"/>
          </a:p>
          <a:p>
            <a:r>
              <a:rPr lang="en-US" sz="1600" dirty="0" smtClean="0"/>
              <a:t>Expand FSCNs industrial </a:t>
            </a:r>
            <a:r>
              <a:rPr lang="en-US" sz="1600" dirty="0" smtClean="0"/>
              <a:t>network</a:t>
            </a:r>
          </a:p>
          <a:p>
            <a:endParaRPr lang="en-US" sz="1600" dirty="0" smtClean="0"/>
          </a:p>
          <a:p>
            <a:r>
              <a:rPr lang="en-US" sz="1600" dirty="0" smtClean="0"/>
              <a:t>Goal: Research program on advanced biomaterials </a:t>
            </a:r>
            <a:endParaRPr lang="en-US" sz="1600" dirty="0" smtClean="0"/>
          </a:p>
          <a:p>
            <a:pPr lvl="1"/>
            <a:r>
              <a:rPr lang="en-US" sz="1400" dirty="0" smtClean="0"/>
              <a:t>Water-based </a:t>
            </a:r>
            <a:r>
              <a:rPr lang="en-US" sz="1400" dirty="0" smtClean="0"/>
              <a:t>cellulose </a:t>
            </a:r>
            <a:r>
              <a:rPr lang="en-US" sz="1400" dirty="0" smtClean="0"/>
              <a:t>dissolution</a:t>
            </a:r>
          </a:p>
          <a:p>
            <a:pPr lvl="1"/>
            <a:r>
              <a:rPr lang="en-US" sz="1400" dirty="0" smtClean="0"/>
              <a:t>Fibrous </a:t>
            </a:r>
            <a:r>
              <a:rPr lang="en-US" sz="1400" dirty="0" smtClean="0"/>
              <a:t>materials: </a:t>
            </a:r>
            <a:r>
              <a:rPr lang="en-US" sz="1400" dirty="0" err="1" smtClean="0"/>
              <a:t>FNMech</a:t>
            </a:r>
            <a:r>
              <a:rPr lang="en-US" sz="1400" dirty="0" smtClean="0"/>
              <a:t> and </a:t>
            </a:r>
            <a:r>
              <a:rPr lang="en-US" sz="1400" dirty="0" smtClean="0"/>
              <a:t>AHYP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Effect on </a:t>
            </a:r>
            <a:r>
              <a:rPr lang="en-US" sz="1600" dirty="0" smtClean="0"/>
              <a:t>research profile</a:t>
            </a:r>
            <a:endParaRPr lang="en-US" sz="1600" dirty="0" smtClean="0"/>
          </a:p>
          <a:p>
            <a:pPr lvl="1"/>
            <a:r>
              <a:rPr lang="en-US" sz="1400" dirty="0" smtClean="0"/>
              <a:t>National (BioInnovation) and </a:t>
            </a:r>
            <a:r>
              <a:rPr lang="en-US" sz="1400" u="sng" dirty="0" smtClean="0"/>
              <a:t>international</a:t>
            </a:r>
            <a:r>
              <a:rPr lang="en-US" sz="1400" dirty="0" smtClean="0"/>
              <a:t> visibility</a:t>
            </a:r>
          </a:p>
          <a:p>
            <a:pPr lvl="1"/>
            <a:r>
              <a:rPr lang="en-US" sz="1400" dirty="0" smtClean="0"/>
              <a:t>Link our competence on High-Yield Pulping etc. with </a:t>
            </a:r>
            <a:r>
              <a:rPr lang="en-US" sz="1400" dirty="0" smtClean="0"/>
              <a:t>KM2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1600" dirty="0" smtClean="0"/>
              <a:t>Support to </a:t>
            </a:r>
            <a:r>
              <a:rPr lang="en-US" sz="1600" dirty="0" smtClean="0"/>
              <a:t>TIE vision </a:t>
            </a:r>
            <a:endParaRPr lang="en-US" sz="1600" dirty="0" smtClean="0"/>
          </a:p>
          <a:p>
            <a:pPr lvl="1"/>
            <a:r>
              <a:rPr lang="en-US" sz="1400" dirty="0" smtClean="0">
                <a:sym typeface="Wingdings" pitchFamily="2" charset="2"/>
              </a:rPr>
              <a:t>Regional value from BioInnovation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Prototyping platform with BBA</a:t>
            </a:r>
            <a:endParaRPr lang="en-US" sz="1400" dirty="0"/>
          </a:p>
          <a:p>
            <a:endParaRPr lang="sv-S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7100" t="26355" r="15851" b="12660"/>
          <a:stretch>
            <a:fillRect/>
          </a:stretch>
        </p:blipFill>
        <p:spPr bwMode="auto">
          <a:xfrm>
            <a:off x="6549292" y="4292867"/>
            <a:ext cx="2190054" cy="16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9"/>
          <p:cNvSpPr txBox="1"/>
          <p:nvPr/>
        </p:nvSpPr>
        <p:spPr>
          <a:xfrm>
            <a:off x="527299" y="4983191"/>
            <a:ext cx="2613466" cy="830997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2400" b="1" dirty="0" smtClean="0">
                <a:solidFill>
                  <a:schemeClr val="bg1"/>
                </a:solidFill>
                <a:sym typeface="Wingdings" pitchFamily="2" charset="2"/>
              </a:rPr>
              <a:t>New </a:t>
            </a:r>
            <a:r>
              <a:rPr lang="sv-SE" sz="2400" b="1" dirty="0" err="1" smtClean="0">
                <a:solidFill>
                  <a:schemeClr val="bg1"/>
                </a:solidFill>
                <a:sym typeface="Wingdings" pitchFamily="2" charset="2"/>
              </a:rPr>
              <a:t>Cellulosic</a:t>
            </a:r>
            <a:r>
              <a:rPr lang="sv-SE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algn="ctr">
              <a:defRPr/>
            </a:pPr>
            <a:r>
              <a:rPr lang="sv-SE" sz="2400" b="1" dirty="0" smtClean="0">
                <a:solidFill>
                  <a:schemeClr val="bg1"/>
                </a:solidFill>
                <a:sym typeface="Wingdings" pitchFamily="2" charset="2"/>
              </a:rPr>
              <a:t>Materials</a:t>
            </a:r>
            <a:endParaRPr lang="sv-SE" sz="2400" b="1" dirty="0" smtClean="0">
              <a:solidFill>
                <a:schemeClr val="bg1"/>
              </a:solidFill>
            </a:endParaRPr>
          </a:p>
        </p:txBody>
      </p:sp>
      <p:pic>
        <p:nvPicPr>
          <p:cNvPr id="8" name="Bildobjekt 7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90" y="6266368"/>
            <a:ext cx="1200498" cy="591632"/>
          </a:xfrm>
          <a:prstGeom prst="rect">
            <a:avLst/>
          </a:prstGeom>
        </p:spPr>
      </p:pic>
      <p:pic>
        <p:nvPicPr>
          <p:cNvPr id="10" name="Bildobjekt 9" descr="LST2-C-CMYK-S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534" y="6217458"/>
            <a:ext cx="578232" cy="601832"/>
          </a:xfrm>
          <a:prstGeom prst="rect">
            <a:avLst/>
          </a:prstGeom>
        </p:spPr>
      </p:pic>
      <p:pic>
        <p:nvPicPr>
          <p:cNvPr id="11" name="Bildobjekt 10" descr="EMH_Logotyp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03" y="6366983"/>
            <a:ext cx="1431876" cy="302782"/>
          </a:xfrm>
          <a:prstGeom prst="rect">
            <a:avLst/>
          </a:prstGeom>
        </p:spPr>
      </p:pic>
      <p:pic>
        <p:nvPicPr>
          <p:cNvPr id="12" name="Bildobjekt 11" descr="EUlogo_Inv_eng_c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2880" y="6196922"/>
            <a:ext cx="539696" cy="583470"/>
          </a:xfrm>
          <a:prstGeom prst="rect">
            <a:avLst/>
          </a:prstGeom>
        </p:spPr>
      </p:pic>
      <p:pic>
        <p:nvPicPr>
          <p:cNvPr id="13" name="Bildobjekt 12" descr="KK_ENG_CMY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9526" y="6343812"/>
            <a:ext cx="2145500" cy="3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211" y="1370686"/>
            <a:ext cx="5804230" cy="44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2108" y="791391"/>
            <a:ext cx="7848872" cy="432048"/>
          </a:xfrm>
        </p:spPr>
        <p:txBody>
          <a:bodyPr/>
          <a:lstStyle/>
          <a:p>
            <a:r>
              <a:rPr lang="sv-SE" sz="2800" dirty="0" smtClean="0"/>
              <a:t>New </a:t>
            </a:r>
            <a:r>
              <a:rPr lang="sv-SE" sz="2800" dirty="0" err="1" smtClean="0"/>
              <a:t>Cellulosic</a:t>
            </a:r>
            <a:r>
              <a:rPr lang="sv-SE" sz="2800" dirty="0" smtClean="0"/>
              <a:t> materials</a:t>
            </a:r>
            <a:endParaRPr lang="sv-S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5128" y="2901284"/>
            <a:ext cx="7152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Prof.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Uesaka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940" y="2920601"/>
            <a:ext cx="788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kern="0" dirty="0" smtClean="0">
                <a:solidFill>
                  <a:prstClr val="black"/>
                </a:solidFill>
                <a:latin typeface="Calibri"/>
              </a:rPr>
              <a:t>Prof.  </a:t>
            </a:r>
          </a:p>
          <a:p>
            <a:r>
              <a:rPr lang="sv-SE" sz="1400" kern="0" dirty="0" smtClean="0">
                <a:solidFill>
                  <a:prstClr val="black"/>
                </a:solidFill>
                <a:latin typeface="Calibri"/>
              </a:rPr>
              <a:t>Norgren</a:t>
            </a:r>
            <a:endParaRPr lang="sv-SE" sz="14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Bildobjekt 9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190" y="6266368"/>
            <a:ext cx="1200498" cy="591632"/>
          </a:xfrm>
          <a:prstGeom prst="rect">
            <a:avLst/>
          </a:prstGeom>
        </p:spPr>
      </p:pic>
      <p:pic>
        <p:nvPicPr>
          <p:cNvPr id="11" name="Bildobjekt 10" descr="LST2-C-CMYK-S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1658" y="6236887"/>
            <a:ext cx="578232" cy="601832"/>
          </a:xfrm>
          <a:prstGeom prst="rect">
            <a:avLst/>
          </a:prstGeom>
        </p:spPr>
      </p:pic>
      <p:pic>
        <p:nvPicPr>
          <p:cNvPr id="12" name="Bildobjekt 11" descr="EMH_Logotyp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2970" y="6358433"/>
            <a:ext cx="1431876" cy="302782"/>
          </a:xfrm>
          <a:prstGeom prst="rect">
            <a:avLst/>
          </a:prstGeom>
        </p:spPr>
      </p:pic>
      <p:pic>
        <p:nvPicPr>
          <p:cNvPr id="13" name="Bildobjekt 12" descr="EUlogo_Inv_eng_c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9154" y="6226639"/>
            <a:ext cx="539696" cy="583470"/>
          </a:xfrm>
          <a:prstGeom prst="rect">
            <a:avLst/>
          </a:prstGeom>
        </p:spPr>
      </p:pic>
      <p:pic>
        <p:nvPicPr>
          <p:cNvPr id="14" name="Bildobjekt 13" descr="KK_ENG_CMY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9387" y="6366983"/>
            <a:ext cx="2145500" cy="34164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6" y="1599921"/>
            <a:ext cx="1015568" cy="130847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2" t="23564" r="40689" b="41954"/>
          <a:stretch/>
        </p:blipFill>
        <p:spPr>
          <a:xfrm>
            <a:off x="1949387" y="1599921"/>
            <a:ext cx="1027824" cy="13084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2800" dirty="0" smtClean="0">
                <a:solidFill>
                  <a:schemeClr val="accent1"/>
                </a:solidFill>
                <a:latin typeface="+mj-lt"/>
                <a:ea typeface="MS PGothic" charset="0"/>
              </a:rPr>
              <a:t>Short </a:t>
            </a:r>
            <a:r>
              <a:rPr lang="sv-SE" sz="2800" dirty="0" err="1" smtClean="0">
                <a:solidFill>
                  <a:schemeClr val="accent1"/>
                </a:solidFill>
                <a:latin typeface="+mj-lt"/>
                <a:ea typeface="MS PGothic" charset="0"/>
              </a:rPr>
              <a:t>summary</a:t>
            </a:r>
            <a:r>
              <a:rPr lang="sv-SE" sz="2800" dirty="0" smtClean="0">
                <a:solidFill>
                  <a:schemeClr val="accent1"/>
                </a:solidFill>
                <a:latin typeface="+mj-lt"/>
                <a:ea typeface="MS PGothic" charset="0"/>
              </a:rPr>
              <a:t> </a:t>
            </a:r>
            <a:r>
              <a:rPr lang="sv-SE" sz="2800" dirty="0" smtClean="0">
                <a:solidFill>
                  <a:schemeClr val="accent1"/>
                </a:solidFill>
                <a:latin typeface="+mj-lt"/>
                <a:ea typeface="MS PGothic" charset="0"/>
              </a:rPr>
              <a:t>2014</a:t>
            </a:r>
            <a:endParaRPr lang="sv-SE" sz="2800" dirty="0">
              <a:solidFill>
                <a:schemeClr val="accent1"/>
              </a:solidFill>
              <a:latin typeface="+mj-lt"/>
              <a:ea typeface="MS PGothic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481006" y="1919579"/>
            <a:ext cx="4532427" cy="3947821"/>
          </a:xfrm>
        </p:spPr>
        <p:txBody>
          <a:bodyPr>
            <a:normAutofit/>
          </a:bodyPr>
          <a:lstStyle/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13 </a:t>
            </a:r>
            <a:r>
              <a:rPr lang="sv-SE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000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Students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4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50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Independent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courses 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46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Educational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programs 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30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Master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programs 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190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Graduate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students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1 000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Employees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91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Professors </a:t>
            </a:r>
            <a:endParaRPr lang="en-US" sz="18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928 </a:t>
            </a:r>
            <a:r>
              <a:rPr lang="sv-SE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Million SEK </a:t>
            </a:r>
            <a:r>
              <a:rPr lang="sv-SE" sz="1800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turnover</a:t>
            </a:r>
            <a:r>
              <a:rPr lang="sv-SE" sz="1800" dirty="0">
                <a:solidFill>
                  <a:srgbClr val="000000"/>
                </a:solidFill>
                <a:latin typeface="Arial" charset="0"/>
                <a:ea typeface="MS PGothic" charset="0"/>
              </a:rPr>
              <a:t> </a:t>
            </a:r>
          </a:p>
        </p:txBody>
      </p:sp>
      <p:pic>
        <p:nvPicPr>
          <p:cNvPr id="23558" name="Bildobjekt 7" descr="170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26" y="1447800"/>
            <a:ext cx="33586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01278" y="747788"/>
            <a:ext cx="7731162" cy="432048"/>
          </a:xfrm>
        </p:spPr>
        <p:txBody>
          <a:bodyPr/>
          <a:lstStyle/>
          <a:p>
            <a:r>
              <a:rPr lang="sv-SE" sz="2800" dirty="0" smtClean="0"/>
              <a:t>Spin-offs and partners</a:t>
            </a:r>
            <a:endParaRPr lang="sv-SE" sz="2800" i="1" dirty="0"/>
          </a:p>
        </p:txBody>
      </p:sp>
      <p:grpSp>
        <p:nvGrpSpPr>
          <p:cNvPr id="2" name="Group 31"/>
          <p:cNvGrpSpPr/>
          <p:nvPr/>
        </p:nvGrpSpPr>
        <p:grpSpPr>
          <a:xfrm>
            <a:off x="1302150" y="1101066"/>
            <a:ext cx="7072277" cy="4890297"/>
            <a:chOff x="1276692" y="758148"/>
            <a:chExt cx="7458317" cy="5233216"/>
          </a:xfrm>
        </p:grpSpPr>
        <p:sp>
          <p:nvSpPr>
            <p:cNvPr id="33" name="Isosceles Triangle 32"/>
            <p:cNvSpPr/>
            <p:nvPr/>
          </p:nvSpPr>
          <p:spPr bwMode="auto">
            <a:xfrm>
              <a:off x="2719994" y="1622451"/>
              <a:ext cx="3623654" cy="3150790"/>
            </a:xfrm>
            <a:prstGeom prst="triangle">
              <a:avLst/>
            </a:prstGeom>
            <a:gradFill>
              <a:gsLst>
                <a:gs pos="0">
                  <a:srgbClr val="FFF0AA">
                    <a:lumMod val="90000"/>
                  </a:srgbClr>
                </a:gs>
                <a:gs pos="50000">
                  <a:srgbClr val="FFE600">
                    <a:tint val="44500"/>
                    <a:satMod val="160000"/>
                  </a:srgbClr>
                </a:gs>
                <a:gs pos="100000">
                  <a:srgbClr val="FFE600">
                    <a:tint val="23500"/>
                    <a:satMod val="1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91981" y="1673209"/>
              <a:ext cx="2900402" cy="691653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Concrete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new business</a:t>
              </a:r>
              <a:endPara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Circular Arrow 34"/>
            <p:cNvSpPr/>
            <p:nvPr/>
          </p:nvSpPr>
          <p:spPr bwMode="auto">
            <a:xfrm rot="18746954">
              <a:off x="990007" y="2367896"/>
              <a:ext cx="4004196" cy="1779590"/>
            </a:xfrm>
            <a:prstGeom prst="circularArrow">
              <a:avLst>
                <a:gd name="adj1" fmla="val 8273"/>
                <a:gd name="adj2" fmla="val 681407"/>
                <a:gd name="adj3" fmla="val 20680466"/>
                <a:gd name="adj4" fmla="val 107913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76" charset="0"/>
              </a:endParaRPr>
            </a:p>
          </p:txBody>
        </p:sp>
        <p:sp>
          <p:nvSpPr>
            <p:cNvPr id="36" name="Circular Arrow 35"/>
            <p:cNvSpPr/>
            <p:nvPr/>
          </p:nvSpPr>
          <p:spPr bwMode="auto">
            <a:xfrm rot="3380198">
              <a:off x="4106420" y="2091828"/>
              <a:ext cx="3478539" cy="2050083"/>
            </a:xfrm>
            <a:prstGeom prst="circularArrow">
              <a:avLst>
                <a:gd name="adj1" fmla="val 8273"/>
                <a:gd name="adj2" fmla="val 679385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76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53095" y="4255413"/>
              <a:ext cx="2696863" cy="6916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Unique</a:t>
              </a:r>
              <a:r>
                <a:rPr kumimoji="0" lang="sv-S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support to </a:t>
              </a:r>
              <a:r>
                <a:rPr kumimoji="0" lang="sv-S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industry</a:t>
              </a:r>
              <a:endParaRPr kumimoji="0" lang="sv-S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57311" y="4263780"/>
              <a:ext cx="1881776" cy="6916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World-class</a:t>
              </a:r>
              <a:r>
                <a:rPr kumimoji="0" lang="sv-S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science</a:t>
              </a:r>
            </a:p>
          </p:txBody>
        </p:sp>
        <p:sp>
          <p:nvSpPr>
            <p:cNvPr id="41" name="Circular Arrow 40"/>
            <p:cNvSpPr/>
            <p:nvPr/>
          </p:nvSpPr>
          <p:spPr bwMode="auto">
            <a:xfrm rot="10800000">
              <a:off x="1883387" y="3584237"/>
              <a:ext cx="5221844" cy="2375153"/>
            </a:xfrm>
            <a:prstGeom prst="circularArrow">
              <a:avLst>
                <a:gd name="adj1" fmla="val 8273"/>
                <a:gd name="adj2" fmla="val 720622"/>
                <a:gd name="adj3" fmla="val 20680466"/>
                <a:gd name="adj4" fmla="val 109454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76" charset="0"/>
              </a:endParaRPr>
            </a:p>
          </p:txBody>
        </p:sp>
        <p:pic>
          <p:nvPicPr>
            <p:cNvPr id="42" name="Bildobjekt 34" descr="originallogotyp_chemseq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231" y="2875940"/>
              <a:ext cx="635590" cy="57730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Bildobjekt 32" descr="SensibleSolution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5865" y="1092697"/>
              <a:ext cx="1149144" cy="6477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Bildobjekt 33" descr="TalkbackDesig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0267" y="950537"/>
              <a:ext cx="620068" cy="6972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76692" y="2156242"/>
              <a:ext cx="1571905" cy="44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4957" y="1161992"/>
              <a:ext cx="1084129" cy="7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Circular Arrow 46"/>
            <p:cNvSpPr/>
            <p:nvPr/>
          </p:nvSpPr>
          <p:spPr bwMode="auto">
            <a:xfrm rot="19928718" flipV="1">
              <a:off x="5246675" y="758148"/>
              <a:ext cx="2124469" cy="1467257"/>
            </a:xfrm>
            <a:prstGeom prst="circularArrow">
              <a:avLst>
                <a:gd name="adj1" fmla="val 8273"/>
                <a:gd name="adj2" fmla="val 679385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76" charset="0"/>
              </a:endParaRPr>
            </a:p>
          </p:txBody>
        </p:sp>
        <p:sp>
          <p:nvSpPr>
            <p:cNvPr id="48" name="Circular Arrow 47"/>
            <p:cNvSpPr/>
            <p:nvPr/>
          </p:nvSpPr>
          <p:spPr bwMode="auto">
            <a:xfrm>
              <a:off x="2729551" y="4258102"/>
              <a:ext cx="3766783" cy="1733262"/>
            </a:xfrm>
            <a:prstGeom prst="circularArrow">
              <a:avLst>
                <a:gd name="adj1" fmla="val 8273"/>
                <a:gd name="adj2" fmla="val 720622"/>
                <a:gd name="adj3" fmla="val 20680466"/>
                <a:gd name="adj4" fmla="val 109454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76" charset="0"/>
              </a:endParaRPr>
            </a:p>
          </p:txBody>
        </p:sp>
        <p:sp>
          <p:nvSpPr>
            <p:cNvPr id="49" name="Circular Arrow 48"/>
            <p:cNvSpPr/>
            <p:nvPr/>
          </p:nvSpPr>
          <p:spPr bwMode="auto">
            <a:xfrm rot="6968766">
              <a:off x="2427820" y="2650055"/>
              <a:ext cx="2823451" cy="1523502"/>
            </a:xfrm>
            <a:prstGeom prst="circularArrow">
              <a:avLst>
                <a:gd name="adj1" fmla="val 8273"/>
                <a:gd name="adj2" fmla="val 735227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76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81318" y="1175656"/>
              <a:ext cx="11038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97979"/>
                  </a:solidFill>
                  <a:effectLst/>
                  <a:uLnTx/>
                  <a:uFillTx/>
                  <a:latin typeface="Helvetica"/>
                </a:rPr>
                <a:t>hysch</a:t>
              </a:r>
              <a:endPara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Helvetica"/>
              </a:endParaRPr>
            </a:p>
          </p:txBody>
        </p:sp>
        <p:pic>
          <p:nvPicPr>
            <p:cNvPr id="40" name="Picture 2" descr="Åkroken Science Park"/>
            <p:cNvPicPr>
              <a:picLocks noChangeAspect="1" noChangeArrowheads="1"/>
            </p:cNvPicPr>
            <p:nvPr/>
          </p:nvPicPr>
          <p:blipFill>
            <a:blip r:embed="rId8" cstate="print">
              <a:lum bright="-2000" contrast="-8000"/>
            </a:blip>
            <a:srcRect/>
            <a:stretch>
              <a:fillRect/>
            </a:stretch>
          </p:blipFill>
          <p:spPr bwMode="auto">
            <a:xfrm>
              <a:off x="5529270" y="1957122"/>
              <a:ext cx="1142554" cy="4739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6976" y="3828173"/>
            <a:ext cx="1427282" cy="6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objekt 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23794" r="10071" b="28553"/>
          <a:stretch>
            <a:fillRect/>
          </a:stretch>
        </p:blipFill>
        <p:spPr bwMode="auto">
          <a:xfrm>
            <a:off x="5135341" y="3080085"/>
            <a:ext cx="1292757" cy="517982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chemeClr val="accent6">
                <a:lumMod val="50000"/>
                <a:alpha val="40000"/>
              </a:schemeClr>
            </a:outerShdw>
          </a:effectLst>
        </p:spPr>
      </p:pic>
      <p:pic>
        <p:nvPicPr>
          <p:cNvPr id="29" name="Bildobjekt 28" descr="FSCN_20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2972" y="6266368"/>
            <a:ext cx="1200498" cy="591632"/>
          </a:xfrm>
          <a:prstGeom prst="rect">
            <a:avLst/>
          </a:prstGeom>
        </p:spPr>
      </p:pic>
      <p:pic>
        <p:nvPicPr>
          <p:cNvPr id="54" name="Bildobjekt 53" descr="2Dfablogg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02150" y="3431017"/>
            <a:ext cx="551320" cy="6219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48872" cy="432048"/>
          </a:xfrm>
        </p:spPr>
        <p:txBody>
          <a:bodyPr/>
          <a:lstStyle/>
          <a:p>
            <a:r>
              <a:rPr lang="sv-SE" sz="2800" dirty="0" smtClean="0"/>
              <a:t>Forest as a </a:t>
            </a:r>
            <a:r>
              <a:rPr lang="sv-SE" sz="2800" dirty="0" err="1" smtClean="0"/>
              <a:t>resource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9854" y="1351453"/>
            <a:ext cx="8068222" cy="458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ktangel 4"/>
          <p:cNvSpPr/>
          <p:nvPr/>
        </p:nvSpPr>
        <p:spPr>
          <a:xfrm>
            <a:off x="684213" y="5429250"/>
            <a:ext cx="2039937" cy="50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854" y="6238343"/>
            <a:ext cx="1200498" cy="59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TS_2412-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9" y="304803"/>
            <a:ext cx="8607600" cy="5763600"/>
          </a:xfrm>
          <a:prstGeom prst="rect">
            <a:avLst/>
          </a:prstGeom>
          <a:scene3d>
            <a:camera prst="orthographicFront">
              <a:rot lat="0" lon="0" rev="21570000"/>
            </a:camera>
            <a:lightRig rig="threePt" dir="t"/>
          </a:scene3d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4511854" y="3890962"/>
            <a:ext cx="5060950" cy="24653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rgbClr val="3C71B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2900" dirty="0" smtClean="0">
                <a:solidFill>
                  <a:schemeClr val="bg1"/>
                </a:solidFill>
              </a:rPr>
              <a:t>Research with high </a:t>
            </a:r>
            <a:r>
              <a:rPr lang="sv-SE" sz="2900" dirty="0" err="1" smtClean="0">
                <a:solidFill>
                  <a:schemeClr val="bg1"/>
                </a:solidFill>
              </a:rPr>
              <a:t>quality</a:t>
            </a:r>
            <a:r>
              <a:rPr lang="sv-SE" sz="2900" dirty="0" smtClean="0">
                <a:solidFill>
                  <a:schemeClr val="bg1"/>
                </a:solidFill>
              </a:rPr>
              <a:t> and </a:t>
            </a:r>
          </a:p>
          <a:p>
            <a:r>
              <a:rPr lang="sv-SE" sz="2900" dirty="0" err="1" smtClean="0">
                <a:solidFill>
                  <a:schemeClr val="bg1"/>
                </a:solidFill>
              </a:rPr>
              <a:t>co-production</a:t>
            </a:r>
            <a:endParaRPr lang="sv-SE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4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717550" y="876300"/>
            <a:ext cx="7299216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 sz="2800" dirty="0" smtClean="0"/>
              <a:t>Research </a:t>
            </a:r>
            <a:r>
              <a:rPr lang="sv-SE" sz="2800" dirty="0" err="1" smtClean="0"/>
              <a:t>development</a:t>
            </a:r>
            <a:r>
              <a:rPr lang="sv-SE" sz="2800" dirty="0"/>
              <a:t> </a:t>
            </a:r>
            <a:r>
              <a:rPr lang="sv-SE" sz="2800" dirty="0" smtClean="0"/>
              <a:t>2003–2013</a:t>
            </a:r>
            <a:endParaRPr lang="sv-SE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2155923"/>
              </p:ext>
            </p:extLst>
          </p:nvPr>
        </p:nvGraphicFramePr>
        <p:xfrm>
          <a:off x="482599" y="2128244"/>
          <a:ext cx="5432117" cy="378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10"/>
          <p:cNvSpPr txBox="1">
            <a:spLocks noChangeArrowheads="1"/>
          </p:cNvSpPr>
          <p:nvPr/>
        </p:nvSpPr>
        <p:spPr bwMode="auto">
          <a:xfrm>
            <a:off x="6149975" y="3130549"/>
            <a:ext cx="289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400" b="1" dirty="0" err="1" smtClean="0">
                <a:latin typeface="+mj-lt"/>
              </a:rPr>
              <a:t>Government</a:t>
            </a:r>
            <a:r>
              <a:rPr lang="sv-SE" sz="1400" b="1" dirty="0" smtClean="0">
                <a:latin typeface="+mj-lt"/>
              </a:rPr>
              <a:t> </a:t>
            </a:r>
            <a:r>
              <a:rPr lang="sv-SE" sz="1400" b="1" dirty="0" err="1" smtClean="0">
                <a:latin typeface="+mj-lt"/>
              </a:rPr>
              <a:t>funding</a:t>
            </a:r>
            <a:r>
              <a:rPr lang="sv-SE" sz="1400" b="1" dirty="0" smtClean="0">
                <a:latin typeface="+mj-lt"/>
              </a:rPr>
              <a:t> </a:t>
            </a:r>
            <a:r>
              <a:rPr lang="sv-SE" sz="1400" dirty="0" smtClean="0">
                <a:latin typeface="+mj-lt"/>
              </a:rPr>
              <a:t>(MSEK</a:t>
            </a:r>
            <a:r>
              <a:rPr lang="sv-SE" sz="1400" dirty="0" smtClean="0">
                <a:latin typeface="Arial" charset="0"/>
              </a:rPr>
              <a:t>)</a:t>
            </a:r>
            <a:endParaRPr lang="sv-SE" sz="1400" dirty="0">
              <a:latin typeface="Arial" charset="0"/>
            </a:endParaRPr>
          </a:p>
        </p:txBody>
      </p:sp>
      <p:sp>
        <p:nvSpPr>
          <p:cNvPr id="6" name="textruta 11"/>
          <p:cNvSpPr txBox="1">
            <a:spLocks noChangeArrowheads="1"/>
          </p:cNvSpPr>
          <p:nvPr/>
        </p:nvSpPr>
        <p:spPr bwMode="auto">
          <a:xfrm>
            <a:off x="6149975" y="3438524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400" b="1" dirty="0" err="1" smtClean="0">
                <a:latin typeface="Arial" charset="0"/>
              </a:rPr>
              <a:t>External</a:t>
            </a:r>
            <a:r>
              <a:rPr lang="sv-SE" sz="1400" b="1" dirty="0" smtClean="0">
                <a:latin typeface="Arial" charset="0"/>
              </a:rPr>
              <a:t> </a:t>
            </a:r>
            <a:r>
              <a:rPr lang="sv-SE" sz="1400" b="1" dirty="0" err="1" smtClean="0">
                <a:latin typeface="Arial" charset="0"/>
              </a:rPr>
              <a:t>funding</a:t>
            </a:r>
            <a:r>
              <a:rPr lang="sv-SE" sz="1400" b="1" dirty="0" smtClean="0">
                <a:latin typeface="Arial" charset="0"/>
              </a:rPr>
              <a:t> </a:t>
            </a:r>
            <a:r>
              <a:rPr lang="sv-SE" sz="1400" dirty="0" smtClean="0">
                <a:latin typeface="Arial" charset="0"/>
              </a:rPr>
              <a:t>(MSEK)</a:t>
            </a:r>
            <a:endParaRPr lang="sv-SE" sz="1400" dirty="0">
              <a:latin typeface="Arial" charset="0"/>
            </a:endParaRPr>
          </a:p>
        </p:txBody>
      </p:sp>
      <p:sp>
        <p:nvSpPr>
          <p:cNvPr id="7" name="textruta 12"/>
          <p:cNvSpPr txBox="1">
            <a:spLocks noChangeArrowheads="1"/>
          </p:cNvSpPr>
          <p:nvPr/>
        </p:nvSpPr>
        <p:spPr bwMode="auto">
          <a:xfrm>
            <a:off x="6149975" y="4130675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400" b="1" dirty="0" smtClean="0">
                <a:latin typeface="Arial" charset="0"/>
              </a:rPr>
              <a:t>Professors</a:t>
            </a:r>
            <a:endParaRPr lang="sv-SE" sz="1400" dirty="0">
              <a:latin typeface="Arial" charset="0"/>
            </a:endParaRPr>
          </a:p>
        </p:txBody>
      </p:sp>
      <p:sp>
        <p:nvSpPr>
          <p:cNvPr id="8" name="textruta 13"/>
          <p:cNvSpPr txBox="1">
            <a:spLocks noChangeArrowheads="1"/>
          </p:cNvSpPr>
          <p:nvPr/>
        </p:nvSpPr>
        <p:spPr bwMode="auto">
          <a:xfrm>
            <a:off x="6147446" y="2827206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400" b="1" dirty="0" smtClean="0">
                <a:latin typeface="Arial" charset="0"/>
              </a:rPr>
              <a:t>PhD Students</a:t>
            </a:r>
            <a:endParaRPr lang="sv-SE" sz="1400" dirty="0">
              <a:latin typeface="Arial" charset="0"/>
            </a:endParaRPr>
          </a:p>
        </p:txBody>
      </p:sp>
      <p:sp>
        <p:nvSpPr>
          <p:cNvPr id="9" name="Rektangel 14"/>
          <p:cNvSpPr>
            <a:spLocks noChangeArrowheads="1"/>
          </p:cNvSpPr>
          <p:nvPr/>
        </p:nvSpPr>
        <p:spPr bwMode="auto">
          <a:xfrm>
            <a:off x="6031559" y="2898643"/>
            <a:ext cx="142875" cy="144463"/>
          </a:xfrm>
          <a:prstGeom prst="rect">
            <a:avLst/>
          </a:prstGeom>
          <a:solidFill>
            <a:srgbClr val="0D76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Rektangel 15"/>
          <p:cNvSpPr>
            <a:spLocks noChangeArrowheads="1"/>
          </p:cNvSpPr>
          <p:nvPr/>
        </p:nvSpPr>
        <p:spPr bwMode="auto">
          <a:xfrm>
            <a:off x="6034088" y="3201986"/>
            <a:ext cx="142875" cy="144463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Rektangel 16"/>
          <p:cNvSpPr>
            <a:spLocks noChangeArrowheads="1"/>
          </p:cNvSpPr>
          <p:nvPr/>
        </p:nvSpPr>
        <p:spPr bwMode="auto">
          <a:xfrm>
            <a:off x="6034088" y="3509961"/>
            <a:ext cx="142875" cy="144463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Rektangel 17"/>
          <p:cNvSpPr>
            <a:spLocks noChangeArrowheads="1"/>
          </p:cNvSpPr>
          <p:nvPr/>
        </p:nvSpPr>
        <p:spPr bwMode="auto">
          <a:xfrm>
            <a:off x="6034088" y="4202112"/>
            <a:ext cx="142875" cy="1444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089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48872" cy="432048"/>
          </a:xfrm>
        </p:spPr>
        <p:txBody>
          <a:bodyPr/>
          <a:lstStyle/>
          <a:p>
            <a:r>
              <a:rPr lang="sv-SE" sz="2800" dirty="0" smtClean="0"/>
              <a:t>FSCN – </a:t>
            </a:r>
            <a:r>
              <a:rPr lang="sv-SE" sz="2800" dirty="0" err="1" smtClean="0"/>
              <a:t>Fibre</a:t>
            </a:r>
            <a:r>
              <a:rPr lang="sv-SE" sz="2800" dirty="0" smtClean="0"/>
              <a:t> Science and Communication Network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84213" y="2238703"/>
            <a:ext cx="7488237" cy="2558722"/>
          </a:xfrm>
        </p:spPr>
        <p:txBody>
          <a:bodyPr/>
          <a:lstStyle/>
          <a:p>
            <a:r>
              <a:rPr lang="sv-SE" dirty="0" err="1" smtClean="0"/>
              <a:t>Established</a:t>
            </a:r>
            <a:r>
              <a:rPr lang="sv-SE" dirty="0" smtClean="0"/>
              <a:t> in 1999</a:t>
            </a:r>
          </a:p>
          <a:p>
            <a:r>
              <a:rPr lang="sv-SE" dirty="0" smtClean="0"/>
              <a:t>Sundsvall, Härnösand, Örnsköldsvik</a:t>
            </a:r>
          </a:p>
          <a:p>
            <a:r>
              <a:rPr lang="sv-SE" dirty="0"/>
              <a:t>7</a:t>
            </a:r>
            <a:r>
              <a:rPr lang="sv-SE" dirty="0" smtClean="0"/>
              <a:t>0 </a:t>
            </a:r>
            <a:r>
              <a:rPr lang="sv-SE" dirty="0" smtClean="0"/>
              <a:t>Researchers</a:t>
            </a:r>
          </a:p>
          <a:p>
            <a:r>
              <a:rPr lang="sv-SE" dirty="0" smtClean="0"/>
              <a:t>SEK </a:t>
            </a:r>
            <a:r>
              <a:rPr lang="sv-SE" dirty="0" smtClean="0"/>
              <a:t>70 </a:t>
            </a:r>
            <a:r>
              <a:rPr lang="sv-SE" dirty="0" smtClean="0"/>
              <a:t>million</a:t>
            </a:r>
          </a:p>
          <a:p>
            <a:r>
              <a:rPr lang="sv-SE" dirty="0" smtClean="0"/>
              <a:t>5-10 </a:t>
            </a:r>
            <a:r>
              <a:rPr lang="sv-SE" dirty="0" smtClean="0"/>
              <a:t>PhD/ </a:t>
            </a:r>
            <a:r>
              <a:rPr lang="sv-SE" dirty="0" err="1" smtClean="0"/>
              <a:t>Licentiate</a:t>
            </a:r>
            <a:r>
              <a:rPr lang="sv-SE" dirty="0" smtClean="0"/>
              <a:t> </a:t>
            </a:r>
            <a:r>
              <a:rPr lang="sv-SE" dirty="0" err="1" smtClean="0"/>
              <a:t>exams</a:t>
            </a:r>
            <a:r>
              <a:rPr lang="sv-SE" dirty="0" smtClean="0"/>
              <a:t> p.a.</a:t>
            </a:r>
          </a:p>
        </p:txBody>
      </p:sp>
      <p:pic>
        <p:nvPicPr>
          <p:cNvPr id="8" name="Bildobjekt 7" descr="FSCN_2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980" y="6211189"/>
            <a:ext cx="1200498" cy="591632"/>
          </a:xfrm>
          <a:prstGeom prst="rect">
            <a:avLst/>
          </a:prstGeom>
        </p:spPr>
      </p:pic>
      <p:pic>
        <p:nvPicPr>
          <p:cNvPr id="13" name="Bildobjekt 12" descr="lågupplöst KEPS Britta FSCN foto Tina Staf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925" y="546735"/>
            <a:ext cx="1905000" cy="1268730"/>
          </a:xfrm>
          <a:prstGeom prst="rect">
            <a:avLst/>
          </a:prstGeom>
        </p:spPr>
      </p:pic>
      <p:pic>
        <p:nvPicPr>
          <p:cNvPr id="16" name="Bildobjekt 15" descr="FSCN_2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6500" y="4947909"/>
            <a:ext cx="1990725" cy="981075"/>
          </a:xfrm>
          <a:prstGeom prst="rect">
            <a:avLst/>
          </a:prstGeom>
        </p:spPr>
      </p:pic>
      <p:pic>
        <p:nvPicPr>
          <p:cNvPr id="17" name="Bildobjekt 16" descr="lågupplöst mekmassa med handskar FSC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2225" y="3537585"/>
            <a:ext cx="1905000" cy="1268730"/>
          </a:xfrm>
          <a:prstGeom prst="rect">
            <a:avLst/>
          </a:prstGeom>
        </p:spPr>
      </p:pic>
      <p:pic>
        <p:nvPicPr>
          <p:cNvPr id="18" name="Bildobjekt 17" descr="lågupplöst mekmassa Sinke 2 FSCN foto Tina Stafr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2225" y="2051685"/>
            <a:ext cx="1905000" cy="12687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355819"/>
              </p:ext>
            </p:extLst>
          </p:nvPr>
        </p:nvGraphicFramePr>
        <p:xfrm>
          <a:off x="449317" y="575441"/>
          <a:ext cx="8245365" cy="530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042" y="6233795"/>
            <a:ext cx="1200498" cy="5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186872"/>
              </p:ext>
            </p:extLst>
          </p:nvPr>
        </p:nvGraphicFramePr>
        <p:xfrm>
          <a:off x="347662" y="338959"/>
          <a:ext cx="8268193" cy="559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objekt 4" descr="FSCN_2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042" y="6233795"/>
            <a:ext cx="1200498" cy="5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713663"/>
            <a:ext cx="7848872" cy="432048"/>
          </a:xfrm>
        </p:spPr>
        <p:txBody>
          <a:bodyPr/>
          <a:lstStyle/>
          <a:p>
            <a:pPr lvl="0"/>
            <a:r>
              <a:rPr lang="sv-SE" sz="2800" dirty="0" smtClean="0"/>
              <a:t>Mission of FSCN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84213" y="1593746"/>
            <a:ext cx="7488237" cy="3203680"/>
          </a:xfrm>
        </p:spPr>
        <p:txBody>
          <a:bodyPr/>
          <a:lstStyle/>
          <a:p>
            <a:pPr marL="342900" lvl="0" indent="-342900">
              <a:buClrTx/>
              <a:defRPr/>
            </a:pPr>
            <a:r>
              <a:rPr lang="sv-SE" dirty="0" smtClean="0"/>
              <a:t>Support </a:t>
            </a:r>
            <a:r>
              <a:rPr lang="sv-SE" dirty="0" err="1" smtClean="0"/>
              <a:t>industry</a:t>
            </a:r>
            <a:r>
              <a:rPr lang="sv-SE" dirty="0" smtClean="0"/>
              <a:t> to </a:t>
            </a:r>
            <a:r>
              <a:rPr lang="sv-SE" dirty="0" err="1" smtClean="0"/>
              <a:t>improve</a:t>
            </a:r>
            <a:r>
              <a:rPr lang="sv-SE" dirty="0" smtClean="0"/>
              <a:t> </a:t>
            </a:r>
            <a:r>
              <a:rPr lang="sv-SE" dirty="0" err="1" smtClean="0"/>
              <a:t>profitability</a:t>
            </a:r>
            <a:endParaRPr lang="sv-SE" dirty="0" smtClean="0"/>
          </a:p>
          <a:p>
            <a:pPr marL="342900" lvl="0" indent="-342900">
              <a:buClrTx/>
              <a:defRPr/>
            </a:pPr>
            <a:r>
              <a:rPr lang="sv-SE" dirty="0" err="1" smtClean="0"/>
              <a:t>Develop</a:t>
            </a:r>
            <a:r>
              <a:rPr lang="sv-SE" dirty="0" smtClean="0"/>
              <a:t> new </a:t>
            </a:r>
            <a:r>
              <a:rPr lang="sv-SE" dirty="0" err="1" smtClean="0"/>
              <a:t>product</a:t>
            </a:r>
            <a:r>
              <a:rPr lang="sv-SE" dirty="0" smtClean="0"/>
              <a:t> </a:t>
            </a:r>
            <a:r>
              <a:rPr lang="sv-SE" dirty="0" err="1" smtClean="0"/>
              <a:t>opportunities</a:t>
            </a:r>
            <a:endParaRPr lang="sv-SE" dirty="0" smtClean="0"/>
          </a:p>
          <a:p>
            <a:pPr marL="342900" lvl="0" indent="-342900">
              <a:buClrTx/>
              <a:defRPr/>
            </a:pPr>
            <a:r>
              <a:rPr lang="sv-SE" dirty="0" smtClean="0"/>
              <a:t>Key </a:t>
            </a:r>
            <a:r>
              <a:rPr lang="sv-SE" dirty="0" err="1" smtClean="0"/>
              <a:t>competence</a:t>
            </a:r>
            <a:r>
              <a:rPr lang="sv-SE" dirty="0" smtClean="0"/>
              <a:t>: </a:t>
            </a:r>
            <a:r>
              <a:rPr lang="sv-SE" dirty="0" err="1" smtClean="0"/>
              <a:t>Manufacturing</a:t>
            </a:r>
            <a:r>
              <a:rPr lang="sv-SE" dirty="0" smtClean="0"/>
              <a:t> </a:t>
            </a:r>
            <a:r>
              <a:rPr lang="sv-SE" dirty="0" err="1" smtClean="0"/>
              <a:t>processes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 descr="Namnlöst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412631" y="435268"/>
            <a:ext cx="1351113" cy="70398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5814" y="2404241"/>
            <a:ext cx="4450008" cy="350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Bildobjekt 8" descr="FSCN_2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042" y="6233795"/>
            <a:ext cx="1200498" cy="59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36512" y="646386"/>
            <a:ext cx="9180512" cy="898634"/>
          </a:xfrm>
        </p:spPr>
        <p:txBody>
          <a:bodyPr/>
          <a:lstStyle/>
          <a:p>
            <a:pPr algn="ctr"/>
            <a:r>
              <a:rPr lang="en-GB" sz="2800" dirty="0" smtClean="0"/>
              <a:t>TIE - Transforming the Industrial Ecosystem</a:t>
            </a:r>
            <a:endParaRPr lang="en-GB" sz="28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5" y="1792133"/>
            <a:ext cx="5455051" cy="379784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454869" y="1792133"/>
            <a:ext cx="3293595" cy="3785652"/>
          </a:xfrm>
          <a:prstGeom prst="rect">
            <a:avLst/>
          </a:prstGeom>
          <a:solidFill>
            <a:srgbClr val="EEF3F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Exploit </a:t>
            </a:r>
            <a:r>
              <a:rPr lang="en-US" sz="1600" dirty="0"/>
              <a:t>the competitive advantages of the </a:t>
            </a:r>
            <a:r>
              <a:rPr lang="en-US" sz="1600" dirty="0" smtClean="0"/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</a:t>
            </a:r>
            <a:r>
              <a:rPr lang="en-US" sz="1600" dirty="0"/>
              <a:t>opportunities from a global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</a:t>
            </a:r>
            <a:r>
              <a:rPr lang="en-US" sz="1600" dirty="0"/>
              <a:t>information technology as a key enabler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Adapt </a:t>
            </a:r>
            <a:r>
              <a:rPr lang="en-US" sz="1600" dirty="0"/>
              <a:t>to changing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Supply </a:t>
            </a:r>
            <a:r>
              <a:rPr lang="en-US" sz="1600" dirty="0"/>
              <a:t>competence and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Profile </a:t>
            </a:r>
            <a:r>
              <a:rPr lang="en-US" sz="1600" dirty="0"/>
              <a:t>the most exciting future </a:t>
            </a:r>
            <a:r>
              <a:rPr lang="en-US" sz="1600" dirty="0" smtClean="0"/>
              <a:t>opportunities</a:t>
            </a:r>
            <a:endParaRPr lang="en-US" sz="1600" dirty="0"/>
          </a:p>
        </p:txBody>
      </p:sp>
      <p:pic>
        <p:nvPicPr>
          <p:cNvPr id="5" name="Bildobjekt 4" descr="FSCN_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105" y="6238343"/>
            <a:ext cx="1200498" cy="591632"/>
          </a:xfrm>
          <a:prstGeom prst="rect">
            <a:avLst/>
          </a:prstGeom>
        </p:spPr>
      </p:pic>
      <p:pic>
        <p:nvPicPr>
          <p:cNvPr id="9" name="Bildobjekt 8" descr="KK_ENG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5663" y="6363339"/>
            <a:ext cx="2145500" cy="3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UN bla">
  <a:themeElements>
    <a:clrScheme name="MIUN">
      <a:dk1>
        <a:srgbClr val="000000"/>
      </a:dk1>
      <a:lt1>
        <a:sysClr val="window" lastClr="FFFFFF"/>
      </a:lt1>
      <a:dk2>
        <a:srgbClr val="E7177B"/>
      </a:dk2>
      <a:lt2>
        <a:srgbClr val="FFFFFF"/>
      </a:lt2>
      <a:accent1>
        <a:srgbClr val="3A7BBE"/>
      </a:accent1>
      <a:accent2>
        <a:srgbClr val="F1E219"/>
      </a:accent2>
      <a:accent3>
        <a:srgbClr val="C02A26"/>
      </a:accent3>
      <a:accent4>
        <a:srgbClr val="E95D0F"/>
      </a:accent4>
      <a:accent5>
        <a:srgbClr val="E7177B"/>
      </a:accent5>
      <a:accent6>
        <a:srgbClr val="63A53C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MIUN bla.thmx</Template>
  <TotalTime>2597</TotalTime>
  <Words>609</Words>
  <Application>Microsoft Office PowerPoint</Application>
  <PresentationFormat>Bildspel på skärmen (4:3)</PresentationFormat>
  <Paragraphs>178</Paragraphs>
  <Slides>21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Black</vt:lpstr>
      <vt:lpstr>Calibri</vt:lpstr>
      <vt:lpstr>Helvetica</vt:lpstr>
      <vt:lpstr>Times</vt:lpstr>
      <vt:lpstr>Wingdings</vt:lpstr>
      <vt:lpstr>MIUN bla</vt:lpstr>
      <vt:lpstr>PowerPoint-presentation</vt:lpstr>
      <vt:lpstr>Short summary 2014</vt:lpstr>
      <vt:lpstr>PowerPoint-presentation</vt:lpstr>
      <vt:lpstr>Research development 2003–2013</vt:lpstr>
      <vt:lpstr>FSCN – Fibre Science and Communication Network</vt:lpstr>
      <vt:lpstr>PowerPoint-presentation</vt:lpstr>
      <vt:lpstr>PowerPoint-presentation</vt:lpstr>
      <vt:lpstr>Mission of FSCN </vt:lpstr>
      <vt:lpstr>TIE - Transforming the Industrial Ecosystem</vt:lpstr>
      <vt:lpstr>8 Research Groups at FSCN</vt:lpstr>
      <vt:lpstr>Research goals for 2015</vt:lpstr>
      <vt:lpstr>Strategic Initiatives</vt:lpstr>
      <vt:lpstr>Energy-efficient Mechanical Pulping</vt:lpstr>
      <vt:lpstr>Forest as resource industrial Research college</vt:lpstr>
      <vt:lpstr>Foric – Forest as a resource industrial research college</vt:lpstr>
      <vt:lpstr>Large functional surfaces</vt:lpstr>
      <vt:lpstr>KM2 – Harvest and store Electricity</vt:lpstr>
      <vt:lpstr>New cellulosic materials</vt:lpstr>
      <vt:lpstr>New Cellulosic materials</vt:lpstr>
      <vt:lpstr>Spin-offs and partners</vt:lpstr>
      <vt:lpstr>Forest as a resource</vt:lpstr>
    </vt:vector>
  </TitlesOfParts>
  <Company>Mittuniversitetet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mittuniversitetet  Anders Söderholm Rektor</dc:title>
  <dc:creator>Söderholm Anders</dc:creator>
  <cp:lastModifiedBy>Axbrink Inger</cp:lastModifiedBy>
  <cp:revision>171</cp:revision>
  <cp:lastPrinted>2014-01-21T08:57:18Z</cp:lastPrinted>
  <dcterms:created xsi:type="dcterms:W3CDTF">2014-01-14T07:51:02Z</dcterms:created>
  <dcterms:modified xsi:type="dcterms:W3CDTF">2015-04-13T06:51:17Z</dcterms:modified>
</cp:coreProperties>
</file>