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61" r:id="rId2"/>
    <p:sldId id="323" r:id="rId3"/>
    <p:sldId id="317" r:id="rId4"/>
    <p:sldId id="309" r:id="rId5"/>
    <p:sldId id="289" r:id="rId6"/>
    <p:sldId id="310" r:id="rId7"/>
    <p:sldId id="264" r:id="rId8"/>
    <p:sldId id="266" r:id="rId9"/>
    <p:sldId id="272" r:id="rId10"/>
    <p:sldId id="328" r:id="rId11"/>
    <p:sldId id="274" r:id="rId12"/>
    <p:sldId id="327" r:id="rId13"/>
    <p:sldId id="326" r:id="rId14"/>
    <p:sldId id="262" r:id="rId15"/>
    <p:sldId id="265" r:id="rId16"/>
    <p:sldId id="288" r:id="rId17"/>
    <p:sldId id="324" r:id="rId18"/>
    <p:sldId id="319" r:id="rId19"/>
    <p:sldId id="287" r:id="rId20"/>
    <p:sldId id="282" r:id="rId21"/>
    <p:sldId id="325" r:id="rId22"/>
    <p:sldId id="329" r:id="rId23"/>
    <p:sldId id="322" r:id="rId24"/>
    <p:sldId id="320" r:id="rId25"/>
    <p:sldId id="318" r:id="rId26"/>
  </p:sldIdLst>
  <p:sldSz cx="9144000" cy="6858000" type="screen4x3"/>
  <p:notesSz cx="6662738" cy="9926638"/>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590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055" autoAdjust="0"/>
    <p:restoredTop sz="94624" autoAdjust="0"/>
  </p:normalViewPr>
  <p:slideViewPr>
    <p:cSldViewPr snapToGrid="0">
      <p:cViewPr>
        <p:scale>
          <a:sx n="100" d="100"/>
          <a:sy n="100" d="100"/>
        </p:scale>
        <p:origin x="-1944" y="-6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724"/>
    </p:cViewPr>
  </p:sorterViewPr>
  <p:notesViewPr>
    <p:cSldViewPr snapToGrid="0">
      <p:cViewPr varScale="1">
        <p:scale>
          <a:sx n="93" d="100"/>
          <a:sy n="93" d="100"/>
        </p:scale>
        <p:origin x="-3768" y="-120"/>
      </p:cViewPr>
      <p:guideLst>
        <p:guide orient="horz" pos="3127"/>
        <p:guide pos="209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60E68B19-14DD-F243-9026-250401D9B630}" type="datetimeFigureOut">
              <a:rPr lang="sv-SE" smtClean="0"/>
              <a:pPr/>
              <a:t>2015-01-13</a:t>
            </a:fld>
            <a:endParaRPr lang="sv-SE"/>
          </a:p>
        </p:txBody>
      </p:sp>
      <p:sp>
        <p:nvSpPr>
          <p:cNvPr id="4" name="Platshållare för sidfot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E60EC247-4033-654D-BE11-A8F8BDC8E783}" type="slidenum">
              <a:rPr lang="sv-SE" smtClean="0"/>
              <a:pPr/>
              <a:t>‹#›</a:t>
            </a:fld>
            <a:endParaRPr lang="sv-SE"/>
          </a:p>
        </p:txBody>
      </p:sp>
    </p:spTree>
    <p:extLst>
      <p:ext uri="{BB962C8B-B14F-4D97-AF65-F5344CB8AC3E}">
        <p14:creationId xmlns:p14="http://schemas.microsoft.com/office/powerpoint/2010/main" xmlns="" val="2655267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CD460BAC-E1EB-3E4A-970E-E1915F813EEB}" type="datetimeFigureOut">
              <a:rPr lang="sv-SE" smtClean="0"/>
              <a:pPr/>
              <a:t>2015-01-13</a:t>
            </a:fld>
            <a:endParaRPr lang="sv-SE"/>
          </a:p>
        </p:txBody>
      </p:sp>
      <p:sp>
        <p:nvSpPr>
          <p:cNvPr id="4" name="Platshållare för bildobjekt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66274" y="4715153"/>
            <a:ext cx="5330190" cy="4466987"/>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72F1CF30-D7FC-5449-AD11-F64080F38D8F}" type="slidenum">
              <a:rPr lang="sv-SE" smtClean="0"/>
              <a:pPr/>
              <a:t>‹#›</a:t>
            </a:fld>
            <a:endParaRPr lang="sv-SE"/>
          </a:p>
        </p:txBody>
      </p:sp>
    </p:spTree>
    <p:extLst>
      <p:ext uri="{BB962C8B-B14F-4D97-AF65-F5344CB8AC3E}">
        <p14:creationId xmlns:p14="http://schemas.microsoft.com/office/powerpoint/2010/main" xmlns="" val="20906208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1</a:t>
            </a:fld>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1" dirty="0" smtClean="0"/>
              <a:t>Diskrimineringslagen </a:t>
            </a:r>
            <a:r>
              <a:rPr lang="sv-SE" dirty="0" smtClean="0"/>
              <a:t>talar om olika </a:t>
            </a:r>
            <a:r>
              <a:rPr lang="sv-SE" b="1" dirty="0" smtClean="0"/>
              <a:t>former</a:t>
            </a:r>
            <a:r>
              <a:rPr lang="sv-SE" dirty="0" smtClean="0"/>
              <a:t> av diskriminering. </a:t>
            </a:r>
          </a:p>
          <a:p>
            <a:endParaRPr lang="sv-SE" u="sng" dirty="0" smtClean="0"/>
          </a:p>
          <a:p>
            <a:r>
              <a:rPr lang="sv-SE" b="1" dirty="0" smtClean="0"/>
              <a:t>Direkt diskriminering: </a:t>
            </a:r>
            <a:r>
              <a:rPr lang="sv-SE" dirty="0" smtClean="0"/>
              <a:t>En enskild person </a:t>
            </a:r>
            <a:r>
              <a:rPr lang="sv-SE" b="1" dirty="0" smtClean="0"/>
              <a:t>missgynnas</a:t>
            </a:r>
            <a:r>
              <a:rPr lang="sv-SE" dirty="0" smtClean="0"/>
              <a:t> genom att behandlas sämre än någon annan behandlas, har behandlats eller skulle ha behandlats i en jämförbar situation och det har samband med någon av diskrimineringsgrunderna. </a:t>
            </a:r>
          </a:p>
          <a:p>
            <a:r>
              <a:rPr lang="sv-SE" dirty="0" smtClean="0"/>
              <a:t> </a:t>
            </a:r>
          </a:p>
          <a:p>
            <a:r>
              <a:rPr lang="sv-SE" b="1" dirty="0" smtClean="0"/>
              <a:t>Indirekt diskriminering:</a:t>
            </a:r>
            <a:r>
              <a:rPr lang="sv-SE" dirty="0" smtClean="0"/>
              <a:t> Någon</a:t>
            </a:r>
            <a:r>
              <a:rPr lang="sv-SE" b="1" dirty="0" smtClean="0"/>
              <a:t> missgynnas</a:t>
            </a:r>
            <a:r>
              <a:rPr lang="sv-SE" dirty="0" smtClean="0"/>
              <a:t> genom tillämpning av bestämmelser, kriterier eller förfaringssätt som framstår som neutrala men som i praktiken och i samband med någon av diskrimineringsgrunderna särskilt missgynnar vissa personer. </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10</a:t>
            </a:fld>
            <a:endParaRPr 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smtClean="0"/>
          </a:p>
          <a:p>
            <a:r>
              <a:rPr lang="sv-SE" b="1" dirty="0" smtClean="0"/>
              <a:t>Bristande tillgänglighet: </a:t>
            </a:r>
            <a:r>
              <a:rPr lang="sv-SE" dirty="0" smtClean="0"/>
              <a:t>En person med en funktionsnedsättning </a:t>
            </a:r>
            <a:r>
              <a:rPr lang="sv-SE" b="1" dirty="0" smtClean="0"/>
              <a:t>missgynnas</a:t>
            </a:r>
            <a:r>
              <a:rPr lang="sv-SE" dirty="0" smtClean="0"/>
              <a:t> genom att sådana åtgärder för tillgänglighet inte har vidtagits för att den personen ska komma i en jämförbar situation som personer utan denna funktionsnedsättning. Åtgärderna ska vara skäliga vilket bedöms utifrån bland annat lagens krav på tillgänglighet samt praktiska och ekonomiska förutsättningar.</a:t>
            </a:r>
          </a:p>
          <a:p>
            <a:endParaRPr lang="sv-SE"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11</a:t>
            </a:fld>
            <a:endParaRPr lang="sv-S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 </a:t>
            </a:r>
          </a:p>
          <a:p>
            <a:r>
              <a:rPr lang="sv-SE" b="1" dirty="0" smtClean="0"/>
              <a:t>Trakasserier:</a:t>
            </a:r>
            <a:r>
              <a:rPr lang="sv-SE" dirty="0" smtClean="0"/>
              <a:t> Ett uppträdande som kränker en persons värdighet och det har samband med diskrimineringsgrunderna. Det kan till exempel vara utfrysning, osynliggörande eller kränkande kommentarer.</a:t>
            </a:r>
          </a:p>
          <a:p>
            <a:r>
              <a:rPr lang="sv-SE" dirty="0" smtClean="0"/>
              <a:t> </a:t>
            </a:r>
          </a:p>
          <a:p>
            <a:r>
              <a:rPr lang="sv-SE" b="1" dirty="0" smtClean="0"/>
              <a:t>Sexuella trakasserier:</a:t>
            </a:r>
            <a:r>
              <a:rPr lang="sv-SE" dirty="0" smtClean="0"/>
              <a:t> Ett uppträdande av sexuell natur som kränker en persons värdighet. Det kan exempelvis vara ovälkommen beröring, tafsande, skämt, förslag, jargong samt blickar eller bilder som är sexuellt anspelande.</a:t>
            </a:r>
          </a:p>
          <a:p>
            <a:r>
              <a:rPr lang="sv-SE" dirty="0" smtClean="0"/>
              <a:t> </a:t>
            </a:r>
          </a:p>
          <a:p>
            <a:endParaRPr lang="sv-SE"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12</a:t>
            </a:fld>
            <a:endParaRPr lang="sv-S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 </a:t>
            </a:r>
          </a:p>
          <a:p>
            <a:r>
              <a:rPr lang="sv-SE" b="1" dirty="0" smtClean="0"/>
              <a:t>Kränkande särbehandling:</a:t>
            </a:r>
            <a:r>
              <a:rPr lang="sv-SE" dirty="0" smtClean="0"/>
              <a:t> Begreppet används inom arbetsmiljölagstiftningen där det beskrivs som klandervärda eller negativt präglade handlingar som riktas mot enskilda arbetstagare på ett kränkande sätt och kan leda till att dessa ställs utanför arbetsplatsens gemenskap.</a:t>
            </a:r>
          </a:p>
          <a:p>
            <a:endParaRPr lang="sv-SE"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13</a:t>
            </a:fld>
            <a:endParaRPr lang="sv-S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Vi ska även kort nämna hur högskolelagen och högskoleförordningen reglerar verksamheten inom universitets- och högskolesektorn.</a:t>
            </a:r>
          </a:p>
          <a:p>
            <a:endParaRPr lang="sv-SE" dirty="0" smtClean="0"/>
          </a:p>
          <a:p>
            <a:r>
              <a:rPr lang="sv-SE" b="1" dirty="0" smtClean="0"/>
              <a:t>HL Kap </a:t>
            </a:r>
            <a:r>
              <a:rPr lang="sv-SE" dirty="0" smtClean="0"/>
              <a:t>1 </a:t>
            </a:r>
          </a:p>
          <a:p>
            <a:r>
              <a:rPr lang="sv-SE" dirty="0" smtClean="0"/>
              <a:t>5 § I högskolornas verksamhet skall jämställdhet mellan kvinnor och män alltid iakttas och främjas. </a:t>
            </a:r>
          </a:p>
          <a:p>
            <a:endParaRPr lang="sv-SE" dirty="0" smtClean="0"/>
          </a:p>
          <a:p>
            <a:r>
              <a:rPr lang="sv-SE" b="1" dirty="0" smtClean="0"/>
              <a:t>HF Kap 4 </a:t>
            </a:r>
          </a:p>
          <a:p>
            <a:r>
              <a:rPr lang="sv-SE" dirty="0" smtClean="0"/>
              <a:t>Förfarandet vid anställning av lärare </a:t>
            </a:r>
          </a:p>
          <a:p>
            <a:r>
              <a:rPr lang="sv-SE" dirty="0" smtClean="0"/>
              <a:t>5 § </a:t>
            </a:r>
            <a:r>
              <a:rPr lang="sv-SE" b="1" dirty="0" smtClean="0"/>
              <a:t>Jämställd representation </a:t>
            </a:r>
            <a:r>
              <a:rPr lang="sv-SE" dirty="0" smtClean="0"/>
              <a:t>i beslutsgrupp som ska lämna förslag på sökande som bör komma ifråga för en anställning som lärare</a:t>
            </a:r>
          </a:p>
          <a:p>
            <a:endParaRPr lang="sv-SE" dirty="0" smtClean="0"/>
          </a:p>
          <a:p>
            <a:r>
              <a:rPr lang="sv-SE" dirty="0" smtClean="0"/>
              <a:t>6 § </a:t>
            </a:r>
            <a:r>
              <a:rPr lang="sv-SE" b="1" dirty="0" smtClean="0"/>
              <a:t>Sakkunnigbedömning</a:t>
            </a:r>
            <a:r>
              <a:rPr lang="sv-SE" dirty="0" smtClean="0"/>
              <a:t>. Om detta inhämtas från en eller flera personer ska kvinnor och män vara jämställt representerade.</a:t>
            </a:r>
          </a:p>
          <a:p>
            <a:endParaRPr lang="sv-SE"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14</a:t>
            </a:fld>
            <a:endParaRPr lang="sv-S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Slutligen en tredje form för styrning av myndigheter, den som benämns jämställdhetsintegrering.</a:t>
            </a:r>
          </a:p>
          <a:p>
            <a:endParaRPr lang="sv-SE" dirty="0" smtClean="0"/>
          </a:p>
          <a:p>
            <a:r>
              <a:rPr lang="sv-SE" dirty="0" smtClean="0"/>
              <a:t>Jämställdhetsintegrering är den huvudsakliga strategi som används för att uppnå de jämställdhetspolitiska målen. Jämställdhetsintegrering innebär att beslut inom alla politikområden ska präglas av ett jämställdhetsperspektiv.</a:t>
            </a:r>
          </a:p>
          <a:p>
            <a:r>
              <a:rPr lang="sv-SE" dirty="0" smtClean="0"/>
              <a:t>Strategin har vuxit fram för att motverka tendensen till att jämställdhetsfrågorna hamnar i skymundan eller hamnar vid sidan av andra politiska frågor och verksamheter.</a:t>
            </a:r>
          </a:p>
          <a:p>
            <a:endParaRPr lang="sv-SE" dirty="0" smtClean="0"/>
          </a:p>
          <a:p>
            <a:r>
              <a:rPr lang="sv-SE" dirty="0" smtClean="0"/>
              <a:t>De jämställdhetspolitiska målen handlar om </a:t>
            </a:r>
          </a:p>
          <a:p>
            <a:endParaRPr lang="sv-SE" dirty="0" smtClean="0"/>
          </a:p>
          <a:p>
            <a:r>
              <a:rPr lang="sv-SE" b="1" dirty="0" smtClean="0"/>
              <a:t>Kvinnor och män ska ha samma makt att forma samhället och sina egna liv.</a:t>
            </a:r>
            <a:r>
              <a:rPr lang="sv-SE" dirty="0" smtClean="0"/>
              <a:t> </a:t>
            </a:r>
          </a:p>
          <a:p>
            <a:pPr>
              <a:buFont typeface="Arial" pitchFamily="34" charset="0"/>
              <a:buChar char="•"/>
            </a:pPr>
            <a:r>
              <a:rPr lang="sv-SE" dirty="0" smtClean="0"/>
              <a:t>Jämn fördelning av makt och inflytande</a:t>
            </a:r>
          </a:p>
          <a:p>
            <a:pPr>
              <a:buFont typeface="Arial" pitchFamily="34" charset="0"/>
              <a:buChar char="•"/>
            </a:pPr>
            <a:r>
              <a:rPr lang="sv-SE" dirty="0" smtClean="0"/>
              <a:t>Ekonomisk jämställdhet</a:t>
            </a:r>
          </a:p>
          <a:p>
            <a:pPr>
              <a:buFont typeface="Arial" pitchFamily="34" charset="0"/>
              <a:buChar char="•"/>
            </a:pPr>
            <a:r>
              <a:rPr lang="sv-SE" dirty="0" smtClean="0"/>
              <a:t>Jämn fördelning av det obetalda hem- och omsorgsarbetet</a:t>
            </a:r>
          </a:p>
          <a:p>
            <a:pPr>
              <a:buFont typeface="Arial" pitchFamily="34" charset="0"/>
              <a:buChar char="•"/>
            </a:pPr>
            <a:r>
              <a:rPr lang="sv-SE" dirty="0" smtClean="0"/>
              <a:t>Mäns våld mot kvinnor ska upphöra</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15</a:t>
            </a:fld>
            <a:endParaRPr lang="sv-S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En självklar och grundläggande förutsättning för verksamheten vid Mittuniversitetet är alla människors lika värde.  </a:t>
            </a:r>
          </a:p>
          <a:p>
            <a:r>
              <a:rPr lang="sv-SE" dirty="0" smtClean="0"/>
              <a:t>Oavsett om du är anställd eller student ska du behandlas och bemötas med respekt och värdighet och vi ska ta hänsyn till olikheter för att främja individens möjligheter till arbete och studier.</a:t>
            </a:r>
          </a:p>
          <a:p>
            <a:endParaRPr lang="sv-SE" dirty="0" smtClean="0"/>
          </a:p>
          <a:p>
            <a:r>
              <a:rPr lang="sv-SE" dirty="0" smtClean="0"/>
              <a:t>Det arbete vi bedriver med det här som utgångspunkt benämner vi ”Lika villkor” och det är en del i lärosätets kvalitets- och utvecklingsarbete. Inom Lika villkor samlas det vi gör för att skapa en god arbets- och studiemiljö fri från diskriminering, trakasserier och kränkande särbehandling.</a:t>
            </a:r>
          </a:p>
          <a:p>
            <a:endParaRPr lang="sv-SE"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16</a:t>
            </a:fld>
            <a:endParaRPr lang="sv-S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512870" y="4715153"/>
            <a:ext cx="5623260" cy="4699803"/>
          </a:xfrm>
        </p:spPr>
        <p:txBody>
          <a:bodyPr>
            <a:normAutofit/>
          </a:bodyPr>
          <a:lstStyle/>
          <a:p>
            <a:r>
              <a:rPr lang="sv-SE" dirty="0" smtClean="0"/>
              <a:t>I Lika villkorsarbetet ingår att förebygga och förhindra att någon anställd eller student utsätts för diskriminering, trakasserier eller kränkande särbehandling.</a:t>
            </a:r>
          </a:p>
          <a:p>
            <a:endParaRPr lang="sv-SE" dirty="0" smtClean="0"/>
          </a:p>
          <a:p>
            <a:r>
              <a:rPr lang="sv-SE" dirty="0" smtClean="0"/>
              <a:t>Att verka för lika villkor innebär att arbeta med kunskap, attityder, värderingar och beteenden. </a:t>
            </a:r>
          </a:p>
          <a:p>
            <a:endParaRPr lang="sv-SE" dirty="0" smtClean="0"/>
          </a:p>
          <a:p>
            <a:r>
              <a:rPr lang="sv-SE" dirty="0" smtClean="0"/>
              <a:t>Det handlar också om att uppmärksamma och synliggöra icke jämställda och icke jämlika normer och maktordningar, i syfte att möjliggöra förändring. </a:t>
            </a:r>
          </a:p>
          <a:p>
            <a:endParaRPr lang="sv-SE" dirty="0" smtClean="0"/>
          </a:p>
          <a:p>
            <a:r>
              <a:rPr lang="sv-SE" dirty="0" smtClean="0"/>
              <a:t>Lika villkorsarbetet har också en dimension som handlar om utveckling. Både för individ och verksamhet. Det </a:t>
            </a:r>
            <a:r>
              <a:rPr lang="sv-SE" smtClean="0"/>
              <a:t>är ett led </a:t>
            </a:r>
            <a:r>
              <a:rPr lang="sv-SE" dirty="0" smtClean="0"/>
              <a:t>i vårt strategiska kvalitets – och utvecklingsarbete. </a:t>
            </a:r>
          </a:p>
          <a:p>
            <a:endParaRPr lang="sv-SE" dirty="0" smtClean="0"/>
          </a:p>
          <a:p>
            <a:r>
              <a:rPr lang="sv-SE" dirty="0" smtClean="0"/>
              <a:t>Därför är det viktigt att lika villkorsarbetet är väl förankrat vid Mittuniversitetet och genomsyrar samtliga verksamheter</a:t>
            </a:r>
          </a:p>
          <a:p>
            <a:endParaRPr lang="sv-SE" dirty="0" smtClean="0"/>
          </a:p>
          <a:p>
            <a:endParaRPr lang="sv-SE"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17</a:t>
            </a:fld>
            <a:endParaRPr lang="sv-S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r>
              <a:rPr lang="sv-SE" b="1" dirty="0" smtClean="0"/>
              <a:t>Ordföranden</a:t>
            </a:r>
            <a:r>
              <a:rPr lang="sv-SE" dirty="0" smtClean="0"/>
              <a:t> för strategigruppen för lika villkor har på rektors uppdrag ansvaret för att driva arbetet med lika villkor.</a:t>
            </a:r>
          </a:p>
          <a:p>
            <a:r>
              <a:rPr lang="sv-SE" dirty="0" smtClean="0"/>
              <a:t>	</a:t>
            </a:r>
          </a:p>
          <a:p>
            <a:r>
              <a:rPr lang="sv-SE" b="1" dirty="0" smtClean="0"/>
              <a:t>Strategigruppen</a:t>
            </a:r>
            <a:r>
              <a:rPr lang="sv-SE" dirty="0" smtClean="0"/>
              <a:t> för lika villkor är ett strategiskapande organ för lika villkorsfrågor. Strategigruppen är ett stöd för rektor i lika villkorsfrågor och har ansvar för att ta fram förslag till strategier samt central handlingsplan.</a:t>
            </a:r>
          </a:p>
          <a:p>
            <a:endParaRPr lang="sv-SE" dirty="0" smtClean="0"/>
          </a:p>
          <a:p>
            <a:r>
              <a:rPr lang="sv-SE" b="1" dirty="0" smtClean="0"/>
              <a:t>Lika villkorshandläggaren</a:t>
            </a:r>
            <a:r>
              <a:rPr lang="sv-SE" dirty="0" smtClean="0"/>
              <a:t> ska att arbeta med utveckling, samordning och uppföljning av den lika villkorsrelaterade verksamheten inom lärosätet samt handläggning av löpande lika villkorsärenden. Dessutom skall handläggaren vara ett stöd för universitetets ledning , chefer, medarbetare och studenter i lika villkorsfrågor</a:t>
            </a:r>
          </a:p>
          <a:p>
            <a:endParaRPr lang="sv-SE" b="1" dirty="0" smtClean="0"/>
          </a:p>
          <a:p>
            <a:r>
              <a:rPr lang="sv-SE" b="1" dirty="0" smtClean="0"/>
              <a:t>Avdelningsche</a:t>
            </a:r>
            <a:r>
              <a:rPr lang="sv-SE" dirty="0" smtClean="0"/>
              <a:t>f eller motsvarande är ansvarig för lika villkorsarbetet inom sitt respektive ansvarsområde. </a:t>
            </a:r>
          </a:p>
          <a:p>
            <a:r>
              <a:rPr lang="sv-SE" dirty="0" smtClean="0"/>
              <a:t>Var och en av de olika verksamhetsdelarna ska årligen upprätta, genomföra och följa upp lokala åtgärdsprogram för lika villkor samt avsätta resurser i form av tid och ekonomiska medel för detta arbete. </a:t>
            </a:r>
          </a:p>
          <a:p>
            <a:endParaRPr lang="sv-SE" dirty="0" smtClean="0"/>
          </a:p>
          <a:p>
            <a:r>
              <a:rPr lang="sv-SE" b="1" dirty="0" smtClean="0"/>
              <a:t>Lika villkorsombuden </a:t>
            </a:r>
            <a:r>
              <a:rPr lang="sv-SE" dirty="0" smtClean="0"/>
              <a:t>är en del av arbetsgivarens ledningsresurs. De skall fungera som stöd främst till cheferna, när det gäller att uppmärksamma och driva lika villkorsaspekter i beslut såväl som i vardagsarbetet. Det finns tre lika villkorsombud. En för vardera fakulteten samt en för verksamheterna inom förvaltning, bibliotek och fakultetskanslier.</a:t>
            </a:r>
          </a:p>
          <a:p>
            <a:endParaRPr lang="sv-SE" dirty="0" smtClean="0"/>
          </a:p>
          <a:p>
            <a:endParaRPr lang="sv-SE" dirty="0" smtClean="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18</a:t>
            </a:fld>
            <a:endParaRPr lang="sv-S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Hur jobbar vi då på MIUN med de här frågorna?</a:t>
            </a:r>
          </a:p>
          <a:p>
            <a:endParaRPr lang="sv-SE" dirty="0" smtClean="0"/>
          </a:p>
          <a:p>
            <a:r>
              <a:rPr lang="sv-SE" dirty="0" smtClean="0"/>
              <a:t>Det är viktigt att arbetet sker planmässigt och systematiskt</a:t>
            </a:r>
          </a:p>
          <a:p>
            <a:endParaRPr lang="sv-SE" dirty="0" smtClean="0"/>
          </a:p>
          <a:p>
            <a:r>
              <a:rPr lang="sv-SE" dirty="0" smtClean="0"/>
              <a:t>Den uppföljning, analys och planering som genomförs utmynnar i en Handlingsplan för lika villkor som beslutas av rektor. Där finns ett antal åtgärder både mer generella men även specifikt riktade mot enskilda diskrimineringsgrunder.</a:t>
            </a:r>
          </a:p>
          <a:p>
            <a:endParaRPr lang="sv-SE" dirty="0" smtClean="0"/>
          </a:p>
          <a:p>
            <a:r>
              <a:rPr lang="sv-SE" dirty="0" smtClean="0"/>
              <a:t>Sedan läggs det stort fokus på att inom respektive avdelning bryta ner den </a:t>
            </a:r>
            <a:r>
              <a:rPr lang="sv-SE" dirty="0" smtClean="0"/>
              <a:t>centrala </a:t>
            </a:r>
            <a:r>
              <a:rPr lang="sv-SE" dirty="0" smtClean="0"/>
              <a:t>planen och formulera och genomföra aktiviteter på lokal nivå. De ska utgå bland annat från resultaten i Nöjd studentindex, resultaten i den psykosociala arbetsmiljöenkäten och kursutvärderingar.</a:t>
            </a:r>
          </a:p>
          <a:p>
            <a:endParaRPr lang="sv-SE" dirty="0" smtClean="0"/>
          </a:p>
          <a:p>
            <a:r>
              <a:rPr lang="sv-SE" dirty="0" smtClean="0"/>
              <a:t>Dessa följs sedan upp inom ramen för den ordinarie verksamhetsuppföljningen.</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19</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1" dirty="0" smtClean="0"/>
              <a:t>Inledning</a:t>
            </a:r>
          </a:p>
          <a:p>
            <a:r>
              <a:rPr lang="sv-SE" dirty="0" smtClean="0"/>
              <a:t>Välkommen som kollega på Mittuniversitetet.</a:t>
            </a:r>
          </a:p>
          <a:p>
            <a:endParaRPr lang="sv-SE" dirty="0" smtClean="0"/>
          </a:p>
          <a:p>
            <a:r>
              <a:rPr lang="sv-SE" dirty="0" smtClean="0"/>
              <a:t>Det är viktigt för oss som arbetsgivare att du får bra introduktion på din nya arbetsplats.</a:t>
            </a:r>
          </a:p>
          <a:p>
            <a:endParaRPr lang="sv-SE" dirty="0" smtClean="0"/>
          </a:p>
          <a:p>
            <a:r>
              <a:rPr lang="sv-SE" dirty="0" smtClean="0"/>
              <a:t>Det gäller både avseende dina arbetsuppgifter och din närmiljö i övrigt. Men också att du får grundläggande information kring en del gemensamma områden som påverkar dig som anställd och som kollega.</a:t>
            </a:r>
          </a:p>
          <a:p>
            <a:endParaRPr lang="sv-SE" dirty="0" smtClean="0"/>
          </a:p>
          <a:p>
            <a:r>
              <a:rPr lang="sv-SE" dirty="0" smtClean="0"/>
              <a:t>Den här introduktionen syftar till att ge dig som nyanställd, men även du som redan varit anställd ett tag, en kortfattad presentation av det vi kallar för Lika villkor.</a:t>
            </a:r>
          </a:p>
          <a:p>
            <a:endParaRPr lang="sv-SE" dirty="0" smtClean="0"/>
          </a:p>
          <a:p>
            <a:r>
              <a:rPr lang="sv-SE" dirty="0" smtClean="0"/>
              <a:t>Vi kommer att gå igenom följande områden.</a:t>
            </a:r>
          </a:p>
          <a:p>
            <a:pPr>
              <a:buFont typeface="Arial" pitchFamily="34" charset="0"/>
              <a:buChar char="•"/>
            </a:pPr>
            <a:r>
              <a:rPr lang="sv-SE" dirty="0" smtClean="0"/>
              <a:t>Vad är lika villkor?</a:t>
            </a:r>
          </a:p>
          <a:p>
            <a:pPr>
              <a:buFont typeface="Arial" pitchFamily="34" charset="0"/>
              <a:buChar char="•"/>
            </a:pPr>
            <a:r>
              <a:rPr lang="sv-SE" dirty="0" smtClean="0"/>
              <a:t>Styrande lagar och regler</a:t>
            </a:r>
          </a:p>
          <a:p>
            <a:pPr>
              <a:buFont typeface="Arial" pitchFamily="34" charset="0"/>
              <a:buChar char="•"/>
            </a:pPr>
            <a:r>
              <a:rPr lang="sv-SE" dirty="0" smtClean="0"/>
              <a:t>Centrala begrepp</a:t>
            </a:r>
          </a:p>
          <a:p>
            <a:pPr>
              <a:buFont typeface="Arial" pitchFamily="34" charset="0"/>
              <a:buChar char="•"/>
            </a:pPr>
            <a:r>
              <a:rPr lang="sv-SE" dirty="0" smtClean="0"/>
              <a:t>Hur jobbar vi på MIUN?</a:t>
            </a:r>
          </a:p>
          <a:p>
            <a:pPr>
              <a:buFont typeface="Arial" pitchFamily="34" charset="0"/>
              <a:buChar char="•"/>
            </a:pPr>
            <a:r>
              <a:rPr lang="sv-SE" dirty="0" smtClean="0"/>
              <a:t>Vad gör jag om jag upplever mig diskriminerad?</a:t>
            </a:r>
          </a:p>
          <a:p>
            <a:pPr>
              <a:buFont typeface="Arial" pitchFamily="34" charset="0"/>
              <a:buChar char="•"/>
            </a:pPr>
            <a:r>
              <a:rPr lang="sv-SE" dirty="0" smtClean="0"/>
              <a:t>Hur får jag veta mer? </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2</a:t>
            </a:fld>
            <a:endParaRPr lang="sv-S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Det är viktigt att känna till potentiella orsaker bakom och konsekvenser av diskriminering och övrig kränkande särbehandling, </a:t>
            </a:r>
          </a:p>
          <a:p>
            <a:r>
              <a:rPr lang="sv-SE" dirty="0" smtClean="0"/>
              <a:t> </a:t>
            </a:r>
          </a:p>
          <a:p>
            <a:r>
              <a:rPr lang="sv-SE" dirty="0" smtClean="0"/>
              <a:t>Orsakerna kan vara många; </a:t>
            </a:r>
          </a:p>
          <a:p>
            <a:r>
              <a:rPr lang="sv-SE" dirty="0" smtClean="0"/>
              <a:t>Handlingar kan till exempel vara relaterade till maktmissbruk eller avundsjuka.</a:t>
            </a:r>
          </a:p>
          <a:p>
            <a:r>
              <a:rPr lang="sv-SE" dirty="0" smtClean="0"/>
              <a:t> </a:t>
            </a:r>
          </a:p>
          <a:p>
            <a:r>
              <a:rPr lang="sv-SE" dirty="0" smtClean="0"/>
              <a:t>Rådande normer och maktstrukturer kan vara orsak till att det förekommer kränkande särbehandling och trakasserier på en arbetsplats.</a:t>
            </a:r>
          </a:p>
          <a:p>
            <a:endParaRPr lang="sv-SE" dirty="0" smtClean="0"/>
          </a:p>
          <a:p>
            <a:r>
              <a:rPr lang="sv-SE" dirty="0" smtClean="0"/>
              <a:t>Det kan även bero på strukturella brister i arbetsmiljön exempelvis otydliga mål, oklara regler, rutiner och bristande värdegrundsarbete</a:t>
            </a:r>
          </a:p>
          <a:p>
            <a:endParaRPr lang="sv-SE" dirty="0" smtClean="0"/>
          </a:p>
          <a:p>
            <a:r>
              <a:rPr lang="sv-SE" dirty="0" smtClean="0"/>
              <a:t>Tillfälliga meningsskiljaktigheter, konflikter och problem i samarbetet på arbetsplatsen är inte ovanligt och behöver inte vara trakasserier i diskrimineringslagens mening. Däremot finns en rad situationer när yttranden och handlingar avsiktligt eller omedvetet på grund av okunskap upplevs sårande eller kränkande.</a:t>
            </a:r>
          </a:p>
          <a:p>
            <a:endParaRPr lang="sv-SE" dirty="0" smtClean="0"/>
          </a:p>
          <a:p>
            <a:r>
              <a:rPr lang="sv-SE" dirty="0" smtClean="0"/>
              <a:t>När någon utsätts för någon form av diskriminering eller kränkande särbehandling får det inte bara stora konsekvenser för den utsatta individen.  Även det psykosociala klimatet och sammanhållningen i gruppen påverkas negativt och kan leda till minskad effektivitet, ökad sjukfrånvaro och hög personalomsättning.</a:t>
            </a:r>
          </a:p>
          <a:p>
            <a:endParaRPr lang="sv-SE"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20</a:t>
            </a:fld>
            <a:endParaRPr lang="sv-S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Om man som anställd blir utsatt för diskriminering, trakasserier eller annan kränkande särbehandling eller blir vittne till att annan anställd eller student utsätts för detta bör man i första hand kontakta närmaste chef, lika villkorshandläggaren eller lika villkorsombuden. </a:t>
            </a:r>
          </a:p>
          <a:p>
            <a:endParaRPr lang="sv-SE" dirty="0" smtClean="0"/>
          </a:p>
          <a:p>
            <a:r>
              <a:rPr lang="sv-SE" dirty="0" smtClean="0"/>
              <a:t>Det finns även andra funktioner som kan ge råd, stöd och information:</a:t>
            </a:r>
          </a:p>
          <a:p>
            <a:r>
              <a:rPr lang="sv-SE" dirty="0" smtClean="0"/>
              <a:t> </a:t>
            </a:r>
            <a:r>
              <a:rPr lang="sv-SE" dirty="0" err="1" smtClean="0"/>
              <a:t>◦Arbetsmiljöhandläggare</a:t>
            </a:r>
            <a:r>
              <a:rPr lang="sv-SE" dirty="0" smtClean="0"/>
              <a:t> /</a:t>
            </a:r>
            <a:r>
              <a:rPr lang="sv-SE" dirty="0" err="1" smtClean="0"/>
              <a:t>HR-specialist</a:t>
            </a:r>
            <a:endParaRPr lang="sv-SE" dirty="0" smtClean="0"/>
          </a:p>
          <a:p>
            <a:r>
              <a:rPr lang="sv-SE" dirty="0" smtClean="0"/>
              <a:t> </a:t>
            </a:r>
            <a:r>
              <a:rPr lang="sv-SE" dirty="0" err="1" smtClean="0"/>
              <a:t>◦Jurist</a:t>
            </a:r>
            <a:endParaRPr lang="sv-SE" dirty="0" smtClean="0"/>
          </a:p>
          <a:p>
            <a:r>
              <a:rPr lang="sv-SE" dirty="0" smtClean="0"/>
              <a:t> </a:t>
            </a:r>
            <a:r>
              <a:rPr lang="sv-SE" dirty="0" err="1" smtClean="0"/>
              <a:t>◦Fackliga</a:t>
            </a:r>
            <a:r>
              <a:rPr lang="sv-SE" dirty="0" smtClean="0"/>
              <a:t> representanter</a:t>
            </a:r>
          </a:p>
          <a:p>
            <a:r>
              <a:rPr lang="sv-SE" dirty="0" smtClean="0"/>
              <a:t> </a:t>
            </a:r>
            <a:r>
              <a:rPr lang="sv-SE" dirty="0" err="1" smtClean="0"/>
              <a:t>◦Skyddsombud</a:t>
            </a:r>
            <a:endParaRPr lang="sv-SE" dirty="0" smtClean="0"/>
          </a:p>
          <a:p>
            <a:r>
              <a:rPr lang="sv-SE" dirty="0" smtClean="0"/>
              <a:t> </a:t>
            </a:r>
            <a:r>
              <a:rPr lang="sv-SE" dirty="0" err="1" smtClean="0"/>
              <a:t>◦Företagshälsovården</a:t>
            </a:r>
            <a:endParaRPr lang="sv-SE" dirty="0" smtClean="0"/>
          </a:p>
          <a:p>
            <a:r>
              <a:rPr lang="sv-SE" dirty="0" smtClean="0"/>
              <a:t> </a:t>
            </a:r>
            <a:r>
              <a:rPr lang="sv-SE" dirty="0" err="1" smtClean="0"/>
              <a:t>◦Diskrimineringsombudsmannen</a:t>
            </a:r>
            <a:endParaRPr lang="sv-SE" dirty="0" smtClean="0"/>
          </a:p>
          <a:p>
            <a:endParaRPr lang="sv-SE" dirty="0" smtClean="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21</a:t>
            </a:fld>
            <a:endParaRPr lang="sv-S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smtClean="0"/>
          </a:p>
          <a:p>
            <a:r>
              <a:rPr lang="sv-SE" dirty="0" smtClean="0"/>
              <a:t>Formell anmälan:</a:t>
            </a:r>
          </a:p>
          <a:p>
            <a:r>
              <a:rPr lang="sv-SE" dirty="0" smtClean="0"/>
              <a:t>Om du vill göra en formell anmälan ska detta göras skriftligt eller via mejl till chefsjuristen eller lika villkorshandläggaren. Det är också möjligt att vända sig direkt till myndigheten Diskrimineringsombudsmannen (DO).</a:t>
            </a:r>
          </a:p>
          <a:p>
            <a:endParaRPr lang="sv-SE"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22</a:t>
            </a:fld>
            <a:endParaRPr lang="sv-S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smtClean="0"/>
          </a:p>
          <a:p>
            <a:r>
              <a:rPr lang="sv-SE" dirty="0" smtClean="0"/>
              <a:t>Som utsatt kan man ofta uppleva sig i underläge och det kan vara svårt att hantera situationen. Det kan kännas som inbillning, man kan klandra sig själv, tvivla på att man kommer att tas på allvar eller vara rädd för repressalier.</a:t>
            </a:r>
          </a:p>
          <a:p>
            <a:endParaRPr lang="sv-SE" dirty="0" smtClean="0"/>
          </a:p>
          <a:p>
            <a:r>
              <a:rPr lang="sv-SE" dirty="0" smtClean="0"/>
              <a:t>Exempel på vad kan du göra om du upplever dig utsatt:</a:t>
            </a:r>
          </a:p>
          <a:p>
            <a:r>
              <a:rPr lang="sv-SE" dirty="0" smtClean="0"/>
              <a:t>•Om möjligt utifrån den situation du befinner dig i – markera och var tydlig med att du inte uppskattar ”skämtet”, handlingen eller beteendet. Det är inte ditt fel att du blir utsatt och du ska inte behöva utstå ett beteende som inte är önskvärt.</a:t>
            </a:r>
          </a:p>
          <a:p>
            <a:r>
              <a:rPr lang="sv-SE" dirty="0" smtClean="0"/>
              <a:t>•Tala om det som hänt för någon: en arbetskamrat eller någon annan du litar på. </a:t>
            </a:r>
          </a:p>
          <a:p>
            <a:r>
              <a:rPr lang="sv-SE" dirty="0" smtClean="0"/>
              <a:t>•Informera din chef (eller överordnad chef) om det som inträffat så snart som möjligt, annars kan problemet lätt växa sig större.</a:t>
            </a:r>
          </a:p>
          <a:p>
            <a:r>
              <a:rPr lang="sv-SE" dirty="0" smtClean="0"/>
              <a:t>•Skriv ned din upplevelse av det inträffade - det förenklar för dig om du senare vill göra en anmälan mot personen. Anteckna samtliga tillfällen samt tid, plats, eventuella vittnen, vad som hände och hur du upplevde det. </a:t>
            </a:r>
          </a:p>
          <a:p>
            <a:endParaRPr lang="sv-SE"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23</a:t>
            </a:fld>
            <a:endParaRPr lang="sv-S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Nu har vi kommit till slutet på den här introduktionen.</a:t>
            </a:r>
          </a:p>
          <a:p>
            <a:r>
              <a:rPr lang="sv-SE" dirty="0" smtClean="0"/>
              <a:t>Det vi har tagit upp här plus en hel del annat hittar du på vårt intranät under Medarbetare/Stöd/Lika villkor.</a:t>
            </a:r>
          </a:p>
          <a:p>
            <a:endParaRPr lang="sv-SE" dirty="0" smtClean="0"/>
          </a:p>
          <a:p>
            <a:r>
              <a:rPr lang="sv-SE" dirty="0" smtClean="0"/>
              <a:t>Här hittar du kontaktpersoner i form av lika villkorshandläggare och lika villkorsombud som du kan kontakta för frågor och funderingar kring lika villkor.</a:t>
            </a:r>
          </a:p>
          <a:p>
            <a:endParaRPr lang="sv-SE" dirty="0" smtClean="0"/>
          </a:p>
          <a:p>
            <a:r>
              <a:rPr lang="sv-SE" dirty="0" smtClean="0"/>
              <a:t>Där finns bland annat av rektor beslutade ”Handläggningsordning avseende arbetet mot diskriminering, trakasserier och övrig kränkande särbehandling” och en </a:t>
            </a:r>
          </a:p>
          <a:p>
            <a:r>
              <a:rPr lang="sv-SE" dirty="0" smtClean="0"/>
              <a:t>broschyr ”Arbete för lika villkor” med en översiktlig information kring kränkande särbehandling, trakasserier och diskriminering.</a:t>
            </a:r>
          </a:p>
          <a:p>
            <a:endParaRPr lang="sv-SE" dirty="0" smtClean="0"/>
          </a:p>
          <a:p>
            <a:endParaRPr lang="sv-SE" dirty="0" smtClean="0"/>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24</a:t>
            </a:fld>
            <a:endParaRPr lang="sv-S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Och slutligen:</a:t>
            </a:r>
          </a:p>
          <a:p>
            <a:endParaRPr lang="sv-SE" dirty="0" smtClean="0"/>
          </a:p>
          <a:p>
            <a:r>
              <a:rPr lang="sv-SE" dirty="0" smtClean="0"/>
              <a:t>Vi är varandras arbetsmiljö! Du och jag skapar tillsammans den arbetsmiljö som vi vill ha vid Mittuniversitetet. Det ska vara en arbetsmiljö fri från diskriminering, trakasserier och annan kränkande särbehandling.</a:t>
            </a:r>
          </a:p>
          <a:p>
            <a:endParaRPr lang="sv-SE" dirty="0" smtClean="0"/>
          </a:p>
          <a:p>
            <a:endParaRPr lang="sv-SE" dirty="0" smtClean="0"/>
          </a:p>
          <a:p>
            <a:r>
              <a:rPr lang="sv-SE" dirty="0" smtClean="0"/>
              <a:t>Tack för att du lyssnade. </a:t>
            </a:r>
            <a:endParaRPr lang="sv-SE"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25</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Mittuniversitetet är ingen isolerad ö när det gäller att stå upp för och jobba med frågor kopplade till diskriminering, trakasserier och kränkande särbehandling.</a:t>
            </a:r>
          </a:p>
          <a:p>
            <a:endParaRPr lang="sv-SE" dirty="0" smtClean="0"/>
          </a:p>
          <a:p>
            <a:r>
              <a:rPr lang="sv-SE" dirty="0" smtClean="0"/>
              <a:t>Det finns er rad olika avtal, överenskommelser och lagar som både Sverige som nation och Mittuniversitetet är bundna av.</a:t>
            </a:r>
          </a:p>
          <a:p>
            <a:endParaRPr lang="sv-SE" dirty="0" smtClean="0"/>
          </a:p>
          <a:p>
            <a:r>
              <a:rPr lang="sv-SE" dirty="0" smtClean="0"/>
              <a:t>En sådan är FN: allmänna förklaring om de mänskliga rättigheterna.</a:t>
            </a:r>
          </a:p>
          <a:p>
            <a:r>
              <a:rPr lang="sv-SE" dirty="0" smtClean="0"/>
              <a:t>”Alla människor är födda fria och lika i värde och rättigheter”</a:t>
            </a:r>
          </a:p>
          <a:p>
            <a:endParaRPr lang="sv-SE"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3</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Även inom EU finns lagstadgade rättigheter kopplat till den enskilda människans frihet och värdighet och även att det allmänna ska motverka diskriminering av människor.</a:t>
            </a:r>
          </a:p>
          <a:p>
            <a:endParaRPr lang="sv-SE" dirty="0" smtClean="0"/>
          </a:p>
          <a:p>
            <a:r>
              <a:rPr lang="sv-SE" dirty="0" smtClean="0"/>
              <a:t>Man talar om</a:t>
            </a:r>
          </a:p>
          <a:p>
            <a:endParaRPr lang="sv-SE" dirty="0" smtClean="0"/>
          </a:p>
          <a:p>
            <a:pPr>
              <a:buFont typeface="Arial" pitchFamily="34" charset="0"/>
              <a:buChar char="•"/>
            </a:pPr>
            <a:r>
              <a:rPr lang="sv-SE" dirty="0" smtClean="0"/>
              <a:t> </a:t>
            </a:r>
            <a:r>
              <a:rPr lang="sv-SE" b="1" dirty="0" smtClean="0"/>
              <a:t>likhet inför lagen</a:t>
            </a:r>
            <a:r>
              <a:rPr lang="sv-SE" dirty="0" smtClean="0"/>
              <a:t>,</a:t>
            </a:r>
          </a:p>
          <a:p>
            <a:pPr>
              <a:buFont typeface="Arial" pitchFamily="34" charset="0"/>
              <a:buChar char="•"/>
            </a:pPr>
            <a:r>
              <a:rPr lang="sv-SE" b="1" dirty="0" smtClean="0"/>
              <a:t>icke-diskriminering, </a:t>
            </a:r>
          </a:p>
          <a:p>
            <a:pPr>
              <a:buFont typeface="Arial" pitchFamily="34" charset="0"/>
              <a:buChar char="•"/>
            </a:pPr>
            <a:r>
              <a:rPr lang="sv-SE" dirty="0" smtClean="0"/>
              <a:t>kulturell, religiös och språklig </a:t>
            </a:r>
            <a:r>
              <a:rPr lang="sv-SE" b="1" dirty="0" smtClean="0"/>
              <a:t>mångfald,</a:t>
            </a:r>
          </a:p>
          <a:p>
            <a:pPr>
              <a:buFont typeface="Arial" pitchFamily="34" charset="0"/>
              <a:buChar char="•"/>
            </a:pPr>
            <a:r>
              <a:rPr lang="sv-SE" b="1" dirty="0" smtClean="0"/>
              <a:t>jämställdhet</a:t>
            </a:r>
            <a:r>
              <a:rPr lang="sv-SE" dirty="0" smtClean="0"/>
              <a:t> mellan kvinnor och män,</a:t>
            </a:r>
          </a:p>
          <a:p>
            <a:pPr>
              <a:buFont typeface="Arial" pitchFamily="34" charset="0"/>
              <a:buChar char="•"/>
            </a:pPr>
            <a:r>
              <a:rPr lang="sv-SE" b="1" dirty="0" smtClean="0"/>
              <a:t>barnets</a:t>
            </a:r>
            <a:r>
              <a:rPr lang="sv-SE" dirty="0" smtClean="0"/>
              <a:t> rättigheter,</a:t>
            </a:r>
          </a:p>
          <a:p>
            <a:pPr>
              <a:buFont typeface="Arial" pitchFamily="34" charset="0"/>
              <a:buChar char="•"/>
            </a:pPr>
            <a:r>
              <a:rPr lang="sv-SE" b="1" dirty="0" smtClean="0"/>
              <a:t>äldres</a:t>
            </a:r>
            <a:r>
              <a:rPr lang="sv-SE" dirty="0" smtClean="0"/>
              <a:t> rättigheter,</a:t>
            </a:r>
          </a:p>
          <a:p>
            <a:pPr>
              <a:buFont typeface="Arial" pitchFamily="34" charset="0"/>
              <a:buChar char="•"/>
            </a:pPr>
            <a:r>
              <a:rPr lang="sv-SE" dirty="0" smtClean="0"/>
              <a:t>integrering av personer med</a:t>
            </a:r>
            <a:r>
              <a:rPr lang="sv-SE" b="1" dirty="0" smtClean="0"/>
              <a:t> funktionsnedsättning</a:t>
            </a:r>
          </a:p>
          <a:p>
            <a:endParaRPr lang="sv-SE" dirty="0" smtClean="0"/>
          </a:p>
          <a:p>
            <a:r>
              <a:rPr lang="sv-SE" dirty="0" smtClean="0"/>
              <a:t>Det här utgör sedan grunden för den nationella lagstiftningen som i sin tur kan ser något olika ut till form och innehåll i de olika EU-länderna.</a:t>
            </a:r>
          </a:p>
          <a:p>
            <a:endParaRPr lang="sv-SE"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4</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Mittuniversitetet är en statlig myndighet. Enligt vår regeringsform ska vi som företrädare för staten respektera, skydda och tillgodose alla mänskliga rättigheter. </a:t>
            </a:r>
          </a:p>
          <a:p>
            <a:endParaRPr lang="sv-SE" dirty="0" smtClean="0"/>
          </a:p>
          <a:p>
            <a:r>
              <a:rPr lang="sv-SE" dirty="0" smtClean="0"/>
              <a:t>Det allmänna ska motverka diskriminering av människor på grund av kön, hudfärg, nationellt eller etnisk tillhörighet, språklig eller religiös tillhörighet, funktionsnedsättning, sexuell läggning, ålder eller annan omständighet som gäller den enskilde som person.</a:t>
            </a:r>
          </a:p>
          <a:p>
            <a:endParaRPr lang="sv-SE" dirty="0" smtClean="0"/>
          </a:p>
          <a:p>
            <a:r>
              <a:rPr lang="sv-SE" dirty="0" smtClean="0"/>
              <a:t>Och som anställd på en statlig myndighet har du tillsammans med alla vi andra på Mittuniversitetet ett ansvar att se till att rättigheterna tillkommer individen samt att rättigheterna inte kränks.</a:t>
            </a:r>
          </a:p>
          <a:p>
            <a:endParaRPr lang="sv-SE" dirty="0" smtClean="0"/>
          </a:p>
          <a:p>
            <a:endParaRPr lang="sv-SE"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5</a:t>
            </a:fld>
            <a:endParaRPr lang="sv-S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1" dirty="0" smtClean="0"/>
              <a:t>Utgångspunkter</a:t>
            </a:r>
          </a:p>
          <a:p>
            <a:r>
              <a:rPr lang="sv-SE" dirty="0" smtClean="0"/>
              <a:t>Vårt agerande i det dagliga arbetet ska stödja sig på ett antal grundläggande värden som speglas i våra lagar och förordningar. Med utgångspunkt i rättsordningen kan den gemensamma värdegrunden sammanfattas i sex grundläggande principer. </a:t>
            </a:r>
          </a:p>
          <a:p>
            <a:endParaRPr lang="sv-SE" dirty="0" smtClean="0"/>
          </a:p>
          <a:p>
            <a:pPr>
              <a:buFont typeface="Arial" pitchFamily="34" charset="0"/>
              <a:buChar char="•"/>
            </a:pPr>
            <a:r>
              <a:rPr lang="sv-SE" dirty="0" smtClean="0"/>
              <a:t>Den första, och överordnade, principen är </a:t>
            </a:r>
            <a:r>
              <a:rPr lang="sv-SE" b="1" dirty="0" smtClean="0"/>
              <a:t>demokrati</a:t>
            </a:r>
            <a:r>
              <a:rPr lang="sv-SE" dirty="0" smtClean="0"/>
              <a:t>, Regeringsformen som slår fast att all offentlig makt i Sverige utgår från folket.</a:t>
            </a:r>
          </a:p>
          <a:p>
            <a:endParaRPr lang="sv-SE" dirty="0" smtClean="0"/>
          </a:p>
          <a:p>
            <a:r>
              <a:rPr lang="sv-SE" dirty="0" smtClean="0"/>
              <a:t>Övriga grundläggande principer</a:t>
            </a:r>
          </a:p>
          <a:p>
            <a:pPr>
              <a:buFont typeface="Arial" pitchFamily="34" charset="0"/>
              <a:buChar char="•"/>
            </a:pPr>
            <a:r>
              <a:rPr lang="sv-SE" b="1" dirty="0" smtClean="0"/>
              <a:t>Legalitet</a:t>
            </a:r>
            <a:r>
              <a:rPr lang="sv-SE" dirty="0" smtClean="0"/>
              <a:t>, vilket innebär att den offentliga makten utövas under gällande lagar.</a:t>
            </a:r>
          </a:p>
          <a:p>
            <a:endParaRPr lang="sv-SE" dirty="0" smtClean="0"/>
          </a:p>
          <a:p>
            <a:pPr>
              <a:buFont typeface="Arial" pitchFamily="34" charset="0"/>
              <a:buChar char="•"/>
            </a:pPr>
            <a:r>
              <a:rPr lang="sv-SE" b="1" dirty="0" smtClean="0"/>
              <a:t>Objektivitet, saklighet och likabehandling</a:t>
            </a:r>
            <a:r>
              <a:rPr lang="sv-SE" dirty="0" smtClean="0"/>
              <a:t>. Den offentliga förvaltningen skall i sin verksamhet beakta allas likhet inför lagen samt iakttaga saklighet och opartiskhet.</a:t>
            </a:r>
          </a:p>
          <a:p>
            <a:endParaRPr lang="sv-SE" dirty="0" smtClean="0"/>
          </a:p>
          <a:p>
            <a:pPr>
              <a:buFont typeface="Arial" pitchFamily="34" charset="0"/>
              <a:buChar char="•"/>
            </a:pPr>
            <a:r>
              <a:rPr lang="sv-SE" b="1" dirty="0" smtClean="0"/>
              <a:t>Fri åsiktsbildning</a:t>
            </a:r>
            <a:r>
              <a:rPr lang="sv-SE" dirty="0" smtClean="0"/>
              <a:t>. Den svenska folkstyrelsen bygger på fri åsiktsbildning.</a:t>
            </a:r>
          </a:p>
          <a:p>
            <a:pPr>
              <a:buFont typeface="Arial" pitchFamily="34" charset="0"/>
              <a:buChar char="•"/>
            </a:pPr>
            <a:endParaRPr lang="sv-SE" dirty="0" smtClean="0"/>
          </a:p>
          <a:p>
            <a:pPr>
              <a:buFont typeface="Arial" pitchFamily="34" charset="0"/>
              <a:buChar char="•"/>
            </a:pPr>
            <a:r>
              <a:rPr lang="sv-SE" b="1" dirty="0" smtClean="0"/>
              <a:t>Respekt</a:t>
            </a:r>
            <a:r>
              <a:rPr lang="sv-SE" dirty="0" smtClean="0"/>
              <a:t>. Den offentliga makten skall utövas med respekt för alla människors lika värde och för den enskilda människans frihet och värdighet.</a:t>
            </a:r>
          </a:p>
          <a:p>
            <a:pPr>
              <a:buFont typeface="Arial" pitchFamily="34" charset="0"/>
              <a:buChar char="•"/>
            </a:pPr>
            <a:endParaRPr lang="sv-SE" dirty="0" smtClean="0"/>
          </a:p>
          <a:p>
            <a:pPr>
              <a:buFont typeface="Arial" pitchFamily="34" charset="0"/>
              <a:buChar char="•"/>
            </a:pPr>
            <a:r>
              <a:rPr lang="sv-SE" dirty="0" smtClean="0"/>
              <a:t>Slutligen framgår i central lagstiftning om statsbudgeten och förvaltningen att också </a:t>
            </a:r>
            <a:r>
              <a:rPr lang="sv-SE" b="1" dirty="0" smtClean="0"/>
              <a:t>effektivitet och service </a:t>
            </a:r>
            <a:r>
              <a:rPr lang="sv-SE" dirty="0" smtClean="0"/>
              <a:t>är grundläggande värden för de statsanställda.</a:t>
            </a:r>
          </a:p>
          <a:p>
            <a:endParaRPr lang="sv-SE"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6</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När det gäller oss på Mittuniversitetet så finns det några styrande förutsättningar från våra uppdragsgivare, riksdag och regering, som  vi har att förhålla oss till.</a:t>
            </a:r>
          </a:p>
          <a:p>
            <a:endParaRPr lang="sv-SE" dirty="0" smtClean="0"/>
          </a:p>
          <a:p>
            <a:r>
              <a:rPr lang="sv-SE" dirty="0" smtClean="0"/>
              <a:t>För det första är det </a:t>
            </a:r>
            <a:r>
              <a:rPr lang="sv-SE" b="1" dirty="0" smtClean="0"/>
              <a:t>Diskrimineringslagen</a:t>
            </a:r>
            <a:r>
              <a:rPr lang="sv-SE" dirty="0" smtClean="0"/>
              <a:t> som är vår generella lagstiftning i syfte att motverka diskriminering.</a:t>
            </a:r>
          </a:p>
          <a:p>
            <a:endParaRPr lang="sv-SE" dirty="0" smtClean="0"/>
          </a:p>
          <a:p>
            <a:r>
              <a:rPr lang="sv-SE" dirty="0" smtClean="0"/>
              <a:t>Sedan finns det </a:t>
            </a:r>
            <a:r>
              <a:rPr lang="sv-SE" b="1" dirty="0" smtClean="0"/>
              <a:t>i Högskolelag och högskoleförordning </a:t>
            </a:r>
            <a:r>
              <a:rPr lang="sv-SE" dirty="0" smtClean="0"/>
              <a:t>lite mer specifikt reglerat inom områden som är direkt kopplade till just vår verksamhet.</a:t>
            </a:r>
          </a:p>
          <a:p>
            <a:endParaRPr lang="sv-SE" dirty="0" smtClean="0"/>
          </a:p>
          <a:p>
            <a:r>
              <a:rPr lang="sv-SE" dirty="0" smtClean="0"/>
              <a:t>Slutligen har vi </a:t>
            </a:r>
            <a:r>
              <a:rPr lang="sv-SE" b="1" dirty="0" smtClean="0"/>
              <a:t>jämställdhetsintegrering</a:t>
            </a:r>
            <a:r>
              <a:rPr lang="sv-SE" dirty="0" smtClean="0"/>
              <a:t> som man kan säga är det strategi som finns från regering och riksdag för att uppnå de</a:t>
            </a:r>
            <a:r>
              <a:rPr lang="sv-SE" b="1" dirty="0" smtClean="0"/>
              <a:t> jämställdhetspolitiska </a:t>
            </a:r>
            <a:r>
              <a:rPr lang="sv-SE" dirty="0" smtClean="0"/>
              <a:t>målen.</a:t>
            </a:r>
            <a:endParaRPr lang="sv-SE" dirty="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7</a:t>
            </a:fld>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522029" y="4551414"/>
            <a:ext cx="5742318" cy="5201252"/>
          </a:xfrm>
        </p:spPr>
        <p:txBody>
          <a:bodyPr>
            <a:normAutofit fontScale="85000" lnSpcReduction="20000"/>
          </a:bodyPr>
          <a:lstStyle/>
          <a:p>
            <a:r>
              <a:rPr lang="sv-SE" b="1" dirty="0" smtClean="0"/>
              <a:t>Kön</a:t>
            </a:r>
            <a:endParaRPr lang="sv-SE" dirty="0" smtClean="0"/>
          </a:p>
          <a:p>
            <a:r>
              <a:rPr lang="sv-SE" dirty="0" smtClean="0"/>
              <a:t>Om du har blivit diskriminerad av skäl som har samband med kön kan du anmäla detta. Förbudet mot könsdiskriminering omfattar också personer som avser att ändra eller har ändrat sin könstillhörighet.</a:t>
            </a:r>
          </a:p>
          <a:p>
            <a:endParaRPr lang="sv-SE" b="1" dirty="0" smtClean="0"/>
          </a:p>
          <a:p>
            <a:r>
              <a:rPr lang="sv-SE" b="1" dirty="0" smtClean="0"/>
              <a:t>Könsidentitet eller könsuttryck</a:t>
            </a:r>
            <a:endParaRPr lang="sv-SE" dirty="0" smtClean="0"/>
          </a:p>
          <a:p>
            <a:r>
              <a:rPr lang="sv-SE" dirty="0" smtClean="0"/>
              <a:t>Alla människor har könsidentitet och könsuttryck. Med könsidentitet eller könsuttryck menas en persons identitet eller uttryck i form av kläder, kroppsspråk, beteende eller annat liknande förhållande med avseende på kön. En del personer skiljer sig hela tiden eller periodvis från könsnormen, exempelvis transvestiter eller intersexuella. </a:t>
            </a:r>
          </a:p>
          <a:p>
            <a:endParaRPr lang="sv-SE" b="1" dirty="0" smtClean="0"/>
          </a:p>
          <a:p>
            <a:r>
              <a:rPr lang="sv-SE" b="1" dirty="0" smtClean="0"/>
              <a:t>Etnisk tillhörighet</a:t>
            </a:r>
            <a:endParaRPr lang="sv-SE" dirty="0" smtClean="0"/>
          </a:p>
          <a:p>
            <a:r>
              <a:rPr lang="sv-SE" dirty="0" smtClean="0"/>
              <a:t>Med etnisk tillhörighet menas enligt lagen en individs nationella och etniska ursprung, hudfärg eller annat liknande förhållande. Alla människor har en eller flera etniska tillhörigheter. Alla kan därför bli utsatta för etnisk diskriminering – samer, romer, personer med svensk, somalisk, bosnisk etnisk tillhörighet och så vidare. Den etniska tillhörigheten bygger på självidentifikation. Det är alltså individen själv som definierar sin eller sina etniska tillhörigheter. </a:t>
            </a:r>
          </a:p>
          <a:p>
            <a:endParaRPr lang="sv-SE" b="1" dirty="0" smtClean="0"/>
          </a:p>
          <a:p>
            <a:r>
              <a:rPr lang="sv-SE" b="1" dirty="0" smtClean="0"/>
              <a:t>Religion eller annan trosuppfattning</a:t>
            </a:r>
            <a:endParaRPr lang="sv-SE" dirty="0" smtClean="0"/>
          </a:p>
          <a:p>
            <a:r>
              <a:rPr lang="sv-SE" dirty="0" smtClean="0"/>
              <a:t>Alla som har en religion eller en annan trosuppfattning omfattas av skyddet mot diskriminering, exempelvis muslimer, kristna, buddister och ateister.</a:t>
            </a:r>
          </a:p>
          <a:p>
            <a:endParaRPr lang="sv-SE" b="1" dirty="0" smtClean="0"/>
          </a:p>
          <a:p>
            <a:r>
              <a:rPr lang="sv-SE" b="1" dirty="0" smtClean="0"/>
              <a:t>Funktionsnedsättning</a:t>
            </a:r>
            <a:endParaRPr lang="sv-SE" dirty="0" smtClean="0"/>
          </a:p>
          <a:p>
            <a:r>
              <a:rPr lang="sv-SE" dirty="0" smtClean="0"/>
              <a:t>Med det menas enligt lagen varaktiga fysiska, psykiska eller begåvningsmässiga begränsningar av en människas funktionsförmåga. De kan bero på skador eller sjukdomar, som fanns vid födseln, har uppstått senare eller förväntas uppstå.</a:t>
            </a:r>
          </a:p>
          <a:p>
            <a:r>
              <a:rPr lang="sv-SE" dirty="0" smtClean="0"/>
              <a:t>Funktionsnedsättning är alltså något som en person har, inte något som en person är. </a:t>
            </a:r>
          </a:p>
          <a:p>
            <a:endParaRPr lang="sv-SE" dirty="0" smtClean="0"/>
          </a:p>
          <a:p>
            <a:r>
              <a:rPr lang="sv-SE" dirty="0" smtClean="0"/>
              <a:t>Funktionsnedsättning kan märkas mer eller mindre i olika situationer som till exempel allergier, dyslexi, hörsel och synskador, neuropsykiatriska sjukdomar med mera. Graden av funktionsnedsättning har ingen betydelse för lagens skydd mot diskriminering. Du är alltså även skyddad av lagen även om du har en mindre omfattande funktionsnedsättning.</a:t>
            </a:r>
          </a:p>
          <a:p>
            <a:endParaRPr lang="sv-SE" b="1" dirty="0" smtClean="0"/>
          </a:p>
          <a:p>
            <a:r>
              <a:rPr lang="sv-SE" b="1" dirty="0" smtClean="0"/>
              <a:t>Sexuell läggning</a:t>
            </a:r>
            <a:endParaRPr lang="sv-SE" dirty="0" smtClean="0"/>
          </a:p>
          <a:p>
            <a:r>
              <a:rPr lang="sv-SE" dirty="0" smtClean="0"/>
              <a:t>Homosexuella, heterosexuella och bisexuella kan anmäla diskriminering som har samband med sexuell läggning.</a:t>
            </a:r>
          </a:p>
          <a:p>
            <a:endParaRPr lang="sv-SE" b="1" dirty="0" smtClean="0"/>
          </a:p>
          <a:p>
            <a:r>
              <a:rPr lang="sv-SE" b="1" dirty="0" smtClean="0"/>
              <a:t>Ålder</a:t>
            </a:r>
            <a:endParaRPr lang="sv-SE" dirty="0" smtClean="0"/>
          </a:p>
          <a:p>
            <a:r>
              <a:rPr lang="sv-SE" dirty="0" smtClean="0"/>
              <a:t>Med ålder menas enligt diskrimineringslagen uppnådd levnadslängd. Alla människor, oavsett ålder, kan anmäla diskriminering som har samband med ålder.</a:t>
            </a:r>
          </a:p>
        </p:txBody>
      </p:sp>
      <p:sp>
        <p:nvSpPr>
          <p:cNvPr id="4" name="Platshållare för bildnummer 3"/>
          <p:cNvSpPr>
            <a:spLocks noGrp="1"/>
          </p:cNvSpPr>
          <p:nvPr>
            <p:ph type="sldNum" sz="quarter" idx="10"/>
          </p:nvPr>
        </p:nvSpPr>
        <p:spPr/>
        <p:txBody>
          <a:bodyPr/>
          <a:lstStyle/>
          <a:p>
            <a:fld id="{72F1CF30-D7FC-5449-AD11-F64080F38D8F}" type="slidenum">
              <a:rPr lang="sv-SE" smtClean="0"/>
              <a:pPr/>
              <a:t>8</a:t>
            </a:fld>
            <a:endParaRPr 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b="1" dirty="0" smtClean="0"/>
              <a:t>De krav som diskrimineringslagen ställer är i sammandrag:</a:t>
            </a:r>
          </a:p>
          <a:p>
            <a:endParaRPr lang="sv-SE" dirty="0" smtClean="0"/>
          </a:p>
          <a:p>
            <a:pPr>
              <a:buFont typeface="Arial" pitchFamily="34" charset="0"/>
              <a:buChar char="•"/>
            </a:pPr>
            <a:r>
              <a:rPr lang="sv-SE" dirty="0" smtClean="0"/>
              <a:t>Förbud mot olika former av </a:t>
            </a:r>
            <a:r>
              <a:rPr lang="sv-SE" b="1" dirty="0" smtClean="0"/>
              <a:t>diskriminering</a:t>
            </a:r>
          </a:p>
          <a:p>
            <a:pPr>
              <a:buFont typeface="Arial" pitchFamily="34" charset="0"/>
              <a:buChar char="•"/>
            </a:pPr>
            <a:endParaRPr lang="sv-SE" dirty="0" smtClean="0"/>
          </a:p>
          <a:p>
            <a:pPr>
              <a:buFont typeface="Arial" pitchFamily="34" charset="0"/>
              <a:buChar char="•"/>
            </a:pPr>
            <a:r>
              <a:rPr lang="sv-SE" dirty="0" smtClean="0"/>
              <a:t> Innehåller även förbud </a:t>
            </a:r>
            <a:r>
              <a:rPr lang="sv-SE" b="1" dirty="0" smtClean="0"/>
              <a:t>mot instruktion </a:t>
            </a:r>
            <a:r>
              <a:rPr lang="sv-SE" dirty="0" smtClean="0"/>
              <a:t>till en anställd att diskriminera.</a:t>
            </a:r>
          </a:p>
          <a:p>
            <a:pPr>
              <a:buFont typeface="Arial" pitchFamily="34" charset="0"/>
              <a:buChar char="•"/>
            </a:pPr>
            <a:endParaRPr lang="sv-SE" dirty="0" smtClean="0"/>
          </a:p>
          <a:p>
            <a:pPr>
              <a:buFont typeface="Arial" pitchFamily="34" charset="0"/>
              <a:buChar char="•"/>
            </a:pPr>
            <a:r>
              <a:rPr lang="sv-SE" dirty="0" smtClean="0"/>
              <a:t>Förbud mot att utsätta någon som gjort en anmälan för </a:t>
            </a:r>
            <a:r>
              <a:rPr lang="sv-SE" b="1" dirty="0" smtClean="0"/>
              <a:t>repressalier</a:t>
            </a:r>
          </a:p>
          <a:p>
            <a:pPr>
              <a:buFont typeface="Arial" pitchFamily="34" charset="0"/>
              <a:buChar char="•"/>
            </a:pPr>
            <a:endParaRPr lang="sv-SE" dirty="0" smtClean="0"/>
          </a:p>
          <a:p>
            <a:pPr>
              <a:buFont typeface="Arial" pitchFamily="34" charset="0"/>
              <a:buChar char="•"/>
            </a:pPr>
            <a:r>
              <a:rPr lang="sv-SE" dirty="0" smtClean="0"/>
              <a:t>Skyldighet att </a:t>
            </a:r>
            <a:r>
              <a:rPr lang="sv-SE" b="1" dirty="0" smtClean="0"/>
              <a:t>utreda</a:t>
            </a:r>
            <a:r>
              <a:rPr lang="sv-SE" dirty="0" smtClean="0"/>
              <a:t> och vidta åtgärder ifall det förekommit eller misstänks ha förkommit trakasserier och sexuella trakasserier.</a:t>
            </a:r>
          </a:p>
          <a:p>
            <a:pPr>
              <a:buFont typeface="Arial" pitchFamily="34" charset="0"/>
              <a:buChar char="•"/>
            </a:pPr>
            <a:endParaRPr lang="sv-SE" dirty="0" smtClean="0"/>
          </a:p>
          <a:p>
            <a:pPr>
              <a:buFont typeface="Arial" pitchFamily="34" charset="0"/>
              <a:buChar char="•"/>
            </a:pPr>
            <a:r>
              <a:rPr lang="sv-SE" b="1" dirty="0" smtClean="0"/>
              <a:t>Aktiva åtgärder</a:t>
            </a:r>
            <a:r>
              <a:rPr lang="sv-SE" dirty="0" smtClean="0"/>
              <a:t> för att främja lika rättigheter och möjligheter</a:t>
            </a:r>
          </a:p>
          <a:p>
            <a:pPr>
              <a:buFont typeface="Arial" pitchFamily="34" charset="0"/>
              <a:buChar char="•"/>
            </a:pPr>
            <a:endParaRPr lang="sv-SE" dirty="0" smtClean="0"/>
          </a:p>
          <a:p>
            <a:pPr>
              <a:buFont typeface="Arial" pitchFamily="34" charset="0"/>
              <a:buChar char="•"/>
            </a:pPr>
            <a:r>
              <a:rPr lang="sv-SE" dirty="0" smtClean="0"/>
              <a:t>Vidta </a:t>
            </a:r>
            <a:r>
              <a:rPr lang="sv-SE" dirty="0" smtClean="0"/>
              <a:t>stöd- </a:t>
            </a:r>
            <a:r>
              <a:rPr lang="sv-SE" dirty="0" smtClean="0"/>
              <a:t>och </a:t>
            </a:r>
            <a:r>
              <a:rPr lang="sv-SE" dirty="0" smtClean="0"/>
              <a:t>anpassningsåtgärder till personer </a:t>
            </a:r>
            <a:r>
              <a:rPr lang="sv-SE" b="1" dirty="0" smtClean="0"/>
              <a:t>med funktionsnedsättning</a:t>
            </a:r>
          </a:p>
          <a:p>
            <a:endParaRPr lang="sv-SE" dirty="0" smtClean="0"/>
          </a:p>
        </p:txBody>
      </p:sp>
      <p:sp>
        <p:nvSpPr>
          <p:cNvPr id="4" name="Platshållare för bildnummer 3"/>
          <p:cNvSpPr>
            <a:spLocks noGrp="1"/>
          </p:cNvSpPr>
          <p:nvPr>
            <p:ph type="sldNum" sz="quarter" idx="10"/>
          </p:nvPr>
        </p:nvSpPr>
        <p:spPr/>
        <p:txBody>
          <a:bodyPr/>
          <a:lstStyle/>
          <a:p>
            <a:fld id="{72F1CF30-D7FC-5449-AD11-F64080F38D8F}" type="slidenum">
              <a:rPr lang="sv-SE" smtClean="0"/>
              <a:pPr/>
              <a:t>9</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9.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8.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9.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w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w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9" name="Rektangel 8"/>
          <p:cNvSpPr/>
          <p:nvPr userDrawn="1"/>
        </p:nvSpPr>
        <p:spPr>
          <a:xfrm>
            <a:off x="228600" y="228600"/>
            <a:ext cx="8686800" cy="59234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4" name="Frihandsfigur 13"/>
          <p:cNvSpPr/>
          <p:nvPr userDrawn="1"/>
        </p:nvSpPr>
        <p:spPr>
          <a:xfrm rot="60000">
            <a:off x="302025" y="315820"/>
            <a:ext cx="8566723" cy="5737517"/>
          </a:xfrm>
          <a:custGeom>
            <a:avLst/>
            <a:gdLst>
              <a:gd name="connsiteX0" fmla="*/ 0 w 8382000"/>
              <a:gd name="connsiteY0" fmla="*/ 0 h 5257800"/>
              <a:gd name="connsiteX1" fmla="*/ 8382000 w 8382000"/>
              <a:gd name="connsiteY1" fmla="*/ 0 h 5257800"/>
              <a:gd name="connsiteX2" fmla="*/ 8382000 w 8382000"/>
              <a:gd name="connsiteY2" fmla="*/ 5257800 h 5257800"/>
              <a:gd name="connsiteX3" fmla="*/ 0 w 8382000"/>
              <a:gd name="connsiteY3" fmla="*/ 5257800 h 5257800"/>
              <a:gd name="connsiteX4" fmla="*/ 0 w 83820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5257800">
                <a:moveTo>
                  <a:pt x="0" y="0"/>
                </a:moveTo>
                <a:lnTo>
                  <a:pt x="8382000" y="0"/>
                </a:lnTo>
                <a:lnTo>
                  <a:pt x="8382000" y="5257800"/>
                </a:lnTo>
                <a:lnTo>
                  <a:pt x="0" y="5257800"/>
                </a:lnTo>
                <a:lnTo>
                  <a:pt x="0" y="0"/>
                </a:lnTo>
                <a:close/>
              </a:path>
            </a:pathLst>
          </a:custGeom>
          <a:solidFill>
            <a:srgbClr val="0065A5"/>
          </a:solidFill>
          <a:ln>
            <a:noFill/>
          </a:ln>
          <a:effectLst/>
          <a:scene3d>
            <a:camera prst="orthographicFront">
              <a:rot lat="0" lon="0" rev="3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8" name="Rubrik 1"/>
          <p:cNvSpPr>
            <a:spLocks noGrp="1"/>
          </p:cNvSpPr>
          <p:nvPr>
            <p:ph type="ctrTitle" hasCustomPrompt="1"/>
          </p:nvPr>
        </p:nvSpPr>
        <p:spPr>
          <a:xfrm>
            <a:off x="685800" y="2130425"/>
            <a:ext cx="5835014" cy="686002"/>
          </a:xfrm>
        </p:spPr>
        <p:txBody>
          <a:bodyPr>
            <a:normAutofit/>
          </a:bodyPr>
          <a:lstStyle>
            <a:lvl1pPr>
              <a:defRPr sz="3600">
                <a:solidFill>
                  <a:schemeClr val="bg1"/>
                </a:solidFill>
              </a:defRPr>
            </a:lvl1pPr>
          </a:lstStyle>
          <a:p>
            <a:r>
              <a:rPr lang="sv-SE" dirty="0" smtClean="0"/>
              <a:t>rubrikformat stor</a:t>
            </a:r>
            <a:endParaRPr lang="sv-SE" dirty="0"/>
          </a:p>
        </p:txBody>
      </p:sp>
      <p:sp>
        <p:nvSpPr>
          <p:cNvPr id="10"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fld id="{4351E8F4-E270-3245-A240-247F4DFACE25}" type="datetimeFigureOut">
              <a:rPr lang="sv-SE" smtClean="0"/>
              <a:pPr/>
              <a:t>2015-01-13</a:t>
            </a:fld>
            <a:endParaRPr lang="sv-SE" dirty="0"/>
          </a:p>
        </p:txBody>
      </p:sp>
      <p:sp>
        <p:nvSpPr>
          <p:cNvPr id="11"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a:t>
            </a:fld>
            <a:endParaRPr lang="sv-SE" dirty="0"/>
          </a:p>
        </p:txBody>
      </p:sp>
      <p:sp>
        <p:nvSpPr>
          <p:cNvPr id="15"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endParaRPr lang="sv-SE" dirty="0"/>
          </a:p>
        </p:txBody>
      </p:sp>
      <p:pic>
        <p:nvPicPr>
          <p:cNvPr id="12" name="Bildobjekt 11" descr="miunlogo.wmf"/>
          <p:cNvPicPr>
            <a:picLocks noChangeAspect="1"/>
          </p:cNvPicPr>
          <p:nvPr userDrawn="1"/>
        </p:nvPicPr>
        <p:blipFill>
          <a:blip r:embed="rId2" cstate="screen"/>
          <a:stretch>
            <a:fillRect/>
          </a:stretch>
        </p:blipFill>
        <p:spPr>
          <a:xfrm>
            <a:off x="7731125" y="6234293"/>
            <a:ext cx="1051894" cy="596908"/>
          </a:xfrm>
          <a:prstGeom prst="rect">
            <a:avLst/>
          </a:prstGeom>
        </p:spPr>
      </p:pic>
      <p:pic>
        <p:nvPicPr>
          <p:cNvPr id="13" name="Bildobjekt 12" descr="MIUN_punkt_se_BLÅ_Neg_Best.eps"/>
          <p:cNvPicPr>
            <a:picLocks noChangeAspect="1"/>
          </p:cNvPicPr>
          <p:nvPr userDrawn="1"/>
        </p:nvPicPr>
        <p:blipFill>
          <a:blip r:embed="rId3" cstate="screen"/>
          <a:stretch>
            <a:fillRect/>
          </a:stretch>
        </p:blipFill>
        <p:spPr>
          <a:xfrm>
            <a:off x="7440083" y="516467"/>
            <a:ext cx="1184189" cy="486833"/>
          </a:xfrm>
          <a:prstGeom prst="rect">
            <a:avLst/>
          </a:prstGeom>
        </p:spPr>
      </p:pic>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2_Rubrikbild">
    <p:spTree>
      <p:nvGrpSpPr>
        <p:cNvPr id="1" name=""/>
        <p:cNvGrpSpPr/>
        <p:nvPr/>
      </p:nvGrpSpPr>
      <p:grpSpPr>
        <a:xfrm>
          <a:off x="0" y="0"/>
          <a:ext cx="0" cy="0"/>
          <a:chOff x="0" y="0"/>
          <a:chExt cx="0" cy="0"/>
        </a:xfrm>
      </p:grpSpPr>
      <p:sp>
        <p:nvSpPr>
          <p:cNvPr id="9" name="Rektangel 8"/>
          <p:cNvSpPr/>
          <p:nvPr userDrawn="1"/>
        </p:nvSpPr>
        <p:spPr>
          <a:xfrm>
            <a:off x="228600" y="228600"/>
            <a:ext cx="8686800" cy="59234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Frihandsfigur 9"/>
          <p:cNvSpPr/>
          <p:nvPr userDrawn="1"/>
        </p:nvSpPr>
        <p:spPr>
          <a:xfrm rot="60000">
            <a:off x="302025" y="315820"/>
            <a:ext cx="8566723" cy="5737517"/>
          </a:xfrm>
          <a:custGeom>
            <a:avLst/>
            <a:gdLst>
              <a:gd name="connsiteX0" fmla="*/ 0 w 8382000"/>
              <a:gd name="connsiteY0" fmla="*/ 0 h 5257800"/>
              <a:gd name="connsiteX1" fmla="*/ 8382000 w 8382000"/>
              <a:gd name="connsiteY1" fmla="*/ 0 h 5257800"/>
              <a:gd name="connsiteX2" fmla="*/ 8382000 w 8382000"/>
              <a:gd name="connsiteY2" fmla="*/ 5257800 h 5257800"/>
              <a:gd name="connsiteX3" fmla="*/ 0 w 8382000"/>
              <a:gd name="connsiteY3" fmla="*/ 5257800 h 5257800"/>
              <a:gd name="connsiteX4" fmla="*/ 0 w 83820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5257800">
                <a:moveTo>
                  <a:pt x="0" y="0"/>
                </a:moveTo>
                <a:lnTo>
                  <a:pt x="8382000" y="0"/>
                </a:lnTo>
                <a:lnTo>
                  <a:pt x="8382000" y="5257800"/>
                </a:lnTo>
                <a:lnTo>
                  <a:pt x="0" y="5257800"/>
                </a:lnTo>
                <a:lnTo>
                  <a:pt x="0" y="0"/>
                </a:lnTo>
                <a:close/>
              </a:path>
            </a:pathLst>
          </a:custGeom>
          <a:solidFill>
            <a:schemeClr val="accent4"/>
          </a:solidFill>
          <a:ln>
            <a:noFill/>
          </a:ln>
          <a:effectLst/>
          <a:scene3d>
            <a:camera prst="orthographicFront">
              <a:rot lat="0" lon="0" rev="3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 name="Rubrik 1"/>
          <p:cNvSpPr>
            <a:spLocks noGrp="1"/>
          </p:cNvSpPr>
          <p:nvPr>
            <p:ph type="ctrTitle" hasCustomPrompt="1"/>
          </p:nvPr>
        </p:nvSpPr>
        <p:spPr>
          <a:xfrm>
            <a:off x="685800" y="1218926"/>
            <a:ext cx="5835014" cy="686002"/>
          </a:xfrm>
        </p:spPr>
        <p:txBody>
          <a:bodyPr>
            <a:normAutofit/>
          </a:bodyPr>
          <a:lstStyle>
            <a:lvl1pPr>
              <a:defRPr sz="3600">
                <a:solidFill>
                  <a:schemeClr val="bg1"/>
                </a:solidFill>
              </a:defRPr>
            </a:lvl1pPr>
          </a:lstStyle>
          <a:p>
            <a:r>
              <a:rPr lang="sv-SE" dirty="0" smtClean="0"/>
              <a:t>rubrikformat stor</a:t>
            </a:r>
            <a:endParaRPr lang="sv-SE" dirty="0"/>
          </a:p>
        </p:txBody>
      </p:sp>
      <p:sp>
        <p:nvSpPr>
          <p:cNvPr id="3" name="Underrubrik 2"/>
          <p:cNvSpPr>
            <a:spLocks noGrp="1"/>
          </p:cNvSpPr>
          <p:nvPr>
            <p:ph type="subTitle" idx="1" hasCustomPrompt="1"/>
          </p:nvPr>
        </p:nvSpPr>
        <p:spPr>
          <a:xfrm>
            <a:off x="688331" y="1913408"/>
            <a:ext cx="5856633" cy="1752600"/>
          </a:xfrm>
        </p:spPr>
        <p:txBody>
          <a:bodyPr>
            <a:normAutofit/>
          </a:bodyPr>
          <a:lstStyle>
            <a:lvl1pPr marL="0" indent="0" algn="l">
              <a:buNone/>
              <a:defRPr sz="1800" b="0">
                <a:solidFill>
                  <a:schemeClr val="bg1"/>
                </a:solidFill>
              </a:defRPr>
            </a:lvl1pPr>
            <a:lvl2pPr marL="360000" indent="0" algn="l">
              <a:buFont typeface="Lucida Grande"/>
              <a:buChar char="−"/>
              <a:tabLst/>
              <a:defRPr sz="1400" cap="none">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Rubrik</a:t>
            </a:r>
          </a:p>
          <a:p>
            <a:pPr lvl="1"/>
            <a:r>
              <a:rPr lang="sv-SE" dirty="0" smtClean="0"/>
              <a:t>Under</a:t>
            </a:r>
          </a:p>
        </p:txBody>
      </p:sp>
      <p:pic>
        <p:nvPicPr>
          <p:cNvPr id="13" name="Bildobjekt 12" descr="MIUN_punkt_se_ROSA.wmf"/>
          <p:cNvPicPr>
            <a:picLocks noChangeAspect="1"/>
          </p:cNvPicPr>
          <p:nvPr userDrawn="1"/>
        </p:nvPicPr>
        <p:blipFill>
          <a:blip r:embed="rId2" cstate="screen"/>
          <a:stretch>
            <a:fillRect/>
          </a:stretch>
        </p:blipFill>
        <p:spPr>
          <a:xfrm>
            <a:off x="7456227" y="519343"/>
            <a:ext cx="1153760" cy="464709"/>
          </a:xfrm>
          <a:prstGeom prst="rect">
            <a:avLst/>
          </a:prstGeom>
        </p:spPr>
      </p:pic>
      <p:sp>
        <p:nvSpPr>
          <p:cNvPr id="11"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fld id="{4351E8F4-E270-3245-A240-247F4DFACE25}" type="datetimeFigureOut">
              <a:rPr lang="sv-SE" smtClean="0"/>
              <a:pPr/>
              <a:t>2015-01-13</a:t>
            </a:fld>
            <a:endParaRPr lang="sv-SE" dirty="0"/>
          </a:p>
        </p:txBody>
      </p:sp>
      <p:sp>
        <p:nvSpPr>
          <p:cNvPr id="14"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a:t>
            </a:fld>
            <a:endParaRPr lang="sv-SE" dirty="0"/>
          </a:p>
        </p:txBody>
      </p:sp>
      <p:sp>
        <p:nvSpPr>
          <p:cNvPr id="15"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endParaRPr lang="sv-SE" dirty="0"/>
          </a:p>
        </p:txBody>
      </p:sp>
      <p:pic>
        <p:nvPicPr>
          <p:cNvPr id="12" name="Bildobjekt 11" descr="miunlogo.wmf"/>
          <p:cNvPicPr>
            <a:picLocks noChangeAspect="1"/>
          </p:cNvPicPr>
          <p:nvPr userDrawn="1"/>
        </p:nvPicPr>
        <p:blipFill>
          <a:blip r:embed="rId3" cstate="screen"/>
          <a:stretch>
            <a:fillRect/>
          </a:stretch>
        </p:blipFill>
        <p:spPr>
          <a:xfrm>
            <a:off x="7731125" y="6234293"/>
            <a:ext cx="1051894" cy="596908"/>
          </a:xfrm>
          <a:prstGeom prst="rect">
            <a:avLst/>
          </a:prstGeom>
        </p:spPr>
      </p:pic>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Rubrikbild">
    <p:spTree>
      <p:nvGrpSpPr>
        <p:cNvPr id="1" name=""/>
        <p:cNvGrpSpPr/>
        <p:nvPr/>
      </p:nvGrpSpPr>
      <p:grpSpPr>
        <a:xfrm>
          <a:off x="0" y="0"/>
          <a:ext cx="0" cy="0"/>
          <a:chOff x="0" y="0"/>
          <a:chExt cx="0" cy="0"/>
        </a:xfrm>
      </p:grpSpPr>
      <p:sp>
        <p:nvSpPr>
          <p:cNvPr id="9" name="Rektangel 8"/>
          <p:cNvSpPr/>
          <p:nvPr userDrawn="1"/>
        </p:nvSpPr>
        <p:spPr>
          <a:xfrm>
            <a:off x="228600" y="228600"/>
            <a:ext cx="8686800" cy="59234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Frihandsfigur 9"/>
          <p:cNvSpPr/>
          <p:nvPr userDrawn="1"/>
        </p:nvSpPr>
        <p:spPr>
          <a:xfrm rot="60000">
            <a:off x="302025" y="315820"/>
            <a:ext cx="8566723" cy="5737517"/>
          </a:xfrm>
          <a:custGeom>
            <a:avLst/>
            <a:gdLst>
              <a:gd name="connsiteX0" fmla="*/ 0 w 8382000"/>
              <a:gd name="connsiteY0" fmla="*/ 0 h 5257800"/>
              <a:gd name="connsiteX1" fmla="*/ 8382000 w 8382000"/>
              <a:gd name="connsiteY1" fmla="*/ 0 h 5257800"/>
              <a:gd name="connsiteX2" fmla="*/ 8382000 w 8382000"/>
              <a:gd name="connsiteY2" fmla="*/ 5257800 h 5257800"/>
              <a:gd name="connsiteX3" fmla="*/ 0 w 8382000"/>
              <a:gd name="connsiteY3" fmla="*/ 5257800 h 5257800"/>
              <a:gd name="connsiteX4" fmla="*/ 0 w 83820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5257800">
                <a:moveTo>
                  <a:pt x="0" y="0"/>
                </a:moveTo>
                <a:lnTo>
                  <a:pt x="8382000" y="0"/>
                </a:lnTo>
                <a:lnTo>
                  <a:pt x="8382000" y="5257800"/>
                </a:lnTo>
                <a:lnTo>
                  <a:pt x="0" y="5257800"/>
                </a:lnTo>
                <a:lnTo>
                  <a:pt x="0" y="0"/>
                </a:lnTo>
                <a:close/>
              </a:path>
            </a:pathLst>
          </a:custGeom>
          <a:solidFill>
            <a:schemeClr val="accent6"/>
          </a:solidFill>
          <a:ln>
            <a:noFill/>
          </a:ln>
          <a:effectLst/>
          <a:scene3d>
            <a:camera prst="orthographicFront">
              <a:rot lat="0" lon="0" rev="3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 name="Rubrik 1"/>
          <p:cNvSpPr>
            <a:spLocks noGrp="1"/>
          </p:cNvSpPr>
          <p:nvPr>
            <p:ph type="ctrTitle" hasCustomPrompt="1"/>
          </p:nvPr>
        </p:nvSpPr>
        <p:spPr>
          <a:xfrm>
            <a:off x="685800" y="1218926"/>
            <a:ext cx="5835014" cy="686002"/>
          </a:xfrm>
        </p:spPr>
        <p:txBody>
          <a:bodyPr>
            <a:normAutofit/>
          </a:bodyPr>
          <a:lstStyle>
            <a:lvl1pPr>
              <a:defRPr sz="3600">
                <a:solidFill>
                  <a:schemeClr val="accent4"/>
                </a:solidFill>
              </a:defRPr>
            </a:lvl1pPr>
          </a:lstStyle>
          <a:p>
            <a:r>
              <a:rPr lang="sv-SE" dirty="0" smtClean="0"/>
              <a:t>rubrikformat stor</a:t>
            </a:r>
            <a:endParaRPr lang="sv-SE" dirty="0"/>
          </a:p>
        </p:txBody>
      </p:sp>
      <p:pic>
        <p:nvPicPr>
          <p:cNvPr id="13" name="Bildobjekt 12" descr="MIUN_punkt_se_ROSA.wmf"/>
          <p:cNvPicPr>
            <a:picLocks noChangeAspect="1"/>
          </p:cNvPicPr>
          <p:nvPr userDrawn="1"/>
        </p:nvPicPr>
        <p:blipFill>
          <a:blip r:embed="rId2" cstate="screen"/>
          <a:stretch>
            <a:fillRect/>
          </a:stretch>
        </p:blipFill>
        <p:spPr>
          <a:xfrm>
            <a:off x="7456227" y="520945"/>
            <a:ext cx="1153760" cy="461504"/>
          </a:xfrm>
          <a:prstGeom prst="rect">
            <a:avLst/>
          </a:prstGeom>
        </p:spPr>
      </p:pic>
      <p:sp>
        <p:nvSpPr>
          <p:cNvPr id="11"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fld id="{4351E8F4-E270-3245-A240-247F4DFACE25}" type="datetimeFigureOut">
              <a:rPr lang="sv-SE" smtClean="0"/>
              <a:pPr/>
              <a:t>2015-01-13</a:t>
            </a:fld>
            <a:endParaRPr lang="sv-SE" dirty="0"/>
          </a:p>
        </p:txBody>
      </p:sp>
      <p:sp>
        <p:nvSpPr>
          <p:cNvPr id="14"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a:t>
            </a:fld>
            <a:endParaRPr lang="sv-SE" dirty="0"/>
          </a:p>
        </p:txBody>
      </p:sp>
      <p:sp>
        <p:nvSpPr>
          <p:cNvPr id="15"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endParaRPr lang="sv-SE" dirty="0"/>
          </a:p>
        </p:txBody>
      </p:sp>
      <p:sp>
        <p:nvSpPr>
          <p:cNvPr id="16" name="Platshållare för text 15"/>
          <p:cNvSpPr>
            <a:spLocks noGrp="1"/>
          </p:cNvSpPr>
          <p:nvPr>
            <p:ph type="body" sz="quarter" idx="14"/>
          </p:nvPr>
        </p:nvSpPr>
        <p:spPr>
          <a:xfrm>
            <a:off x="684215" y="1919579"/>
            <a:ext cx="5840264" cy="1919287"/>
          </a:xfrm>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12" name="Bildobjekt 11" descr="miunlogo.wmf"/>
          <p:cNvPicPr>
            <a:picLocks noChangeAspect="1"/>
          </p:cNvPicPr>
          <p:nvPr userDrawn="1"/>
        </p:nvPicPr>
        <p:blipFill>
          <a:blip r:embed="rId3" cstate="screen"/>
          <a:stretch>
            <a:fillRect/>
          </a:stretch>
        </p:blipFill>
        <p:spPr>
          <a:xfrm>
            <a:off x="7731125" y="6234293"/>
            <a:ext cx="1051894" cy="596908"/>
          </a:xfrm>
          <a:prstGeom prst="rect">
            <a:avLst/>
          </a:prstGeom>
        </p:spPr>
      </p:pic>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Anpassad layout">
    <p:spTree>
      <p:nvGrpSpPr>
        <p:cNvPr id="1" name=""/>
        <p:cNvGrpSpPr/>
        <p:nvPr/>
      </p:nvGrpSpPr>
      <p:grpSpPr>
        <a:xfrm>
          <a:off x="0" y="0"/>
          <a:ext cx="0" cy="0"/>
          <a:chOff x="0" y="0"/>
          <a:chExt cx="0" cy="0"/>
        </a:xfrm>
      </p:grpSpPr>
      <p:sp>
        <p:nvSpPr>
          <p:cNvPr id="13" name="Rektangel 12"/>
          <p:cNvSpPr/>
          <p:nvPr userDrawn="1"/>
        </p:nvSpPr>
        <p:spPr>
          <a:xfrm>
            <a:off x="228600" y="228600"/>
            <a:ext cx="8686800" cy="59234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 name="Frihandsfigur 14"/>
          <p:cNvSpPr/>
          <p:nvPr userDrawn="1"/>
        </p:nvSpPr>
        <p:spPr>
          <a:xfrm rot="60000">
            <a:off x="302025" y="315820"/>
            <a:ext cx="8566723" cy="5737517"/>
          </a:xfrm>
          <a:custGeom>
            <a:avLst/>
            <a:gdLst>
              <a:gd name="connsiteX0" fmla="*/ 0 w 8382000"/>
              <a:gd name="connsiteY0" fmla="*/ 0 h 5257800"/>
              <a:gd name="connsiteX1" fmla="*/ 8382000 w 8382000"/>
              <a:gd name="connsiteY1" fmla="*/ 0 h 5257800"/>
              <a:gd name="connsiteX2" fmla="*/ 8382000 w 8382000"/>
              <a:gd name="connsiteY2" fmla="*/ 5257800 h 5257800"/>
              <a:gd name="connsiteX3" fmla="*/ 0 w 8382000"/>
              <a:gd name="connsiteY3" fmla="*/ 5257800 h 5257800"/>
              <a:gd name="connsiteX4" fmla="*/ 0 w 83820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5257800">
                <a:moveTo>
                  <a:pt x="0" y="0"/>
                </a:moveTo>
                <a:lnTo>
                  <a:pt x="8382000" y="0"/>
                </a:lnTo>
                <a:lnTo>
                  <a:pt x="8382000" y="5257800"/>
                </a:lnTo>
                <a:lnTo>
                  <a:pt x="0" y="5257800"/>
                </a:lnTo>
                <a:lnTo>
                  <a:pt x="0" y="0"/>
                </a:lnTo>
                <a:close/>
              </a:path>
            </a:pathLst>
          </a:custGeom>
          <a:solidFill>
            <a:srgbClr val="E7177B"/>
          </a:solidFill>
          <a:ln>
            <a:noFill/>
          </a:ln>
          <a:effectLst/>
          <a:scene3d>
            <a:camera prst="orthographicFront">
              <a:rot lat="0" lon="0" rev="3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0"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fld id="{4351E8F4-E270-3245-A240-247F4DFACE25}" type="datetimeFigureOut">
              <a:rPr lang="sv-SE" smtClean="0"/>
              <a:pPr/>
              <a:t>2015-01-13</a:t>
            </a:fld>
            <a:endParaRPr lang="sv-SE" dirty="0"/>
          </a:p>
        </p:txBody>
      </p:sp>
      <p:pic>
        <p:nvPicPr>
          <p:cNvPr id="12" name="Bildobjekt 11" descr="MIUN_punkt_se_ROSA.wmf"/>
          <p:cNvPicPr>
            <a:picLocks noChangeAspect="1"/>
          </p:cNvPicPr>
          <p:nvPr userDrawn="1"/>
        </p:nvPicPr>
        <p:blipFill>
          <a:blip r:embed="rId2" cstate="screen"/>
          <a:stretch>
            <a:fillRect/>
          </a:stretch>
        </p:blipFill>
        <p:spPr>
          <a:xfrm>
            <a:off x="7456227" y="519343"/>
            <a:ext cx="1153760" cy="464709"/>
          </a:xfrm>
          <a:prstGeom prst="rect">
            <a:avLst/>
          </a:prstGeom>
        </p:spPr>
      </p:pic>
      <p:sp>
        <p:nvSpPr>
          <p:cNvPr id="14" name="Platshållare för bild 13"/>
          <p:cNvSpPr>
            <a:spLocks noGrp="1"/>
          </p:cNvSpPr>
          <p:nvPr>
            <p:ph type="pic" sz="quarter" idx="11"/>
          </p:nvPr>
        </p:nvSpPr>
        <p:spPr>
          <a:xfrm rot="21540000">
            <a:off x="4475636" y="1303610"/>
            <a:ext cx="4138319" cy="2868612"/>
          </a:xfrm>
          <a:scene3d>
            <a:camera prst="orthographicFront">
              <a:rot lat="0" lon="0" rev="21540000"/>
            </a:camera>
            <a:lightRig rig="threePt" dir="t"/>
          </a:scene3d>
        </p:spPr>
        <p:txBody>
          <a:bodyPr/>
          <a:lstStyle/>
          <a:p>
            <a:endParaRPr lang="sv-SE" dirty="0"/>
          </a:p>
        </p:txBody>
      </p:sp>
      <p:sp>
        <p:nvSpPr>
          <p:cNvPr id="16"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a:t>
            </a:fld>
            <a:endParaRPr lang="sv-SE" dirty="0"/>
          </a:p>
        </p:txBody>
      </p:sp>
      <p:sp>
        <p:nvSpPr>
          <p:cNvPr id="17"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endParaRPr lang="sv-SE" dirty="0"/>
          </a:p>
        </p:txBody>
      </p:sp>
      <p:sp>
        <p:nvSpPr>
          <p:cNvPr id="21" name="Platshållare för text 15"/>
          <p:cNvSpPr>
            <a:spLocks noGrp="1"/>
          </p:cNvSpPr>
          <p:nvPr>
            <p:ph type="body" sz="quarter" idx="14"/>
          </p:nvPr>
        </p:nvSpPr>
        <p:spPr>
          <a:xfrm>
            <a:off x="663730" y="1694265"/>
            <a:ext cx="3791761" cy="27403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Rubrik 1"/>
          <p:cNvSpPr>
            <a:spLocks noGrp="1"/>
          </p:cNvSpPr>
          <p:nvPr>
            <p:ph type="ctrTitle" hasCustomPrompt="1"/>
          </p:nvPr>
        </p:nvSpPr>
        <p:spPr>
          <a:xfrm>
            <a:off x="665315" y="1208685"/>
            <a:ext cx="4384242" cy="470930"/>
          </a:xfrm>
        </p:spPr>
        <p:txBody>
          <a:bodyPr>
            <a:noAutofit/>
          </a:bodyPr>
          <a:lstStyle>
            <a:lvl1pPr>
              <a:defRPr sz="2400">
                <a:solidFill>
                  <a:schemeClr val="bg1"/>
                </a:solidFill>
              </a:defRPr>
            </a:lvl1pPr>
          </a:lstStyle>
          <a:p>
            <a:r>
              <a:rPr lang="sv-SE" dirty="0" smtClean="0"/>
              <a:t>rubrikformat stor</a:t>
            </a:r>
            <a:endParaRPr lang="sv-SE" dirty="0"/>
          </a:p>
        </p:txBody>
      </p:sp>
      <p:pic>
        <p:nvPicPr>
          <p:cNvPr id="18" name="Bildobjekt 17" descr="miunlogo.wmf"/>
          <p:cNvPicPr>
            <a:picLocks noChangeAspect="1"/>
          </p:cNvPicPr>
          <p:nvPr userDrawn="1"/>
        </p:nvPicPr>
        <p:blipFill>
          <a:blip r:embed="rId3" cstate="screen"/>
          <a:stretch>
            <a:fillRect/>
          </a:stretch>
        </p:blipFill>
        <p:spPr>
          <a:xfrm>
            <a:off x="7731125" y="6234293"/>
            <a:ext cx="1051894" cy="596908"/>
          </a:xfrm>
          <a:prstGeom prst="rect">
            <a:avLst/>
          </a:prstGeom>
        </p:spPr>
      </p:pic>
    </p:spTree>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_Layout">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7" name="Rektangel 6"/>
          <p:cNvSpPr/>
          <p:nvPr userDrawn="1"/>
        </p:nvSpPr>
        <p:spPr>
          <a:xfrm>
            <a:off x="228600" y="228600"/>
            <a:ext cx="8686800" cy="59234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 name="Frihandsfigur 7"/>
          <p:cNvSpPr/>
          <p:nvPr userDrawn="1"/>
        </p:nvSpPr>
        <p:spPr>
          <a:xfrm rot="60000">
            <a:off x="302025" y="315820"/>
            <a:ext cx="8566723" cy="5737517"/>
          </a:xfrm>
          <a:custGeom>
            <a:avLst/>
            <a:gdLst>
              <a:gd name="connsiteX0" fmla="*/ 0 w 8382000"/>
              <a:gd name="connsiteY0" fmla="*/ 0 h 5257800"/>
              <a:gd name="connsiteX1" fmla="*/ 8382000 w 8382000"/>
              <a:gd name="connsiteY1" fmla="*/ 0 h 5257800"/>
              <a:gd name="connsiteX2" fmla="*/ 8382000 w 8382000"/>
              <a:gd name="connsiteY2" fmla="*/ 5257800 h 5257800"/>
              <a:gd name="connsiteX3" fmla="*/ 0 w 8382000"/>
              <a:gd name="connsiteY3" fmla="*/ 5257800 h 5257800"/>
              <a:gd name="connsiteX4" fmla="*/ 0 w 83820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5257800">
                <a:moveTo>
                  <a:pt x="0" y="0"/>
                </a:moveTo>
                <a:lnTo>
                  <a:pt x="8382000" y="0"/>
                </a:lnTo>
                <a:lnTo>
                  <a:pt x="8382000" y="5257800"/>
                </a:lnTo>
                <a:lnTo>
                  <a:pt x="0" y="5257800"/>
                </a:lnTo>
                <a:lnTo>
                  <a:pt x="0" y="0"/>
                </a:lnTo>
                <a:close/>
              </a:path>
            </a:pathLst>
          </a:custGeom>
          <a:solidFill>
            <a:srgbClr val="0065A5"/>
          </a:solidFill>
          <a:ln>
            <a:noFill/>
          </a:ln>
          <a:effectLst/>
          <a:scene3d>
            <a:camera prst="orthographicFront">
              <a:rot lat="0" lon="0" rev="3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 name="Rubrik 1"/>
          <p:cNvSpPr>
            <a:spLocks noGrp="1"/>
          </p:cNvSpPr>
          <p:nvPr>
            <p:ph type="ctrTitle" hasCustomPrompt="1"/>
          </p:nvPr>
        </p:nvSpPr>
        <p:spPr>
          <a:xfrm>
            <a:off x="685800" y="1218926"/>
            <a:ext cx="5835014" cy="686002"/>
          </a:xfrm>
        </p:spPr>
        <p:txBody>
          <a:bodyPr>
            <a:normAutofit/>
          </a:bodyPr>
          <a:lstStyle>
            <a:lvl1pPr>
              <a:defRPr sz="3600">
                <a:solidFill>
                  <a:schemeClr val="bg1"/>
                </a:solidFill>
              </a:defRPr>
            </a:lvl1pPr>
          </a:lstStyle>
          <a:p>
            <a:r>
              <a:rPr lang="sv-SE" dirty="0" smtClean="0"/>
              <a:t>rubrikformat stor</a:t>
            </a:r>
            <a:endParaRPr lang="sv-SE" dirty="0"/>
          </a:p>
        </p:txBody>
      </p:sp>
      <p:sp>
        <p:nvSpPr>
          <p:cNvPr id="9"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fld id="{4351E8F4-E270-3245-A240-247F4DFACE25}" type="datetimeFigureOut">
              <a:rPr lang="sv-SE" smtClean="0"/>
              <a:pPr/>
              <a:t>2015-01-13</a:t>
            </a:fld>
            <a:endParaRPr lang="sv-SE" dirty="0"/>
          </a:p>
        </p:txBody>
      </p:sp>
      <p:sp>
        <p:nvSpPr>
          <p:cNvPr id="10"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a:t>
            </a:fld>
            <a:endParaRPr lang="sv-SE" dirty="0"/>
          </a:p>
        </p:txBody>
      </p:sp>
      <p:sp>
        <p:nvSpPr>
          <p:cNvPr id="11"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endParaRPr lang="sv-SE" dirty="0"/>
          </a:p>
        </p:txBody>
      </p:sp>
      <p:sp>
        <p:nvSpPr>
          <p:cNvPr id="16" name="Platshållare för text 15"/>
          <p:cNvSpPr>
            <a:spLocks noGrp="1"/>
          </p:cNvSpPr>
          <p:nvPr>
            <p:ph type="body" sz="quarter" idx="14"/>
          </p:nvPr>
        </p:nvSpPr>
        <p:spPr>
          <a:xfrm>
            <a:off x="684213" y="1919579"/>
            <a:ext cx="5840265" cy="19192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12" name="Bildobjekt 11" descr="miunlogo.wmf"/>
          <p:cNvPicPr>
            <a:picLocks noChangeAspect="1"/>
          </p:cNvPicPr>
          <p:nvPr userDrawn="1"/>
        </p:nvPicPr>
        <p:blipFill>
          <a:blip r:embed="rId2" cstate="screen"/>
          <a:stretch>
            <a:fillRect/>
          </a:stretch>
        </p:blipFill>
        <p:spPr>
          <a:xfrm>
            <a:off x="7731125" y="6234293"/>
            <a:ext cx="1051894" cy="596908"/>
          </a:xfrm>
          <a:prstGeom prst="rect">
            <a:avLst/>
          </a:prstGeom>
        </p:spPr>
      </p:pic>
      <p:pic>
        <p:nvPicPr>
          <p:cNvPr id="14" name="Bildobjekt 13" descr="MIUN_punkt_se_BLÅ_Neg_Best.eps"/>
          <p:cNvPicPr>
            <a:picLocks noChangeAspect="1"/>
          </p:cNvPicPr>
          <p:nvPr userDrawn="1"/>
        </p:nvPicPr>
        <p:blipFill>
          <a:blip r:embed="rId3" cstate="screen"/>
          <a:stretch>
            <a:fillRect/>
          </a:stretch>
        </p:blipFill>
        <p:spPr>
          <a:xfrm>
            <a:off x="7440083" y="516467"/>
            <a:ext cx="1184189" cy="486833"/>
          </a:xfrm>
          <a:prstGeom prst="rect">
            <a:avLst/>
          </a:prstGeom>
        </p:spPr>
      </p:pic>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9" name="Rektangel 8"/>
          <p:cNvSpPr/>
          <p:nvPr userDrawn="1"/>
        </p:nvSpPr>
        <p:spPr>
          <a:xfrm>
            <a:off x="228600" y="228600"/>
            <a:ext cx="8686800" cy="59234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Frihandsfigur 9"/>
          <p:cNvSpPr/>
          <p:nvPr userDrawn="1"/>
        </p:nvSpPr>
        <p:spPr>
          <a:xfrm rot="60000">
            <a:off x="302025" y="315820"/>
            <a:ext cx="8566723" cy="5737517"/>
          </a:xfrm>
          <a:custGeom>
            <a:avLst/>
            <a:gdLst>
              <a:gd name="connsiteX0" fmla="*/ 0 w 8382000"/>
              <a:gd name="connsiteY0" fmla="*/ 0 h 5257800"/>
              <a:gd name="connsiteX1" fmla="*/ 8382000 w 8382000"/>
              <a:gd name="connsiteY1" fmla="*/ 0 h 5257800"/>
              <a:gd name="connsiteX2" fmla="*/ 8382000 w 8382000"/>
              <a:gd name="connsiteY2" fmla="*/ 5257800 h 5257800"/>
              <a:gd name="connsiteX3" fmla="*/ 0 w 8382000"/>
              <a:gd name="connsiteY3" fmla="*/ 5257800 h 5257800"/>
              <a:gd name="connsiteX4" fmla="*/ 0 w 83820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5257800">
                <a:moveTo>
                  <a:pt x="0" y="0"/>
                </a:moveTo>
                <a:lnTo>
                  <a:pt x="8382000" y="0"/>
                </a:lnTo>
                <a:lnTo>
                  <a:pt x="8382000" y="5257800"/>
                </a:lnTo>
                <a:lnTo>
                  <a:pt x="0" y="5257800"/>
                </a:lnTo>
                <a:lnTo>
                  <a:pt x="0" y="0"/>
                </a:lnTo>
                <a:close/>
              </a:path>
            </a:pathLst>
          </a:custGeom>
          <a:solidFill>
            <a:schemeClr val="accent6"/>
          </a:solidFill>
          <a:ln>
            <a:noFill/>
          </a:ln>
          <a:effectLst/>
          <a:scene3d>
            <a:camera prst="orthographicFront">
              <a:rot lat="0" lon="0" rev="3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 name="Rubrik 1"/>
          <p:cNvSpPr>
            <a:spLocks noGrp="1"/>
          </p:cNvSpPr>
          <p:nvPr>
            <p:ph type="ctrTitle" hasCustomPrompt="1"/>
          </p:nvPr>
        </p:nvSpPr>
        <p:spPr>
          <a:xfrm>
            <a:off x="685800" y="1218926"/>
            <a:ext cx="5835014" cy="686002"/>
          </a:xfrm>
        </p:spPr>
        <p:txBody>
          <a:bodyPr>
            <a:normAutofit/>
          </a:bodyPr>
          <a:lstStyle>
            <a:lvl1pPr>
              <a:defRPr sz="3600">
                <a:solidFill>
                  <a:schemeClr val="tx2"/>
                </a:solidFill>
              </a:defRPr>
            </a:lvl1pPr>
          </a:lstStyle>
          <a:p>
            <a:r>
              <a:rPr lang="sv-SE" dirty="0" smtClean="0"/>
              <a:t>rubrikformat stor</a:t>
            </a:r>
            <a:endParaRPr lang="sv-SE" dirty="0"/>
          </a:p>
        </p:txBody>
      </p:sp>
      <p:pic>
        <p:nvPicPr>
          <p:cNvPr id="17" name="Bildobjekt 16" descr="MIUN_punkt_se_BLÅ_Best.eps"/>
          <p:cNvPicPr>
            <a:picLocks noChangeAspect="1"/>
          </p:cNvPicPr>
          <p:nvPr userDrawn="1"/>
        </p:nvPicPr>
        <p:blipFill>
          <a:blip r:embed="rId2" cstate="screen"/>
          <a:stretch>
            <a:fillRect/>
          </a:stretch>
        </p:blipFill>
        <p:spPr>
          <a:xfrm>
            <a:off x="7442200" y="508000"/>
            <a:ext cx="1189338" cy="488950"/>
          </a:xfrm>
          <a:prstGeom prst="rect">
            <a:avLst/>
          </a:prstGeom>
        </p:spPr>
      </p:pic>
      <p:sp>
        <p:nvSpPr>
          <p:cNvPr id="11"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fld id="{4351E8F4-E270-3245-A240-247F4DFACE25}" type="datetimeFigureOut">
              <a:rPr lang="sv-SE" smtClean="0"/>
              <a:pPr/>
              <a:t>2015-01-13</a:t>
            </a:fld>
            <a:endParaRPr lang="sv-SE" dirty="0"/>
          </a:p>
        </p:txBody>
      </p:sp>
      <p:sp>
        <p:nvSpPr>
          <p:cNvPr id="14"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a:t>
            </a:fld>
            <a:endParaRPr lang="sv-SE" dirty="0"/>
          </a:p>
        </p:txBody>
      </p:sp>
      <p:sp>
        <p:nvSpPr>
          <p:cNvPr id="15"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endParaRPr lang="sv-SE" dirty="0"/>
          </a:p>
        </p:txBody>
      </p:sp>
      <p:sp>
        <p:nvSpPr>
          <p:cNvPr id="16" name="Platshållare för text 15"/>
          <p:cNvSpPr>
            <a:spLocks noGrp="1"/>
          </p:cNvSpPr>
          <p:nvPr>
            <p:ph type="body" sz="quarter" idx="14"/>
          </p:nvPr>
        </p:nvSpPr>
        <p:spPr>
          <a:xfrm>
            <a:off x="684215" y="1919579"/>
            <a:ext cx="5840264" cy="191928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12" name="Bildobjekt 11" descr="miunlogo.wmf"/>
          <p:cNvPicPr>
            <a:picLocks noChangeAspect="1"/>
          </p:cNvPicPr>
          <p:nvPr userDrawn="1"/>
        </p:nvPicPr>
        <p:blipFill>
          <a:blip r:embed="rId3" cstate="screen"/>
          <a:stretch>
            <a:fillRect/>
          </a:stretch>
        </p:blipFill>
        <p:spPr>
          <a:xfrm>
            <a:off x="7731125" y="6234293"/>
            <a:ext cx="1051894" cy="596908"/>
          </a:xfrm>
          <a:prstGeom prst="rect">
            <a:avLst/>
          </a:prstGeom>
        </p:spPr>
      </p:pic>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13" name="Rektangel 12"/>
          <p:cNvSpPr/>
          <p:nvPr userDrawn="1"/>
        </p:nvSpPr>
        <p:spPr>
          <a:xfrm>
            <a:off x="228600" y="228600"/>
            <a:ext cx="8686800" cy="59234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 name="Frihandsfigur 14"/>
          <p:cNvSpPr/>
          <p:nvPr userDrawn="1"/>
        </p:nvSpPr>
        <p:spPr>
          <a:xfrm rot="60000">
            <a:off x="302025" y="315820"/>
            <a:ext cx="8566723" cy="5737517"/>
          </a:xfrm>
          <a:custGeom>
            <a:avLst/>
            <a:gdLst>
              <a:gd name="connsiteX0" fmla="*/ 0 w 8382000"/>
              <a:gd name="connsiteY0" fmla="*/ 0 h 5257800"/>
              <a:gd name="connsiteX1" fmla="*/ 8382000 w 8382000"/>
              <a:gd name="connsiteY1" fmla="*/ 0 h 5257800"/>
              <a:gd name="connsiteX2" fmla="*/ 8382000 w 8382000"/>
              <a:gd name="connsiteY2" fmla="*/ 5257800 h 5257800"/>
              <a:gd name="connsiteX3" fmla="*/ 0 w 8382000"/>
              <a:gd name="connsiteY3" fmla="*/ 5257800 h 5257800"/>
              <a:gd name="connsiteX4" fmla="*/ 0 w 83820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5257800">
                <a:moveTo>
                  <a:pt x="0" y="0"/>
                </a:moveTo>
                <a:lnTo>
                  <a:pt x="8382000" y="0"/>
                </a:lnTo>
                <a:lnTo>
                  <a:pt x="8382000" y="5257800"/>
                </a:lnTo>
                <a:lnTo>
                  <a:pt x="0" y="5257800"/>
                </a:lnTo>
                <a:lnTo>
                  <a:pt x="0" y="0"/>
                </a:lnTo>
                <a:close/>
              </a:path>
            </a:pathLst>
          </a:custGeom>
          <a:solidFill>
            <a:srgbClr val="0065A5"/>
          </a:solidFill>
          <a:ln>
            <a:noFill/>
          </a:ln>
          <a:effectLst/>
          <a:scene3d>
            <a:camera prst="orthographicFront">
              <a:rot lat="0" lon="0" rev="3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22" name="Bildobjekt 21" descr="MIUN_punkt_se_BLÅ_Neg_Best.eps"/>
          <p:cNvPicPr>
            <a:picLocks noChangeAspect="1"/>
          </p:cNvPicPr>
          <p:nvPr userDrawn="1"/>
        </p:nvPicPr>
        <p:blipFill>
          <a:blip r:embed="rId2" cstate="screen"/>
          <a:stretch>
            <a:fillRect/>
          </a:stretch>
        </p:blipFill>
        <p:spPr>
          <a:xfrm>
            <a:off x="7440083" y="516467"/>
            <a:ext cx="1184189" cy="486833"/>
          </a:xfrm>
          <a:prstGeom prst="rect">
            <a:avLst/>
          </a:prstGeom>
        </p:spPr>
      </p:pic>
      <p:sp>
        <p:nvSpPr>
          <p:cNvPr id="14" name="Platshållare för bild 13"/>
          <p:cNvSpPr>
            <a:spLocks noGrp="1"/>
          </p:cNvSpPr>
          <p:nvPr>
            <p:ph type="pic" sz="quarter" idx="11"/>
          </p:nvPr>
        </p:nvSpPr>
        <p:spPr>
          <a:xfrm rot="21540000">
            <a:off x="4475636" y="1303610"/>
            <a:ext cx="4138319" cy="2868612"/>
          </a:xfrm>
          <a:scene3d>
            <a:camera prst="orthographicFront">
              <a:rot lat="0" lon="0" rev="21540000"/>
            </a:camera>
            <a:lightRig rig="threePt" dir="t"/>
          </a:scene3d>
        </p:spPr>
        <p:txBody>
          <a:bodyPr/>
          <a:lstStyle/>
          <a:p>
            <a:endParaRPr lang="sv-SE" dirty="0"/>
          </a:p>
        </p:txBody>
      </p:sp>
      <p:sp>
        <p:nvSpPr>
          <p:cNvPr id="16"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fld id="{4351E8F4-E270-3245-A240-247F4DFACE25}" type="datetimeFigureOut">
              <a:rPr lang="sv-SE" smtClean="0"/>
              <a:pPr/>
              <a:t>2015-01-13</a:t>
            </a:fld>
            <a:endParaRPr lang="sv-SE" dirty="0"/>
          </a:p>
        </p:txBody>
      </p:sp>
      <p:sp>
        <p:nvSpPr>
          <p:cNvPr id="17"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a:t>
            </a:fld>
            <a:endParaRPr lang="sv-SE" dirty="0"/>
          </a:p>
        </p:txBody>
      </p:sp>
      <p:sp>
        <p:nvSpPr>
          <p:cNvPr id="18"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endParaRPr lang="sv-SE" dirty="0"/>
          </a:p>
        </p:txBody>
      </p:sp>
      <p:sp>
        <p:nvSpPr>
          <p:cNvPr id="19" name="Platshållare för text 15"/>
          <p:cNvSpPr>
            <a:spLocks noGrp="1"/>
          </p:cNvSpPr>
          <p:nvPr>
            <p:ph type="body" sz="quarter" idx="14"/>
          </p:nvPr>
        </p:nvSpPr>
        <p:spPr>
          <a:xfrm>
            <a:off x="663730" y="1694265"/>
            <a:ext cx="3791761" cy="27403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Rubrik 1"/>
          <p:cNvSpPr>
            <a:spLocks noGrp="1"/>
          </p:cNvSpPr>
          <p:nvPr>
            <p:ph type="ctrTitle" hasCustomPrompt="1"/>
          </p:nvPr>
        </p:nvSpPr>
        <p:spPr>
          <a:xfrm>
            <a:off x="665315" y="1208685"/>
            <a:ext cx="4384242" cy="470930"/>
          </a:xfrm>
        </p:spPr>
        <p:txBody>
          <a:bodyPr>
            <a:noAutofit/>
          </a:bodyPr>
          <a:lstStyle>
            <a:lvl1pPr>
              <a:defRPr sz="2400">
                <a:solidFill>
                  <a:schemeClr val="bg1"/>
                </a:solidFill>
              </a:defRPr>
            </a:lvl1pPr>
          </a:lstStyle>
          <a:p>
            <a:r>
              <a:rPr lang="sv-SE" dirty="0" smtClean="0"/>
              <a:t>rubrikformat stor</a:t>
            </a:r>
            <a:endParaRPr lang="sv-SE" dirty="0"/>
          </a:p>
        </p:txBody>
      </p:sp>
      <p:pic>
        <p:nvPicPr>
          <p:cNvPr id="21" name="Bildobjekt 20" descr="miunlogo.wmf"/>
          <p:cNvPicPr>
            <a:picLocks noChangeAspect="1"/>
          </p:cNvPicPr>
          <p:nvPr userDrawn="1"/>
        </p:nvPicPr>
        <p:blipFill>
          <a:blip r:embed="rId3" cstate="screen"/>
          <a:stretch>
            <a:fillRect/>
          </a:stretch>
        </p:blipFill>
        <p:spPr>
          <a:xfrm>
            <a:off x="7731125" y="6234293"/>
            <a:ext cx="1051894" cy="596908"/>
          </a:xfrm>
          <a:prstGeom prst="rect">
            <a:avLst/>
          </a:prstGeom>
        </p:spPr>
      </p:pic>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7" name="Rektangel 6"/>
          <p:cNvSpPr/>
          <p:nvPr userDrawn="1"/>
        </p:nvSpPr>
        <p:spPr>
          <a:xfrm>
            <a:off x="228600" y="228600"/>
            <a:ext cx="8686800" cy="59234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9" name="Bildobjekt 8" descr="Miun_bild.jpg"/>
          <p:cNvPicPr>
            <a:picLocks noChangeAspect="1"/>
          </p:cNvPicPr>
          <p:nvPr userDrawn="1"/>
        </p:nvPicPr>
        <p:blipFill>
          <a:blip r:embed="rId2" cstate="screen"/>
          <a:stretch>
            <a:fillRect/>
          </a:stretch>
        </p:blipFill>
        <p:spPr>
          <a:xfrm rot="60000">
            <a:off x="286155" y="322601"/>
            <a:ext cx="8583131" cy="5723627"/>
          </a:xfrm>
          <a:prstGeom prst="rect">
            <a:avLst/>
          </a:prstGeom>
          <a:scene3d>
            <a:camera prst="orthographicFront">
              <a:rot lat="0" lon="0" rev="30000"/>
            </a:camera>
            <a:lightRig rig="threePt" dir="t"/>
          </a:scene3d>
        </p:spPr>
      </p:pic>
      <p:sp>
        <p:nvSpPr>
          <p:cNvPr id="29" name="Rubrik 1"/>
          <p:cNvSpPr>
            <a:spLocks noGrp="1"/>
          </p:cNvSpPr>
          <p:nvPr>
            <p:ph type="ctrTitle" hasCustomPrompt="1"/>
          </p:nvPr>
        </p:nvSpPr>
        <p:spPr>
          <a:xfrm>
            <a:off x="685800" y="2130425"/>
            <a:ext cx="5835014" cy="686002"/>
          </a:xfrm>
        </p:spPr>
        <p:txBody>
          <a:bodyPr>
            <a:normAutofit/>
          </a:bodyPr>
          <a:lstStyle>
            <a:lvl1pPr>
              <a:defRPr sz="3600">
                <a:solidFill>
                  <a:schemeClr val="bg2"/>
                </a:solidFill>
              </a:defRPr>
            </a:lvl1pPr>
          </a:lstStyle>
          <a:p>
            <a:r>
              <a:rPr lang="sv-SE" dirty="0" smtClean="0"/>
              <a:t>rubrikformat stor</a:t>
            </a:r>
            <a:endParaRPr lang="sv-SE" dirty="0"/>
          </a:p>
        </p:txBody>
      </p:sp>
      <p:pic>
        <p:nvPicPr>
          <p:cNvPr id="10" name="Bildobjekt 9" descr="MIUN_punkt_se_ROSA.wmf"/>
          <p:cNvPicPr>
            <a:picLocks noChangeAspect="1"/>
          </p:cNvPicPr>
          <p:nvPr userDrawn="1"/>
        </p:nvPicPr>
        <p:blipFill>
          <a:blip r:embed="rId3" cstate="screen"/>
          <a:stretch>
            <a:fillRect/>
          </a:stretch>
        </p:blipFill>
        <p:spPr>
          <a:xfrm>
            <a:off x="7457165" y="519343"/>
            <a:ext cx="1151885" cy="464709"/>
          </a:xfrm>
          <a:prstGeom prst="rect">
            <a:avLst/>
          </a:prstGeom>
        </p:spPr>
      </p:pic>
      <p:sp>
        <p:nvSpPr>
          <p:cNvPr id="8"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fld id="{4351E8F4-E270-3245-A240-247F4DFACE25}" type="datetimeFigureOut">
              <a:rPr lang="sv-SE" smtClean="0"/>
              <a:pPr/>
              <a:t>2015-01-13</a:t>
            </a:fld>
            <a:endParaRPr lang="sv-SE" dirty="0"/>
          </a:p>
        </p:txBody>
      </p:sp>
      <p:sp>
        <p:nvSpPr>
          <p:cNvPr id="11"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a:t>
            </a:fld>
            <a:endParaRPr lang="sv-SE" dirty="0"/>
          </a:p>
        </p:txBody>
      </p:sp>
      <p:sp>
        <p:nvSpPr>
          <p:cNvPr id="12"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endParaRPr lang="sv-SE" dirty="0"/>
          </a:p>
        </p:txBody>
      </p:sp>
      <p:pic>
        <p:nvPicPr>
          <p:cNvPr id="14" name="Bildobjekt 13" descr="miunlogo.wmf"/>
          <p:cNvPicPr>
            <a:picLocks noChangeAspect="1"/>
          </p:cNvPicPr>
          <p:nvPr userDrawn="1"/>
        </p:nvPicPr>
        <p:blipFill>
          <a:blip r:embed="rId4" cstate="screen"/>
          <a:stretch>
            <a:fillRect/>
          </a:stretch>
        </p:blipFill>
        <p:spPr>
          <a:xfrm>
            <a:off x="7731125" y="6234293"/>
            <a:ext cx="1051894" cy="596908"/>
          </a:xfrm>
          <a:prstGeom prst="rect">
            <a:avLst/>
          </a:prstGeom>
        </p:spPr>
      </p:pic>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9" name="Rektangel 8"/>
          <p:cNvSpPr/>
          <p:nvPr userDrawn="1"/>
        </p:nvSpPr>
        <p:spPr>
          <a:xfrm>
            <a:off x="228600" y="228600"/>
            <a:ext cx="8686800" cy="59234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Frihandsfigur 9"/>
          <p:cNvSpPr/>
          <p:nvPr userDrawn="1"/>
        </p:nvSpPr>
        <p:spPr>
          <a:xfrm rot="60000">
            <a:off x="302025" y="315820"/>
            <a:ext cx="8566723" cy="5737517"/>
          </a:xfrm>
          <a:custGeom>
            <a:avLst/>
            <a:gdLst>
              <a:gd name="connsiteX0" fmla="*/ 0 w 8382000"/>
              <a:gd name="connsiteY0" fmla="*/ 0 h 5257800"/>
              <a:gd name="connsiteX1" fmla="*/ 8382000 w 8382000"/>
              <a:gd name="connsiteY1" fmla="*/ 0 h 5257800"/>
              <a:gd name="connsiteX2" fmla="*/ 8382000 w 8382000"/>
              <a:gd name="connsiteY2" fmla="*/ 5257800 h 5257800"/>
              <a:gd name="connsiteX3" fmla="*/ 0 w 8382000"/>
              <a:gd name="connsiteY3" fmla="*/ 5257800 h 5257800"/>
              <a:gd name="connsiteX4" fmla="*/ 0 w 83820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5257800">
                <a:moveTo>
                  <a:pt x="0" y="0"/>
                </a:moveTo>
                <a:lnTo>
                  <a:pt x="8382000" y="0"/>
                </a:lnTo>
                <a:lnTo>
                  <a:pt x="8382000" y="5257800"/>
                </a:lnTo>
                <a:lnTo>
                  <a:pt x="0" y="5257800"/>
                </a:lnTo>
                <a:lnTo>
                  <a:pt x="0" y="0"/>
                </a:lnTo>
                <a:close/>
              </a:path>
            </a:pathLst>
          </a:custGeom>
          <a:solidFill>
            <a:schemeClr val="accent2"/>
          </a:solidFill>
          <a:ln>
            <a:noFill/>
          </a:ln>
          <a:effectLst/>
          <a:scene3d>
            <a:camera prst="orthographicFront">
              <a:rot lat="0" lon="0" rev="3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 name="Rubrik 1"/>
          <p:cNvSpPr>
            <a:spLocks noGrp="1"/>
          </p:cNvSpPr>
          <p:nvPr>
            <p:ph type="ctrTitle" hasCustomPrompt="1"/>
          </p:nvPr>
        </p:nvSpPr>
        <p:spPr>
          <a:xfrm>
            <a:off x="685800" y="1218926"/>
            <a:ext cx="5835014" cy="686002"/>
          </a:xfrm>
        </p:spPr>
        <p:txBody>
          <a:bodyPr>
            <a:normAutofit/>
          </a:bodyPr>
          <a:lstStyle>
            <a:lvl1pPr>
              <a:defRPr sz="3600">
                <a:solidFill>
                  <a:schemeClr val="bg1"/>
                </a:solidFill>
              </a:defRPr>
            </a:lvl1pPr>
          </a:lstStyle>
          <a:p>
            <a:r>
              <a:rPr lang="sv-SE" dirty="0" smtClean="0"/>
              <a:t>rubrikformat stor</a:t>
            </a:r>
            <a:endParaRPr lang="sv-SE" dirty="0"/>
          </a:p>
        </p:txBody>
      </p:sp>
      <p:pic>
        <p:nvPicPr>
          <p:cNvPr id="13" name="Bildobjekt 12" descr="MIUN_punkt_se_ROSA.wmf"/>
          <p:cNvPicPr>
            <a:picLocks noChangeAspect="1"/>
          </p:cNvPicPr>
          <p:nvPr userDrawn="1"/>
        </p:nvPicPr>
        <p:blipFill>
          <a:blip r:embed="rId2" cstate="screen"/>
          <a:stretch>
            <a:fillRect/>
          </a:stretch>
        </p:blipFill>
        <p:spPr>
          <a:xfrm>
            <a:off x="7454009" y="519343"/>
            <a:ext cx="1158197" cy="464709"/>
          </a:xfrm>
          <a:prstGeom prst="rect">
            <a:avLst/>
          </a:prstGeom>
        </p:spPr>
      </p:pic>
      <p:sp>
        <p:nvSpPr>
          <p:cNvPr id="11"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fld id="{4351E8F4-E270-3245-A240-247F4DFACE25}" type="datetimeFigureOut">
              <a:rPr lang="sv-SE" smtClean="0"/>
              <a:pPr/>
              <a:t>2015-01-13</a:t>
            </a:fld>
            <a:endParaRPr lang="sv-SE" dirty="0"/>
          </a:p>
        </p:txBody>
      </p:sp>
      <p:sp>
        <p:nvSpPr>
          <p:cNvPr id="14"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a:t>
            </a:fld>
            <a:endParaRPr lang="sv-SE" dirty="0"/>
          </a:p>
        </p:txBody>
      </p:sp>
      <p:sp>
        <p:nvSpPr>
          <p:cNvPr id="15"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endParaRPr lang="sv-SE" dirty="0"/>
          </a:p>
        </p:txBody>
      </p:sp>
      <p:sp>
        <p:nvSpPr>
          <p:cNvPr id="16" name="Platshållare för text 15"/>
          <p:cNvSpPr>
            <a:spLocks noGrp="1"/>
          </p:cNvSpPr>
          <p:nvPr>
            <p:ph type="body" sz="quarter" idx="14"/>
          </p:nvPr>
        </p:nvSpPr>
        <p:spPr>
          <a:xfrm>
            <a:off x="684213" y="1919579"/>
            <a:ext cx="5840265" cy="19192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pic>
        <p:nvPicPr>
          <p:cNvPr id="12" name="Bildobjekt 11" descr="miunlogo.wmf"/>
          <p:cNvPicPr>
            <a:picLocks noChangeAspect="1"/>
          </p:cNvPicPr>
          <p:nvPr userDrawn="1"/>
        </p:nvPicPr>
        <p:blipFill>
          <a:blip r:embed="rId3" cstate="screen"/>
          <a:stretch>
            <a:fillRect/>
          </a:stretch>
        </p:blipFill>
        <p:spPr>
          <a:xfrm>
            <a:off x="7731125" y="6234293"/>
            <a:ext cx="1051894" cy="596908"/>
          </a:xfrm>
          <a:prstGeom prst="rect">
            <a:avLst/>
          </a:prstGeom>
        </p:spPr>
      </p:pic>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9" name="Rektangel 8"/>
          <p:cNvSpPr/>
          <p:nvPr userDrawn="1"/>
        </p:nvSpPr>
        <p:spPr>
          <a:xfrm>
            <a:off x="228600" y="228600"/>
            <a:ext cx="8686800" cy="5923446"/>
          </a:xfrm>
          <a:prstGeom prst="rect">
            <a:avLst/>
          </a:prstGeom>
          <a:solidFill>
            <a:srgbClr val="EA590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Frihandsfigur 9"/>
          <p:cNvSpPr/>
          <p:nvPr userDrawn="1"/>
        </p:nvSpPr>
        <p:spPr>
          <a:xfrm rot="60000">
            <a:off x="302025" y="315820"/>
            <a:ext cx="8566723" cy="5737517"/>
          </a:xfrm>
          <a:custGeom>
            <a:avLst/>
            <a:gdLst>
              <a:gd name="connsiteX0" fmla="*/ 0 w 8382000"/>
              <a:gd name="connsiteY0" fmla="*/ 0 h 5257800"/>
              <a:gd name="connsiteX1" fmla="*/ 8382000 w 8382000"/>
              <a:gd name="connsiteY1" fmla="*/ 0 h 5257800"/>
              <a:gd name="connsiteX2" fmla="*/ 8382000 w 8382000"/>
              <a:gd name="connsiteY2" fmla="*/ 5257800 h 5257800"/>
              <a:gd name="connsiteX3" fmla="*/ 0 w 8382000"/>
              <a:gd name="connsiteY3" fmla="*/ 5257800 h 5257800"/>
              <a:gd name="connsiteX4" fmla="*/ 0 w 83820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5257800">
                <a:moveTo>
                  <a:pt x="0" y="0"/>
                </a:moveTo>
                <a:lnTo>
                  <a:pt x="8382000" y="0"/>
                </a:lnTo>
                <a:lnTo>
                  <a:pt x="8382000" y="5257800"/>
                </a:lnTo>
                <a:lnTo>
                  <a:pt x="0" y="5257800"/>
                </a:lnTo>
                <a:lnTo>
                  <a:pt x="0" y="0"/>
                </a:lnTo>
                <a:close/>
              </a:path>
            </a:pathLst>
          </a:custGeom>
          <a:solidFill>
            <a:schemeClr val="accent6"/>
          </a:solidFill>
          <a:ln>
            <a:noFill/>
          </a:ln>
          <a:effectLst/>
          <a:scene3d>
            <a:camera prst="orthographicFront">
              <a:rot lat="0" lon="0" rev="3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 name="Rubrik 1"/>
          <p:cNvSpPr>
            <a:spLocks noGrp="1"/>
          </p:cNvSpPr>
          <p:nvPr>
            <p:ph type="ctrTitle" hasCustomPrompt="1"/>
          </p:nvPr>
        </p:nvSpPr>
        <p:spPr>
          <a:xfrm>
            <a:off x="685800" y="1218926"/>
            <a:ext cx="5835014" cy="686002"/>
          </a:xfrm>
        </p:spPr>
        <p:txBody>
          <a:bodyPr>
            <a:normAutofit/>
          </a:bodyPr>
          <a:lstStyle>
            <a:lvl1pPr>
              <a:defRPr sz="3600">
                <a:solidFill>
                  <a:schemeClr val="accent2"/>
                </a:solidFill>
              </a:defRPr>
            </a:lvl1pPr>
          </a:lstStyle>
          <a:p>
            <a:r>
              <a:rPr lang="sv-SE" dirty="0" smtClean="0"/>
              <a:t>rubrikformat stor</a:t>
            </a:r>
            <a:endParaRPr lang="sv-SE" dirty="0"/>
          </a:p>
        </p:txBody>
      </p:sp>
      <p:pic>
        <p:nvPicPr>
          <p:cNvPr id="13" name="Bildobjekt 12" descr="MIUN_punkt_se_ROSA.wmf"/>
          <p:cNvPicPr>
            <a:picLocks noChangeAspect="1"/>
          </p:cNvPicPr>
          <p:nvPr userDrawn="1"/>
        </p:nvPicPr>
        <p:blipFill>
          <a:blip r:embed="rId2" cstate="screen"/>
          <a:stretch>
            <a:fillRect/>
          </a:stretch>
        </p:blipFill>
        <p:spPr>
          <a:xfrm>
            <a:off x="7457165" y="519343"/>
            <a:ext cx="1151885" cy="464709"/>
          </a:xfrm>
          <a:prstGeom prst="rect">
            <a:avLst/>
          </a:prstGeom>
        </p:spPr>
      </p:pic>
      <p:sp>
        <p:nvSpPr>
          <p:cNvPr id="11"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fld id="{4351E8F4-E270-3245-A240-247F4DFACE25}" type="datetimeFigureOut">
              <a:rPr lang="sv-SE" smtClean="0"/>
              <a:pPr/>
              <a:t>2015-01-13</a:t>
            </a:fld>
            <a:endParaRPr lang="sv-SE" dirty="0"/>
          </a:p>
        </p:txBody>
      </p:sp>
      <p:sp>
        <p:nvSpPr>
          <p:cNvPr id="14"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a:t>
            </a:fld>
            <a:endParaRPr lang="sv-SE" dirty="0"/>
          </a:p>
        </p:txBody>
      </p:sp>
      <p:sp>
        <p:nvSpPr>
          <p:cNvPr id="15"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endParaRPr lang="sv-SE" dirty="0"/>
          </a:p>
        </p:txBody>
      </p:sp>
      <p:sp>
        <p:nvSpPr>
          <p:cNvPr id="16" name="Platshållare för text 15"/>
          <p:cNvSpPr>
            <a:spLocks noGrp="1"/>
          </p:cNvSpPr>
          <p:nvPr>
            <p:ph type="body" sz="quarter" idx="14"/>
          </p:nvPr>
        </p:nvSpPr>
        <p:spPr>
          <a:xfrm>
            <a:off x="684215" y="1919579"/>
            <a:ext cx="5840264" cy="1919287"/>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12" name="Bildobjekt 11" descr="miunlogo.wmf"/>
          <p:cNvPicPr>
            <a:picLocks noChangeAspect="1"/>
          </p:cNvPicPr>
          <p:nvPr userDrawn="1"/>
        </p:nvPicPr>
        <p:blipFill>
          <a:blip r:embed="rId3" cstate="screen"/>
          <a:stretch>
            <a:fillRect/>
          </a:stretch>
        </p:blipFill>
        <p:spPr>
          <a:xfrm>
            <a:off x="7731125" y="6234293"/>
            <a:ext cx="1051894" cy="596908"/>
          </a:xfrm>
          <a:prstGeom prst="rect">
            <a:avLst/>
          </a:prstGeom>
        </p:spPr>
      </p:pic>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Anpassad layout">
    <p:spTree>
      <p:nvGrpSpPr>
        <p:cNvPr id="1" name=""/>
        <p:cNvGrpSpPr/>
        <p:nvPr/>
      </p:nvGrpSpPr>
      <p:grpSpPr>
        <a:xfrm>
          <a:off x="0" y="0"/>
          <a:ext cx="0" cy="0"/>
          <a:chOff x="0" y="0"/>
          <a:chExt cx="0" cy="0"/>
        </a:xfrm>
      </p:grpSpPr>
      <p:sp>
        <p:nvSpPr>
          <p:cNvPr id="13" name="Rektangel 12"/>
          <p:cNvSpPr/>
          <p:nvPr userDrawn="1"/>
        </p:nvSpPr>
        <p:spPr>
          <a:xfrm>
            <a:off x="228600" y="228600"/>
            <a:ext cx="8686800" cy="59234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 name="Frihandsfigur 14"/>
          <p:cNvSpPr/>
          <p:nvPr userDrawn="1"/>
        </p:nvSpPr>
        <p:spPr>
          <a:xfrm rot="60000">
            <a:off x="302025" y="315820"/>
            <a:ext cx="8566723" cy="5737517"/>
          </a:xfrm>
          <a:custGeom>
            <a:avLst/>
            <a:gdLst>
              <a:gd name="connsiteX0" fmla="*/ 0 w 8382000"/>
              <a:gd name="connsiteY0" fmla="*/ 0 h 5257800"/>
              <a:gd name="connsiteX1" fmla="*/ 8382000 w 8382000"/>
              <a:gd name="connsiteY1" fmla="*/ 0 h 5257800"/>
              <a:gd name="connsiteX2" fmla="*/ 8382000 w 8382000"/>
              <a:gd name="connsiteY2" fmla="*/ 5257800 h 5257800"/>
              <a:gd name="connsiteX3" fmla="*/ 0 w 8382000"/>
              <a:gd name="connsiteY3" fmla="*/ 5257800 h 5257800"/>
              <a:gd name="connsiteX4" fmla="*/ 0 w 8382000"/>
              <a:gd name="connsiteY4" fmla="*/ 0 h 525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0" h="5257800">
                <a:moveTo>
                  <a:pt x="0" y="0"/>
                </a:moveTo>
                <a:lnTo>
                  <a:pt x="8382000" y="0"/>
                </a:lnTo>
                <a:lnTo>
                  <a:pt x="8382000" y="5257800"/>
                </a:lnTo>
                <a:lnTo>
                  <a:pt x="0" y="5257800"/>
                </a:lnTo>
                <a:lnTo>
                  <a:pt x="0" y="0"/>
                </a:lnTo>
                <a:close/>
              </a:path>
            </a:pathLst>
          </a:custGeom>
          <a:solidFill>
            <a:schemeClr val="accent2"/>
          </a:solidFill>
          <a:ln>
            <a:noFill/>
          </a:ln>
          <a:effectLst/>
          <a:scene3d>
            <a:camera prst="orthographicFront">
              <a:rot lat="0" lon="0" rev="3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pic>
        <p:nvPicPr>
          <p:cNvPr id="12" name="Bildobjekt 11" descr="MIUN_punkt_se_ROSA.wmf"/>
          <p:cNvPicPr>
            <a:picLocks noChangeAspect="1"/>
          </p:cNvPicPr>
          <p:nvPr userDrawn="1"/>
        </p:nvPicPr>
        <p:blipFill>
          <a:blip r:embed="rId2" cstate="screen"/>
          <a:stretch>
            <a:fillRect/>
          </a:stretch>
        </p:blipFill>
        <p:spPr>
          <a:xfrm>
            <a:off x="7454009" y="519343"/>
            <a:ext cx="1158197" cy="464709"/>
          </a:xfrm>
          <a:prstGeom prst="rect">
            <a:avLst/>
          </a:prstGeom>
        </p:spPr>
      </p:pic>
      <p:sp>
        <p:nvSpPr>
          <p:cNvPr id="14" name="Platshållare för bild 13"/>
          <p:cNvSpPr>
            <a:spLocks noGrp="1"/>
          </p:cNvSpPr>
          <p:nvPr>
            <p:ph type="pic" sz="quarter" idx="11"/>
          </p:nvPr>
        </p:nvSpPr>
        <p:spPr>
          <a:xfrm rot="21540000">
            <a:off x="4475636" y="1303610"/>
            <a:ext cx="4138319" cy="2868612"/>
          </a:xfrm>
          <a:scene3d>
            <a:camera prst="orthographicFront">
              <a:rot lat="0" lon="0" rev="21540000"/>
            </a:camera>
            <a:lightRig rig="threePt" dir="t"/>
          </a:scene3d>
        </p:spPr>
        <p:txBody>
          <a:bodyPr/>
          <a:lstStyle/>
          <a:p>
            <a:endParaRPr lang="sv-SE" dirty="0"/>
          </a:p>
        </p:txBody>
      </p:sp>
      <p:sp>
        <p:nvSpPr>
          <p:cNvPr id="16"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fld id="{4351E8F4-E270-3245-A240-247F4DFACE25}" type="datetimeFigureOut">
              <a:rPr lang="sv-SE" smtClean="0"/>
              <a:pPr/>
              <a:t>2015-01-13</a:t>
            </a:fld>
            <a:endParaRPr lang="sv-SE" dirty="0"/>
          </a:p>
        </p:txBody>
      </p:sp>
      <p:sp>
        <p:nvSpPr>
          <p:cNvPr id="17"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a:t>
            </a:fld>
            <a:endParaRPr lang="sv-SE" dirty="0"/>
          </a:p>
        </p:txBody>
      </p:sp>
      <p:sp>
        <p:nvSpPr>
          <p:cNvPr id="18"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endParaRPr lang="sv-SE" dirty="0"/>
          </a:p>
        </p:txBody>
      </p:sp>
      <p:sp>
        <p:nvSpPr>
          <p:cNvPr id="21" name="Platshållare för text 15"/>
          <p:cNvSpPr>
            <a:spLocks noGrp="1"/>
          </p:cNvSpPr>
          <p:nvPr>
            <p:ph type="body" sz="quarter" idx="14"/>
          </p:nvPr>
        </p:nvSpPr>
        <p:spPr>
          <a:xfrm>
            <a:off x="663730" y="1694265"/>
            <a:ext cx="3791761" cy="27403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Rubrik 1"/>
          <p:cNvSpPr>
            <a:spLocks noGrp="1"/>
          </p:cNvSpPr>
          <p:nvPr>
            <p:ph type="ctrTitle" hasCustomPrompt="1"/>
          </p:nvPr>
        </p:nvSpPr>
        <p:spPr>
          <a:xfrm>
            <a:off x="665315" y="1208685"/>
            <a:ext cx="4384242" cy="470930"/>
          </a:xfrm>
        </p:spPr>
        <p:txBody>
          <a:bodyPr>
            <a:noAutofit/>
          </a:bodyPr>
          <a:lstStyle>
            <a:lvl1pPr>
              <a:defRPr sz="2400">
                <a:solidFill>
                  <a:schemeClr val="bg1"/>
                </a:solidFill>
              </a:defRPr>
            </a:lvl1pPr>
          </a:lstStyle>
          <a:p>
            <a:r>
              <a:rPr lang="sv-SE" dirty="0" smtClean="0"/>
              <a:t>rubrikformat stor</a:t>
            </a:r>
            <a:endParaRPr lang="sv-SE" dirty="0"/>
          </a:p>
        </p:txBody>
      </p:sp>
      <p:pic>
        <p:nvPicPr>
          <p:cNvPr id="19" name="Bildobjekt 18" descr="miunlogo.wmf"/>
          <p:cNvPicPr>
            <a:picLocks noChangeAspect="1"/>
          </p:cNvPicPr>
          <p:nvPr userDrawn="1"/>
        </p:nvPicPr>
        <p:blipFill>
          <a:blip r:embed="rId3" cstate="screen"/>
          <a:stretch>
            <a:fillRect/>
          </a:stretch>
        </p:blipFill>
        <p:spPr>
          <a:xfrm>
            <a:off x="7731125" y="6234293"/>
            <a:ext cx="1051894" cy="596908"/>
          </a:xfrm>
          <a:prstGeom prst="rect">
            <a:avLst/>
          </a:prstGeom>
        </p:spPr>
      </p:pic>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Anpassad layout">
    <p:spTree>
      <p:nvGrpSpPr>
        <p:cNvPr id="1" name=""/>
        <p:cNvGrpSpPr/>
        <p:nvPr/>
      </p:nvGrpSpPr>
      <p:grpSpPr>
        <a:xfrm>
          <a:off x="0" y="0"/>
          <a:ext cx="0" cy="0"/>
          <a:chOff x="0" y="0"/>
          <a:chExt cx="0" cy="0"/>
        </a:xfrm>
      </p:grpSpPr>
      <p:sp>
        <p:nvSpPr>
          <p:cNvPr id="7" name="Rektangel 6"/>
          <p:cNvSpPr/>
          <p:nvPr userDrawn="1"/>
        </p:nvSpPr>
        <p:spPr>
          <a:xfrm>
            <a:off x="228600" y="228600"/>
            <a:ext cx="8686800" cy="59234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8" name="Bildobjekt 7" descr="Miun_bild.jpg"/>
          <p:cNvPicPr>
            <a:picLocks noChangeAspect="1"/>
          </p:cNvPicPr>
          <p:nvPr userDrawn="1"/>
        </p:nvPicPr>
        <p:blipFill>
          <a:blip r:embed="rId2" cstate="screen"/>
          <a:stretch>
            <a:fillRect/>
          </a:stretch>
        </p:blipFill>
        <p:spPr>
          <a:xfrm rot="60000">
            <a:off x="286155" y="322601"/>
            <a:ext cx="8583131" cy="5723628"/>
          </a:xfrm>
          <a:prstGeom prst="rect">
            <a:avLst/>
          </a:prstGeom>
          <a:scene3d>
            <a:camera prst="orthographicFront">
              <a:rot lat="0" lon="0" rev="30000"/>
            </a:camera>
            <a:lightRig rig="threePt" dir="t"/>
          </a:scene3d>
        </p:spPr>
      </p:pic>
      <p:sp>
        <p:nvSpPr>
          <p:cNvPr id="10" name="Rubrik 1"/>
          <p:cNvSpPr>
            <a:spLocks noGrp="1"/>
          </p:cNvSpPr>
          <p:nvPr>
            <p:ph type="ctrTitle" hasCustomPrompt="1"/>
          </p:nvPr>
        </p:nvSpPr>
        <p:spPr>
          <a:xfrm>
            <a:off x="685800" y="2130425"/>
            <a:ext cx="5835014" cy="686002"/>
          </a:xfrm>
        </p:spPr>
        <p:txBody>
          <a:bodyPr>
            <a:normAutofit/>
          </a:bodyPr>
          <a:lstStyle>
            <a:lvl1pPr>
              <a:defRPr sz="3600">
                <a:solidFill>
                  <a:schemeClr val="accent4"/>
                </a:solidFill>
              </a:defRPr>
            </a:lvl1pPr>
          </a:lstStyle>
          <a:p>
            <a:r>
              <a:rPr lang="sv-SE" dirty="0" smtClean="0"/>
              <a:t>rubrikformat stor</a:t>
            </a:r>
            <a:endParaRPr lang="sv-SE" dirty="0"/>
          </a:p>
        </p:txBody>
      </p:sp>
      <p:pic>
        <p:nvPicPr>
          <p:cNvPr id="11" name="Bildobjekt 10" descr="MIUN_punkt_se_ROSA.wmf"/>
          <p:cNvPicPr>
            <a:picLocks noChangeAspect="1"/>
          </p:cNvPicPr>
          <p:nvPr userDrawn="1"/>
        </p:nvPicPr>
        <p:blipFill>
          <a:blip r:embed="rId3" cstate="screen"/>
          <a:stretch>
            <a:fillRect/>
          </a:stretch>
        </p:blipFill>
        <p:spPr>
          <a:xfrm>
            <a:off x="7457165" y="521320"/>
            <a:ext cx="1151885" cy="460754"/>
          </a:xfrm>
          <a:prstGeom prst="rect">
            <a:avLst/>
          </a:prstGeom>
        </p:spPr>
      </p:pic>
      <p:sp>
        <p:nvSpPr>
          <p:cNvPr id="12" name="Platshållare för datum 3"/>
          <p:cNvSpPr>
            <a:spLocks noGrp="1"/>
          </p:cNvSpPr>
          <p:nvPr>
            <p:ph type="dt" sz="half" idx="10"/>
          </p:nvPr>
        </p:nvSpPr>
        <p:spPr>
          <a:xfrm>
            <a:off x="170407" y="6356350"/>
            <a:ext cx="2133600" cy="365125"/>
          </a:xfrm>
        </p:spPr>
        <p:txBody>
          <a:bodyPr/>
          <a:lstStyle>
            <a:lvl1pPr>
              <a:defRPr>
                <a:solidFill>
                  <a:schemeClr val="tx1"/>
                </a:solidFill>
              </a:defRPr>
            </a:lvl1pPr>
          </a:lstStyle>
          <a:p>
            <a:fld id="{4351E8F4-E270-3245-A240-247F4DFACE25}" type="datetimeFigureOut">
              <a:rPr lang="sv-SE" smtClean="0"/>
              <a:pPr/>
              <a:t>2015-01-13</a:t>
            </a:fld>
            <a:endParaRPr lang="sv-SE" dirty="0"/>
          </a:p>
        </p:txBody>
      </p:sp>
      <p:sp>
        <p:nvSpPr>
          <p:cNvPr id="13" name="Platshållare för bildnummer 15"/>
          <p:cNvSpPr>
            <a:spLocks noGrp="1"/>
          </p:cNvSpPr>
          <p:nvPr>
            <p:ph type="sldNum" sz="quarter" idx="12"/>
          </p:nvPr>
        </p:nvSpPr>
        <p:spPr>
          <a:xfrm>
            <a:off x="5354827" y="6356350"/>
            <a:ext cx="1661292" cy="365125"/>
          </a:xfrm>
        </p:spPr>
        <p:txBody>
          <a:bodyPr/>
          <a:lstStyle>
            <a:lvl1pPr>
              <a:defRPr>
                <a:solidFill>
                  <a:srgbClr val="000000"/>
                </a:solidFill>
              </a:defRPr>
            </a:lvl1pPr>
          </a:lstStyle>
          <a:p>
            <a:fld id="{40C4B306-099F-D54F-9B6F-12703FFD4310}" type="slidenum">
              <a:rPr lang="sv-SE" smtClean="0"/>
              <a:pPr/>
              <a:t>‹#›</a:t>
            </a:fld>
            <a:endParaRPr lang="sv-SE" dirty="0"/>
          </a:p>
        </p:txBody>
      </p:sp>
      <p:sp>
        <p:nvSpPr>
          <p:cNvPr id="14" name="Platshållare för sidfot 16"/>
          <p:cNvSpPr>
            <a:spLocks noGrp="1"/>
          </p:cNvSpPr>
          <p:nvPr>
            <p:ph type="ftr" sz="quarter" idx="13"/>
          </p:nvPr>
        </p:nvSpPr>
        <p:spPr>
          <a:xfrm>
            <a:off x="2919350" y="6356350"/>
            <a:ext cx="1894629" cy="365125"/>
          </a:xfrm>
        </p:spPr>
        <p:txBody>
          <a:bodyPr/>
          <a:lstStyle>
            <a:lvl1pPr>
              <a:defRPr>
                <a:solidFill>
                  <a:schemeClr val="tx1"/>
                </a:solidFill>
              </a:defRPr>
            </a:lvl1pPr>
          </a:lstStyle>
          <a:p>
            <a:endParaRPr lang="sv-SE" dirty="0"/>
          </a:p>
        </p:txBody>
      </p:sp>
      <p:pic>
        <p:nvPicPr>
          <p:cNvPr id="16" name="Bildobjekt 15" descr="miunlogo.wmf"/>
          <p:cNvPicPr>
            <a:picLocks noChangeAspect="1"/>
          </p:cNvPicPr>
          <p:nvPr userDrawn="1"/>
        </p:nvPicPr>
        <p:blipFill>
          <a:blip r:embed="rId4" cstate="screen"/>
          <a:stretch>
            <a:fillRect/>
          </a:stretch>
        </p:blipFill>
        <p:spPr>
          <a:xfrm>
            <a:off x="7731125" y="6234293"/>
            <a:ext cx="1051894" cy="596908"/>
          </a:xfrm>
          <a:prstGeom prst="rect">
            <a:avLst/>
          </a:prstGeom>
        </p:spPr>
      </p:pic>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t">
            <a:normAutofit/>
          </a:bodyPr>
          <a:lstStyle/>
          <a:p>
            <a:r>
              <a:rPr lang="sv-SE" dirty="0" smtClean="0"/>
              <a:t>rubrikformat stor</a:t>
            </a:r>
            <a:endParaRPr lang="sv-SE" dirty="0"/>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0000"/>
                </a:solidFill>
                <a:latin typeface="Arial"/>
                <a:cs typeface="Arial"/>
              </a:defRPr>
            </a:lvl1pPr>
          </a:lstStyle>
          <a:p>
            <a:fld id="{4351E8F4-E270-3245-A240-247F4DFACE25}" type="datetimeFigureOut">
              <a:rPr lang="sv-SE" smtClean="0"/>
              <a:pPr/>
              <a:t>2015-01-13</a:t>
            </a:fld>
            <a:endParaRPr lang="sv-SE" dirty="0"/>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0000"/>
                </a:solidFill>
                <a:latin typeface="Arial"/>
                <a:cs typeface="Arial"/>
              </a:defRPr>
            </a:lvl1pPr>
          </a:lstStyle>
          <a:p>
            <a:endParaRPr lang="sv-SE" dirty="0"/>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0000"/>
                </a:solidFill>
                <a:latin typeface="Arial"/>
                <a:cs typeface="Arial"/>
              </a:defRPr>
            </a:lvl1pPr>
          </a:lstStyle>
          <a:p>
            <a:fld id="{40C4B306-099F-D54F-9B6F-12703FFD4310}" type="slidenum">
              <a:rPr lang="sv-SE" smtClean="0"/>
              <a:pPr/>
              <a:t>‹#›</a:t>
            </a:fld>
            <a:endParaRPr lang="sv-S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iming>
    <p:tnLst>
      <p:par>
        <p:cTn id="1" dur="indefinite" restart="never" nodeType="tmRoot"/>
      </p:par>
    </p:tnLst>
  </p:timing>
  <p:txStyles>
    <p:titleStyle>
      <a:lvl1pPr algn="l" defTabSz="457200" rtl="0" eaLnBrk="1" latinLnBrk="0" hangingPunct="1">
        <a:spcBef>
          <a:spcPct val="0"/>
        </a:spcBef>
        <a:buNone/>
        <a:defRPr sz="4400" b="1" i="0" kern="1200" cap="all">
          <a:solidFill>
            <a:schemeClr val="tx1"/>
          </a:solidFill>
          <a:latin typeface="Arial"/>
          <a:ea typeface="+mj-ea"/>
          <a:cs typeface="Arial"/>
        </a:defRPr>
      </a:lvl1pPr>
    </p:titleStyle>
    <p:bodyStyle>
      <a:lvl1pPr marL="0" indent="-342900" algn="l" defTabSz="457200" rtl="0" eaLnBrk="1" latinLnBrk="0" hangingPunct="1">
        <a:spcBef>
          <a:spcPct val="20000"/>
        </a:spcBef>
        <a:buFontTx/>
        <a:buNone/>
        <a:defRPr sz="2000" b="0" kern="1200" cap="all">
          <a:solidFill>
            <a:schemeClr val="tx1"/>
          </a:solidFill>
          <a:latin typeface="Arial"/>
          <a:ea typeface="+mn-ea"/>
          <a:cs typeface="Arial"/>
        </a:defRPr>
      </a:lvl1pPr>
      <a:lvl2pPr marL="450850" indent="-180975" algn="l" defTabSz="457200" rtl="0" eaLnBrk="1" latinLnBrk="0" hangingPunct="1">
        <a:spcBef>
          <a:spcPct val="20000"/>
        </a:spcBef>
        <a:buFont typeface="Arial"/>
        <a:buChar char="–"/>
        <a:defRPr sz="1800" kern="1200" cap="none">
          <a:solidFill>
            <a:schemeClr val="tx1"/>
          </a:solidFill>
          <a:latin typeface="Arial"/>
          <a:ea typeface="+mn-ea"/>
          <a:cs typeface="Arial"/>
        </a:defRPr>
      </a:lvl2pPr>
      <a:lvl3pPr marL="900113" indent="-179388"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162050" indent="-180975" algn="l" defTabSz="457200" rtl="0" eaLnBrk="1" latinLnBrk="0" hangingPunct="1">
        <a:spcBef>
          <a:spcPct val="20000"/>
        </a:spcBef>
        <a:buFont typeface="Arial"/>
        <a:buChar char="–"/>
        <a:defRPr sz="1400" b="1" kern="1200" cap="all">
          <a:solidFill>
            <a:schemeClr val="tx1"/>
          </a:solidFill>
          <a:latin typeface="Arial"/>
          <a:ea typeface="+mn-ea"/>
          <a:cs typeface="Arial"/>
        </a:defRPr>
      </a:lvl4pPr>
      <a:lvl5pPr marL="1522413" indent="-180975" algn="l" defTabSz="457200" rtl="0" eaLnBrk="1" latinLnBrk="0" hangingPunct="1">
        <a:spcBef>
          <a:spcPct val="20000"/>
        </a:spcBef>
        <a:buFont typeface="Arial"/>
        <a:buChar char="»"/>
        <a:defRPr sz="1400" b="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miun.se/medarbetare/stod/lika-villkor1"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se/url?sa=i&amp;rct=j&amp;q=&amp;esrc=s&amp;frm=1&amp;source=images&amp;cd=&amp;cad=rja&amp;uact=8&amp;ved=0CAcQjRw&amp;url=http://www.blf.se/varning-foer-att-stjaela-denna-flagga/&amp;ei=f9B1VK36OYu7PeaQgIgG&amp;bvm=bv.80642063,d.bGQ&amp;psig=AFQjCNHGMiB1dkbGab7tbh7nShYy1cEPNA&amp;ust=1417093619910739"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www.google.se/url?sa=i&amp;rct=j&amp;q=&amp;esrc=s&amp;frm=1&amp;source=images&amp;cd=&amp;cad=rja&amp;uact=8&amp;ved=0CAcQjRw&amp;url=http://studio-ghibli.wikia.com/wiki/File:Svenska_Flaggan.png&amp;ei=s9F1VMrpKIHfOPexgKgF&amp;bvm=bv.80642063,d.bGQ&amp;psig=AFQjCNE-kudtjX7MP6wmvapz3XBDMX71xg&amp;ust=141709391140668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se/url?sa=i&amp;rct=j&amp;q=&amp;esrc=s&amp;frm=1&amp;source=images&amp;cd=&amp;cad=rja&amp;uact=8&amp;ved=0CAcQjRw&amp;url=http://sverigesradio.se/sida/artikel.aspx?programid=161&amp;artikel=4576519&amp;ei=_VlPVNGVBcSnygP57oLICQ&amp;bvm=bv.77880786,d.bGQ&amp;psig=AFQjCNEy4hTQugkQwPpeuUL6ydnG0HU_BQ&amp;ust=1414572879811433"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570065" y="1370610"/>
            <a:ext cx="6926110" cy="2858490"/>
          </a:xfrm>
        </p:spPr>
        <p:txBody>
          <a:bodyPr/>
          <a:lstStyle/>
          <a:p>
            <a:r>
              <a:rPr lang="sv-SE" dirty="0" smtClean="0"/>
              <a:t/>
            </a:r>
            <a:br>
              <a:rPr lang="sv-SE" dirty="0" smtClean="0"/>
            </a:br>
            <a:r>
              <a:rPr lang="sv-SE" sz="2800" dirty="0" smtClean="0"/>
              <a:t>Lika villkor vid Mittuniversitetet</a:t>
            </a:r>
            <a:br>
              <a:rPr lang="sv-SE" sz="2800" dirty="0" smtClean="0"/>
            </a:br>
            <a:r>
              <a:rPr lang="sv-SE" sz="2800" dirty="0" smtClean="0"/>
              <a:t/>
            </a:r>
            <a:br>
              <a:rPr lang="sv-SE" sz="2800" dirty="0" smtClean="0"/>
            </a:br>
            <a:r>
              <a:rPr lang="sv-SE" sz="2000" dirty="0" smtClean="0"/>
              <a:t>kort introduktion för anställda </a:t>
            </a:r>
            <a:endParaRPr lang="sv-SE"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4"/>
          </p:nvPr>
        </p:nvSpPr>
        <p:spPr>
          <a:xfrm>
            <a:off x="0" y="1838326"/>
            <a:ext cx="4086225" cy="5019674"/>
          </a:xfrm>
        </p:spPr>
        <p:txBody>
          <a:bodyPr>
            <a:normAutofit/>
          </a:bodyPr>
          <a:lstStyle/>
          <a:p>
            <a:pPr lvl="1">
              <a:lnSpc>
                <a:spcPct val="160000"/>
              </a:lnSpc>
              <a:buNone/>
            </a:pPr>
            <a:r>
              <a:rPr lang="sv-SE" u="sng" dirty="0" smtClean="0">
                <a:solidFill>
                  <a:schemeClr val="tx1"/>
                </a:solidFill>
              </a:rPr>
              <a:t>Direkt eller indirekt diskriminering</a:t>
            </a:r>
            <a:r>
              <a:rPr lang="sv-SE" dirty="0" smtClean="0">
                <a:solidFill>
                  <a:schemeClr val="tx1"/>
                </a:solidFill>
              </a:rPr>
              <a:t>: på </a:t>
            </a:r>
            <a:r>
              <a:rPr lang="sv-SE" b="1" dirty="0" smtClean="0">
                <a:solidFill>
                  <a:schemeClr val="tx1"/>
                </a:solidFill>
              </a:rPr>
              <a:t>osakliga grunder behandlar</a:t>
            </a:r>
            <a:r>
              <a:rPr lang="sv-SE" dirty="0" smtClean="0">
                <a:solidFill>
                  <a:schemeClr val="tx1"/>
                </a:solidFill>
              </a:rPr>
              <a:t> någon </a:t>
            </a:r>
            <a:r>
              <a:rPr lang="sv-SE" b="1" dirty="0" smtClean="0">
                <a:solidFill>
                  <a:schemeClr val="tx1"/>
                </a:solidFill>
              </a:rPr>
              <a:t>sämre än andra </a:t>
            </a:r>
            <a:r>
              <a:rPr lang="sv-SE" dirty="0" smtClean="0">
                <a:solidFill>
                  <a:schemeClr val="tx1"/>
                </a:solidFill>
              </a:rPr>
              <a:t>och missgynnandet har samband med diskrimineringsgrunderna. </a:t>
            </a:r>
          </a:p>
          <a:p>
            <a:pPr lvl="1">
              <a:lnSpc>
                <a:spcPct val="160000"/>
              </a:lnSpc>
            </a:pPr>
            <a:endParaRPr lang="sv-SE" sz="700" b="1" dirty="0" smtClean="0">
              <a:solidFill>
                <a:schemeClr val="tx1"/>
              </a:solidFill>
            </a:endParaRPr>
          </a:p>
          <a:p>
            <a:pPr lvl="1">
              <a:lnSpc>
                <a:spcPct val="160000"/>
              </a:lnSpc>
              <a:buNone/>
            </a:pPr>
            <a:endParaRPr lang="sv-SE" dirty="0" smtClean="0">
              <a:solidFill>
                <a:schemeClr val="tx1"/>
              </a:solidFill>
            </a:endParaRPr>
          </a:p>
          <a:p>
            <a:pPr lvl="1">
              <a:lnSpc>
                <a:spcPct val="160000"/>
              </a:lnSpc>
              <a:buNone/>
            </a:pPr>
            <a:endParaRPr lang="sv-SE" dirty="0" smtClean="0">
              <a:solidFill>
                <a:schemeClr val="tx1"/>
              </a:solidFill>
            </a:endParaRPr>
          </a:p>
          <a:p>
            <a:pPr lvl="1">
              <a:lnSpc>
                <a:spcPct val="160000"/>
              </a:lnSpc>
              <a:buNone/>
            </a:pPr>
            <a:r>
              <a:rPr lang="sv-SE" dirty="0" smtClean="0">
                <a:solidFill>
                  <a:schemeClr val="tx1"/>
                </a:solidFill>
              </a:rPr>
              <a:t> </a:t>
            </a:r>
          </a:p>
          <a:p>
            <a:pPr>
              <a:lnSpc>
                <a:spcPct val="90000"/>
              </a:lnSpc>
            </a:pPr>
            <a:endParaRPr lang="sv-SE" b="1" dirty="0" smtClean="0"/>
          </a:p>
        </p:txBody>
      </p:sp>
      <p:sp>
        <p:nvSpPr>
          <p:cNvPr id="7" name="Rubrik 6"/>
          <p:cNvSpPr>
            <a:spLocks noGrp="1"/>
          </p:cNvSpPr>
          <p:nvPr>
            <p:ph type="ctrTitle"/>
          </p:nvPr>
        </p:nvSpPr>
        <p:spPr>
          <a:xfrm>
            <a:off x="323850" y="933175"/>
            <a:ext cx="5835014" cy="1114699"/>
          </a:xfrm>
        </p:spPr>
        <p:txBody>
          <a:bodyPr>
            <a:normAutofit fontScale="90000"/>
          </a:bodyPr>
          <a:lstStyle/>
          <a:p>
            <a:r>
              <a:rPr lang="sv-SE" sz="2700" dirty="0" smtClean="0"/>
              <a:t>Diskriminering, trakasserier</a:t>
            </a:r>
            <a:br>
              <a:rPr lang="sv-SE" sz="2700" dirty="0" smtClean="0"/>
            </a:br>
            <a:r>
              <a:rPr lang="sv-SE" sz="2700" dirty="0" smtClean="0"/>
              <a:t>och kränkande särbehandling</a:t>
            </a:r>
            <a:r>
              <a:rPr lang="sv-SE" dirty="0" smtClean="0"/>
              <a:t/>
            </a:r>
            <a:br>
              <a:rPr lang="sv-SE" dirty="0" smtClean="0"/>
            </a:br>
            <a:endParaRPr lang="sv-SE" dirty="0"/>
          </a:p>
        </p:txBody>
      </p:sp>
      <p:pic>
        <p:nvPicPr>
          <p:cNvPr id="99329" name="Picture 1" descr="H:\Niklas\Lika villkor\Presentationer\MI7A9910.jpg"/>
          <p:cNvPicPr>
            <a:picLocks noChangeAspect="1" noChangeArrowheads="1"/>
          </p:cNvPicPr>
          <p:nvPr/>
        </p:nvPicPr>
        <p:blipFill>
          <a:blip r:embed="rId3" cstate="print"/>
          <a:srcRect/>
          <a:stretch>
            <a:fillRect/>
          </a:stretch>
        </p:blipFill>
        <p:spPr bwMode="auto">
          <a:xfrm>
            <a:off x="4457700" y="2032000"/>
            <a:ext cx="4238625" cy="2825750"/>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4"/>
          </p:nvPr>
        </p:nvSpPr>
        <p:spPr>
          <a:xfrm>
            <a:off x="1" y="2019301"/>
            <a:ext cx="4533900" cy="5019674"/>
          </a:xfrm>
        </p:spPr>
        <p:txBody>
          <a:bodyPr>
            <a:normAutofit lnSpcReduction="10000"/>
          </a:bodyPr>
          <a:lstStyle/>
          <a:p>
            <a:pPr lvl="1">
              <a:lnSpc>
                <a:spcPct val="160000"/>
              </a:lnSpc>
              <a:buNone/>
            </a:pPr>
            <a:r>
              <a:rPr lang="sv-SE" u="sng" dirty="0" smtClean="0">
                <a:solidFill>
                  <a:schemeClr val="tx1"/>
                </a:solidFill>
              </a:rPr>
              <a:t>Bristande tillgänglighet</a:t>
            </a:r>
            <a:r>
              <a:rPr lang="sv-SE" dirty="0" smtClean="0">
                <a:solidFill>
                  <a:schemeClr val="tx1"/>
                </a:solidFill>
              </a:rPr>
              <a:t>: </a:t>
            </a:r>
            <a:r>
              <a:rPr lang="sv-SE" b="1" dirty="0" smtClean="0">
                <a:solidFill>
                  <a:schemeClr val="tx1"/>
                </a:solidFill>
              </a:rPr>
              <a:t>missgynnande</a:t>
            </a:r>
            <a:r>
              <a:rPr lang="sv-SE" dirty="0" smtClean="0">
                <a:solidFill>
                  <a:schemeClr val="tx1"/>
                </a:solidFill>
              </a:rPr>
              <a:t> av en person med en </a:t>
            </a:r>
            <a:r>
              <a:rPr lang="sv-SE" b="1" dirty="0" err="1" smtClean="0">
                <a:solidFill>
                  <a:schemeClr val="tx1"/>
                </a:solidFill>
              </a:rPr>
              <a:t>funktions-nedsättning</a:t>
            </a:r>
            <a:r>
              <a:rPr lang="sv-SE" b="1" dirty="0" smtClean="0">
                <a:solidFill>
                  <a:schemeClr val="tx1"/>
                </a:solidFill>
              </a:rPr>
              <a:t> </a:t>
            </a:r>
            <a:r>
              <a:rPr lang="sv-SE" dirty="0" smtClean="0">
                <a:solidFill>
                  <a:schemeClr val="tx1"/>
                </a:solidFill>
              </a:rPr>
              <a:t>genom att sådana åtgärder för tillgänglighet inte har vidtagits för att den personen ska komma i en jämförbar situation med personer utan denna </a:t>
            </a:r>
            <a:r>
              <a:rPr lang="sv-SE" dirty="0" err="1" smtClean="0">
                <a:solidFill>
                  <a:schemeClr val="tx1"/>
                </a:solidFill>
              </a:rPr>
              <a:t>funktions-nedsättning</a:t>
            </a:r>
            <a:r>
              <a:rPr lang="sv-SE" dirty="0" smtClean="0">
                <a:solidFill>
                  <a:schemeClr val="tx1"/>
                </a:solidFill>
              </a:rPr>
              <a:t> </a:t>
            </a:r>
          </a:p>
          <a:p>
            <a:pPr lvl="1">
              <a:lnSpc>
                <a:spcPct val="160000"/>
              </a:lnSpc>
            </a:pPr>
            <a:endParaRPr lang="sv-SE" sz="700" b="1" dirty="0" smtClean="0">
              <a:solidFill>
                <a:schemeClr val="tx1"/>
              </a:solidFill>
            </a:endParaRPr>
          </a:p>
          <a:p>
            <a:pPr lvl="1">
              <a:lnSpc>
                <a:spcPct val="160000"/>
              </a:lnSpc>
            </a:pPr>
            <a:endParaRPr lang="sv-SE" dirty="0" smtClean="0">
              <a:solidFill>
                <a:schemeClr val="tx1"/>
              </a:solidFill>
            </a:endParaRPr>
          </a:p>
          <a:p>
            <a:pPr lvl="1">
              <a:lnSpc>
                <a:spcPct val="160000"/>
              </a:lnSpc>
              <a:buNone/>
            </a:pPr>
            <a:endParaRPr lang="sv-SE" dirty="0" smtClean="0">
              <a:solidFill>
                <a:schemeClr val="tx1"/>
              </a:solidFill>
            </a:endParaRPr>
          </a:p>
          <a:p>
            <a:pPr lvl="1">
              <a:lnSpc>
                <a:spcPct val="160000"/>
              </a:lnSpc>
              <a:buNone/>
            </a:pPr>
            <a:r>
              <a:rPr lang="sv-SE" dirty="0" smtClean="0">
                <a:solidFill>
                  <a:schemeClr val="tx1"/>
                </a:solidFill>
              </a:rPr>
              <a:t> </a:t>
            </a:r>
          </a:p>
          <a:p>
            <a:pPr>
              <a:lnSpc>
                <a:spcPct val="90000"/>
              </a:lnSpc>
            </a:pPr>
            <a:endParaRPr lang="sv-SE" b="1" dirty="0" smtClean="0"/>
          </a:p>
        </p:txBody>
      </p:sp>
      <p:sp>
        <p:nvSpPr>
          <p:cNvPr id="7" name="Rubrik 6"/>
          <p:cNvSpPr>
            <a:spLocks noGrp="1"/>
          </p:cNvSpPr>
          <p:nvPr>
            <p:ph type="ctrTitle"/>
          </p:nvPr>
        </p:nvSpPr>
        <p:spPr>
          <a:xfrm>
            <a:off x="323850" y="933175"/>
            <a:ext cx="5835014" cy="1114699"/>
          </a:xfrm>
        </p:spPr>
        <p:txBody>
          <a:bodyPr>
            <a:normAutofit fontScale="90000"/>
          </a:bodyPr>
          <a:lstStyle/>
          <a:p>
            <a:r>
              <a:rPr lang="sv-SE" sz="2700" dirty="0" smtClean="0"/>
              <a:t>Diskriminering, trakasserier</a:t>
            </a:r>
            <a:br>
              <a:rPr lang="sv-SE" sz="2700" dirty="0" smtClean="0"/>
            </a:br>
            <a:r>
              <a:rPr lang="sv-SE" sz="2700" dirty="0" smtClean="0"/>
              <a:t>och kränkande särbehandling</a:t>
            </a:r>
            <a:r>
              <a:rPr lang="sv-SE" dirty="0" smtClean="0"/>
              <a:t/>
            </a:r>
            <a:br>
              <a:rPr lang="sv-SE" dirty="0" smtClean="0"/>
            </a:br>
            <a:endParaRPr lang="sv-SE" dirty="0"/>
          </a:p>
        </p:txBody>
      </p:sp>
      <p:pic>
        <p:nvPicPr>
          <p:cNvPr id="68610" name="Picture 2" descr="H:\Niklas\Lika villkor\Presentationer\MI7A0688.jpg"/>
          <p:cNvPicPr>
            <a:picLocks noChangeAspect="1" noChangeArrowheads="1"/>
          </p:cNvPicPr>
          <p:nvPr/>
        </p:nvPicPr>
        <p:blipFill>
          <a:blip r:embed="rId3" cstate="print"/>
          <a:srcRect/>
          <a:stretch>
            <a:fillRect/>
          </a:stretch>
        </p:blipFill>
        <p:spPr bwMode="auto">
          <a:xfrm>
            <a:off x="4543426" y="2225675"/>
            <a:ext cx="4114800" cy="2927350"/>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4"/>
          </p:nvPr>
        </p:nvSpPr>
        <p:spPr>
          <a:xfrm>
            <a:off x="0" y="2066926"/>
            <a:ext cx="4752975" cy="5019674"/>
          </a:xfrm>
        </p:spPr>
        <p:txBody>
          <a:bodyPr>
            <a:normAutofit fontScale="92500" lnSpcReduction="10000"/>
          </a:bodyPr>
          <a:lstStyle/>
          <a:p>
            <a:pPr lvl="1">
              <a:lnSpc>
                <a:spcPct val="160000"/>
              </a:lnSpc>
            </a:pPr>
            <a:endParaRPr lang="sv-SE" sz="700" b="1" dirty="0" smtClean="0">
              <a:solidFill>
                <a:schemeClr val="tx1"/>
              </a:solidFill>
            </a:endParaRPr>
          </a:p>
          <a:p>
            <a:pPr lvl="1">
              <a:lnSpc>
                <a:spcPct val="160000"/>
              </a:lnSpc>
            </a:pPr>
            <a:r>
              <a:rPr lang="sv-SE" u="sng" dirty="0" smtClean="0">
                <a:solidFill>
                  <a:schemeClr val="tx1"/>
                </a:solidFill>
              </a:rPr>
              <a:t>Trakasserier</a:t>
            </a:r>
            <a:r>
              <a:rPr lang="sv-SE" dirty="0" smtClean="0">
                <a:solidFill>
                  <a:schemeClr val="tx1"/>
                </a:solidFill>
              </a:rPr>
              <a:t>: </a:t>
            </a:r>
            <a:r>
              <a:rPr lang="sv-SE" b="1" dirty="0" smtClean="0">
                <a:solidFill>
                  <a:schemeClr val="tx1"/>
                </a:solidFill>
              </a:rPr>
              <a:t>kränker någons värdighet </a:t>
            </a:r>
            <a:r>
              <a:rPr lang="sv-SE" dirty="0" smtClean="0">
                <a:solidFill>
                  <a:schemeClr val="tx1"/>
                </a:solidFill>
              </a:rPr>
              <a:t>och det har samband med </a:t>
            </a:r>
            <a:r>
              <a:rPr lang="sv-SE" dirty="0" err="1" smtClean="0">
                <a:solidFill>
                  <a:schemeClr val="tx1"/>
                </a:solidFill>
              </a:rPr>
              <a:t>diskriminerings-grunderna</a:t>
            </a:r>
            <a:r>
              <a:rPr lang="sv-SE" dirty="0" smtClean="0">
                <a:solidFill>
                  <a:schemeClr val="tx1"/>
                </a:solidFill>
              </a:rPr>
              <a:t>. Det kan vara utfrysning, osynliggörande eller kränkande kommentarer.</a:t>
            </a:r>
          </a:p>
          <a:p>
            <a:pPr lvl="1">
              <a:lnSpc>
                <a:spcPct val="160000"/>
              </a:lnSpc>
            </a:pPr>
            <a:endParaRPr lang="sv-SE" sz="700" dirty="0" smtClean="0">
              <a:solidFill>
                <a:schemeClr val="tx1"/>
              </a:solidFill>
            </a:endParaRPr>
          </a:p>
          <a:p>
            <a:pPr lvl="1">
              <a:lnSpc>
                <a:spcPct val="160000"/>
              </a:lnSpc>
            </a:pPr>
            <a:r>
              <a:rPr lang="sv-SE" u="sng" dirty="0" smtClean="0">
                <a:solidFill>
                  <a:schemeClr val="tx1"/>
                </a:solidFill>
              </a:rPr>
              <a:t>Sexuella trakasserier</a:t>
            </a:r>
            <a:r>
              <a:rPr lang="sv-SE" dirty="0" smtClean="0">
                <a:solidFill>
                  <a:schemeClr val="tx1"/>
                </a:solidFill>
              </a:rPr>
              <a:t>: </a:t>
            </a:r>
            <a:r>
              <a:rPr lang="sv-SE" b="1" dirty="0" smtClean="0">
                <a:solidFill>
                  <a:schemeClr val="tx1"/>
                </a:solidFill>
              </a:rPr>
              <a:t>ovälkommen</a:t>
            </a:r>
            <a:r>
              <a:rPr lang="sv-SE" dirty="0" smtClean="0">
                <a:solidFill>
                  <a:schemeClr val="tx1"/>
                </a:solidFill>
              </a:rPr>
              <a:t> beröring, tafsande,  skämt, förslag, blickar eller bilder som är </a:t>
            </a:r>
            <a:r>
              <a:rPr lang="sv-SE" b="1" dirty="0" smtClean="0">
                <a:solidFill>
                  <a:schemeClr val="tx1"/>
                </a:solidFill>
              </a:rPr>
              <a:t>sexuellt anspelande</a:t>
            </a:r>
            <a:r>
              <a:rPr lang="sv-SE" dirty="0" smtClean="0">
                <a:solidFill>
                  <a:schemeClr val="tx1"/>
                </a:solidFill>
              </a:rPr>
              <a:t>.</a:t>
            </a:r>
          </a:p>
          <a:p>
            <a:pPr lvl="1">
              <a:lnSpc>
                <a:spcPct val="160000"/>
              </a:lnSpc>
              <a:buNone/>
            </a:pPr>
            <a:endParaRPr lang="sv-SE" dirty="0" smtClean="0">
              <a:solidFill>
                <a:schemeClr val="tx1"/>
              </a:solidFill>
            </a:endParaRPr>
          </a:p>
          <a:p>
            <a:pPr lvl="1">
              <a:lnSpc>
                <a:spcPct val="160000"/>
              </a:lnSpc>
              <a:buNone/>
            </a:pPr>
            <a:endParaRPr lang="sv-SE" dirty="0" smtClean="0">
              <a:solidFill>
                <a:schemeClr val="tx1"/>
              </a:solidFill>
            </a:endParaRPr>
          </a:p>
          <a:p>
            <a:pPr lvl="1">
              <a:lnSpc>
                <a:spcPct val="160000"/>
              </a:lnSpc>
              <a:buNone/>
            </a:pPr>
            <a:r>
              <a:rPr lang="sv-SE" dirty="0" smtClean="0">
                <a:solidFill>
                  <a:schemeClr val="tx1"/>
                </a:solidFill>
              </a:rPr>
              <a:t> </a:t>
            </a:r>
          </a:p>
          <a:p>
            <a:pPr>
              <a:lnSpc>
                <a:spcPct val="90000"/>
              </a:lnSpc>
            </a:pPr>
            <a:endParaRPr lang="sv-SE" b="1" dirty="0" smtClean="0"/>
          </a:p>
        </p:txBody>
      </p:sp>
      <p:sp>
        <p:nvSpPr>
          <p:cNvPr id="7" name="Rubrik 6"/>
          <p:cNvSpPr>
            <a:spLocks noGrp="1"/>
          </p:cNvSpPr>
          <p:nvPr>
            <p:ph type="ctrTitle"/>
          </p:nvPr>
        </p:nvSpPr>
        <p:spPr>
          <a:xfrm>
            <a:off x="323850" y="933175"/>
            <a:ext cx="5835014" cy="1114699"/>
          </a:xfrm>
        </p:spPr>
        <p:txBody>
          <a:bodyPr>
            <a:normAutofit fontScale="90000"/>
          </a:bodyPr>
          <a:lstStyle/>
          <a:p>
            <a:r>
              <a:rPr lang="sv-SE" sz="2700" dirty="0" smtClean="0"/>
              <a:t>Diskriminering, trakasserier</a:t>
            </a:r>
            <a:br>
              <a:rPr lang="sv-SE" sz="2700" dirty="0" smtClean="0"/>
            </a:br>
            <a:r>
              <a:rPr lang="sv-SE" sz="2700" dirty="0" smtClean="0"/>
              <a:t>och kränkande särbehandling</a:t>
            </a:r>
            <a:r>
              <a:rPr lang="sv-SE" dirty="0" smtClean="0"/>
              <a:t/>
            </a:r>
            <a:br>
              <a:rPr lang="sv-SE" dirty="0" smtClean="0"/>
            </a:br>
            <a:endParaRPr lang="sv-SE" dirty="0"/>
          </a:p>
        </p:txBody>
      </p:sp>
      <p:pic>
        <p:nvPicPr>
          <p:cNvPr id="96258" name="Picture 2" descr="H:\Niklas\Lika villkor\Presentationer\MI7A1095.jpg"/>
          <p:cNvPicPr>
            <a:picLocks noChangeAspect="1" noChangeArrowheads="1"/>
          </p:cNvPicPr>
          <p:nvPr/>
        </p:nvPicPr>
        <p:blipFill>
          <a:blip r:embed="rId3" cstate="print"/>
          <a:srcRect/>
          <a:stretch>
            <a:fillRect/>
          </a:stretch>
        </p:blipFill>
        <p:spPr bwMode="auto">
          <a:xfrm>
            <a:off x="4848225" y="2266950"/>
            <a:ext cx="3800475" cy="2533650"/>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4"/>
          </p:nvPr>
        </p:nvSpPr>
        <p:spPr>
          <a:xfrm>
            <a:off x="0" y="2066926"/>
            <a:ext cx="5953125" cy="5019674"/>
          </a:xfrm>
        </p:spPr>
        <p:txBody>
          <a:bodyPr>
            <a:normAutofit/>
          </a:bodyPr>
          <a:lstStyle/>
          <a:p>
            <a:pPr lvl="1">
              <a:lnSpc>
                <a:spcPct val="160000"/>
              </a:lnSpc>
            </a:pPr>
            <a:r>
              <a:rPr lang="sv-SE" u="sng" dirty="0" smtClean="0">
                <a:solidFill>
                  <a:schemeClr val="tx1"/>
                </a:solidFill>
              </a:rPr>
              <a:t>Kränkande särbehandling</a:t>
            </a:r>
            <a:r>
              <a:rPr lang="sv-SE" dirty="0" smtClean="0">
                <a:solidFill>
                  <a:schemeClr val="tx1"/>
                </a:solidFill>
              </a:rPr>
              <a:t>: återkommande </a:t>
            </a:r>
            <a:r>
              <a:rPr lang="sv-SE" b="1" dirty="0" smtClean="0">
                <a:solidFill>
                  <a:schemeClr val="tx1"/>
                </a:solidFill>
              </a:rPr>
              <a:t>klandervärda eller negativt präglade </a:t>
            </a:r>
            <a:r>
              <a:rPr lang="sv-SE" dirty="0" smtClean="0">
                <a:solidFill>
                  <a:schemeClr val="tx1"/>
                </a:solidFill>
              </a:rPr>
              <a:t>handlingar som riktas mot enskilda arbetstagare på ett kränkande sätt och kan leda till att dessa ställs </a:t>
            </a:r>
            <a:r>
              <a:rPr lang="sv-SE" b="1" dirty="0" smtClean="0">
                <a:solidFill>
                  <a:schemeClr val="tx1"/>
                </a:solidFill>
              </a:rPr>
              <a:t>utanför arbetsplatsens gemenskap</a:t>
            </a:r>
            <a:r>
              <a:rPr lang="sv-SE" dirty="0" smtClean="0">
                <a:solidFill>
                  <a:schemeClr val="tx1"/>
                </a:solidFill>
              </a:rPr>
              <a:t>.</a:t>
            </a:r>
          </a:p>
          <a:p>
            <a:pPr lvl="1">
              <a:lnSpc>
                <a:spcPct val="160000"/>
              </a:lnSpc>
            </a:pPr>
            <a:endParaRPr lang="sv-SE" dirty="0" smtClean="0">
              <a:solidFill>
                <a:schemeClr val="tx1"/>
              </a:solidFill>
            </a:endParaRPr>
          </a:p>
          <a:p>
            <a:pPr lvl="1">
              <a:lnSpc>
                <a:spcPct val="160000"/>
              </a:lnSpc>
              <a:buNone/>
            </a:pPr>
            <a:endParaRPr lang="sv-SE" dirty="0" smtClean="0">
              <a:solidFill>
                <a:schemeClr val="tx1"/>
              </a:solidFill>
            </a:endParaRPr>
          </a:p>
          <a:p>
            <a:pPr lvl="1">
              <a:lnSpc>
                <a:spcPct val="160000"/>
              </a:lnSpc>
              <a:buNone/>
            </a:pPr>
            <a:r>
              <a:rPr lang="sv-SE" dirty="0" smtClean="0">
                <a:solidFill>
                  <a:schemeClr val="tx1"/>
                </a:solidFill>
              </a:rPr>
              <a:t> </a:t>
            </a:r>
          </a:p>
          <a:p>
            <a:pPr>
              <a:lnSpc>
                <a:spcPct val="90000"/>
              </a:lnSpc>
            </a:pPr>
            <a:endParaRPr lang="sv-SE" b="1" dirty="0" smtClean="0"/>
          </a:p>
        </p:txBody>
      </p:sp>
      <p:sp>
        <p:nvSpPr>
          <p:cNvPr id="7" name="Rubrik 6"/>
          <p:cNvSpPr>
            <a:spLocks noGrp="1"/>
          </p:cNvSpPr>
          <p:nvPr>
            <p:ph type="ctrTitle"/>
          </p:nvPr>
        </p:nvSpPr>
        <p:spPr>
          <a:xfrm>
            <a:off x="323850" y="933175"/>
            <a:ext cx="5835014" cy="1114699"/>
          </a:xfrm>
        </p:spPr>
        <p:txBody>
          <a:bodyPr>
            <a:normAutofit fontScale="90000"/>
          </a:bodyPr>
          <a:lstStyle/>
          <a:p>
            <a:r>
              <a:rPr lang="sv-SE" sz="2700" dirty="0" smtClean="0"/>
              <a:t>Diskriminering, trakasserier</a:t>
            </a:r>
            <a:br>
              <a:rPr lang="sv-SE" sz="2700" dirty="0" smtClean="0"/>
            </a:br>
            <a:r>
              <a:rPr lang="sv-SE" sz="2700" dirty="0" smtClean="0"/>
              <a:t>och kränkande särbehandling</a:t>
            </a:r>
            <a:r>
              <a:rPr lang="sv-SE" dirty="0" smtClean="0"/>
              <a:t/>
            </a:r>
            <a:br>
              <a:rPr lang="sv-SE" dirty="0" smtClean="0"/>
            </a:br>
            <a:endParaRPr lang="sv-SE" dirty="0"/>
          </a:p>
        </p:txBody>
      </p:sp>
      <p:pic>
        <p:nvPicPr>
          <p:cNvPr id="4" name="Bildobjekt 3" descr="CH_Sundsvall_ambassad-r.JPG"/>
          <p:cNvPicPr>
            <a:picLocks noChangeAspect="1"/>
          </p:cNvPicPr>
          <p:nvPr/>
        </p:nvPicPr>
        <p:blipFill>
          <a:blip r:embed="rId3" cstate="screen"/>
          <a:stretch>
            <a:fillRect/>
          </a:stretch>
        </p:blipFill>
        <p:spPr>
          <a:xfrm>
            <a:off x="6007100" y="1876425"/>
            <a:ext cx="2641600" cy="3962400"/>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4"/>
          </p:nvPr>
        </p:nvSpPr>
        <p:spPr>
          <a:xfrm>
            <a:off x="198440" y="2224379"/>
            <a:ext cx="6526210" cy="3214396"/>
          </a:xfrm>
        </p:spPr>
        <p:txBody>
          <a:bodyPr>
            <a:normAutofit/>
          </a:bodyPr>
          <a:lstStyle/>
          <a:p>
            <a:pPr lvl="1">
              <a:lnSpc>
                <a:spcPct val="120000"/>
              </a:lnSpc>
              <a:buNone/>
            </a:pPr>
            <a:r>
              <a:rPr lang="sv-SE" sz="1900" b="1" dirty="0" smtClean="0">
                <a:solidFill>
                  <a:schemeClr val="tx1"/>
                </a:solidFill>
              </a:rPr>
              <a:t>HL Kap 1 </a:t>
            </a:r>
          </a:p>
          <a:p>
            <a:pPr lvl="1">
              <a:lnSpc>
                <a:spcPct val="120000"/>
              </a:lnSpc>
              <a:buNone/>
            </a:pPr>
            <a:r>
              <a:rPr lang="sv-SE" sz="1900" b="1" dirty="0" smtClean="0">
                <a:solidFill>
                  <a:schemeClr val="tx1"/>
                </a:solidFill>
              </a:rPr>
              <a:t>5 § </a:t>
            </a:r>
            <a:r>
              <a:rPr lang="sv-SE" sz="1900" dirty="0" smtClean="0">
                <a:solidFill>
                  <a:schemeClr val="tx1"/>
                </a:solidFill>
              </a:rPr>
              <a:t>I högskolornas verksamhet skall j</a:t>
            </a:r>
            <a:r>
              <a:rPr lang="sv-SE" sz="1900" b="1" dirty="0" smtClean="0">
                <a:solidFill>
                  <a:schemeClr val="tx1"/>
                </a:solidFill>
              </a:rPr>
              <a:t>ämställdhet </a:t>
            </a:r>
          </a:p>
          <a:p>
            <a:pPr lvl="1">
              <a:lnSpc>
                <a:spcPct val="120000"/>
              </a:lnSpc>
              <a:buNone/>
            </a:pPr>
            <a:r>
              <a:rPr lang="sv-SE" sz="1900" b="1" dirty="0" smtClean="0">
                <a:solidFill>
                  <a:schemeClr val="tx1"/>
                </a:solidFill>
              </a:rPr>
              <a:t>mellan kvinnor och män alltid iakttas och främjas. </a:t>
            </a:r>
          </a:p>
          <a:p>
            <a:pPr lvl="1">
              <a:lnSpc>
                <a:spcPct val="120000"/>
              </a:lnSpc>
              <a:buNone/>
            </a:pPr>
            <a:endParaRPr lang="sv-SE" sz="1900" b="1" dirty="0" smtClean="0">
              <a:solidFill>
                <a:schemeClr val="tx1"/>
              </a:solidFill>
            </a:endParaRPr>
          </a:p>
          <a:p>
            <a:pPr lvl="1">
              <a:buNone/>
            </a:pPr>
            <a:r>
              <a:rPr lang="sv-SE" sz="1900" b="1" dirty="0" smtClean="0">
                <a:solidFill>
                  <a:schemeClr val="tx1"/>
                </a:solidFill>
              </a:rPr>
              <a:t>HF Kap 4 </a:t>
            </a:r>
          </a:p>
          <a:p>
            <a:pPr lvl="1">
              <a:buNone/>
            </a:pPr>
            <a:r>
              <a:rPr lang="sv-SE" sz="1900" dirty="0" smtClean="0">
                <a:solidFill>
                  <a:schemeClr val="tx1"/>
                </a:solidFill>
              </a:rPr>
              <a:t>	</a:t>
            </a:r>
            <a:r>
              <a:rPr lang="sv-SE" sz="1900" u="sng" dirty="0" smtClean="0">
                <a:solidFill>
                  <a:schemeClr val="tx1"/>
                </a:solidFill>
              </a:rPr>
              <a:t>Förfarandet vid anställning av lärare </a:t>
            </a:r>
          </a:p>
          <a:p>
            <a:pPr lvl="1"/>
            <a:r>
              <a:rPr lang="sv-SE" sz="1900" b="1" dirty="0" smtClean="0">
                <a:solidFill>
                  <a:schemeClr val="tx1"/>
                </a:solidFill>
              </a:rPr>
              <a:t>5 § </a:t>
            </a:r>
            <a:r>
              <a:rPr lang="sv-SE" sz="1900" i="1" dirty="0" smtClean="0">
                <a:solidFill>
                  <a:schemeClr val="tx1"/>
                </a:solidFill>
              </a:rPr>
              <a:t>Jämställd representation</a:t>
            </a:r>
          </a:p>
          <a:p>
            <a:pPr lvl="1"/>
            <a:r>
              <a:rPr lang="sv-SE" sz="1900" b="1" dirty="0" smtClean="0">
                <a:solidFill>
                  <a:schemeClr val="tx1"/>
                </a:solidFill>
              </a:rPr>
              <a:t>6 §</a:t>
            </a:r>
            <a:r>
              <a:rPr lang="sv-SE" sz="1900" b="1" i="1" dirty="0" smtClean="0">
                <a:solidFill>
                  <a:schemeClr val="tx1"/>
                </a:solidFill>
              </a:rPr>
              <a:t> </a:t>
            </a:r>
            <a:r>
              <a:rPr lang="sv-SE" sz="1900" i="1" dirty="0" smtClean="0">
                <a:solidFill>
                  <a:schemeClr val="tx1"/>
                </a:solidFill>
              </a:rPr>
              <a:t>Sakkunnigbedömning</a:t>
            </a:r>
            <a:endParaRPr lang="sv-SE" sz="1900" b="1" i="1" dirty="0" smtClean="0">
              <a:solidFill>
                <a:schemeClr val="tx1"/>
              </a:solidFill>
            </a:endParaRPr>
          </a:p>
          <a:p>
            <a:pPr lvl="1"/>
            <a:endParaRPr lang="sv-SE" sz="2400" i="1" dirty="0" smtClean="0">
              <a:solidFill>
                <a:schemeClr val="tx1"/>
              </a:solidFill>
            </a:endParaRPr>
          </a:p>
          <a:p>
            <a:pPr lvl="1"/>
            <a:endParaRPr lang="sv-SE" sz="2100" b="1" dirty="0" smtClean="0">
              <a:solidFill>
                <a:schemeClr val="tx1"/>
              </a:solidFill>
            </a:endParaRPr>
          </a:p>
          <a:p>
            <a:endParaRPr lang="sv-SE" sz="1200" dirty="0" smtClean="0"/>
          </a:p>
        </p:txBody>
      </p:sp>
      <p:sp>
        <p:nvSpPr>
          <p:cNvPr id="7" name="Rubrik 6"/>
          <p:cNvSpPr>
            <a:spLocks noGrp="1"/>
          </p:cNvSpPr>
          <p:nvPr>
            <p:ph type="ctrTitle"/>
          </p:nvPr>
        </p:nvSpPr>
        <p:spPr>
          <a:xfrm>
            <a:off x="428625" y="904600"/>
            <a:ext cx="5835014" cy="819425"/>
          </a:xfrm>
        </p:spPr>
        <p:txBody>
          <a:bodyPr>
            <a:noAutofit/>
          </a:bodyPr>
          <a:lstStyle/>
          <a:p>
            <a:r>
              <a:rPr lang="sv-SE" sz="2400" dirty="0" smtClean="0"/>
              <a:t>Högskolelag och Högskoleförordning</a:t>
            </a:r>
            <a:endParaRPr lang="sv-SE" sz="2400" dirty="0"/>
          </a:p>
        </p:txBody>
      </p:sp>
      <p:pic>
        <p:nvPicPr>
          <p:cNvPr id="4" name="Bildobjekt 3" descr="TS_0471.JPG"/>
          <p:cNvPicPr>
            <a:picLocks noChangeAspect="1"/>
          </p:cNvPicPr>
          <p:nvPr/>
        </p:nvPicPr>
        <p:blipFill>
          <a:blip r:embed="rId3" cstate="screen"/>
          <a:stretch>
            <a:fillRect/>
          </a:stretch>
        </p:blipFill>
        <p:spPr>
          <a:xfrm>
            <a:off x="6299200" y="2286000"/>
            <a:ext cx="2330449" cy="3495674"/>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4"/>
          </p:nvPr>
        </p:nvSpPr>
        <p:spPr>
          <a:xfrm>
            <a:off x="227015" y="2066925"/>
            <a:ext cx="8145460" cy="3467100"/>
          </a:xfrm>
        </p:spPr>
        <p:txBody>
          <a:bodyPr>
            <a:normAutofit/>
          </a:bodyPr>
          <a:lstStyle/>
          <a:p>
            <a:pPr lvl="1">
              <a:buNone/>
            </a:pPr>
            <a:r>
              <a:rPr lang="sv-SE" dirty="0" smtClean="0">
                <a:solidFill>
                  <a:schemeClr val="tx1"/>
                </a:solidFill>
              </a:rPr>
              <a:t>Den huvudsakliga strategi som används för att </a:t>
            </a:r>
            <a:r>
              <a:rPr lang="sv-SE" b="1" dirty="0" smtClean="0">
                <a:solidFill>
                  <a:schemeClr val="tx1"/>
                </a:solidFill>
              </a:rPr>
              <a:t>uppnå de jämställdhetspolitiska målen</a:t>
            </a:r>
            <a:r>
              <a:rPr lang="sv-SE" dirty="0" smtClean="0">
                <a:solidFill>
                  <a:schemeClr val="tx1"/>
                </a:solidFill>
              </a:rPr>
              <a:t>. </a:t>
            </a:r>
          </a:p>
          <a:p>
            <a:pPr lvl="1"/>
            <a:endParaRPr lang="sv-SE" sz="900" dirty="0" smtClean="0">
              <a:solidFill>
                <a:schemeClr val="tx1"/>
              </a:solidFill>
            </a:endParaRPr>
          </a:p>
          <a:p>
            <a:pPr lvl="1">
              <a:buNone/>
            </a:pPr>
            <a:r>
              <a:rPr lang="sv-SE" b="1" dirty="0" smtClean="0">
                <a:solidFill>
                  <a:schemeClr val="tx1"/>
                </a:solidFill>
              </a:rPr>
              <a:t>- </a:t>
            </a:r>
            <a:r>
              <a:rPr lang="sv-SE" dirty="0" smtClean="0">
                <a:solidFill>
                  <a:schemeClr val="tx1"/>
                </a:solidFill>
              </a:rPr>
              <a:t>Kvinnor och män ska ha samma makt att forma samhället och sina egna liv. </a:t>
            </a:r>
          </a:p>
          <a:p>
            <a:pPr lvl="1"/>
            <a:endParaRPr lang="sv-SE" sz="1000" dirty="0" smtClean="0">
              <a:solidFill>
                <a:schemeClr val="tx1"/>
              </a:solidFill>
            </a:endParaRPr>
          </a:p>
          <a:p>
            <a:pPr lvl="4">
              <a:buFont typeface="Wingdings" pitchFamily="2" charset="2"/>
              <a:buChar char="§"/>
            </a:pPr>
            <a:r>
              <a:rPr lang="sv-SE" sz="1600" b="0" dirty="0" smtClean="0">
                <a:solidFill>
                  <a:schemeClr val="tx1"/>
                </a:solidFill>
              </a:rPr>
              <a:t>Jämn fördelning av </a:t>
            </a:r>
            <a:r>
              <a:rPr lang="sv-SE" sz="1600" dirty="0" smtClean="0">
                <a:solidFill>
                  <a:schemeClr val="tx1"/>
                </a:solidFill>
              </a:rPr>
              <a:t>makt och inflytande</a:t>
            </a:r>
          </a:p>
          <a:p>
            <a:pPr lvl="4">
              <a:buFont typeface="Wingdings" pitchFamily="2" charset="2"/>
              <a:buChar char="§"/>
            </a:pPr>
            <a:r>
              <a:rPr lang="sv-SE" sz="1600" dirty="0" smtClean="0">
                <a:solidFill>
                  <a:schemeClr val="tx1"/>
                </a:solidFill>
              </a:rPr>
              <a:t>Ekonomisk </a:t>
            </a:r>
            <a:r>
              <a:rPr lang="sv-SE" sz="1600" b="0" dirty="0" smtClean="0">
                <a:solidFill>
                  <a:schemeClr val="tx1"/>
                </a:solidFill>
              </a:rPr>
              <a:t>jämställdhet</a:t>
            </a:r>
          </a:p>
          <a:p>
            <a:pPr lvl="4">
              <a:buFont typeface="Wingdings" pitchFamily="2" charset="2"/>
              <a:buChar char="§"/>
            </a:pPr>
            <a:r>
              <a:rPr lang="sv-SE" sz="1600" b="0" dirty="0" smtClean="0">
                <a:solidFill>
                  <a:schemeClr val="tx1"/>
                </a:solidFill>
              </a:rPr>
              <a:t>Jämn fördelning av det </a:t>
            </a:r>
            <a:r>
              <a:rPr lang="sv-SE" sz="1600" dirty="0" smtClean="0">
                <a:solidFill>
                  <a:schemeClr val="tx1"/>
                </a:solidFill>
              </a:rPr>
              <a:t>obetalda hem- och omsorgsarbetet</a:t>
            </a:r>
          </a:p>
          <a:p>
            <a:pPr lvl="4">
              <a:buFont typeface="Wingdings" pitchFamily="2" charset="2"/>
              <a:buChar char="§"/>
            </a:pPr>
            <a:r>
              <a:rPr lang="sv-SE" sz="1600" b="0" dirty="0" smtClean="0">
                <a:solidFill>
                  <a:schemeClr val="tx1"/>
                </a:solidFill>
              </a:rPr>
              <a:t>Mäns </a:t>
            </a:r>
            <a:r>
              <a:rPr lang="sv-SE" sz="1600" dirty="0" smtClean="0">
                <a:solidFill>
                  <a:schemeClr val="tx1"/>
                </a:solidFill>
              </a:rPr>
              <a:t>våld </a:t>
            </a:r>
            <a:r>
              <a:rPr lang="sv-SE" sz="1600" b="0" dirty="0" smtClean="0">
                <a:solidFill>
                  <a:schemeClr val="tx1"/>
                </a:solidFill>
              </a:rPr>
              <a:t>mot kvinnor ska upphöra</a:t>
            </a:r>
          </a:p>
          <a:p>
            <a:endParaRPr lang="sv-SE" dirty="0" smtClean="0"/>
          </a:p>
          <a:p>
            <a:pPr>
              <a:lnSpc>
                <a:spcPct val="90000"/>
              </a:lnSpc>
            </a:pPr>
            <a:endParaRPr lang="sv-SE" b="1" dirty="0" smtClean="0"/>
          </a:p>
        </p:txBody>
      </p:sp>
      <p:sp>
        <p:nvSpPr>
          <p:cNvPr id="7" name="Rubrik 6"/>
          <p:cNvSpPr>
            <a:spLocks noGrp="1"/>
          </p:cNvSpPr>
          <p:nvPr>
            <p:ph type="ctrTitle"/>
          </p:nvPr>
        </p:nvSpPr>
        <p:spPr>
          <a:xfrm>
            <a:off x="342899" y="1057000"/>
            <a:ext cx="6753225" cy="1114699"/>
          </a:xfrm>
        </p:spPr>
        <p:txBody>
          <a:bodyPr>
            <a:normAutofit/>
          </a:bodyPr>
          <a:lstStyle/>
          <a:p>
            <a:r>
              <a:rPr lang="sv-SE" sz="2400" dirty="0" smtClean="0"/>
              <a:t>Jämställdhetsintegrering</a:t>
            </a:r>
            <a:endParaRPr lang="sv-SE" sz="24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81000" y="847451"/>
            <a:ext cx="6610350" cy="686002"/>
          </a:xfrm>
        </p:spPr>
        <p:txBody>
          <a:bodyPr>
            <a:noAutofit/>
          </a:bodyPr>
          <a:lstStyle/>
          <a:p>
            <a:r>
              <a:rPr lang="sv-SE" sz="2400" dirty="0" smtClean="0"/>
              <a:t>lika villkor vid mittuniversitetet</a:t>
            </a:r>
            <a:endParaRPr lang="sv-SE" sz="2400" dirty="0"/>
          </a:p>
        </p:txBody>
      </p:sp>
      <p:sp>
        <p:nvSpPr>
          <p:cNvPr id="3" name="Platshållare för text 2"/>
          <p:cNvSpPr>
            <a:spLocks noGrp="1"/>
          </p:cNvSpPr>
          <p:nvPr>
            <p:ph type="body" sz="quarter" idx="14"/>
          </p:nvPr>
        </p:nvSpPr>
        <p:spPr>
          <a:xfrm>
            <a:off x="303215" y="1633827"/>
            <a:ext cx="4440235" cy="4262147"/>
          </a:xfrm>
        </p:spPr>
        <p:txBody>
          <a:bodyPr>
            <a:normAutofit fontScale="92500" lnSpcReduction="20000"/>
          </a:bodyPr>
          <a:lstStyle/>
          <a:p>
            <a:pPr lvl="1"/>
            <a:r>
              <a:rPr lang="sv-SE" sz="1700" dirty="0" smtClean="0">
                <a:solidFill>
                  <a:schemeClr val="tx1"/>
                </a:solidFill>
              </a:rPr>
              <a:t>Alla människors lika värde är en självklar och grundläggande förutsättning för verksamheten vid Mittuniversitetet.</a:t>
            </a:r>
          </a:p>
          <a:p>
            <a:pPr lvl="1"/>
            <a:endParaRPr lang="sv-SE" sz="1700" dirty="0" smtClean="0">
              <a:solidFill>
                <a:schemeClr val="tx1"/>
              </a:solidFill>
            </a:endParaRPr>
          </a:p>
          <a:p>
            <a:pPr lvl="1"/>
            <a:r>
              <a:rPr lang="sv-SE" sz="1700" dirty="0" smtClean="0">
                <a:solidFill>
                  <a:schemeClr val="tx1"/>
                </a:solidFill>
              </a:rPr>
              <a:t>Såväl anställda som studenter ska behandlas och bemötas med respekt och värdighet och hänsyn ska tas till olikheter för att främja individens möjligheter till arbete eller studier samt för att utveckla verksamheten vid Mittuniversitetet.</a:t>
            </a:r>
          </a:p>
          <a:p>
            <a:pPr lvl="1"/>
            <a:endParaRPr lang="sv-SE" sz="1700" dirty="0" smtClean="0">
              <a:solidFill>
                <a:schemeClr val="tx1"/>
              </a:solidFill>
            </a:endParaRPr>
          </a:p>
          <a:p>
            <a:pPr lvl="1"/>
            <a:r>
              <a:rPr lang="sv-SE" sz="1700" dirty="0" smtClean="0">
                <a:solidFill>
                  <a:schemeClr val="tx1"/>
                </a:solidFill>
              </a:rPr>
              <a:t>Det arbete vi bedriver med det här som utgångspunkt benämner vi </a:t>
            </a:r>
            <a:r>
              <a:rPr lang="sv-SE" sz="1700" b="1" dirty="0" smtClean="0">
                <a:solidFill>
                  <a:schemeClr val="tx1"/>
                </a:solidFill>
              </a:rPr>
              <a:t>”Lika villkor”</a:t>
            </a:r>
          </a:p>
          <a:p>
            <a:pPr lvl="1">
              <a:buNone/>
            </a:pPr>
            <a:endParaRPr lang="sv-SE" sz="1700" b="1" dirty="0" smtClean="0">
              <a:solidFill>
                <a:schemeClr val="tx1"/>
              </a:solidFill>
            </a:endParaRPr>
          </a:p>
          <a:p>
            <a:pPr lvl="1"/>
            <a:r>
              <a:rPr lang="sv-SE" sz="1700" b="1" dirty="0" smtClean="0">
                <a:solidFill>
                  <a:schemeClr val="tx1"/>
                </a:solidFill>
              </a:rPr>
              <a:t>	</a:t>
            </a:r>
            <a:r>
              <a:rPr lang="sv-SE" sz="1700" dirty="0" smtClean="0">
                <a:solidFill>
                  <a:schemeClr val="tx1"/>
                </a:solidFill>
              </a:rPr>
              <a:t>Inom Lika villkor samlas det vi gör för att skapa en god arbets- och studiemiljö      </a:t>
            </a:r>
            <a:r>
              <a:rPr lang="sv-SE" sz="1700" b="1" dirty="0" smtClean="0">
                <a:solidFill>
                  <a:schemeClr val="tx1"/>
                </a:solidFill>
              </a:rPr>
              <a:t>fri från diskriminering, trakasserier och kränkande särbehandling</a:t>
            </a:r>
            <a:r>
              <a:rPr lang="sv-SE" sz="1700" dirty="0" smtClean="0">
                <a:solidFill>
                  <a:schemeClr val="tx1"/>
                </a:solidFill>
              </a:rPr>
              <a:t>.</a:t>
            </a:r>
          </a:p>
          <a:p>
            <a:pPr lvl="1"/>
            <a:endParaRPr lang="sv-SE" sz="1700" dirty="0">
              <a:solidFill>
                <a:schemeClr val="tx1"/>
              </a:solidFill>
            </a:endParaRPr>
          </a:p>
        </p:txBody>
      </p:sp>
      <p:sp>
        <p:nvSpPr>
          <p:cNvPr id="48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sv-SE"/>
          </a:p>
        </p:txBody>
      </p:sp>
      <p:graphicFrame>
        <p:nvGraphicFramePr>
          <p:cNvPr id="48129" name="Object 1"/>
          <p:cNvGraphicFramePr>
            <a:graphicFrameLocks noChangeAspect="1"/>
          </p:cNvGraphicFramePr>
          <p:nvPr/>
        </p:nvGraphicFramePr>
        <p:xfrm>
          <a:off x="5705474" y="1828799"/>
          <a:ext cx="2591007" cy="1228725"/>
        </p:xfrm>
        <a:graphic>
          <a:graphicData uri="http://schemas.openxmlformats.org/presentationml/2006/ole">
            <p:oleObj spid="_x0000_s48129" r:id="rId4" imgW="5630061" imgH="2666667" progId="">
              <p:embed/>
            </p:oleObj>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4"/>
          </p:nvPr>
        </p:nvSpPr>
        <p:spPr>
          <a:xfrm>
            <a:off x="255589" y="2095500"/>
            <a:ext cx="7697785" cy="3943349"/>
          </a:xfrm>
        </p:spPr>
        <p:txBody>
          <a:bodyPr>
            <a:normAutofit/>
          </a:bodyPr>
          <a:lstStyle/>
          <a:p>
            <a:pPr lvl="1">
              <a:lnSpc>
                <a:spcPct val="120000"/>
              </a:lnSpc>
            </a:pPr>
            <a:r>
              <a:rPr lang="sv-SE" dirty="0" smtClean="0">
                <a:solidFill>
                  <a:schemeClr val="tx1"/>
                </a:solidFill>
              </a:rPr>
              <a:t>Att verka för </a:t>
            </a:r>
            <a:r>
              <a:rPr lang="sv-SE" b="1" dirty="0" smtClean="0">
                <a:solidFill>
                  <a:schemeClr val="tx1"/>
                </a:solidFill>
              </a:rPr>
              <a:t>lika villkor </a:t>
            </a:r>
            <a:r>
              <a:rPr lang="sv-SE" dirty="0" smtClean="0">
                <a:solidFill>
                  <a:schemeClr val="tx1"/>
                </a:solidFill>
              </a:rPr>
              <a:t>innebär att arbeta med kunskap, attityder, värderingar och beteenden. </a:t>
            </a:r>
          </a:p>
          <a:p>
            <a:pPr lvl="1">
              <a:lnSpc>
                <a:spcPct val="120000"/>
              </a:lnSpc>
            </a:pPr>
            <a:r>
              <a:rPr lang="sv-SE" dirty="0" smtClean="0">
                <a:solidFill>
                  <a:schemeClr val="tx1"/>
                </a:solidFill>
              </a:rPr>
              <a:t>Det handlar också om att uppmärksamma och synliggöra icke jämställda och jämlika normer och maktordningar, i syfte att möjliggöra förändring. </a:t>
            </a:r>
          </a:p>
          <a:p>
            <a:pPr lvl="1">
              <a:lnSpc>
                <a:spcPct val="120000"/>
              </a:lnSpc>
            </a:pPr>
            <a:r>
              <a:rPr lang="sv-SE" dirty="0" smtClean="0">
                <a:solidFill>
                  <a:schemeClr val="tx1"/>
                </a:solidFill>
              </a:rPr>
              <a:t>Detta arbete ska vara väl förankrat vid Mittuniversitetet och genomsyra alla verksamheter.</a:t>
            </a:r>
          </a:p>
          <a:p>
            <a:pPr lvl="1">
              <a:lnSpc>
                <a:spcPct val="120000"/>
              </a:lnSpc>
              <a:buNone/>
            </a:pPr>
            <a:endParaRPr lang="sv-SE" dirty="0" smtClean="0">
              <a:solidFill>
                <a:schemeClr val="tx1"/>
              </a:solidFill>
            </a:endParaRPr>
          </a:p>
          <a:p>
            <a:pPr>
              <a:lnSpc>
                <a:spcPct val="90000"/>
              </a:lnSpc>
            </a:pPr>
            <a:endParaRPr lang="sv-SE" b="1" dirty="0" smtClean="0"/>
          </a:p>
        </p:txBody>
      </p:sp>
      <p:sp>
        <p:nvSpPr>
          <p:cNvPr id="7" name="Rubrik 6"/>
          <p:cNvSpPr>
            <a:spLocks noGrp="1"/>
          </p:cNvSpPr>
          <p:nvPr>
            <p:ph type="ctrTitle"/>
          </p:nvPr>
        </p:nvSpPr>
        <p:spPr>
          <a:xfrm>
            <a:off x="352425" y="1199876"/>
            <a:ext cx="5835014" cy="676550"/>
          </a:xfrm>
        </p:spPr>
        <p:txBody>
          <a:bodyPr>
            <a:normAutofit/>
          </a:bodyPr>
          <a:lstStyle/>
          <a:p>
            <a:r>
              <a:rPr lang="sv-SE" sz="2400" dirty="0" smtClean="0"/>
              <a:t>Lika villkor - mittuniversitetet</a:t>
            </a:r>
            <a:endParaRPr lang="sv-SE" sz="2400"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4"/>
          </p:nvPr>
        </p:nvSpPr>
        <p:spPr>
          <a:xfrm>
            <a:off x="388940" y="2243429"/>
            <a:ext cx="5602285" cy="3633496"/>
          </a:xfrm>
        </p:spPr>
        <p:txBody>
          <a:bodyPr>
            <a:normAutofit fontScale="85000" lnSpcReduction="20000"/>
          </a:bodyPr>
          <a:lstStyle/>
          <a:p>
            <a:pPr lvl="1"/>
            <a:r>
              <a:rPr lang="sv-SE" sz="1900" b="1" dirty="0" smtClean="0">
                <a:solidFill>
                  <a:schemeClr val="tx1"/>
                </a:solidFill>
              </a:rPr>
              <a:t>Rektor</a:t>
            </a:r>
            <a:r>
              <a:rPr lang="sv-SE" sz="1900" dirty="0" smtClean="0">
                <a:solidFill>
                  <a:schemeClr val="tx1"/>
                </a:solidFill>
              </a:rPr>
              <a:t> ytterst ansvarig</a:t>
            </a:r>
          </a:p>
          <a:p>
            <a:pPr lvl="1">
              <a:buNone/>
            </a:pPr>
            <a:endParaRPr lang="sv-SE" sz="1900" dirty="0" smtClean="0">
              <a:solidFill>
                <a:schemeClr val="tx1"/>
              </a:solidFill>
            </a:endParaRPr>
          </a:p>
          <a:p>
            <a:pPr lvl="1"/>
            <a:r>
              <a:rPr lang="sv-SE" sz="1900" b="1" dirty="0" smtClean="0">
                <a:solidFill>
                  <a:schemeClr val="tx1"/>
                </a:solidFill>
              </a:rPr>
              <a:t>Ordförande </a:t>
            </a:r>
            <a:r>
              <a:rPr lang="sv-SE" sz="1900" dirty="0" smtClean="0">
                <a:solidFill>
                  <a:schemeClr val="tx1"/>
                </a:solidFill>
              </a:rPr>
              <a:t>i </a:t>
            </a:r>
            <a:r>
              <a:rPr lang="sv-SE" sz="1900" dirty="0" smtClean="0">
                <a:solidFill>
                  <a:schemeClr val="tx1"/>
                </a:solidFill>
              </a:rPr>
              <a:t>strategigruppen för lika </a:t>
            </a:r>
            <a:r>
              <a:rPr lang="sv-SE" sz="1900" dirty="0" smtClean="0">
                <a:solidFill>
                  <a:schemeClr val="tx1"/>
                </a:solidFill>
              </a:rPr>
              <a:t>villkor</a:t>
            </a:r>
          </a:p>
          <a:p>
            <a:pPr lvl="1">
              <a:buNone/>
            </a:pPr>
            <a:endParaRPr lang="sv-SE" sz="1900" dirty="0" smtClean="0">
              <a:solidFill>
                <a:schemeClr val="tx1"/>
              </a:solidFill>
            </a:endParaRPr>
          </a:p>
          <a:p>
            <a:pPr lvl="1"/>
            <a:r>
              <a:rPr lang="sv-SE" sz="1900" b="1" dirty="0" smtClean="0">
                <a:solidFill>
                  <a:schemeClr val="tx1"/>
                </a:solidFill>
              </a:rPr>
              <a:t>Strategigrupp för lika villkor </a:t>
            </a:r>
          </a:p>
          <a:p>
            <a:pPr lvl="2"/>
            <a:r>
              <a:rPr lang="sv-SE" sz="1900" dirty="0" smtClean="0">
                <a:solidFill>
                  <a:schemeClr val="tx1"/>
                </a:solidFill>
              </a:rPr>
              <a:t>Representanter för chefer, fackliga organisationer och studenter</a:t>
            </a:r>
          </a:p>
          <a:p>
            <a:pPr lvl="1"/>
            <a:endParaRPr lang="sv-SE" sz="1900" b="1" dirty="0" smtClean="0">
              <a:solidFill>
                <a:schemeClr val="tx1"/>
              </a:solidFill>
            </a:endParaRPr>
          </a:p>
          <a:p>
            <a:pPr lvl="1"/>
            <a:r>
              <a:rPr lang="sv-SE" sz="1900" b="1" dirty="0" smtClean="0">
                <a:solidFill>
                  <a:schemeClr val="tx1"/>
                </a:solidFill>
              </a:rPr>
              <a:t>Lika villkorshandläggare </a:t>
            </a:r>
            <a:r>
              <a:rPr lang="sv-SE" sz="1900" dirty="0" smtClean="0">
                <a:solidFill>
                  <a:schemeClr val="tx1"/>
                </a:solidFill>
              </a:rPr>
              <a:t>stöd till organisationen, samordnar utveckling och uppföljning samt handlägger ärenden</a:t>
            </a:r>
            <a:endParaRPr lang="sv-SE" sz="1900" b="1" dirty="0" smtClean="0">
              <a:solidFill>
                <a:schemeClr val="tx1"/>
              </a:solidFill>
            </a:endParaRPr>
          </a:p>
          <a:p>
            <a:pPr lvl="2">
              <a:buNone/>
            </a:pPr>
            <a:endParaRPr lang="sv-SE" sz="1900" dirty="0" smtClean="0">
              <a:solidFill>
                <a:schemeClr val="tx1"/>
              </a:solidFill>
            </a:endParaRPr>
          </a:p>
          <a:p>
            <a:pPr lvl="1"/>
            <a:r>
              <a:rPr lang="sv-SE" sz="1900" b="1" dirty="0" smtClean="0">
                <a:solidFill>
                  <a:schemeClr val="tx1"/>
                </a:solidFill>
              </a:rPr>
              <a:t>Chef</a:t>
            </a:r>
            <a:r>
              <a:rPr lang="sv-SE" sz="1900" dirty="0" smtClean="0">
                <a:solidFill>
                  <a:schemeClr val="tx1"/>
                </a:solidFill>
              </a:rPr>
              <a:t> ansvarig i verksamheten</a:t>
            </a:r>
          </a:p>
          <a:p>
            <a:pPr lvl="1">
              <a:buNone/>
            </a:pPr>
            <a:endParaRPr lang="sv-SE" sz="1900" dirty="0" smtClean="0">
              <a:solidFill>
                <a:schemeClr val="tx1"/>
              </a:solidFill>
            </a:endParaRPr>
          </a:p>
          <a:p>
            <a:pPr lvl="1"/>
            <a:r>
              <a:rPr lang="sv-SE" sz="1900" b="1" dirty="0" smtClean="0">
                <a:solidFill>
                  <a:schemeClr val="tx1"/>
                </a:solidFill>
              </a:rPr>
              <a:t>Lika villkorsombud </a:t>
            </a:r>
            <a:r>
              <a:rPr lang="sv-SE" sz="1900" dirty="0" smtClean="0">
                <a:solidFill>
                  <a:schemeClr val="tx1"/>
                </a:solidFill>
              </a:rPr>
              <a:t>stöd i arbetet</a:t>
            </a:r>
          </a:p>
          <a:p>
            <a:pPr lvl="1"/>
            <a:endParaRPr lang="sv-SE" dirty="0" smtClean="0">
              <a:solidFill>
                <a:schemeClr val="tx1"/>
              </a:solidFill>
            </a:endParaRPr>
          </a:p>
          <a:p>
            <a:endParaRPr lang="sv-SE" b="1" dirty="0" smtClean="0">
              <a:solidFill>
                <a:schemeClr val="tx1"/>
              </a:solidFill>
            </a:endParaRPr>
          </a:p>
          <a:p>
            <a:endParaRPr lang="sv-SE" b="1" dirty="0" smtClean="0">
              <a:solidFill>
                <a:schemeClr val="tx1"/>
              </a:solidFill>
            </a:endParaRPr>
          </a:p>
          <a:p>
            <a:pPr>
              <a:lnSpc>
                <a:spcPct val="90000"/>
              </a:lnSpc>
            </a:pPr>
            <a:endParaRPr lang="sv-SE" b="1" dirty="0" smtClean="0"/>
          </a:p>
        </p:txBody>
      </p:sp>
      <p:sp>
        <p:nvSpPr>
          <p:cNvPr id="7" name="Rubrik 6"/>
          <p:cNvSpPr>
            <a:spLocks noGrp="1"/>
          </p:cNvSpPr>
          <p:nvPr>
            <p:ph type="ctrTitle"/>
          </p:nvPr>
        </p:nvSpPr>
        <p:spPr>
          <a:xfrm>
            <a:off x="685800" y="1218925"/>
            <a:ext cx="5835014" cy="1114699"/>
          </a:xfrm>
        </p:spPr>
        <p:txBody>
          <a:bodyPr>
            <a:normAutofit/>
          </a:bodyPr>
          <a:lstStyle/>
          <a:p>
            <a:r>
              <a:rPr lang="sv-SE" sz="2400" dirty="0" smtClean="0"/>
              <a:t>ANSVAR OCH ROLLER för lika villkorsarbetet</a:t>
            </a:r>
            <a:endParaRPr lang="sv-SE" sz="2400" dirty="0"/>
          </a:p>
        </p:txBody>
      </p:sp>
      <p:pic>
        <p:nvPicPr>
          <p:cNvPr id="4" name="Bildobjekt 3" descr="SP_0722.JPG"/>
          <p:cNvPicPr>
            <a:picLocks noChangeAspect="1"/>
          </p:cNvPicPr>
          <p:nvPr/>
        </p:nvPicPr>
        <p:blipFill>
          <a:blip r:embed="rId3" cstate="screen"/>
          <a:stretch>
            <a:fillRect/>
          </a:stretch>
        </p:blipFill>
        <p:spPr>
          <a:xfrm>
            <a:off x="6200776" y="2005011"/>
            <a:ext cx="2498726" cy="3748089"/>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485774" y="828401"/>
            <a:ext cx="7019925" cy="686002"/>
          </a:xfrm>
        </p:spPr>
        <p:txBody>
          <a:bodyPr>
            <a:noAutofit/>
          </a:bodyPr>
          <a:lstStyle/>
          <a:p>
            <a:r>
              <a:rPr lang="sv-SE" sz="2400" dirty="0" smtClean="0"/>
              <a:t>Planmässigt och systematiskt arbete</a:t>
            </a:r>
            <a:endParaRPr lang="sv-SE" sz="2400" dirty="0"/>
          </a:p>
        </p:txBody>
      </p:sp>
      <p:sp>
        <p:nvSpPr>
          <p:cNvPr id="3" name="Platshållare för text 2"/>
          <p:cNvSpPr>
            <a:spLocks noGrp="1"/>
          </p:cNvSpPr>
          <p:nvPr>
            <p:ph type="body" sz="quarter" idx="14"/>
          </p:nvPr>
        </p:nvSpPr>
        <p:spPr>
          <a:xfrm>
            <a:off x="379414" y="1666875"/>
            <a:ext cx="8002585" cy="4438649"/>
          </a:xfrm>
        </p:spPr>
        <p:txBody>
          <a:bodyPr>
            <a:normAutofit/>
          </a:bodyPr>
          <a:lstStyle/>
          <a:p>
            <a:pPr lvl="1">
              <a:buNone/>
            </a:pPr>
            <a:r>
              <a:rPr lang="sv-SE" b="1" dirty="0" smtClean="0">
                <a:solidFill>
                  <a:schemeClr val="tx1"/>
                </a:solidFill>
              </a:rPr>
              <a:t>HANDLINGSPLAN FÖR LIKA VILLKOR 2014-2016</a:t>
            </a:r>
          </a:p>
          <a:p>
            <a:pPr lvl="1">
              <a:buNone/>
            </a:pPr>
            <a:endParaRPr lang="sv-SE" sz="1500" u="sng" dirty="0" smtClean="0">
              <a:solidFill>
                <a:schemeClr val="tx1"/>
              </a:solidFill>
            </a:endParaRPr>
          </a:p>
          <a:p>
            <a:pPr lvl="1"/>
            <a:r>
              <a:rPr lang="sv-SE" dirty="0" smtClean="0">
                <a:solidFill>
                  <a:schemeClr val="tx1"/>
                </a:solidFill>
              </a:rPr>
              <a:t>Av rektor beslutade aktiviteter som ska genomföras i syfte att skapa mer likvärdiga villkor för såväl anställda som studenter</a:t>
            </a:r>
          </a:p>
          <a:p>
            <a:pPr lvl="1">
              <a:buNone/>
            </a:pPr>
            <a:endParaRPr lang="sv-SE" dirty="0" smtClean="0">
              <a:solidFill>
                <a:schemeClr val="tx1"/>
              </a:solidFill>
            </a:endParaRPr>
          </a:p>
          <a:p>
            <a:pPr lvl="1"/>
            <a:r>
              <a:rPr lang="sv-SE" dirty="0" smtClean="0">
                <a:solidFill>
                  <a:schemeClr val="tx1"/>
                </a:solidFill>
              </a:rPr>
              <a:t>Avdelning/förvaltning/bibliotek ska göra lokala åtgärdsprogram för lika villkor utifrån lokala förutsättningar.</a:t>
            </a:r>
          </a:p>
          <a:p>
            <a:pPr lvl="1">
              <a:buNone/>
            </a:pPr>
            <a:r>
              <a:rPr lang="sv-SE" dirty="0" smtClean="0">
                <a:solidFill>
                  <a:schemeClr val="tx1"/>
                </a:solidFill>
              </a:rPr>
              <a:t>	Arbetet med de lokala åtgärdsprogrammen ska utgå bland annat från resultaten i Nöjd studentindex, resultaten i den psykosociala arbetsmiljöenkäten och kursutvärderingar.</a:t>
            </a:r>
          </a:p>
          <a:p>
            <a:pPr lvl="1">
              <a:buNone/>
            </a:pPr>
            <a:endParaRPr lang="sv-SE" dirty="0" smtClean="0">
              <a:solidFill>
                <a:schemeClr val="tx1"/>
              </a:solidFill>
            </a:endParaRPr>
          </a:p>
          <a:p>
            <a:pPr lvl="1"/>
            <a:r>
              <a:rPr lang="sv-SE" dirty="0" smtClean="0">
                <a:solidFill>
                  <a:schemeClr val="tx1"/>
                </a:solidFill>
              </a:rPr>
              <a:t>Följs upp inom ramen för den ordinarie verksamhetsuppföljningen.</a:t>
            </a:r>
          </a:p>
          <a:p>
            <a:pPr lvl="1">
              <a:buNone/>
            </a:pPr>
            <a:r>
              <a:rPr lang="sv-SE" dirty="0" smtClean="0">
                <a:solidFill>
                  <a:schemeClr val="tx1"/>
                </a:solidFill>
              </a:rPr>
              <a:t>	 </a:t>
            </a:r>
          </a:p>
          <a:p>
            <a:pPr lvl="1"/>
            <a:endParaRPr lang="sv-SE" dirty="0">
              <a:solidFill>
                <a:schemeClr val="tx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76275" y="923651"/>
            <a:ext cx="5835014" cy="686002"/>
          </a:xfrm>
        </p:spPr>
        <p:txBody>
          <a:bodyPr>
            <a:noAutofit/>
          </a:bodyPr>
          <a:lstStyle/>
          <a:p>
            <a:r>
              <a:rPr lang="sv-SE" sz="2400" dirty="0" smtClean="0"/>
              <a:t>innehåll</a:t>
            </a:r>
            <a:endParaRPr lang="sv-SE" sz="2400" dirty="0"/>
          </a:p>
        </p:txBody>
      </p:sp>
      <p:sp>
        <p:nvSpPr>
          <p:cNvPr id="3" name="Platshållare för text 2"/>
          <p:cNvSpPr>
            <a:spLocks noGrp="1"/>
          </p:cNvSpPr>
          <p:nvPr>
            <p:ph type="body" sz="quarter" idx="14"/>
          </p:nvPr>
        </p:nvSpPr>
        <p:spPr>
          <a:xfrm>
            <a:off x="655641" y="2233904"/>
            <a:ext cx="3592510" cy="3690646"/>
          </a:xfrm>
        </p:spPr>
        <p:txBody>
          <a:bodyPr>
            <a:normAutofit fontScale="92500" lnSpcReduction="10000"/>
          </a:bodyPr>
          <a:lstStyle/>
          <a:p>
            <a:pPr lvl="1">
              <a:lnSpc>
                <a:spcPct val="150000"/>
              </a:lnSpc>
              <a:buFont typeface="Wingdings" pitchFamily="2" charset="2"/>
              <a:buChar char="§"/>
            </a:pPr>
            <a:r>
              <a:rPr lang="sv-SE" sz="2000" dirty="0" smtClean="0">
                <a:solidFill>
                  <a:schemeClr val="tx1"/>
                </a:solidFill>
              </a:rPr>
              <a:t>Vad är lika villkor?</a:t>
            </a:r>
          </a:p>
          <a:p>
            <a:pPr lvl="1">
              <a:lnSpc>
                <a:spcPct val="150000"/>
              </a:lnSpc>
              <a:buFont typeface="Wingdings" pitchFamily="2" charset="2"/>
              <a:buChar char="§"/>
            </a:pPr>
            <a:r>
              <a:rPr lang="sv-SE" sz="2000" dirty="0" smtClean="0">
                <a:solidFill>
                  <a:schemeClr val="tx1"/>
                </a:solidFill>
              </a:rPr>
              <a:t>Styrande lagar och regler</a:t>
            </a:r>
          </a:p>
          <a:p>
            <a:pPr lvl="1">
              <a:lnSpc>
                <a:spcPct val="150000"/>
              </a:lnSpc>
              <a:buFont typeface="Wingdings" pitchFamily="2" charset="2"/>
              <a:buChar char="§"/>
            </a:pPr>
            <a:r>
              <a:rPr lang="sv-SE" sz="2000" dirty="0" smtClean="0">
                <a:solidFill>
                  <a:schemeClr val="tx1"/>
                </a:solidFill>
              </a:rPr>
              <a:t>Centrala begrepp</a:t>
            </a:r>
          </a:p>
          <a:p>
            <a:pPr lvl="1">
              <a:lnSpc>
                <a:spcPct val="150000"/>
              </a:lnSpc>
              <a:buFont typeface="Wingdings" pitchFamily="2" charset="2"/>
              <a:buChar char="§"/>
            </a:pPr>
            <a:r>
              <a:rPr lang="sv-SE" sz="2000" dirty="0" smtClean="0">
                <a:solidFill>
                  <a:schemeClr val="tx1"/>
                </a:solidFill>
              </a:rPr>
              <a:t>Hur jobbar vi på MIUN?</a:t>
            </a:r>
          </a:p>
          <a:p>
            <a:pPr lvl="1">
              <a:lnSpc>
                <a:spcPct val="150000"/>
              </a:lnSpc>
              <a:buFont typeface="Wingdings" pitchFamily="2" charset="2"/>
              <a:buChar char="§"/>
            </a:pPr>
            <a:r>
              <a:rPr lang="sv-SE" sz="2000" dirty="0" smtClean="0">
                <a:solidFill>
                  <a:schemeClr val="tx1"/>
                </a:solidFill>
              </a:rPr>
              <a:t>Vad gör jag om jag upplever mig diskriminerad?</a:t>
            </a:r>
          </a:p>
          <a:p>
            <a:pPr lvl="1">
              <a:lnSpc>
                <a:spcPct val="150000"/>
              </a:lnSpc>
              <a:buFont typeface="Wingdings" pitchFamily="2" charset="2"/>
              <a:buChar char="§"/>
            </a:pPr>
            <a:r>
              <a:rPr lang="sv-SE" sz="2000" dirty="0" smtClean="0">
                <a:solidFill>
                  <a:schemeClr val="tx1"/>
                </a:solidFill>
              </a:rPr>
              <a:t>Hur får jag veta mer? </a:t>
            </a:r>
          </a:p>
          <a:p>
            <a:endParaRPr lang="sv-SE" dirty="0"/>
          </a:p>
        </p:txBody>
      </p:sp>
      <p:pic>
        <p:nvPicPr>
          <p:cNvPr id="50177" name="Picture 1" descr="H:\Niklas\Lika villkor\Presentationer\Campus%20Sundsvall%201.jpg"/>
          <p:cNvPicPr>
            <a:picLocks noChangeAspect="1" noChangeArrowheads="1"/>
          </p:cNvPicPr>
          <p:nvPr/>
        </p:nvPicPr>
        <p:blipFill>
          <a:blip r:embed="rId3" cstate="print"/>
          <a:srcRect/>
          <a:stretch>
            <a:fillRect/>
          </a:stretch>
        </p:blipFill>
        <p:spPr bwMode="auto">
          <a:xfrm>
            <a:off x="4286251" y="2365375"/>
            <a:ext cx="4352924" cy="2901949"/>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4"/>
          </p:nvPr>
        </p:nvSpPr>
        <p:spPr>
          <a:xfrm>
            <a:off x="361950" y="1819275"/>
            <a:ext cx="4657725" cy="4324350"/>
          </a:xfrm>
        </p:spPr>
        <p:txBody>
          <a:bodyPr>
            <a:normAutofit/>
          </a:bodyPr>
          <a:lstStyle/>
          <a:p>
            <a:pPr lvl="1">
              <a:buNone/>
            </a:pPr>
            <a:r>
              <a:rPr lang="sv-SE" dirty="0" smtClean="0">
                <a:solidFill>
                  <a:schemeClr val="tx1"/>
                </a:solidFill>
              </a:rPr>
              <a:t>Viktigt att känna till orsaker och konsekvenser för att kunna förebygga uppkomsten. Det kan till exempel röra sig om</a:t>
            </a:r>
          </a:p>
          <a:p>
            <a:pPr lvl="1">
              <a:buNone/>
            </a:pPr>
            <a:endParaRPr lang="sv-SE" dirty="0" smtClean="0">
              <a:solidFill>
                <a:schemeClr val="tx1"/>
              </a:solidFill>
            </a:endParaRPr>
          </a:p>
          <a:p>
            <a:pPr lvl="2"/>
            <a:r>
              <a:rPr lang="sv-SE" dirty="0" smtClean="0">
                <a:solidFill>
                  <a:schemeClr val="tx1"/>
                </a:solidFill>
              </a:rPr>
              <a:t>Maktmissbruk</a:t>
            </a:r>
          </a:p>
          <a:p>
            <a:pPr lvl="2"/>
            <a:r>
              <a:rPr lang="sv-SE" dirty="0" smtClean="0">
                <a:solidFill>
                  <a:schemeClr val="tx1"/>
                </a:solidFill>
              </a:rPr>
              <a:t>Värderingar och normer</a:t>
            </a:r>
          </a:p>
          <a:p>
            <a:pPr lvl="2"/>
            <a:r>
              <a:rPr lang="sv-SE" dirty="0" smtClean="0">
                <a:solidFill>
                  <a:schemeClr val="tx1"/>
                </a:solidFill>
              </a:rPr>
              <a:t>Brister i arbetsmiljön</a:t>
            </a:r>
          </a:p>
          <a:p>
            <a:pPr lvl="2"/>
            <a:r>
              <a:rPr lang="sv-SE" dirty="0" smtClean="0">
                <a:solidFill>
                  <a:schemeClr val="tx1"/>
                </a:solidFill>
              </a:rPr>
              <a:t>Okunskap</a:t>
            </a:r>
          </a:p>
          <a:p>
            <a:pPr lvl="2">
              <a:buNone/>
            </a:pPr>
            <a:endParaRPr lang="sv-SE" dirty="0" smtClean="0">
              <a:solidFill>
                <a:schemeClr val="tx1"/>
              </a:solidFill>
            </a:endParaRPr>
          </a:p>
          <a:p>
            <a:pPr lvl="2"/>
            <a:endParaRPr lang="sv-SE" sz="1400" dirty="0" smtClean="0">
              <a:solidFill>
                <a:schemeClr val="tx1"/>
              </a:solidFill>
            </a:endParaRPr>
          </a:p>
          <a:p>
            <a:pPr lvl="1">
              <a:buNone/>
            </a:pPr>
            <a:r>
              <a:rPr lang="sv-SE" dirty="0" smtClean="0">
                <a:solidFill>
                  <a:schemeClr val="tx1"/>
                </a:solidFill>
              </a:rPr>
              <a:t>Konsekvenser för både individ och grupp/verksamhet</a:t>
            </a:r>
          </a:p>
        </p:txBody>
      </p:sp>
      <p:sp>
        <p:nvSpPr>
          <p:cNvPr id="7" name="Rubrik 6"/>
          <p:cNvSpPr>
            <a:spLocks noGrp="1"/>
          </p:cNvSpPr>
          <p:nvPr>
            <p:ph type="ctrTitle"/>
          </p:nvPr>
        </p:nvSpPr>
        <p:spPr>
          <a:xfrm>
            <a:off x="276224" y="942701"/>
            <a:ext cx="6981826" cy="924200"/>
          </a:xfrm>
        </p:spPr>
        <p:txBody>
          <a:bodyPr>
            <a:noAutofit/>
          </a:bodyPr>
          <a:lstStyle/>
          <a:p>
            <a:r>
              <a:rPr lang="sv-SE" sz="2400" dirty="0" smtClean="0"/>
              <a:t>Orsaker och konsekvenser</a:t>
            </a:r>
            <a:endParaRPr lang="sv-SE" sz="2400" dirty="0"/>
          </a:p>
        </p:txBody>
      </p:sp>
      <p:pic>
        <p:nvPicPr>
          <p:cNvPr id="5" name="Bildobjekt 4" descr="H:\Dokumenten\Lika villkor\Broschyren\MI7A0526.jpg"/>
          <p:cNvPicPr/>
          <p:nvPr/>
        </p:nvPicPr>
        <p:blipFill>
          <a:blip r:embed="rId3" cstate="print"/>
          <a:srcRect/>
          <a:stretch>
            <a:fillRect/>
          </a:stretch>
        </p:blipFill>
        <p:spPr bwMode="auto">
          <a:xfrm>
            <a:off x="4800600" y="2009774"/>
            <a:ext cx="3857625" cy="295275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4"/>
          </p:nvPr>
        </p:nvSpPr>
        <p:spPr>
          <a:xfrm>
            <a:off x="361950" y="1819275"/>
            <a:ext cx="6038849" cy="4324350"/>
          </a:xfrm>
        </p:spPr>
        <p:txBody>
          <a:bodyPr>
            <a:normAutofit fontScale="92500" lnSpcReduction="10000"/>
          </a:bodyPr>
          <a:lstStyle/>
          <a:p>
            <a:pPr lvl="1"/>
            <a:endParaRPr lang="sv-SE" b="1" u="sng" dirty="0" smtClean="0">
              <a:solidFill>
                <a:schemeClr val="tx1"/>
              </a:solidFill>
            </a:endParaRPr>
          </a:p>
          <a:p>
            <a:pPr lvl="1">
              <a:buNone/>
            </a:pPr>
            <a:r>
              <a:rPr lang="sv-SE" dirty="0" smtClean="0">
                <a:solidFill>
                  <a:schemeClr val="tx1"/>
                </a:solidFill>
              </a:rPr>
              <a:t>Om man som anställd blir utsatt för diskriminering, trakasserier eller annan kränkande särbehandling eller blir vittne till att annan anställd eller student utsätts för detta bör man i första hand kontakta </a:t>
            </a:r>
            <a:r>
              <a:rPr lang="sv-SE" b="1" dirty="0" smtClean="0">
                <a:solidFill>
                  <a:schemeClr val="tx1"/>
                </a:solidFill>
              </a:rPr>
              <a:t>närmaste chef</a:t>
            </a:r>
            <a:r>
              <a:rPr lang="sv-SE" dirty="0" smtClean="0">
                <a:solidFill>
                  <a:schemeClr val="tx1"/>
                </a:solidFill>
              </a:rPr>
              <a:t>, </a:t>
            </a:r>
            <a:r>
              <a:rPr lang="sv-SE" b="1" dirty="0" smtClean="0">
                <a:solidFill>
                  <a:schemeClr val="tx1"/>
                </a:solidFill>
              </a:rPr>
              <a:t>lika villkorshandläggaren </a:t>
            </a:r>
            <a:r>
              <a:rPr lang="sv-SE" dirty="0" smtClean="0">
                <a:solidFill>
                  <a:schemeClr val="tx1"/>
                </a:solidFill>
              </a:rPr>
              <a:t>eller </a:t>
            </a:r>
            <a:r>
              <a:rPr lang="sv-SE" b="1" dirty="0" smtClean="0">
                <a:solidFill>
                  <a:schemeClr val="tx1"/>
                </a:solidFill>
              </a:rPr>
              <a:t>lika villkorsombuden. </a:t>
            </a:r>
          </a:p>
          <a:p>
            <a:pPr lvl="1">
              <a:buNone/>
            </a:pPr>
            <a:endParaRPr lang="sv-SE" dirty="0" smtClean="0">
              <a:solidFill>
                <a:schemeClr val="tx1"/>
              </a:solidFill>
            </a:endParaRPr>
          </a:p>
          <a:p>
            <a:pPr lvl="1">
              <a:buNone/>
            </a:pPr>
            <a:r>
              <a:rPr lang="sv-SE" dirty="0" smtClean="0">
                <a:solidFill>
                  <a:schemeClr val="tx1"/>
                </a:solidFill>
              </a:rPr>
              <a:t>Det finns även andra funktioner som kan ge råd, stöd och information:</a:t>
            </a:r>
          </a:p>
          <a:p>
            <a:pPr lvl="1">
              <a:buFont typeface="Arial" pitchFamily="34" charset="0"/>
              <a:buChar char="•"/>
            </a:pPr>
            <a:r>
              <a:rPr lang="sv-SE" dirty="0" smtClean="0">
                <a:solidFill>
                  <a:schemeClr val="tx1"/>
                </a:solidFill>
              </a:rPr>
              <a:t> Arbetsmiljöhandläggare /</a:t>
            </a:r>
            <a:r>
              <a:rPr lang="sv-SE" dirty="0" err="1" smtClean="0">
                <a:solidFill>
                  <a:schemeClr val="tx1"/>
                </a:solidFill>
              </a:rPr>
              <a:t>HR-specialist</a:t>
            </a:r>
            <a:endParaRPr lang="sv-SE" dirty="0" smtClean="0">
              <a:solidFill>
                <a:schemeClr val="tx1"/>
              </a:solidFill>
            </a:endParaRPr>
          </a:p>
          <a:p>
            <a:pPr lvl="1">
              <a:buFont typeface="Arial" pitchFamily="34" charset="0"/>
              <a:buChar char="•"/>
            </a:pPr>
            <a:r>
              <a:rPr lang="sv-SE" dirty="0" smtClean="0">
                <a:solidFill>
                  <a:schemeClr val="tx1"/>
                </a:solidFill>
              </a:rPr>
              <a:t> Jurist</a:t>
            </a:r>
          </a:p>
          <a:p>
            <a:pPr lvl="1">
              <a:buFont typeface="Arial" pitchFamily="34" charset="0"/>
              <a:buChar char="•"/>
            </a:pPr>
            <a:r>
              <a:rPr lang="sv-SE" dirty="0" smtClean="0">
                <a:solidFill>
                  <a:schemeClr val="tx1"/>
                </a:solidFill>
              </a:rPr>
              <a:t> Fackliga representanter</a:t>
            </a:r>
          </a:p>
          <a:p>
            <a:pPr lvl="1">
              <a:buFont typeface="Arial" pitchFamily="34" charset="0"/>
              <a:buChar char="•"/>
            </a:pPr>
            <a:r>
              <a:rPr lang="sv-SE" dirty="0" smtClean="0">
                <a:solidFill>
                  <a:schemeClr val="tx1"/>
                </a:solidFill>
              </a:rPr>
              <a:t> Skyddsombud</a:t>
            </a:r>
          </a:p>
          <a:p>
            <a:pPr lvl="1">
              <a:buFont typeface="Arial" pitchFamily="34" charset="0"/>
              <a:buChar char="•"/>
            </a:pPr>
            <a:r>
              <a:rPr lang="sv-SE" dirty="0" smtClean="0">
                <a:solidFill>
                  <a:schemeClr val="tx1"/>
                </a:solidFill>
              </a:rPr>
              <a:t> Företagshälsovården</a:t>
            </a:r>
          </a:p>
          <a:p>
            <a:pPr lvl="1">
              <a:buFont typeface="Arial" pitchFamily="34" charset="0"/>
              <a:buChar char="•"/>
            </a:pPr>
            <a:r>
              <a:rPr lang="sv-SE" dirty="0" smtClean="0">
                <a:solidFill>
                  <a:schemeClr val="tx1"/>
                </a:solidFill>
              </a:rPr>
              <a:t> Diskrimineringsombudsmannen</a:t>
            </a:r>
          </a:p>
          <a:p>
            <a:pPr lvl="1"/>
            <a:endParaRPr lang="sv-SE" u="sng" dirty="0" smtClean="0">
              <a:solidFill>
                <a:schemeClr val="tx1"/>
              </a:solidFill>
            </a:endParaRPr>
          </a:p>
        </p:txBody>
      </p:sp>
      <p:sp>
        <p:nvSpPr>
          <p:cNvPr id="7" name="Rubrik 6"/>
          <p:cNvSpPr>
            <a:spLocks noGrp="1"/>
          </p:cNvSpPr>
          <p:nvPr>
            <p:ph type="ctrTitle"/>
          </p:nvPr>
        </p:nvSpPr>
        <p:spPr>
          <a:xfrm>
            <a:off x="276224" y="942701"/>
            <a:ext cx="6981826" cy="924200"/>
          </a:xfrm>
        </p:spPr>
        <p:txBody>
          <a:bodyPr>
            <a:noAutofit/>
          </a:bodyPr>
          <a:lstStyle/>
          <a:p>
            <a:r>
              <a:rPr lang="sv-SE" sz="2400" dirty="0" smtClean="0"/>
              <a:t>OM MAN utsätts för </a:t>
            </a:r>
            <a:br>
              <a:rPr lang="sv-SE" sz="2400" dirty="0" smtClean="0"/>
            </a:br>
            <a:r>
              <a:rPr lang="sv-SE" sz="2400" dirty="0" smtClean="0"/>
              <a:t>diskriminering eller trakasserier</a:t>
            </a:r>
            <a:endParaRPr lang="sv-SE" sz="24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4"/>
          </p:nvPr>
        </p:nvSpPr>
        <p:spPr>
          <a:xfrm>
            <a:off x="361950" y="1819275"/>
            <a:ext cx="6457950" cy="4324350"/>
          </a:xfrm>
        </p:spPr>
        <p:txBody>
          <a:bodyPr>
            <a:normAutofit/>
          </a:bodyPr>
          <a:lstStyle/>
          <a:p>
            <a:pPr lvl="1">
              <a:buNone/>
            </a:pPr>
            <a:endParaRPr lang="sv-SE" u="sng" dirty="0" smtClean="0">
              <a:solidFill>
                <a:schemeClr val="tx1"/>
              </a:solidFill>
            </a:endParaRPr>
          </a:p>
          <a:p>
            <a:pPr lvl="1">
              <a:buNone/>
            </a:pPr>
            <a:r>
              <a:rPr lang="sv-SE" dirty="0" smtClean="0">
                <a:solidFill>
                  <a:schemeClr val="tx1"/>
                </a:solidFill>
              </a:rPr>
              <a:t>Om du vill göra en </a:t>
            </a:r>
            <a:r>
              <a:rPr lang="sv-SE" b="1" dirty="0" smtClean="0">
                <a:solidFill>
                  <a:schemeClr val="tx1"/>
                </a:solidFill>
              </a:rPr>
              <a:t>formell anmälan </a:t>
            </a:r>
            <a:r>
              <a:rPr lang="sv-SE" dirty="0" smtClean="0">
                <a:solidFill>
                  <a:schemeClr val="tx1"/>
                </a:solidFill>
              </a:rPr>
              <a:t>ska detta göras skriftligt eller via mejl till chefsjuristen eller lika villkorshandläggaren. Det är också möjligt att vända sig direkt till myndigheten Diskrimineringsombudsmannen (DO).</a:t>
            </a:r>
            <a:endParaRPr lang="sv-SE" b="1" dirty="0" smtClean="0"/>
          </a:p>
        </p:txBody>
      </p:sp>
      <p:sp>
        <p:nvSpPr>
          <p:cNvPr id="7" name="Rubrik 6"/>
          <p:cNvSpPr>
            <a:spLocks noGrp="1"/>
          </p:cNvSpPr>
          <p:nvPr>
            <p:ph type="ctrTitle"/>
          </p:nvPr>
        </p:nvSpPr>
        <p:spPr>
          <a:xfrm>
            <a:off x="276224" y="942701"/>
            <a:ext cx="6981826" cy="924200"/>
          </a:xfrm>
        </p:spPr>
        <p:txBody>
          <a:bodyPr>
            <a:noAutofit/>
          </a:bodyPr>
          <a:lstStyle/>
          <a:p>
            <a:r>
              <a:rPr lang="sv-SE" sz="2400" dirty="0" smtClean="0"/>
              <a:t>OM MAN utsätts för </a:t>
            </a:r>
            <a:br>
              <a:rPr lang="sv-SE" sz="2400" dirty="0" smtClean="0"/>
            </a:br>
            <a:r>
              <a:rPr lang="sv-SE" sz="2400" dirty="0" smtClean="0"/>
              <a:t>diskriminering eller trakasserier</a:t>
            </a:r>
            <a:endParaRPr lang="sv-SE" sz="24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4"/>
          </p:nvPr>
        </p:nvSpPr>
        <p:spPr>
          <a:xfrm>
            <a:off x="361949" y="1819275"/>
            <a:ext cx="6657976" cy="4324350"/>
          </a:xfrm>
        </p:spPr>
        <p:txBody>
          <a:bodyPr>
            <a:normAutofit/>
          </a:bodyPr>
          <a:lstStyle/>
          <a:p>
            <a:pPr lvl="1">
              <a:buNone/>
            </a:pPr>
            <a:r>
              <a:rPr lang="sv-SE" b="1" dirty="0" smtClean="0">
                <a:solidFill>
                  <a:schemeClr val="tx1"/>
                </a:solidFill>
              </a:rPr>
              <a:t>Exempel på vad kan du göra om du upplever dig utsatt:</a:t>
            </a:r>
          </a:p>
          <a:p>
            <a:pPr lvl="1">
              <a:buNone/>
            </a:pPr>
            <a:r>
              <a:rPr lang="sv-SE" dirty="0" smtClean="0">
                <a:solidFill>
                  <a:schemeClr val="tx1"/>
                </a:solidFill>
              </a:rPr>
              <a:t>•	</a:t>
            </a:r>
            <a:r>
              <a:rPr lang="sv-SE" sz="1600" dirty="0" smtClean="0">
                <a:solidFill>
                  <a:schemeClr val="tx1"/>
                </a:solidFill>
              </a:rPr>
              <a:t>Om möjligt utifrån den situation du befinner dig i – </a:t>
            </a:r>
            <a:r>
              <a:rPr lang="sv-SE" sz="1600" b="1" dirty="0" smtClean="0">
                <a:solidFill>
                  <a:schemeClr val="tx1"/>
                </a:solidFill>
              </a:rPr>
              <a:t>markera</a:t>
            </a:r>
            <a:r>
              <a:rPr lang="sv-SE" sz="1600" dirty="0" smtClean="0">
                <a:solidFill>
                  <a:schemeClr val="tx1"/>
                </a:solidFill>
              </a:rPr>
              <a:t> och var tydlig med att du inte uppskattar ”skämtet”, handlingen eller beteendet. Det är inte ditt fel att du blir utsatt och du ska inte behöva utstå ett beteende som inte är önskvärt.</a:t>
            </a:r>
          </a:p>
          <a:p>
            <a:pPr lvl="1">
              <a:buNone/>
            </a:pPr>
            <a:r>
              <a:rPr lang="sv-SE" sz="1600" dirty="0" smtClean="0">
                <a:solidFill>
                  <a:schemeClr val="tx1"/>
                </a:solidFill>
              </a:rPr>
              <a:t>•	</a:t>
            </a:r>
            <a:r>
              <a:rPr lang="sv-SE" sz="1600" b="1" dirty="0" smtClean="0">
                <a:solidFill>
                  <a:schemeClr val="tx1"/>
                </a:solidFill>
              </a:rPr>
              <a:t>Tala</a:t>
            </a:r>
            <a:r>
              <a:rPr lang="sv-SE" sz="1600" dirty="0" smtClean="0">
                <a:solidFill>
                  <a:schemeClr val="tx1"/>
                </a:solidFill>
              </a:rPr>
              <a:t> om det som hänt för någon: en arbetskamrat eller någon annan du litar på. </a:t>
            </a:r>
          </a:p>
          <a:p>
            <a:pPr lvl="1">
              <a:buNone/>
            </a:pPr>
            <a:r>
              <a:rPr lang="sv-SE" sz="1600" dirty="0" smtClean="0">
                <a:solidFill>
                  <a:schemeClr val="tx1"/>
                </a:solidFill>
              </a:rPr>
              <a:t>•	</a:t>
            </a:r>
            <a:r>
              <a:rPr lang="sv-SE" sz="1600" b="1" dirty="0" smtClean="0">
                <a:solidFill>
                  <a:schemeClr val="tx1"/>
                </a:solidFill>
              </a:rPr>
              <a:t>Informera</a:t>
            </a:r>
            <a:r>
              <a:rPr lang="sv-SE" sz="1600" dirty="0" smtClean="0">
                <a:solidFill>
                  <a:schemeClr val="tx1"/>
                </a:solidFill>
              </a:rPr>
              <a:t> din chef om problemet så snart som möjligt, annars kan problemet lätt växa sig större.</a:t>
            </a:r>
          </a:p>
          <a:p>
            <a:pPr lvl="1">
              <a:buNone/>
            </a:pPr>
            <a:r>
              <a:rPr lang="sv-SE" sz="1600" dirty="0" smtClean="0">
                <a:solidFill>
                  <a:schemeClr val="tx1"/>
                </a:solidFill>
              </a:rPr>
              <a:t>•	</a:t>
            </a:r>
            <a:r>
              <a:rPr lang="sv-SE" sz="1600" b="1" dirty="0" smtClean="0">
                <a:solidFill>
                  <a:schemeClr val="tx1"/>
                </a:solidFill>
              </a:rPr>
              <a:t>Skriv ned </a:t>
            </a:r>
            <a:r>
              <a:rPr lang="sv-SE" sz="1600" dirty="0" smtClean="0">
                <a:solidFill>
                  <a:schemeClr val="tx1"/>
                </a:solidFill>
              </a:rPr>
              <a:t>din upplevelse av det inträffade - det förenklar för dig om du senare vill göra en anmälan mot personen. Anteckna samtliga tillfällen samt tid, plats, eventuella vittnen, vad som hände och hur du upplevde det. </a:t>
            </a:r>
          </a:p>
          <a:p>
            <a:pPr lvl="1">
              <a:buNone/>
            </a:pPr>
            <a:endParaRPr lang="sv-SE" b="1" u="sng" dirty="0" smtClean="0">
              <a:solidFill>
                <a:schemeClr val="tx1"/>
              </a:solidFill>
            </a:endParaRPr>
          </a:p>
          <a:p>
            <a:pPr lvl="1">
              <a:buNone/>
            </a:pPr>
            <a:endParaRPr lang="sv-SE" u="sng" dirty="0" smtClean="0">
              <a:solidFill>
                <a:schemeClr val="tx1"/>
              </a:solidFill>
            </a:endParaRPr>
          </a:p>
        </p:txBody>
      </p:sp>
      <p:sp>
        <p:nvSpPr>
          <p:cNvPr id="7" name="Rubrik 6"/>
          <p:cNvSpPr>
            <a:spLocks noGrp="1"/>
          </p:cNvSpPr>
          <p:nvPr>
            <p:ph type="ctrTitle"/>
          </p:nvPr>
        </p:nvSpPr>
        <p:spPr>
          <a:xfrm>
            <a:off x="276224" y="942701"/>
            <a:ext cx="6981826" cy="924200"/>
          </a:xfrm>
        </p:spPr>
        <p:txBody>
          <a:bodyPr>
            <a:noAutofit/>
          </a:bodyPr>
          <a:lstStyle/>
          <a:p>
            <a:r>
              <a:rPr lang="sv-SE" sz="2400" dirty="0" smtClean="0"/>
              <a:t>OM MAN utsätts för </a:t>
            </a:r>
            <a:br>
              <a:rPr lang="sv-SE" sz="2400" dirty="0" smtClean="0"/>
            </a:br>
            <a:r>
              <a:rPr lang="sv-SE" sz="2400" dirty="0" smtClean="0"/>
              <a:t>diskriminering eller trakasserier</a:t>
            </a:r>
            <a:endParaRPr lang="sv-SE" sz="24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485775" y="828401"/>
            <a:ext cx="6096000" cy="686002"/>
          </a:xfrm>
        </p:spPr>
        <p:txBody>
          <a:bodyPr>
            <a:noAutofit/>
          </a:bodyPr>
          <a:lstStyle/>
          <a:p>
            <a:r>
              <a:rPr lang="sv-SE" sz="2400" dirty="0" smtClean="0"/>
              <a:t>MER information om Lika villkor</a:t>
            </a:r>
            <a:endParaRPr lang="sv-SE" sz="2400" dirty="0"/>
          </a:p>
        </p:txBody>
      </p:sp>
      <p:sp>
        <p:nvSpPr>
          <p:cNvPr id="3" name="Platshållare för text 2"/>
          <p:cNvSpPr>
            <a:spLocks noGrp="1"/>
          </p:cNvSpPr>
          <p:nvPr>
            <p:ph type="body" sz="quarter" idx="14"/>
          </p:nvPr>
        </p:nvSpPr>
        <p:spPr>
          <a:xfrm>
            <a:off x="417514" y="1962150"/>
            <a:ext cx="8002585" cy="4438649"/>
          </a:xfrm>
        </p:spPr>
        <p:txBody>
          <a:bodyPr>
            <a:normAutofit/>
          </a:bodyPr>
          <a:lstStyle/>
          <a:p>
            <a:pPr lvl="1"/>
            <a:r>
              <a:rPr lang="sv-SE" dirty="0" smtClean="0">
                <a:solidFill>
                  <a:schemeClr val="tx1"/>
                </a:solidFill>
              </a:rPr>
              <a:t>På </a:t>
            </a:r>
            <a:r>
              <a:rPr lang="sv-SE" b="1" dirty="0" smtClean="0">
                <a:solidFill>
                  <a:schemeClr val="tx1"/>
                </a:solidFill>
              </a:rPr>
              <a:t>intranäte</a:t>
            </a:r>
            <a:r>
              <a:rPr lang="sv-SE" dirty="0" smtClean="0">
                <a:solidFill>
                  <a:schemeClr val="tx1"/>
                </a:solidFill>
              </a:rPr>
              <a:t>t hittar du Lika villkor om du går in under Medarbetare/Stöd. </a:t>
            </a:r>
            <a:r>
              <a:rPr lang="sv-SE" dirty="0" smtClean="0">
                <a:solidFill>
                  <a:schemeClr val="tx1"/>
                </a:solidFill>
                <a:hlinkClick r:id="rId3"/>
              </a:rPr>
              <a:t>http://www.miun.se/medarbetare/stod/lika-villkor1</a:t>
            </a:r>
            <a:endParaRPr lang="sv-SE" dirty="0" smtClean="0">
              <a:solidFill>
                <a:schemeClr val="tx1"/>
              </a:solidFill>
            </a:endParaRPr>
          </a:p>
          <a:p>
            <a:pPr lvl="1">
              <a:buNone/>
            </a:pPr>
            <a:endParaRPr lang="sv-SE" dirty="0" smtClean="0"/>
          </a:p>
          <a:p>
            <a:pPr lvl="1"/>
            <a:r>
              <a:rPr lang="sv-SE" dirty="0" smtClean="0">
                <a:solidFill>
                  <a:schemeClr val="tx1"/>
                </a:solidFill>
              </a:rPr>
              <a:t>Här hittar du </a:t>
            </a:r>
            <a:r>
              <a:rPr lang="sv-SE" b="1" dirty="0" smtClean="0">
                <a:solidFill>
                  <a:schemeClr val="tx1"/>
                </a:solidFill>
              </a:rPr>
              <a:t>kontaktpersoner</a:t>
            </a:r>
            <a:r>
              <a:rPr lang="sv-SE" dirty="0" smtClean="0">
                <a:solidFill>
                  <a:schemeClr val="tx1"/>
                </a:solidFill>
              </a:rPr>
              <a:t> i form av lika villkorshandläggare och lika villkorsombud som du kan kontakta för frågor och funderingar kring lika villkor.</a:t>
            </a:r>
          </a:p>
          <a:p>
            <a:pPr lvl="1"/>
            <a:endParaRPr lang="sv-SE" dirty="0" smtClean="0">
              <a:solidFill>
                <a:schemeClr val="tx1"/>
              </a:solidFill>
            </a:endParaRPr>
          </a:p>
          <a:p>
            <a:pPr lvl="1"/>
            <a:r>
              <a:rPr lang="sv-SE" b="1" dirty="0" smtClean="0">
                <a:solidFill>
                  <a:schemeClr val="tx1"/>
                </a:solidFill>
              </a:rPr>
              <a:t>Handläggningsordning</a:t>
            </a:r>
            <a:r>
              <a:rPr lang="sv-SE" dirty="0" smtClean="0">
                <a:solidFill>
                  <a:schemeClr val="tx1"/>
                </a:solidFill>
              </a:rPr>
              <a:t> avseende arbetet mot diskriminering, trakasserier och övrig kränkande särbehandling</a:t>
            </a:r>
          </a:p>
          <a:p>
            <a:pPr lvl="1"/>
            <a:endParaRPr lang="sv-SE" dirty="0" smtClean="0">
              <a:solidFill>
                <a:schemeClr val="tx1"/>
              </a:solidFill>
            </a:endParaRPr>
          </a:p>
          <a:p>
            <a:pPr lvl="1"/>
            <a:r>
              <a:rPr lang="sv-SE" b="1" dirty="0" smtClean="0">
                <a:solidFill>
                  <a:schemeClr val="tx1"/>
                </a:solidFill>
              </a:rPr>
              <a:t>Broschyr</a:t>
            </a:r>
            <a:r>
              <a:rPr lang="sv-SE" dirty="0" smtClean="0">
                <a:solidFill>
                  <a:schemeClr val="tx1"/>
                </a:solidFill>
              </a:rPr>
              <a:t> ”Arbete för lika villkor” med information kring kränkande särbehandling, trakasserier och diskriminering</a:t>
            </a:r>
          </a:p>
          <a:p>
            <a:pPr lvl="1">
              <a:buNone/>
            </a:pPr>
            <a:r>
              <a:rPr lang="sv-SE" dirty="0" smtClean="0">
                <a:solidFill>
                  <a:schemeClr val="tx1"/>
                </a:solidFill>
              </a:rPr>
              <a:t>	 </a:t>
            </a:r>
          </a:p>
          <a:p>
            <a:pPr lvl="1">
              <a:buNone/>
            </a:pPr>
            <a:endParaRPr lang="sv-SE" dirty="0">
              <a:solidFill>
                <a:schemeClr val="tx1"/>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4"/>
          </p:nvPr>
        </p:nvSpPr>
        <p:spPr>
          <a:xfrm>
            <a:off x="447675" y="1643354"/>
            <a:ext cx="3667125" cy="3614446"/>
          </a:xfrm>
        </p:spPr>
        <p:txBody>
          <a:bodyPr>
            <a:normAutofit lnSpcReduction="10000"/>
          </a:bodyPr>
          <a:lstStyle/>
          <a:p>
            <a:pPr lvl="1">
              <a:lnSpc>
                <a:spcPct val="150000"/>
              </a:lnSpc>
              <a:buNone/>
            </a:pPr>
            <a:r>
              <a:rPr lang="sv-SE" b="1" dirty="0" smtClean="0"/>
              <a:t>Vi är varandras arbetsmiljö! </a:t>
            </a:r>
            <a:r>
              <a:rPr lang="sv-SE" dirty="0" smtClean="0">
                <a:solidFill>
                  <a:schemeClr val="tx1"/>
                </a:solidFill>
              </a:rPr>
              <a:t>Du och jag skapar tillsammans den arbetsmiljö som vi vill ha vid Mittuniversitetet. Det ska vara en arbetsmiljö fri från diskriminering, trakasserier och annan kränkande särbehandling.</a:t>
            </a:r>
          </a:p>
          <a:p>
            <a:pPr>
              <a:lnSpc>
                <a:spcPct val="90000"/>
              </a:lnSpc>
            </a:pPr>
            <a:endParaRPr lang="sv-SE" b="1" dirty="0" smtClean="0"/>
          </a:p>
        </p:txBody>
      </p:sp>
      <p:sp>
        <p:nvSpPr>
          <p:cNvPr id="7" name="Rubrik 6"/>
          <p:cNvSpPr>
            <a:spLocks noGrp="1"/>
          </p:cNvSpPr>
          <p:nvPr>
            <p:ph type="ctrTitle"/>
          </p:nvPr>
        </p:nvSpPr>
        <p:spPr>
          <a:xfrm>
            <a:off x="638175" y="942701"/>
            <a:ext cx="5835014" cy="771800"/>
          </a:xfrm>
        </p:spPr>
        <p:txBody>
          <a:bodyPr>
            <a:normAutofit/>
          </a:bodyPr>
          <a:lstStyle/>
          <a:p>
            <a:r>
              <a:rPr lang="sv-SE" sz="2400" dirty="0" smtClean="0"/>
              <a:t>TILL SIST</a:t>
            </a:r>
            <a:endParaRPr lang="sv-SE" sz="2400" dirty="0"/>
          </a:p>
        </p:txBody>
      </p:sp>
      <p:pic>
        <p:nvPicPr>
          <p:cNvPr id="4" name="Bildobjekt 3" descr="CH_H-rn-sand_exteri-r_01.JPG"/>
          <p:cNvPicPr>
            <a:picLocks noChangeAspect="1"/>
          </p:cNvPicPr>
          <p:nvPr/>
        </p:nvPicPr>
        <p:blipFill>
          <a:blip r:embed="rId3" cstate="screen"/>
          <a:stretch>
            <a:fillRect/>
          </a:stretch>
        </p:blipFill>
        <p:spPr>
          <a:xfrm>
            <a:off x="4291013" y="1685925"/>
            <a:ext cx="4386261" cy="2924174"/>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81000" y="847451"/>
            <a:ext cx="5835014" cy="1409974"/>
          </a:xfrm>
        </p:spPr>
        <p:txBody>
          <a:bodyPr>
            <a:noAutofit/>
          </a:bodyPr>
          <a:lstStyle/>
          <a:p>
            <a:r>
              <a:rPr lang="sv-SE" sz="2400" dirty="0" smtClean="0"/>
              <a:t>FN:s allmänna förklaring </a:t>
            </a:r>
            <a:br>
              <a:rPr lang="sv-SE" sz="2400" dirty="0" smtClean="0"/>
            </a:br>
            <a:r>
              <a:rPr lang="sv-SE" sz="2400" dirty="0" smtClean="0"/>
              <a:t>om de mänskliga rättigheterna</a:t>
            </a:r>
            <a:endParaRPr lang="sv-SE" sz="2400" dirty="0"/>
          </a:p>
        </p:txBody>
      </p:sp>
      <p:sp>
        <p:nvSpPr>
          <p:cNvPr id="3" name="Platshållare för text 2"/>
          <p:cNvSpPr>
            <a:spLocks noGrp="1"/>
          </p:cNvSpPr>
          <p:nvPr>
            <p:ph type="body" sz="quarter" idx="14"/>
          </p:nvPr>
        </p:nvSpPr>
        <p:spPr>
          <a:xfrm>
            <a:off x="188915" y="1910054"/>
            <a:ext cx="5840264" cy="1919287"/>
          </a:xfrm>
        </p:spPr>
        <p:txBody>
          <a:bodyPr/>
          <a:lstStyle/>
          <a:p>
            <a:pPr lvl="1">
              <a:buNone/>
            </a:pPr>
            <a:endParaRPr lang="sv-SE" dirty="0" smtClean="0"/>
          </a:p>
          <a:p>
            <a:pPr lvl="1"/>
            <a:endParaRPr lang="sv-SE" dirty="0" smtClean="0">
              <a:solidFill>
                <a:schemeClr val="tx1"/>
              </a:solidFill>
            </a:endParaRPr>
          </a:p>
          <a:p>
            <a:pPr lvl="1">
              <a:buNone/>
            </a:pPr>
            <a:endParaRPr lang="sv-SE" dirty="0" smtClean="0">
              <a:solidFill>
                <a:schemeClr val="tx1"/>
              </a:solidFill>
            </a:endParaRPr>
          </a:p>
          <a:p>
            <a:pPr lvl="1">
              <a:buNone/>
            </a:pPr>
            <a:r>
              <a:rPr lang="sv-SE" sz="2000" dirty="0" smtClean="0">
                <a:solidFill>
                  <a:schemeClr val="tx1"/>
                </a:solidFill>
              </a:rPr>
              <a:t>"Alla människor är födda fria </a:t>
            </a:r>
          </a:p>
          <a:p>
            <a:pPr lvl="1">
              <a:buNone/>
            </a:pPr>
            <a:r>
              <a:rPr lang="sv-SE" sz="2000" dirty="0" smtClean="0">
                <a:solidFill>
                  <a:schemeClr val="tx1"/>
                </a:solidFill>
              </a:rPr>
              <a:t>och lika i värde och rättigheter."</a:t>
            </a:r>
            <a:endParaRPr lang="sv-SE" sz="2000" dirty="0">
              <a:solidFill>
                <a:schemeClr val="tx1"/>
              </a:solidFill>
            </a:endParaRPr>
          </a:p>
        </p:txBody>
      </p:sp>
      <p:pic>
        <p:nvPicPr>
          <p:cNvPr id="1026" name="Picture 2" descr="H:\Niklas\Lika villkor\2014\un_logo.jpg"/>
          <p:cNvPicPr>
            <a:picLocks noChangeAspect="1" noChangeArrowheads="1"/>
          </p:cNvPicPr>
          <p:nvPr/>
        </p:nvPicPr>
        <p:blipFill>
          <a:blip r:embed="rId3" cstate="print"/>
          <a:srcRect/>
          <a:stretch>
            <a:fillRect/>
          </a:stretch>
        </p:blipFill>
        <p:spPr bwMode="auto">
          <a:xfrm>
            <a:off x="5441950" y="1965325"/>
            <a:ext cx="2835275" cy="2835275"/>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28649" y="790301"/>
            <a:ext cx="6753226" cy="686002"/>
          </a:xfrm>
        </p:spPr>
        <p:txBody>
          <a:bodyPr>
            <a:noAutofit/>
          </a:bodyPr>
          <a:lstStyle/>
          <a:p>
            <a:r>
              <a:rPr lang="sv-SE" sz="2400" dirty="0" smtClean="0">
                <a:solidFill>
                  <a:srgbClr val="EA5906"/>
                </a:solidFill>
              </a:rPr>
              <a:t>EU:S STADGAR OM DE GRUNDLÄGGANDE MÄNSKLIGA RÄTTIGHETERNA</a:t>
            </a:r>
            <a:endParaRPr lang="sv-SE" sz="2400" dirty="0"/>
          </a:p>
        </p:txBody>
      </p:sp>
      <p:sp>
        <p:nvSpPr>
          <p:cNvPr id="3" name="Platshållare för text 2"/>
          <p:cNvSpPr>
            <a:spLocks noGrp="1"/>
          </p:cNvSpPr>
          <p:nvPr>
            <p:ph type="body" sz="quarter" idx="14"/>
          </p:nvPr>
        </p:nvSpPr>
        <p:spPr>
          <a:xfrm>
            <a:off x="446090" y="2272004"/>
            <a:ext cx="4887910" cy="3747796"/>
          </a:xfrm>
        </p:spPr>
        <p:txBody>
          <a:bodyPr>
            <a:normAutofit/>
          </a:bodyPr>
          <a:lstStyle/>
          <a:p>
            <a:pPr lvl="1">
              <a:buNone/>
            </a:pPr>
            <a:r>
              <a:rPr lang="sv-SE" b="1" dirty="0" smtClean="0">
                <a:solidFill>
                  <a:schemeClr val="tx1"/>
                </a:solidFill>
              </a:rPr>
              <a:t>Kap 3 Jämlikhet</a:t>
            </a:r>
            <a:r>
              <a:rPr lang="sv-SE" dirty="0" smtClean="0">
                <a:solidFill>
                  <a:schemeClr val="tx1"/>
                </a:solidFill>
              </a:rPr>
              <a:t> </a:t>
            </a:r>
          </a:p>
          <a:p>
            <a:pPr lvl="1">
              <a:buNone/>
            </a:pPr>
            <a:endParaRPr lang="sv-SE" dirty="0" smtClean="0">
              <a:solidFill>
                <a:schemeClr val="tx1"/>
              </a:solidFill>
            </a:endParaRPr>
          </a:p>
          <a:p>
            <a:pPr lvl="1">
              <a:lnSpc>
                <a:spcPct val="120000"/>
              </a:lnSpc>
              <a:buFont typeface="Wingdings" pitchFamily="2" charset="2"/>
              <a:buChar char="§"/>
            </a:pPr>
            <a:r>
              <a:rPr lang="sv-SE" b="1" dirty="0" smtClean="0">
                <a:solidFill>
                  <a:schemeClr val="tx1"/>
                </a:solidFill>
              </a:rPr>
              <a:t>likhet inför lagen</a:t>
            </a:r>
            <a:r>
              <a:rPr lang="sv-SE" dirty="0" smtClean="0">
                <a:solidFill>
                  <a:schemeClr val="tx1"/>
                </a:solidFill>
              </a:rPr>
              <a:t>,</a:t>
            </a:r>
          </a:p>
          <a:p>
            <a:pPr lvl="1">
              <a:lnSpc>
                <a:spcPct val="120000"/>
              </a:lnSpc>
              <a:buFont typeface="Wingdings" pitchFamily="2" charset="2"/>
              <a:buChar char="§"/>
            </a:pPr>
            <a:r>
              <a:rPr lang="sv-SE" b="1" dirty="0" smtClean="0">
                <a:solidFill>
                  <a:schemeClr val="tx1"/>
                </a:solidFill>
              </a:rPr>
              <a:t>icke-diskriminering</a:t>
            </a:r>
            <a:r>
              <a:rPr lang="sv-SE" dirty="0" smtClean="0">
                <a:solidFill>
                  <a:schemeClr val="tx1"/>
                </a:solidFill>
              </a:rPr>
              <a:t>, </a:t>
            </a:r>
          </a:p>
          <a:p>
            <a:pPr lvl="1">
              <a:lnSpc>
                <a:spcPct val="120000"/>
              </a:lnSpc>
              <a:buFont typeface="Wingdings" pitchFamily="2" charset="2"/>
              <a:buChar char="§"/>
            </a:pPr>
            <a:r>
              <a:rPr lang="sv-SE" dirty="0" smtClean="0">
                <a:solidFill>
                  <a:schemeClr val="tx1"/>
                </a:solidFill>
              </a:rPr>
              <a:t>kulturell, religiös och språklig </a:t>
            </a:r>
            <a:r>
              <a:rPr lang="sv-SE" b="1" dirty="0" smtClean="0">
                <a:solidFill>
                  <a:schemeClr val="tx1"/>
                </a:solidFill>
              </a:rPr>
              <a:t>mångfald</a:t>
            </a:r>
            <a:r>
              <a:rPr lang="sv-SE" dirty="0" smtClean="0">
                <a:solidFill>
                  <a:schemeClr val="tx1"/>
                </a:solidFill>
              </a:rPr>
              <a:t>,</a:t>
            </a:r>
          </a:p>
          <a:p>
            <a:pPr lvl="1">
              <a:lnSpc>
                <a:spcPct val="120000"/>
              </a:lnSpc>
              <a:buFont typeface="Wingdings" pitchFamily="2" charset="2"/>
              <a:buChar char="§"/>
            </a:pPr>
            <a:r>
              <a:rPr lang="sv-SE" b="1" dirty="0" smtClean="0">
                <a:solidFill>
                  <a:schemeClr val="tx1"/>
                </a:solidFill>
              </a:rPr>
              <a:t>jämställdhe</a:t>
            </a:r>
            <a:r>
              <a:rPr lang="sv-SE" dirty="0" smtClean="0">
                <a:solidFill>
                  <a:schemeClr val="tx1"/>
                </a:solidFill>
              </a:rPr>
              <a:t>t mellan kvinnor och män,</a:t>
            </a:r>
          </a:p>
          <a:p>
            <a:pPr lvl="1">
              <a:lnSpc>
                <a:spcPct val="120000"/>
              </a:lnSpc>
              <a:buFont typeface="Wingdings" pitchFamily="2" charset="2"/>
              <a:buChar char="§"/>
            </a:pPr>
            <a:r>
              <a:rPr lang="sv-SE" b="1" dirty="0" smtClean="0">
                <a:solidFill>
                  <a:schemeClr val="tx1"/>
                </a:solidFill>
              </a:rPr>
              <a:t>barnets</a:t>
            </a:r>
            <a:r>
              <a:rPr lang="sv-SE" dirty="0" smtClean="0">
                <a:solidFill>
                  <a:schemeClr val="tx1"/>
                </a:solidFill>
              </a:rPr>
              <a:t> rättigheter,</a:t>
            </a:r>
          </a:p>
          <a:p>
            <a:pPr lvl="1">
              <a:lnSpc>
                <a:spcPct val="120000"/>
              </a:lnSpc>
              <a:buFont typeface="Wingdings" pitchFamily="2" charset="2"/>
              <a:buChar char="§"/>
            </a:pPr>
            <a:r>
              <a:rPr lang="sv-SE" b="1" dirty="0" smtClean="0">
                <a:solidFill>
                  <a:schemeClr val="tx1"/>
                </a:solidFill>
              </a:rPr>
              <a:t>äldres</a:t>
            </a:r>
            <a:r>
              <a:rPr lang="sv-SE" dirty="0" smtClean="0">
                <a:solidFill>
                  <a:schemeClr val="tx1"/>
                </a:solidFill>
              </a:rPr>
              <a:t> rättigheter,</a:t>
            </a:r>
          </a:p>
          <a:p>
            <a:pPr lvl="1">
              <a:lnSpc>
                <a:spcPct val="120000"/>
              </a:lnSpc>
              <a:buFont typeface="Wingdings" pitchFamily="2" charset="2"/>
              <a:buChar char="§"/>
            </a:pPr>
            <a:r>
              <a:rPr lang="sv-SE" dirty="0" smtClean="0">
                <a:solidFill>
                  <a:schemeClr val="tx1"/>
                </a:solidFill>
              </a:rPr>
              <a:t>integrering av personer med </a:t>
            </a:r>
            <a:r>
              <a:rPr lang="sv-SE" b="1" dirty="0" smtClean="0">
                <a:solidFill>
                  <a:schemeClr val="tx1"/>
                </a:solidFill>
              </a:rPr>
              <a:t>funktionsnedsättning</a:t>
            </a:r>
            <a:r>
              <a:rPr lang="sv-SE" dirty="0" smtClean="0">
                <a:solidFill>
                  <a:schemeClr val="tx1"/>
                </a:solidFill>
              </a:rPr>
              <a:t>.</a:t>
            </a:r>
          </a:p>
          <a:p>
            <a:pPr lvl="1">
              <a:buNone/>
            </a:pPr>
            <a:endParaRPr lang="sv-SE" sz="4200" dirty="0" smtClean="0"/>
          </a:p>
          <a:p>
            <a:endParaRPr lang="sv-SE" dirty="0"/>
          </a:p>
        </p:txBody>
      </p:sp>
      <p:pic>
        <p:nvPicPr>
          <p:cNvPr id="2050" name="Picture 2" descr="H:\Niklas\Lika villkor\2014\Emblem_EU_RGB.jpg"/>
          <p:cNvPicPr>
            <a:picLocks noChangeAspect="1" noChangeArrowheads="1"/>
          </p:cNvPicPr>
          <p:nvPr/>
        </p:nvPicPr>
        <p:blipFill>
          <a:blip r:embed="rId3" cstate="print"/>
          <a:srcRect/>
          <a:stretch>
            <a:fillRect/>
          </a:stretch>
        </p:blipFill>
        <p:spPr bwMode="auto">
          <a:xfrm>
            <a:off x="5524500" y="2021807"/>
            <a:ext cx="3114675" cy="2488280"/>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371475" y="1047476"/>
            <a:ext cx="5835014" cy="686002"/>
          </a:xfrm>
        </p:spPr>
        <p:txBody>
          <a:bodyPr>
            <a:normAutofit/>
          </a:bodyPr>
          <a:lstStyle/>
          <a:p>
            <a:r>
              <a:rPr lang="sv-SE" sz="2400" dirty="0" smtClean="0"/>
              <a:t>Mitt ansvar som statsanställd </a:t>
            </a:r>
            <a:endParaRPr lang="sv-SE" sz="2400" dirty="0"/>
          </a:p>
        </p:txBody>
      </p:sp>
      <p:sp>
        <p:nvSpPr>
          <p:cNvPr id="3" name="Platshållare för text 2"/>
          <p:cNvSpPr>
            <a:spLocks noGrp="1"/>
          </p:cNvSpPr>
          <p:nvPr>
            <p:ph type="body" sz="quarter" idx="14"/>
          </p:nvPr>
        </p:nvSpPr>
        <p:spPr>
          <a:xfrm>
            <a:off x="131765" y="2062454"/>
            <a:ext cx="4583110" cy="3776371"/>
          </a:xfrm>
        </p:spPr>
        <p:txBody>
          <a:bodyPr>
            <a:noAutofit/>
          </a:bodyPr>
          <a:lstStyle/>
          <a:p>
            <a:pPr lvl="1">
              <a:buNone/>
            </a:pPr>
            <a:r>
              <a:rPr lang="sv-SE" dirty="0" smtClean="0">
                <a:solidFill>
                  <a:schemeClr val="tx1"/>
                </a:solidFill>
              </a:rPr>
              <a:t>Det allmänna ska motverka diskriminering av människor på grund av kön, hudfärg, </a:t>
            </a:r>
            <a:r>
              <a:rPr lang="sv-SE" dirty="0" smtClean="0">
                <a:solidFill>
                  <a:schemeClr val="tx1"/>
                </a:solidFill>
              </a:rPr>
              <a:t>nationell </a:t>
            </a:r>
            <a:r>
              <a:rPr lang="sv-SE" dirty="0" smtClean="0">
                <a:solidFill>
                  <a:schemeClr val="tx1"/>
                </a:solidFill>
              </a:rPr>
              <a:t>eller etnisk tillhörighet, språklig eller religiös tillhörighet, funktionsnedsättning, sexuell läggning, ålder eller annan omständighet som gäller den enskilde som person</a:t>
            </a:r>
          </a:p>
        </p:txBody>
      </p:sp>
      <p:sp>
        <p:nvSpPr>
          <p:cNvPr id="109572" name="AutoShape 4" descr="data:image/jpeg;base64,/9j/4AAQSkZJRgABAQAAAQABAAD/2wCEAAkGBxASEBAPEBQPDxAQDw8PDw8QDw8PFA8PFBQWFhQUFBUYHCggGBolHBQUITEhJSkrLi4uFx8zODMsNygtLisBCgoKDg0OGBAQGiwkHCQsLCwsLCwsLCwsLCwsLCwsLCwsLCwsLCwsLCwsLCwsLCwsLCwsLCwsLCwsLCwsLCwsLP/AABEIALYBFgMBEQACEQEDEQH/xAAcAAABBQEBAQAAAAAAAAAAAAACAQMEBQYABwj/xAA+EAACAQMCBAMFBQUGBwAAAAAAAQIDBBEFIRIxQVEGYXETIoGRoRQyUrHRI0JyweEHYoKSovAVQ1OywtLx/8QAGwEAAgMBAQEAAAAAAAAAAAAAAQIAAwQFBgf/xAA2EQACAgEDAwICCQMEAwEAAAAAAQIRAwQhMQUSQRNRImEGMnGBkaGx0fAUQuFDUpLBFiMzFf/aAAwDAQACEQMRAD8Ay1W1PUOFnkY5SNGm4vy6mLPplNG3BqXB/ItbaSweY1mid8HpNPqFJEqMzhZdO4m+M0x+EzI0WpkinUK2hkyRCZW0NY6mKELhQLIFGmK2Gh+EBGw0OxiI2MOJAIH7PIthoi3dLbCRt0uocHuJOFmc1GxjHMmeu0eubpI5mfAuTF1avvS9Wj1WKdxR5vLCpsVTL0yhxCUhrBQuAgEcQUGwGiUNYDQKGTAaBQyG2QZAMAwLZAiZAE7JCHZIQXJAUKmQlBJkBQSZBaDiyCs1CZsONQkoJgasibQMIcL8jNm0ymjXg1bxv5EmMzi6jp6fg7mDXp+Q1UOJqOm+x1MeqTHYVjkZdLOHKNcciY/CuZXAtUiRTrlbgMmSIVStxGTJEKhW0Gx+EitoYeixGEdihWEfporYyEqQ2yFPcLM1rkHhna6fOXeqMmZbHml43GrNeeT6DpptwR5nUQXezoVTZGZlcB6My1MqaHYsdMRocix0K0K4hoFjcoAoZMblEFDpjUogodMbkgUOmA0AYHAAnEIIQJxACoBBUyACTIBhxZBWadSNZxqCTCCgkyC0EBxT5CpOO6FT7mXLpVLg24dbKPIaRys+h+R2MGuT8hLJw9R05eDqYtSmHGq0cbLppQ5RsjkTJFO4MrgWqRKp3BU4DKRKpVyqUB0yXTrFLiMmSadQrcR7JVOS7lUkMhyq1wixuwvgy+stNM7nTlTMmbg821ZYqv0Pe6N/+tHndV9ciGsyjkKjQyk0K4pkinWT57F0ciKpQaJdOPZ59C6JRJ+49GJYitsV0xqApDU6YKLFIZlTFodSGpQBRYpDUoC0MmA4goaxHEAbBwQNiYAE7BCHEIEiADiQVmkizSchhoIrDQRQkQASCKEhXFPkKk48DkZ9zLk0qlwbcOulHkPZnJ1GgvwdnT69PyconndV05x3idfFqFIddOS3xt3OM1Tp8mtMKFYVxGsehdMreMZSJFO9ZW8QymSqV8VSxDKZIqX3usrWLcbv2M1qd7nJ3dDhrcyZZmI1OWamT2Gk2icPU7yI2TXZmoVMIA0wihwk1ungZOuBWr5JVK/a+8lJfUujna5KJadPgn0K9Oe0Xh9nsaYZIy4ZmnjnDlbDk6eOZYKpXwMzpEaHUxmdMRosUhmVMVosUhuUBaGUgHAFDWC4goawXEFBsHhIGxMAJYqRCBRRAM0MGaEcpoeiMVsNBFCTIKLkhAshAKmQFBJgaT5Im1uh6EkZculjI34NdKOzLLT7hR92e8Hz8vM8t1TonqLvx/W/U9Fo+pRe0uCyr6FGceOm00900eNnLJhl2zW6O2qkrRUXGnzhzWR45oyJQwkOANZBsEWbfCwKrCUd8mdjSSSM2RGZ1KLTTZ6LTT2OZqIkRSNyZkoNSGsWg1INi0EmGwHYIARoA1j1DVKkNs8S/DLf6jw1U4bclc9LCe9V9ha2up0n95cGecXvH1Uuj9Tbj1UHzt/PcxZNLkX1d/57EqtRjhSTzB8prdZ7PszS1HlcFEJyunz7DUrNveOJCvG/A6zJckWpRa5porcWi6M0+BqVMWh1IBwBQykA4AoZSAcAUNYnACg2JwgoNi4ICy7pstTOa0PKY1iOISmGwdoqmSwUFxoNgoXjJYO0XjJYO0JTJYGhyMg2I0PU6uASimPDJKD2LjRdVdKX4oP70P08zg9V6Nj1UNtpeH+/yO70/qjxunwbR2lOrBVIYlGSyv0Pm+fTTwzcJqmj1sMkZxUovZlHf6F1SwxIzlEaikr2U4c1sWxyJkoa4RrIV13SW5u003ZVNGW1uhtk9Lop3sc7Ux2KiKOsjmMJRGA2GohFsVIILCQQBIIBHFEpMlsCUcCNUOnYtC4cM45P70XvGS80SGRwewJ41Pn/ACS6GpTptOLbg/3Ze84+WTVj1Tg/kUz00cip8mns7ilXhnHDLHT9DqY5wyq0cXLjyYJV4I11YxT5pdny+nIWWNIux520Q6tnJLOMx/Et0vXsVPG1uaI5ovbyRnTEot7gHTBQykA6YtDdwLgCg2JwihsP7air1RfQO+3E9UnoDlKrUl91SfomxHnS5ZFgvhFjbaVeT+7Tn8sGefUcMOZotjockuIlrbeDr6XOPD6syT65po/3F8elZX4LGj4Buv3pRRQ/pFp/BYujZPLJC8BV/wASB/5Hh9g//iy9zn4Euu8SxfSTT+bK30OfhnLwTdLrH5f1LY/SHTMR9Dye/wCQk/CVzHt8maYdb08iiXRMq8jUtAuYvkvg2aY9TwS8meXSc8XaNB4WvatCfs60Wqc3ji5pPucbrWixavH6uJ/GvzXt+x1um5suB+nlW3ubOtQTPCSgj0cZFZd6apdCmUBrM7qGitZcdiKbjyEy2pUJQbUl8Toaaak9iuaMvq1PKZ6TSTSowZo2jPxZ20zktBpjpi0EmNYKCTDYtBIIAkEBxCHBIM1odSmcfJZCQFOXQVMZryTtMuXTns9matNmcJUZtRjWSJr7acK0eGXY7UGsipnByRlhlcSi1mzubZ+0pSlwc+KLe3qYc8MuL4oPY6ekz4NR8GRbkK01z2m1WEOP8UVwcXy6lePV920luaMuh9PeDdfiTk4y5ZXkzQmnwZn3R5BlTI0FSG3TEaGUgJQFaGTNzp/9mtNYdWbl5LY+e5vpLN//ADienh0yP9zNDZ+DLGn/AMtSfeTyc3L1vVz/ALq+w0w0OGPgtaNrb09o04L0SME9Xmn9aTNKxwXCJH2qK5JIp72xtjvthO4gqvCdzIORuw97ISaVyWRyNAcUSI1MlqyWI40FksU2uBaAlRi+iL46ia8iuKYxU0+L6I2YtfKJVLDFj9tFxjwP93k/LsZdT2uXdHz+vksgmlTDaRkpMssaq26kiuUAqRR6po0ZprGSpJwdoflHm3ibw/OGXBNrt+h6Hp+tjKlLkyZsb8Hn9RYk09sPkerxytI4uRVJncRZYlBKQ1i0EpBsFBqQ1i0EpBsFCqQbBQWQgOCQYrU8blE4VuWxlewsJAiwNF3ply01hnT0+Vo52oxpo1NrcqS4ZbprDT6nUi1JHEyY3F2jJ+K9DjTTr0sxWVxJct2lny5nL1ulUF6kTu9N10sj9KZC0uvxLD5rmVYJ2jRqcfa9uC3owbN0VZgk0gqlEjiCMxh0yqWxameh/wDHW+TZ8Z/pWuT3fqEijfyfVlThQykTIVZMFBsdUmQgajnuBtBHY278xG0EehbMUhIp0mOrISqaZdGwMeTLUxWGmOmLQSY6YGg0WJ2KI4gcbJYO6K2nFh2YrSYKTJuiv1DTI1E00hKcXaGtM8w8XeCMtzprhl5L8zv9P6q4/DMxZ9Mpbo83vLWdKThNYf0foemx5YzVxZy543F0xlMtsShUxkwUGpBsFCqQRaDTGsFBKQbFoJMYFBB5AMcHC9uRmce1lvd3IsLKpubMMjJmjsabT6vI62GRx88SXqtHjoyjzTWC3PHug0UaafZlTMZa2jpqL6v6nIhjcFZ6HJmWRteDTUKKUYr95rL8vI6cIpJLycac25N+Aq1LYaURYzIk6WDNOBphko0NKy4T49LMmfQFEt7CiY8kixIvqFvsVWPRKhbIVsNDsYJC2EdiiWEOKGQBxIsSFsJItQAkMgCjEFTDYAkx0xWg0x1IWhRuSAuIrgGxMtFe6DVjVe3jNbgpPdE+0xXijwfCtF7LJ0NJr54WU5MKmjyTXPD1a3k8pyhnnjdep6rS63HmW3Jy8uncCmTN1megkwgCTGBQSYbFoJMIGg0xkKEmMBoJgasA5R2YYbMSe6Lu1rPCOhjmc7JAta98vZNN80bJZV2GKGB+pZQUr5OSwto7L17mFZU2dSWBqLvlllY3UU3l5b5mjFkS5MWbFJ8Ier3Q8sgkMRDqXJTLIaI4z0SdqfDlkPodEi1pYFlMKRZ0pvoI5DEiKYljD0KT/wDoUCx6NMdIFjiiWpCthpehYgWLgdAOwMQ7AQChIcEgqCgBJjpgoLI9go5hqyDco9imUK4GTAbT2ZX3XyGip1fQ4VYvKTyXY8ssbtCuKkeR+K/BE6cpTorbduPT+h6bQ9VjNKMzn59L5iYiUWm0001s0+aO7Fpq0c9prZnJjChJhAEmMANMKFYaY4rDTCKOwChGWFvUNMGZckRvUbrbBMuTYfBi3sqftWOXzMvqVwbvSvkOneS6AWViywokx1B8pFqzPyUvTrlDsLjLGeSxHjo9+en5PitHuLQUNOSJQLRIjbRQKJ3B4SDRN2dxIKoNM72hYmDtF9oMmSheMZSBQqmOpEoXiHsFC8QbJR2QgFyNZKFTDYKFyMQVMZAFyMA7JLIBOGSqcExk6G4za2ZSpOOzGavgavbOFRbpbj3TtC/JnlvjzwZlSrUV78U3hdV2O/0vqna1jyPYxanT9ytHlz2PV8HJFTCgBJhAGhkKxxMYUJMYVjsZDIVot9Pt6VRYUpRmlvF4+a7o14YY5rZ7mDPkyY3urRXaxZ8DXvcSb+RRnxdr5NWlzd64orKdvKTwl8XsjOoOXBtlkjFbllZ6S87yj/qNENM73Zjy6teExb/T3Dfmu6BlwuJMOoU9hdOoLdvHYEIKtwZ8j4R9Ay1SC6nxfc9vSItXXaa6oKxzfCBcSHV8Sw7lq02R+Ad6RFl4lj3H/pJg9RCx19PqR6eSJ3kinq+ROxoPcS6V/klBskwuyINj0bgdMg5GsOmAcUx0ANMJBUxgBZCQXIQCpjACTHTsArIwA5ECDKORJJSQU6GeJx2fL+RnbcOR+SNf0VOLJ3U7QGjwPxhpnsLuvTxiPH7SH8FRcax5Licf8J9G6ZqP6nR48nmqf2x2f41f3nntVD087Xh7meyaxAkwpitBpjIVoNMZChoZCsNMYUJPrya3TWzXowkH5XTf3/e89s/1H9Rv625UsSX1dhyK4l7m7X7q5/LmOnfArfa/iApXri/5PZiLNTGlgUkP3OoKcHHk33HnnUo0VY9O4SsqI3DW2TC8jo3vGmehVdRqPqzwMdPBeD0LkyNOvN9WWqEULbBXE+4XSIO06UityiGibRoSKJziOkyytqUjJOSY6LCjsUNDkylWBQSVTqkISqVVdxkwkuEixAHVIYgcZBsgaYQC5CiCpjIASGALkjfkB3MGzJwIV2ESUUwSSZE6K+4bhz5GKdwLFueX/wBq1ova0ay5ypOnL/DJtP8A1ntvorlvDlxe0rX3pfscXqsKlGR5nVWGehfJji7QiZAhxYyYrQ5FjpiNDiY1ihZDYtC5DZKO4iWCgXIDYyR1Sq3973vN7v58wOV8kjFLjYZkypliQzIrkOj0hzieKpnaCikxZOgok0aCM05jpE2FJIzuTY9DinFApsgzW1SMS2OmlIDmkQ5a6+iLlovdi+oOUddb57AeiSJ6hIp6q3zeF64Fem9g947V1SMMSc4LrhzSb+BI6PLk+rB/gyPJFcsl0PF9tHHHUjH/ADN/RMvj0fWv6uNv70v1Yj1eJcyRMh44sP8ArP4Ua3/qXroHUX/pr/lH9yp9R0y/u/J/sSKXjKwfKtj+KnUj+aC+gdQX+mv+Uf3IupaZ/wB35MnUPEFrP7tei2+S40n8mUT6TrobyxS+7f8AQtjrNPLZTX4ljTuFJZTUl3TTMM4yxuppr7VX6mhNNWhftGOYt0Eep3CHUxWh+MkyxSTFao5x6r4oSS8oifucnkW1InBwl1swjdzR4ljqJNWRM8u/tVoSjSoz5xjJwl5ef/aei+i+VRyZIP5GDqcHKCaPKrlb5R66ZycYxkSy0VMawUHGQyYrQ4pDJiUEpBsFC8QbJQjkCyUBKQrYyQ3KoI5DqIDmDuD2g8ZXKQ3aem0bR82eKnmXg7KiTaVBLmZpZGxkqHJ3EILIixykw2kQauqp8jTHStci95CuNQb5GjHp0hHIg1LldWao4W+EI5DEr1L+ppho5SEeVIi1dSfT6G/H033M09XFcARu6r6488nQx9PxrkyT1svB0YZ+83JvnuboYIR8GGefJLySKSiuSRekkZpOT8kiMvQdFTQ5Gb7/AECI0hxS/wB4QwlEq0vZU3mEpQf9yUo/kJkx48q7ZpNfNWPjy5MTuEmvsZ6F4Z1N3FNRqNTkvdb2U/Xbn8jxHWOjYccm8S7f0/wes6drpZYLv3Y/qdGvSXHFOpBbtxXvRXdo8o8bTpnXv2K+18TOLxLddxvTmt0SzUabq1OqlhrIFlraQHH2LCUeqDL/AHRFT8MNLKF2khbpg4Km2gmZ8ZWEK1GdNpPKbwy/Q6h4c/cg5Id0KZ8+6payo1ZUpdH7r7x6H0PDnWWCkjh5MfZKiGy4QTIAiqQbBQ5GQ6YrQaYbFo7JLJQjZLDQLYrChqSEY6G2hWMBgVj2es0rrY8PKG51Uwa915hhisjZVXN2m8ZN+PA14KnIqquopdjdDStlbyJEKpqefM34tD7meeoSGndSfkb4aWCMs88nwJnPNmqMUuDNKTfI9BJblySRS22F7QNg7RFMlkoepzGTElEk06g6ZS4j8WOVNDiYRKAnUFbHUS28Na37Go1JNweG8Lix59zl9Rx+pD5nU6dLsk14PWNE1mjXguGcZ48/eXr1+Z4HWQ9OfxLk9NjfctiD4g8LQrZq0cU6vXpCp5SXR+ZmjLt+z+fh+g9+5ioTq0KjhLipzi/ei9mv1XmNOEZoZM2fh7xIp4p1Npck+5klGWP5r9AtKRqKEk1lejXZixkn8S+8qmmtmOyhkk1ZWpUZPxTW9nKLeybxn1/2ijBBubNSdxR5h450lVIOtBe9Dfb8PVHsOk6qmoS8nP1OK1aPP0elRzGdgJLEaIE5MiZGhxMaxWhchAcwEEjFvZbiyko8jxi3wSKdlJ82l9TLPVxjwaI6Zvkcjpqktm2+2FkoevS5Q/8ATewzPSqmcJKXPlJL6MdazDJbuvtFeCa4NfqmpUaf3akZeSeX9Dk4On5JcxNM8sV5M5d65KTfDlr5HTx9PjFbmeWf2K6pdzl1wbI4ILwVPIxrfq2y5RSK3JsJMZCtBqqNYvaHCqMmK4j0ajY6ZW4pDikPYlHe0JYe0KFUKkK4EilXHUiqWMmUaxapFEoEmrnGRnwUxq6ILr74KHM0rHsSbCX7RbtZzyTf0W5m1SvGzRpdpmjsZyjLijz/ABwefrHf5o8h1GKkqaPQ4NjVaB4waap13joqnPH8XkcHJglH4oGtST2Zo9Y0yjeU09o1EswnHGd+z7eXJmdZXdx58rw/2Y1Vs+DA17SpSqOEvdnHk1+8l1X6dDUpxnG/A1Go0jW5QnTnN5p148M/7leGzfxTg/8AEZcmOk3HlfmiOPdszWSvUsPo0Ynn3TRWsLdmW8cVFUoZXNNSLtHNvNZZ29saMXSuMp059Vhea7HdxbStFORbHnWs2Xsq04L7rfFH0fQ9hpsvqY1LycbNHtkQi8qECQTAA2ciEDW4bJVkqja55/IoyZ64L4YPcnU6aXJHMzZ2zZCCQfA2ZHL3LDvsU28/dJ6sUAkUraa5zb26pMrlki/BNzLOR6o5iQOSEoXJCHZIShchAKgpAZIpUmWRiVylRJjHBZVFLdgykRhSGpSEbHSA4xbGocjVYykxXFD0LgZTK3jLzSbuMv2c+T5eTNeHIn8LObqcTj8cRNV0xx96O67gzYWt0HTalS2fJB0+vipBS235+9/47/I5+aVQaZ0sUE5po3FKlxKNRYmml7/VPznD+aPIayXKO9iRGuIb5+ecP69Tnpl6Lvw9r1S3xCWalF84N7w84vp6GXPgjPdc/r/PctRpNZto3VFVaT43HeE0vejJfuTXR/RmKLninb+rw/8AP83+0b5eSgsqinTnTltJNSa7SWU2vXP+nBfkuDTXBZHcmy1GSpxg3yTi/gzOsEe9tAbIl3cOVKafSDZdjh2zTXuI2Zeutsrmtzq43Uima2Mr4gblJPsmeo0L+Gjl6hblMdAyHEIIyBFhHLA3QUrJtG1fMy5MyNEMdFza6e2k8/JHIz6tJ0bIwZYQsKcVmWW+2f0OfLPOT2LVEGbS5JJeSRFb5JRHqV0i1QbFIdW8wXRxCtmbdJnq+05fcLGiwqAHMJUg9oO4VW7J2MHqIONo/QKxsDyofhbpeY6gkUvI2E5jWBIHiFsahCEG5xEaHTGmKOcmAlBKQbBQ/b1sPKGjKiqcLRrNL1GM48E9+m50sWXuVM4mo07hLuiBd6WozjUhjCkm47NNdcJ8ynUabui+3yaNHrO2SUzbWekxlFSjxUqi5uOd/WL3T9Gz5trpuM3se0xK0VGo284SfFhrpJdfXzM2KcZLYdpoaoyDJDxZdaNf1KU+Km8PqnynHtJdTNkiWpKSpmjqUaVz+3pJQq4/a0+0tveX919fRdjFNyiq8fzj+bb+AxTTp/cUWoU3Hmsbv8y7FKxpIgVquKVX+DhXxNMI/GilspZy2NiW4r4KDVKOcnb0OWtjDmhZnZxw8HdTtWc1qnQiGFOaIQl2dEyZ8lGrFAvbO3RxNRqHexuhAuI4gvPt2OY7mzQo0QLq8W7NEMQsmVNxqKNcMBU5FXcaiaoYCpzIcr3JcsQjkSsnoDlnIhA4oIGORQyRWxzKILQ1OYrY6Q02KWUFBEQrHUkMIBUQrHiRZlTLkAKE4hA4siYGifZXGGX450ZcuO0ajT71NcMt0+hvhO0cfLi7XaPRvCFeNWCp5zOmlze7h0a79mv1PE/STp8ov1Y/Vf5Pyv2/weq6PrFlh2S+svz9n+/zHPEOgSknKnu+fDyfw7njcU3je/B25K1sYdwcW01hrmjpWmrRWtiTRqY3K5KyyLLmyunFqcHwyRjnDwy9U0XVWMLmDaSU0vehnr3iZO54pX4DXgx+s2dSnlYbjzfdep1tPlhPfyZ5popak9jYluVtlfeLKNmnl2yKZq0Zy9hhnosE7RzM0aZHRoKQ6ccsE5UgwjbL3S7CU1lbRWzm9kvJd36HE1mpjDZ8+x08OJst1WhTWIZlLk5dfh2RyHGU3cuDWqiQbu4fOTx5F+OC8CSkUV5qC6G/FgbKJZCor3TfI2RxqJQ5WMbssUbFbOwPQLLZo6phCQQBIIBeIlgo5yBZKAkxWMkJkBAosgGOJhFBmwMKI0yplqAFHOIQVEAOQmFMRosrG8w8bv0yzRjyGTNhtGr0XVp0pwqRfDKLzu8ZXVP1NGXHDPjeOfDMGOUsGVZIeD2XS76FxSjNYy0n6nzPqXT3p8ri+PH7fse10+dZIqSK3XfDlOv7y9yp0muT/i/U5cZSxvbj2NO0jEX+lVqDxUi8dJreL+JpjljPjklNCWtXAJxHjItLWu4tSi8NGScbVMuTLluFePRTxuu5k3xPbgNWZHXNE3bh7suq6M62m1XiXBmnAyleDTcZLD7M60GuUZ2UmoUTtaXLZjzQK6nTlKSjFOUnyjFNt/BHTc0o90nSMShKTpIv9N0hRw63vT5qjB5/ztfkvn0OJq+o922Hj/c/+l/2/wADpYNL27z/AALasm177UYpbQjjZduyOSnvtu/dmtlVfanCmsLC/N/E14sEpvcqlNIzd5qMpM6uLTqC3Mssl8FfObZd9hWdGDYVBsDdDjwXbIQEUYtmdOzCcmSyBBsALYLJQLkI5DUI2DuDQmRe4gUWHuA0ORD3CMNxA5ICZHnERyRamNuD8hHIa0J7N+RO4PchfZPyBZO5Cqm12DYvcmOQcu+F2Ww6bYrSJ9ncKPNZ+Cf5l+OaRly43Lyei+AvECg/ZYnjOVjh69zmdX0sM8O42dNyyh8DPVKVeM4qW+/dI8Nk07tpvg7yl5G6sYtYayuzSZlnhLVIob/QKE23HNOXePL5FaeSG12vmWbMobu1lRfC2pdmsjxkpjJ0HbV8NNZQk4Whu4n3GKkc8n/MohcHRHTMrrFhGXk1yZ1dPmlEzTSMrcWqbal02bR18WZx3iZ3FPkftLeFNe6uFS5tfel/FL+QmbPkyv4ndfgvuHhCMVsPOqlslheXX1fUq7W+R7KLxBqTiko831N+k06luyjLkozE3KTy3lvudmEFFUjFKflh/Ze7+Rb6TfJV6vscqKQyxpE77AmwMZACDBpY57lij7it3wf/2Q==">
            <a:hlinkClick r:id="rId3"/>
          </p:cNvPr>
          <p:cNvSpPr>
            <a:spLocks noChangeAspect="1" noChangeArrowheads="1"/>
          </p:cNvSpPr>
          <p:nvPr/>
        </p:nvSpPr>
        <p:spPr bwMode="auto">
          <a:xfrm>
            <a:off x="101600" y="-2033588"/>
            <a:ext cx="6477000" cy="4238626"/>
          </a:xfrm>
          <a:prstGeom prst="rect">
            <a:avLst/>
          </a:prstGeom>
          <a:noFill/>
        </p:spPr>
        <p:txBody>
          <a:bodyPr vert="horz" wrap="square" lIns="91440" tIns="45720" rIns="91440" bIns="45720" numCol="1" anchor="t" anchorCtr="0" compatLnSpc="1">
            <a:prstTxWarp prst="textNoShape">
              <a:avLst/>
            </a:prstTxWarp>
          </a:bodyPr>
          <a:lstStyle/>
          <a:p>
            <a:endParaRPr lang="sv-SE"/>
          </a:p>
        </p:txBody>
      </p:sp>
      <p:pic>
        <p:nvPicPr>
          <p:cNvPr id="109576" name="Picture 8" descr="https://encrypted-tbn0.gstatic.com/images?q=tbn:ANd9GcToiuj4mmrJtsy8vuhbAeq8C1uXdCENDBbuepBa2N59iqQ6tUGO">
            <a:hlinkClick r:id="rId4"/>
          </p:cNvPr>
          <p:cNvPicPr>
            <a:picLocks noChangeAspect="1" noChangeArrowheads="1"/>
          </p:cNvPicPr>
          <p:nvPr/>
        </p:nvPicPr>
        <p:blipFill>
          <a:blip r:embed="rId5" cstate="print"/>
          <a:srcRect/>
          <a:stretch>
            <a:fillRect/>
          </a:stretch>
        </p:blipFill>
        <p:spPr bwMode="auto">
          <a:xfrm>
            <a:off x="5397501" y="2190750"/>
            <a:ext cx="3246120" cy="2028825"/>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476250" y="923651"/>
            <a:ext cx="7296149" cy="686002"/>
          </a:xfrm>
        </p:spPr>
        <p:txBody>
          <a:bodyPr>
            <a:noAutofit/>
          </a:bodyPr>
          <a:lstStyle/>
          <a:p>
            <a:r>
              <a:rPr lang="sv-SE" sz="2400" dirty="0" smtClean="0"/>
              <a:t>Värdegrunden FÖR OSS statsanställda</a:t>
            </a:r>
            <a:endParaRPr lang="sv-SE" sz="2400" dirty="0"/>
          </a:p>
        </p:txBody>
      </p:sp>
      <p:sp>
        <p:nvSpPr>
          <p:cNvPr id="3" name="Platshållare för text 2"/>
          <p:cNvSpPr>
            <a:spLocks noGrp="1"/>
          </p:cNvSpPr>
          <p:nvPr>
            <p:ph type="body" sz="quarter" idx="14"/>
          </p:nvPr>
        </p:nvSpPr>
        <p:spPr>
          <a:xfrm>
            <a:off x="674690" y="2186279"/>
            <a:ext cx="5840264" cy="3690646"/>
          </a:xfrm>
        </p:spPr>
        <p:txBody>
          <a:bodyPr>
            <a:normAutofit/>
          </a:bodyPr>
          <a:lstStyle/>
          <a:p>
            <a:pPr lvl="1">
              <a:lnSpc>
                <a:spcPct val="150000"/>
              </a:lnSpc>
              <a:buFont typeface="Wingdings" pitchFamily="2" charset="2"/>
              <a:buChar char="§"/>
            </a:pPr>
            <a:r>
              <a:rPr lang="sv-SE" dirty="0" smtClean="0">
                <a:solidFill>
                  <a:schemeClr val="tx1"/>
                </a:solidFill>
              </a:rPr>
              <a:t>Demokrati </a:t>
            </a:r>
          </a:p>
          <a:p>
            <a:pPr lvl="1">
              <a:lnSpc>
                <a:spcPct val="150000"/>
              </a:lnSpc>
              <a:buFont typeface="Wingdings" pitchFamily="2" charset="2"/>
              <a:buChar char="§"/>
            </a:pPr>
            <a:r>
              <a:rPr lang="sv-SE" dirty="0" smtClean="0">
                <a:solidFill>
                  <a:schemeClr val="tx1"/>
                </a:solidFill>
              </a:rPr>
              <a:t>Legalitet </a:t>
            </a:r>
          </a:p>
          <a:p>
            <a:pPr lvl="1">
              <a:lnSpc>
                <a:spcPct val="150000"/>
              </a:lnSpc>
              <a:buFont typeface="Wingdings" pitchFamily="2" charset="2"/>
              <a:buChar char="§"/>
            </a:pPr>
            <a:r>
              <a:rPr lang="sv-SE" dirty="0" smtClean="0">
                <a:solidFill>
                  <a:schemeClr val="tx1"/>
                </a:solidFill>
              </a:rPr>
              <a:t>Objektivitet, saklighet och likhetskrav </a:t>
            </a:r>
          </a:p>
          <a:p>
            <a:pPr lvl="1">
              <a:lnSpc>
                <a:spcPct val="150000"/>
              </a:lnSpc>
              <a:buFont typeface="Wingdings" pitchFamily="2" charset="2"/>
              <a:buChar char="§"/>
            </a:pPr>
            <a:r>
              <a:rPr lang="sv-SE" dirty="0" smtClean="0">
                <a:solidFill>
                  <a:schemeClr val="tx1"/>
                </a:solidFill>
              </a:rPr>
              <a:t>Fri åsiktsbildning </a:t>
            </a:r>
          </a:p>
          <a:p>
            <a:pPr lvl="1">
              <a:lnSpc>
                <a:spcPct val="150000"/>
              </a:lnSpc>
              <a:buFont typeface="Wingdings" pitchFamily="2" charset="2"/>
              <a:buChar char="§"/>
            </a:pPr>
            <a:r>
              <a:rPr lang="sv-SE" dirty="0" smtClean="0">
                <a:solidFill>
                  <a:schemeClr val="tx1"/>
                </a:solidFill>
              </a:rPr>
              <a:t>Respekt </a:t>
            </a:r>
          </a:p>
          <a:p>
            <a:pPr lvl="1">
              <a:lnSpc>
                <a:spcPct val="150000"/>
              </a:lnSpc>
              <a:buFont typeface="Wingdings" pitchFamily="2" charset="2"/>
              <a:buChar char="§"/>
            </a:pPr>
            <a:r>
              <a:rPr lang="sv-SE" dirty="0" smtClean="0">
                <a:solidFill>
                  <a:schemeClr val="tx1"/>
                </a:solidFill>
              </a:rPr>
              <a:t>Effektivitet och service</a:t>
            </a:r>
          </a:p>
          <a:p>
            <a:endParaRPr lang="sv-SE" dirty="0"/>
          </a:p>
        </p:txBody>
      </p:sp>
      <p:pic>
        <p:nvPicPr>
          <p:cNvPr id="43010" name="Picture 2"/>
          <p:cNvPicPr>
            <a:picLocks noChangeAspect="1" noChangeArrowheads="1"/>
          </p:cNvPicPr>
          <p:nvPr/>
        </p:nvPicPr>
        <p:blipFill>
          <a:blip r:embed="rId3" cstate="print"/>
          <a:srcRect/>
          <a:stretch>
            <a:fillRect/>
          </a:stretch>
        </p:blipFill>
        <p:spPr bwMode="auto">
          <a:xfrm>
            <a:off x="5505636" y="1506537"/>
            <a:ext cx="3171639" cy="3927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4"/>
          </p:nvPr>
        </p:nvSpPr>
        <p:spPr>
          <a:xfrm>
            <a:off x="512765" y="2167229"/>
            <a:ext cx="4783135" cy="2909596"/>
          </a:xfrm>
        </p:spPr>
        <p:txBody>
          <a:bodyPr>
            <a:normAutofit/>
          </a:bodyPr>
          <a:lstStyle/>
          <a:p>
            <a:pPr lvl="1">
              <a:buFont typeface="Arial" pitchFamily="34" charset="0"/>
              <a:buChar char="•"/>
            </a:pPr>
            <a:r>
              <a:rPr lang="sv-SE" dirty="0" smtClean="0">
                <a:solidFill>
                  <a:schemeClr val="tx1"/>
                </a:solidFill>
              </a:rPr>
              <a:t>Diskrimineringslagen</a:t>
            </a:r>
          </a:p>
          <a:p>
            <a:pPr lvl="1">
              <a:buFont typeface="Arial" pitchFamily="34" charset="0"/>
              <a:buChar char="•"/>
            </a:pPr>
            <a:endParaRPr lang="sv-SE" dirty="0" smtClean="0">
              <a:solidFill>
                <a:schemeClr val="tx1"/>
              </a:solidFill>
            </a:endParaRPr>
          </a:p>
          <a:p>
            <a:pPr lvl="1">
              <a:buFont typeface="Arial" pitchFamily="34" charset="0"/>
              <a:buChar char="•"/>
            </a:pPr>
            <a:r>
              <a:rPr lang="sv-SE" dirty="0" smtClean="0">
                <a:solidFill>
                  <a:schemeClr val="tx1"/>
                </a:solidFill>
              </a:rPr>
              <a:t>Högskolelag och högskoleförordning</a:t>
            </a:r>
            <a:endParaRPr lang="sv-SE" sz="900" dirty="0" smtClean="0">
              <a:solidFill>
                <a:schemeClr val="tx1"/>
              </a:solidFill>
            </a:endParaRPr>
          </a:p>
          <a:p>
            <a:pPr lvl="1">
              <a:buFont typeface="Arial" pitchFamily="34" charset="0"/>
              <a:buChar char="•"/>
            </a:pPr>
            <a:endParaRPr lang="sv-SE" dirty="0" smtClean="0">
              <a:solidFill>
                <a:schemeClr val="tx1"/>
              </a:solidFill>
            </a:endParaRPr>
          </a:p>
          <a:p>
            <a:pPr lvl="1">
              <a:buFont typeface="Arial" pitchFamily="34" charset="0"/>
              <a:buChar char="•"/>
            </a:pPr>
            <a:r>
              <a:rPr lang="sv-SE" dirty="0" smtClean="0">
                <a:solidFill>
                  <a:schemeClr val="tx1"/>
                </a:solidFill>
              </a:rPr>
              <a:t>Jämställdhetsintegrering</a:t>
            </a:r>
          </a:p>
          <a:p>
            <a:pPr lvl="1">
              <a:buFont typeface="Arial" pitchFamily="34" charset="0"/>
              <a:buChar char="•"/>
            </a:pPr>
            <a:endParaRPr lang="sv-SE" sz="900" b="1" dirty="0" smtClean="0">
              <a:solidFill>
                <a:schemeClr val="tx1"/>
              </a:solidFill>
            </a:endParaRPr>
          </a:p>
          <a:p>
            <a:pPr>
              <a:lnSpc>
                <a:spcPct val="90000"/>
              </a:lnSpc>
            </a:pPr>
            <a:endParaRPr lang="sv-SE" b="1" dirty="0" smtClean="0"/>
          </a:p>
        </p:txBody>
      </p:sp>
      <p:sp>
        <p:nvSpPr>
          <p:cNvPr id="7" name="Rubrik 6"/>
          <p:cNvSpPr>
            <a:spLocks noGrp="1"/>
          </p:cNvSpPr>
          <p:nvPr>
            <p:ph type="ctrTitle"/>
          </p:nvPr>
        </p:nvSpPr>
        <p:spPr>
          <a:xfrm>
            <a:off x="685800" y="1218925"/>
            <a:ext cx="5835014" cy="857525"/>
          </a:xfrm>
        </p:spPr>
        <p:txBody>
          <a:bodyPr>
            <a:normAutofit/>
          </a:bodyPr>
          <a:lstStyle/>
          <a:p>
            <a:r>
              <a:rPr lang="sv-SE" sz="2400" dirty="0" smtClean="0"/>
              <a:t>Styrning från statens sida</a:t>
            </a:r>
            <a:endParaRPr lang="sv-SE" sz="2400" dirty="0"/>
          </a:p>
        </p:txBody>
      </p:sp>
      <p:pic>
        <p:nvPicPr>
          <p:cNvPr id="40962" name="Picture 2" descr="https://encrypted-tbn3.gstatic.com/images?q=tbn:ANd9GcTFoUOTZ7MmyHPPPDOJREflQMej3I_I2TRCBb4ovrVopAcrRkMC">
            <a:hlinkClick r:id="rId3"/>
          </p:cNvPr>
          <p:cNvPicPr>
            <a:picLocks noChangeAspect="1" noChangeArrowheads="1"/>
          </p:cNvPicPr>
          <p:nvPr/>
        </p:nvPicPr>
        <p:blipFill>
          <a:blip r:embed="rId4" cstate="print"/>
          <a:srcRect/>
          <a:stretch>
            <a:fillRect/>
          </a:stretch>
        </p:blipFill>
        <p:spPr bwMode="auto">
          <a:xfrm>
            <a:off x="5578475" y="1971675"/>
            <a:ext cx="3059701" cy="1724024"/>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4"/>
          </p:nvPr>
        </p:nvSpPr>
        <p:spPr>
          <a:xfrm>
            <a:off x="293689" y="1238250"/>
            <a:ext cx="8126411" cy="4867275"/>
          </a:xfrm>
        </p:spPr>
        <p:txBody>
          <a:bodyPr>
            <a:normAutofit fontScale="85000" lnSpcReduction="10000"/>
          </a:bodyPr>
          <a:lstStyle/>
          <a:p>
            <a:pPr lvl="1">
              <a:lnSpc>
                <a:spcPct val="150000"/>
              </a:lnSpc>
              <a:buNone/>
            </a:pPr>
            <a:r>
              <a:rPr lang="sv-SE" sz="1900" b="1" dirty="0" smtClean="0">
                <a:solidFill>
                  <a:schemeClr val="tx1"/>
                </a:solidFill>
              </a:rPr>
              <a:t>DISKRIMINERINGSLAGEN</a:t>
            </a:r>
            <a:r>
              <a:rPr lang="sv-SE" sz="1900" dirty="0" smtClean="0">
                <a:solidFill>
                  <a:schemeClr val="tx1"/>
                </a:solidFill>
              </a:rPr>
              <a:t> syftar till att </a:t>
            </a:r>
            <a:r>
              <a:rPr lang="sv-SE" sz="1900" b="1" dirty="0" smtClean="0">
                <a:solidFill>
                  <a:schemeClr val="tx1"/>
                </a:solidFill>
              </a:rPr>
              <a:t>motverka diskriminering </a:t>
            </a:r>
            <a:r>
              <a:rPr lang="sv-SE" sz="1900" dirty="0" smtClean="0">
                <a:solidFill>
                  <a:schemeClr val="tx1"/>
                </a:solidFill>
              </a:rPr>
              <a:t>och på andra sätt </a:t>
            </a:r>
            <a:r>
              <a:rPr lang="sv-SE" sz="1900" b="1" dirty="0" smtClean="0">
                <a:solidFill>
                  <a:schemeClr val="tx1"/>
                </a:solidFill>
              </a:rPr>
              <a:t>främja lika rättigheter och möjligheter </a:t>
            </a:r>
            <a:r>
              <a:rPr lang="sv-SE" sz="1900" dirty="0" smtClean="0">
                <a:solidFill>
                  <a:schemeClr val="tx1"/>
                </a:solidFill>
              </a:rPr>
              <a:t>oavsett:</a:t>
            </a:r>
          </a:p>
          <a:p>
            <a:pPr lvl="1">
              <a:lnSpc>
                <a:spcPct val="150000"/>
              </a:lnSpc>
            </a:pPr>
            <a:endParaRPr lang="sv-SE" sz="900" dirty="0" smtClean="0">
              <a:solidFill>
                <a:schemeClr val="tx1"/>
              </a:solidFill>
            </a:endParaRPr>
          </a:p>
          <a:p>
            <a:pPr lvl="2">
              <a:lnSpc>
                <a:spcPct val="120000"/>
              </a:lnSpc>
              <a:buFont typeface="Arial" charset="0"/>
              <a:buChar char="•"/>
            </a:pPr>
            <a:r>
              <a:rPr lang="sv-SE" sz="1900" dirty="0" smtClean="0">
                <a:solidFill>
                  <a:schemeClr val="tx1"/>
                </a:solidFill>
              </a:rPr>
              <a:t> kön</a:t>
            </a:r>
          </a:p>
          <a:p>
            <a:pPr lvl="2">
              <a:lnSpc>
                <a:spcPct val="120000"/>
              </a:lnSpc>
              <a:buFont typeface="Arial" charset="0"/>
              <a:buChar char="•"/>
            </a:pPr>
            <a:r>
              <a:rPr lang="sv-SE" sz="1900" dirty="0" smtClean="0">
                <a:solidFill>
                  <a:schemeClr val="tx1"/>
                </a:solidFill>
              </a:rPr>
              <a:t> könsidentitet eller könsuttryck</a:t>
            </a:r>
          </a:p>
          <a:p>
            <a:pPr lvl="2">
              <a:lnSpc>
                <a:spcPct val="120000"/>
              </a:lnSpc>
              <a:buFont typeface="Arial" charset="0"/>
              <a:buChar char="•"/>
            </a:pPr>
            <a:r>
              <a:rPr lang="sv-SE" sz="1900" dirty="0" smtClean="0">
                <a:solidFill>
                  <a:schemeClr val="tx1"/>
                </a:solidFill>
              </a:rPr>
              <a:t> etnisk tillhörighet</a:t>
            </a:r>
          </a:p>
          <a:p>
            <a:pPr lvl="2">
              <a:lnSpc>
                <a:spcPct val="120000"/>
              </a:lnSpc>
              <a:buFont typeface="Arial" charset="0"/>
              <a:buChar char="•"/>
            </a:pPr>
            <a:r>
              <a:rPr lang="sv-SE" sz="1900" dirty="0" smtClean="0">
                <a:solidFill>
                  <a:schemeClr val="tx1"/>
                </a:solidFill>
              </a:rPr>
              <a:t> religion eller annan trosuppfattning</a:t>
            </a:r>
          </a:p>
          <a:p>
            <a:pPr lvl="2">
              <a:lnSpc>
                <a:spcPct val="120000"/>
              </a:lnSpc>
              <a:buFont typeface="Arial" charset="0"/>
              <a:buChar char="•"/>
            </a:pPr>
            <a:r>
              <a:rPr lang="sv-SE" sz="1900" dirty="0" smtClean="0">
                <a:solidFill>
                  <a:schemeClr val="tx1"/>
                </a:solidFill>
              </a:rPr>
              <a:t> funktionsnedsättning</a:t>
            </a:r>
          </a:p>
          <a:p>
            <a:pPr lvl="2">
              <a:lnSpc>
                <a:spcPct val="120000"/>
              </a:lnSpc>
              <a:buFont typeface="Arial" charset="0"/>
              <a:buChar char="•"/>
            </a:pPr>
            <a:r>
              <a:rPr lang="sv-SE" sz="1900" dirty="0" smtClean="0">
                <a:solidFill>
                  <a:schemeClr val="tx1"/>
                </a:solidFill>
              </a:rPr>
              <a:t> sexuell läggning</a:t>
            </a:r>
          </a:p>
          <a:p>
            <a:pPr lvl="2">
              <a:lnSpc>
                <a:spcPct val="120000"/>
              </a:lnSpc>
              <a:buFont typeface="Arial" charset="0"/>
              <a:buChar char="•"/>
            </a:pPr>
            <a:r>
              <a:rPr lang="sv-SE" sz="1900" dirty="0" smtClean="0">
                <a:solidFill>
                  <a:schemeClr val="tx1"/>
                </a:solidFill>
              </a:rPr>
              <a:t> ålder</a:t>
            </a:r>
          </a:p>
          <a:p>
            <a:pPr lvl="1">
              <a:lnSpc>
                <a:spcPct val="120000"/>
              </a:lnSpc>
              <a:buNone/>
            </a:pPr>
            <a:endParaRPr lang="sv-SE" dirty="0" smtClean="0">
              <a:solidFill>
                <a:schemeClr val="tx1"/>
              </a:solidFill>
            </a:endParaRPr>
          </a:p>
          <a:p>
            <a:pPr lvl="1">
              <a:lnSpc>
                <a:spcPct val="120000"/>
              </a:lnSpc>
              <a:buNone/>
            </a:pPr>
            <a:r>
              <a:rPr lang="sv-SE" dirty="0" smtClean="0">
                <a:solidFill>
                  <a:schemeClr val="tx1"/>
                </a:solidFill>
              </a:rPr>
              <a:t>Dessa utgör de </a:t>
            </a:r>
            <a:r>
              <a:rPr lang="sv-SE" b="1" dirty="0" smtClean="0">
                <a:solidFill>
                  <a:schemeClr val="tx1"/>
                </a:solidFill>
              </a:rPr>
              <a:t>sju diskrimineringsgrunderna</a:t>
            </a:r>
            <a:r>
              <a:rPr lang="sv-SE" dirty="0" smtClean="0">
                <a:solidFill>
                  <a:schemeClr val="tx1"/>
                </a:solidFill>
              </a:rPr>
              <a:t>.</a:t>
            </a:r>
          </a:p>
          <a:p>
            <a:pPr lvl="1">
              <a:lnSpc>
                <a:spcPct val="120000"/>
              </a:lnSpc>
              <a:buNone/>
            </a:pPr>
            <a:endParaRPr lang="sv-SE" dirty="0" smtClean="0">
              <a:solidFill>
                <a:schemeClr val="tx1"/>
              </a:solidFill>
            </a:endParaRPr>
          </a:p>
          <a:p>
            <a:pPr lvl="1">
              <a:lnSpc>
                <a:spcPct val="120000"/>
              </a:lnSpc>
              <a:buNone/>
            </a:pPr>
            <a:r>
              <a:rPr lang="sv-SE" sz="1900" dirty="0" smtClean="0">
                <a:solidFill>
                  <a:schemeClr val="tx1"/>
                </a:solidFill>
              </a:rPr>
              <a:t>Mittuniversitetet är en arbetsplats för anställda såväl som för studenter vilket innebär att också </a:t>
            </a:r>
            <a:r>
              <a:rPr lang="sv-SE" sz="1900" b="1" dirty="0" smtClean="0">
                <a:solidFill>
                  <a:schemeClr val="tx1"/>
                </a:solidFill>
              </a:rPr>
              <a:t>arbetsmiljölagen</a:t>
            </a:r>
            <a:r>
              <a:rPr lang="sv-SE" sz="1900" dirty="0" smtClean="0">
                <a:solidFill>
                  <a:schemeClr val="tx1"/>
                </a:solidFill>
              </a:rPr>
              <a:t> är en viktig grund för arbetet med lika villkor. </a:t>
            </a:r>
          </a:p>
          <a:p>
            <a:pPr lvl="1">
              <a:lnSpc>
                <a:spcPct val="120000"/>
              </a:lnSpc>
              <a:buNone/>
            </a:pPr>
            <a:endParaRPr lang="sv-SE" dirty="0" smtClean="0">
              <a:solidFill>
                <a:schemeClr val="tx1"/>
              </a:solidFill>
            </a:endParaRPr>
          </a:p>
          <a:p>
            <a:pPr>
              <a:lnSpc>
                <a:spcPct val="90000"/>
              </a:lnSpc>
            </a:pPr>
            <a:endParaRPr lang="sv-SE" b="1" dirty="0" smtClean="0"/>
          </a:p>
        </p:txBody>
      </p:sp>
      <p:sp>
        <p:nvSpPr>
          <p:cNvPr id="7" name="Rubrik 6"/>
          <p:cNvSpPr>
            <a:spLocks noGrp="1"/>
          </p:cNvSpPr>
          <p:nvPr>
            <p:ph type="ctrTitle"/>
          </p:nvPr>
        </p:nvSpPr>
        <p:spPr>
          <a:xfrm>
            <a:off x="438150" y="666476"/>
            <a:ext cx="5835014" cy="676550"/>
          </a:xfrm>
        </p:spPr>
        <p:txBody>
          <a:bodyPr>
            <a:normAutofit/>
          </a:bodyPr>
          <a:lstStyle/>
          <a:p>
            <a:r>
              <a:rPr lang="sv-SE" sz="2400" dirty="0" smtClean="0"/>
              <a:t>diskrimineringslagen</a:t>
            </a:r>
            <a:endParaRPr lang="sv-SE" sz="24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4"/>
          </p:nvPr>
        </p:nvSpPr>
        <p:spPr>
          <a:xfrm>
            <a:off x="598489" y="2038349"/>
            <a:ext cx="6688135" cy="3819525"/>
          </a:xfrm>
        </p:spPr>
        <p:txBody>
          <a:bodyPr>
            <a:normAutofit/>
          </a:bodyPr>
          <a:lstStyle/>
          <a:p>
            <a:pPr lvl="1">
              <a:buFont typeface="Wingdings" pitchFamily="2" charset="2"/>
              <a:buChar char="§"/>
            </a:pPr>
            <a:r>
              <a:rPr lang="sv-SE" dirty="0" smtClean="0">
                <a:solidFill>
                  <a:schemeClr val="tx1"/>
                </a:solidFill>
              </a:rPr>
              <a:t>Förbud mot olika former av diskriminering</a:t>
            </a:r>
          </a:p>
          <a:p>
            <a:pPr lvl="1">
              <a:buFont typeface="Wingdings" pitchFamily="2" charset="2"/>
              <a:buChar char="§"/>
            </a:pPr>
            <a:r>
              <a:rPr lang="sv-SE" dirty="0" smtClean="0">
                <a:solidFill>
                  <a:schemeClr val="tx1"/>
                </a:solidFill>
              </a:rPr>
              <a:t>Förbud mot instruktion till diskriminering</a:t>
            </a:r>
            <a:endParaRPr lang="sv-SE" sz="600" dirty="0" smtClean="0">
              <a:solidFill>
                <a:schemeClr val="tx1"/>
              </a:solidFill>
            </a:endParaRPr>
          </a:p>
          <a:p>
            <a:pPr lvl="1">
              <a:buFont typeface="Wingdings" pitchFamily="2" charset="2"/>
              <a:buChar char="§"/>
            </a:pPr>
            <a:r>
              <a:rPr lang="sv-SE" dirty="0" smtClean="0">
                <a:solidFill>
                  <a:schemeClr val="tx1"/>
                </a:solidFill>
              </a:rPr>
              <a:t>Förbud mot repressalier</a:t>
            </a:r>
            <a:endParaRPr lang="sv-SE" sz="600" dirty="0" smtClean="0">
              <a:solidFill>
                <a:schemeClr val="tx1"/>
              </a:solidFill>
            </a:endParaRPr>
          </a:p>
          <a:p>
            <a:pPr lvl="1">
              <a:buFont typeface="Wingdings" pitchFamily="2" charset="2"/>
              <a:buChar char="§"/>
            </a:pPr>
            <a:r>
              <a:rPr lang="sv-SE" dirty="0" smtClean="0">
                <a:solidFill>
                  <a:schemeClr val="tx1"/>
                </a:solidFill>
              </a:rPr>
              <a:t>Skyldighet att utreda och vidta åtgärder mot trakasserier och sexuella trakasserier</a:t>
            </a:r>
            <a:endParaRPr lang="sv-SE" sz="600" dirty="0" smtClean="0">
              <a:solidFill>
                <a:schemeClr val="tx1"/>
              </a:solidFill>
            </a:endParaRPr>
          </a:p>
          <a:p>
            <a:pPr lvl="1">
              <a:buFont typeface="Wingdings" pitchFamily="2" charset="2"/>
              <a:buChar char="§"/>
            </a:pPr>
            <a:r>
              <a:rPr lang="sv-SE" dirty="0" smtClean="0">
                <a:solidFill>
                  <a:schemeClr val="tx1"/>
                </a:solidFill>
              </a:rPr>
              <a:t>Aktiva åtgärder; främja lika rättigheter och möjligheter</a:t>
            </a:r>
          </a:p>
          <a:p>
            <a:pPr lvl="1">
              <a:buFont typeface="Wingdings" pitchFamily="2" charset="2"/>
              <a:buChar char="§"/>
            </a:pPr>
            <a:r>
              <a:rPr lang="sv-SE" dirty="0" smtClean="0">
                <a:solidFill>
                  <a:schemeClr val="tx1"/>
                </a:solidFill>
              </a:rPr>
              <a:t>Stöd- </a:t>
            </a:r>
            <a:r>
              <a:rPr lang="sv-SE" dirty="0" smtClean="0">
                <a:solidFill>
                  <a:schemeClr val="tx1"/>
                </a:solidFill>
              </a:rPr>
              <a:t>och </a:t>
            </a:r>
            <a:r>
              <a:rPr lang="sv-SE" dirty="0" smtClean="0">
                <a:solidFill>
                  <a:schemeClr val="tx1"/>
                </a:solidFill>
              </a:rPr>
              <a:t>anpassningsåtgärder till personer </a:t>
            </a:r>
            <a:r>
              <a:rPr lang="sv-SE" dirty="0" smtClean="0">
                <a:solidFill>
                  <a:schemeClr val="tx1"/>
                </a:solidFill>
              </a:rPr>
              <a:t>med funktionsnedsättning</a:t>
            </a:r>
          </a:p>
          <a:p>
            <a:pPr>
              <a:lnSpc>
                <a:spcPct val="90000"/>
              </a:lnSpc>
            </a:pPr>
            <a:endParaRPr lang="sv-SE" b="1" dirty="0" smtClean="0"/>
          </a:p>
        </p:txBody>
      </p:sp>
      <p:sp>
        <p:nvSpPr>
          <p:cNvPr id="7" name="Rubrik 6"/>
          <p:cNvSpPr>
            <a:spLocks noGrp="1"/>
          </p:cNvSpPr>
          <p:nvPr>
            <p:ph type="ctrTitle"/>
          </p:nvPr>
        </p:nvSpPr>
        <p:spPr>
          <a:xfrm>
            <a:off x="685800" y="980800"/>
            <a:ext cx="5835014" cy="1114699"/>
          </a:xfrm>
        </p:spPr>
        <p:txBody>
          <a:bodyPr>
            <a:normAutofit/>
          </a:bodyPr>
          <a:lstStyle/>
          <a:p>
            <a:r>
              <a:rPr lang="sv-SE" sz="2400" dirty="0" smtClean="0"/>
              <a:t>Diskrimineringslagens krav </a:t>
            </a:r>
            <a:endParaRPr lang="sv-SE" sz="24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tema">
  <a:themeElements>
    <a:clrScheme name="_MIUN">
      <a:dk1>
        <a:sysClr val="windowText" lastClr="000000"/>
      </a:dk1>
      <a:lt1>
        <a:sysClr val="window" lastClr="FFFFFF"/>
      </a:lt1>
      <a:dk2>
        <a:srgbClr val="0065A5"/>
      </a:dk2>
      <a:lt2>
        <a:srgbClr val="FFFFFF"/>
      </a:lt2>
      <a:accent1>
        <a:srgbClr val="DCDCDC"/>
      </a:accent1>
      <a:accent2>
        <a:srgbClr val="EA5906"/>
      </a:accent2>
      <a:accent3>
        <a:srgbClr val="E5310E"/>
      </a:accent3>
      <a:accent4>
        <a:srgbClr val="E7177B"/>
      </a:accent4>
      <a:accent5>
        <a:srgbClr val="3DA434"/>
      </a:accent5>
      <a:accent6>
        <a:srgbClr val="FFFFFF"/>
      </a:accent6>
      <a:hlink>
        <a:srgbClr val="0000FF"/>
      </a:hlink>
      <a:folHlink>
        <a:srgbClr val="80008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6926</TotalTime>
  <Words>2778</Words>
  <Application>Microsoft Office PowerPoint</Application>
  <PresentationFormat>Bildspel på skärmen (4:3)</PresentationFormat>
  <Paragraphs>423</Paragraphs>
  <Slides>25</Slides>
  <Notes>25</Notes>
  <HiddenSlides>0</HiddenSlides>
  <MMClips>0</MMClips>
  <ScaleCrop>false</ScaleCrop>
  <HeadingPairs>
    <vt:vector size="6" baseType="variant">
      <vt:variant>
        <vt:lpstr>Tema</vt:lpstr>
      </vt:variant>
      <vt:variant>
        <vt:i4>1</vt:i4>
      </vt:variant>
      <vt:variant>
        <vt:lpstr>Serverprogram för OLE-inbäddning</vt:lpstr>
      </vt:variant>
      <vt:variant>
        <vt:i4>0</vt:i4>
      </vt:variant>
      <vt:variant>
        <vt:lpstr>Bildrubriker</vt:lpstr>
      </vt:variant>
      <vt:variant>
        <vt:i4>25</vt:i4>
      </vt:variant>
    </vt:vector>
  </HeadingPairs>
  <TitlesOfParts>
    <vt:vector size="26" baseType="lpstr">
      <vt:lpstr>Office-tema</vt:lpstr>
      <vt:lpstr> Lika villkor vid Mittuniversitetet  kort introduktion för anställda </vt:lpstr>
      <vt:lpstr>innehåll</vt:lpstr>
      <vt:lpstr>FN:s allmänna förklaring  om de mänskliga rättigheterna</vt:lpstr>
      <vt:lpstr>EU:S STADGAR OM DE GRUNDLÄGGANDE MÄNSKLIGA RÄTTIGHETERNA</vt:lpstr>
      <vt:lpstr>Mitt ansvar som statsanställd </vt:lpstr>
      <vt:lpstr>Värdegrunden FÖR OSS statsanställda</vt:lpstr>
      <vt:lpstr>Styrning från statens sida</vt:lpstr>
      <vt:lpstr>diskrimineringslagen</vt:lpstr>
      <vt:lpstr>Diskrimineringslagens krav </vt:lpstr>
      <vt:lpstr>Diskriminering, trakasserier och kränkande särbehandling </vt:lpstr>
      <vt:lpstr>Diskriminering, trakasserier och kränkande särbehandling </vt:lpstr>
      <vt:lpstr>Diskriminering, trakasserier och kränkande särbehandling </vt:lpstr>
      <vt:lpstr>Diskriminering, trakasserier och kränkande särbehandling </vt:lpstr>
      <vt:lpstr>Högskolelag och Högskoleförordning</vt:lpstr>
      <vt:lpstr>Jämställdhetsintegrering</vt:lpstr>
      <vt:lpstr>lika villkor vid mittuniversitetet</vt:lpstr>
      <vt:lpstr>Lika villkor - mittuniversitetet</vt:lpstr>
      <vt:lpstr>ANSVAR OCH ROLLER för lika villkorsarbetet</vt:lpstr>
      <vt:lpstr>Planmässigt och systematiskt arbete</vt:lpstr>
      <vt:lpstr>Orsaker och konsekvenser</vt:lpstr>
      <vt:lpstr>OM MAN utsätts för  diskriminering eller trakasserier</vt:lpstr>
      <vt:lpstr>OM MAN utsätts för  diskriminering eller trakasserier</vt:lpstr>
      <vt:lpstr>OM MAN utsätts för  diskriminering eller trakasserier</vt:lpstr>
      <vt:lpstr>MER information om Lika villkor</vt:lpstr>
      <vt:lpstr>TILL SIST</vt:lpstr>
    </vt:vector>
  </TitlesOfParts>
  <Company>Syre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Pär-Magnus Kikajon</dc:creator>
  <cp:lastModifiedBy>nikber</cp:lastModifiedBy>
  <cp:revision>556</cp:revision>
  <dcterms:created xsi:type="dcterms:W3CDTF">2011-09-13T08:25:05Z</dcterms:created>
  <dcterms:modified xsi:type="dcterms:W3CDTF">2015-01-13T07:58:09Z</dcterms:modified>
</cp:coreProperties>
</file>