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84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5" r:id="rId18"/>
  </p:sldIdLst>
  <p:sldSz cx="12192000" cy="6858000"/>
  <p:notesSz cx="6797675" cy="9856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1A5"/>
    <a:srgbClr val="EE5650"/>
    <a:srgbClr val="5B9BD5"/>
    <a:srgbClr val="FF9800"/>
    <a:srgbClr val="FFFFFF"/>
    <a:srgbClr val="727272"/>
    <a:srgbClr val="000000"/>
    <a:srgbClr val="FE7302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3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9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1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98967" y="149226"/>
            <a:ext cx="11806767" cy="6551613"/>
          </a:xfrm>
          <a:prstGeom prst="rect">
            <a:avLst/>
          </a:prstGeom>
          <a:solidFill>
            <a:srgbClr val="FF8800"/>
          </a:solidFill>
          <a:ln>
            <a:solidFill>
              <a:srgbClr val="FF9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6" name="Bildobjekt 10" descr="vit symbo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857" y="878749"/>
            <a:ext cx="484004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0397" y="1243600"/>
            <a:ext cx="6240000" cy="2160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0399" y="3440370"/>
            <a:ext cx="6240000" cy="216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Klicka här för att ändra format på underrubrik i bakgrunden</a:t>
            </a:r>
            <a:endParaRPr lang="en-US" noProof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7977011" y="63108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prstClr val="white"/>
                </a:solidFill>
                <a:ea typeface="ヒラギノ角ゴ Pro W3" charset="-128"/>
              </a:rPr>
              <a:t>beslutsstöd som det borde vara</a:t>
            </a:r>
          </a:p>
        </p:txBody>
      </p:sp>
      <p:pic>
        <p:nvPicPr>
          <p:cNvPr id="13" name="Bildobjekt 12" descr="Hypergene_logo_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3" y="6231685"/>
            <a:ext cx="2208000" cy="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181101"/>
            <a:ext cx="10972800" cy="4826001"/>
          </a:xfrm>
        </p:spPr>
        <p:txBody>
          <a:bodyPr/>
          <a:lstStyle>
            <a:lvl1pPr>
              <a:defRPr sz="1800" b="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FEB3-93EB-8C48-9645-6B2BC61AEA56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2618-57D0-AD4A-B5AE-57583F0FE02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symbol_grå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824" y="885184"/>
            <a:ext cx="484051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382117"/>
            <a:ext cx="7128463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86090"/>
            <a:ext cx="5384800" cy="4408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buFont typeface="Arial Unicode MS"/>
              <a:buChar char="▶"/>
              <a:defRPr sz="1600"/>
            </a:lvl2pPr>
            <a:lvl3pPr>
              <a:buSzPct val="100000"/>
              <a:buFont typeface="Arial Unicode MS"/>
              <a:buChar char="▶"/>
              <a:defRPr sz="1600"/>
            </a:lvl3pPr>
            <a:lvl4pPr>
              <a:buSzPct val="100000"/>
              <a:buFont typeface="Arial Unicode MS"/>
              <a:buChar char="▶"/>
              <a:defRPr sz="1600"/>
            </a:lvl4pPr>
            <a:lvl5pPr>
              <a:buSzPct val="100000"/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9125-97CE-624A-BC51-8FA8454CEA02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8034-55A1-924F-BF64-BF1FEC0BA7A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0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571979"/>
            <a:ext cx="5384800" cy="4435121"/>
          </a:xfrm>
        </p:spPr>
        <p:txBody>
          <a:bodyPr/>
          <a:lstStyle>
            <a:lvl1pPr>
              <a:defRPr sz="18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571979"/>
            <a:ext cx="5384800" cy="4435122"/>
          </a:xfrm>
        </p:spPr>
        <p:txBody>
          <a:bodyPr/>
          <a:lstStyle>
            <a:lvl1pPr>
              <a:defRPr sz="2000"/>
            </a:lvl1pPr>
            <a:lvl2pPr>
              <a:buFont typeface="Arial Unicode MS"/>
              <a:buChar char="▶"/>
              <a:defRPr sz="1600"/>
            </a:lvl2pPr>
            <a:lvl3pPr>
              <a:buFont typeface="Arial Unicode MS"/>
              <a:buChar char="▶"/>
              <a:defRPr sz="1600"/>
            </a:lvl3pPr>
            <a:lvl4pPr>
              <a:buFont typeface="Arial Unicode MS"/>
              <a:buChar char="▶"/>
              <a:defRPr sz="1600"/>
            </a:lvl4pPr>
            <a:lvl5pPr>
              <a:buFont typeface="Arial Unicode MS"/>
              <a:buChar char="▶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AEF2-F277-E640-9406-F6ACEF083504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02190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02191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02A5-05BF-7F46-8509-17297D4238B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73415"/>
            <a:ext cx="10972800" cy="1143000"/>
          </a:xfrm>
        </p:spPr>
        <p:txBody>
          <a:bodyPr/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4982-BDFA-9143-B4AE-A76817A4820C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8C5E-A003-D141-82E9-8D0A93B7405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B235-4DF6-E74B-99BB-39C3ECD59109}" type="datetime1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9DDC-E758-D74D-B61E-001760C78A5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2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8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3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2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3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9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A708-20AC-471B-8278-B9F28A327FDB}" type="datetimeFigureOut">
              <a:rPr lang="sv-SE" smtClean="0"/>
              <a:pPr/>
              <a:t>2016-03-08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0D44-0DEC-4242-99C4-A123E68680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2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173810"/>
            <a:ext cx="10972800" cy="48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1" y="60176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5A4855D-278D-D142-A5B9-F61B4A94AC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2016-03-08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0219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02191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E402053-BC90-BD48-8F9B-D70C630CFCB6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Bildobjekt 6" descr="Hypergene_logo_r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90" y="6377517"/>
            <a:ext cx="2168737" cy="3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7807678" y="6387041"/>
            <a:ext cx="388196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>
              <a:defRPr/>
            </a:pPr>
            <a:r>
              <a:rPr lang="sv-SE" sz="1100" dirty="0">
                <a:solidFill>
                  <a:srgbClr val="BFBFBF"/>
                </a:solidFill>
                <a:ea typeface="ヒラギノ角ゴ Pro W3" charset="-128"/>
              </a:rPr>
              <a:t>beslutsstöd som det borde vara</a:t>
            </a:r>
          </a:p>
        </p:txBody>
      </p:sp>
    </p:spTree>
    <p:extLst>
      <p:ext uri="{BB962C8B-B14F-4D97-AF65-F5344CB8AC3E}">
        <p14:creationId xmlns:p14="http://schemas.microsoft.com/office/powerpoint/2010/main" val="24540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FF9800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9800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" charset="0"/>
        <a:buChar char="•"/>
        <a:defRPr sz="18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FF9800"/>
        </a:buClr>
        <a:buFont typeface="Arial Unicode MS"/>
        <a:buChar char="▶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Hypergene för ekonomisk </a:t>
            </a:r>
            <a:r>
              <a:rPr lang="sv-SE" sz="2400" dirty="0" smtClean="0"/>
              <a:t>uppföljning</a:t>
            </a:r>
          </a:p>
          <a:p>
            <a:r>
              <a:rPr lang="sv-SE" sz="2400" smtClean="0"/>
              <a:t>2016-03-07</a:t>
            </a:r>
            <a:endParaRPr lang="sv-SE" sz="2400" dirty="0" smtClean="0"/>
          </a:p>
          <a:p>
            <a:r>
              <a:rPr lang="sv-SE" sz="1400" dirty="0">
                <a:solidFill>
                  <a:schemeClr val="tx1"/>
                </a:solidFill>
              </a:rPr>
              <a:t>http://www.miun.se/medarbetare/stod/ekonomifragor/budget-och-prognos</a:t>
            </a:r>
          </a:p>
          <a:p>
            <a:endParaRPr lang="sv-SE" sz="2400" dirty="0" smtClean="0"/>
          </a:p>
          <a:p>
            <a:endParaRPr lang="sv-SE" sz="2400" dirty="0"/>
          </a:p>
        </p:txBody>
      </p:sp>
      <p:pic>
        <p:nvPicPr>
          <p:cNvPr id="1026" name="Picture 2" descr="MU_logotyp_int_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25743"/>
            <a:ext cx="2674509" cy="126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138855" y="1127141"/>
            <a:ext cx="7900418" cy="208538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2" cstate="print"/>
          <a:srcRect l="355" t="13695" r="10012"/>
          <a:stretch/>
        </p:blipFill>
        <p:spPr>
          <a:xfrm>
            <a:off x="2151252" y="1133894"/>
            <a:ext cx="7888021" cy="20566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72960" y="2779651"/>
            <a:ext cx="7469804" cy="192149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3626427" y="2779651"/>
            <a:ext cx="322118" cy="16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/>
          <a:srcRect r="10036" b="4601"/>
          <a:stretch/>
        </p:blipFill>
        <p:spPr>
          <a:xfrm>
            <a:off x="4533824" y="3449258"/>
            <a:ext cx="5505449" cy="1810786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6221952" y="4145973"/>
            <a:ext cx="1851783" cy="176646"/>
          </a:xfrm>
          <a:prstGeom prst="rect">
            <a:avLst/>
          </a:prstGeom>
          <a:solidFill>
            <a:srgbClr val="5B9BD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/>
        </p:nvSpPr>
        <p:spPr>
          <a:xfrm>
            <a:off x="4564034" y="3449266"/>
            <a:ext cx="5482883" cy="181077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Vinklad  5"/>
          <p:cNvCxnSpPr>
            <a:stCxn id="8" idx="2"/>
            <a:endCxn id="22" idx="1"/>
          </p:cNvCxnSpPr>
          <p:nvPr/>
        </p:nvCxnSpPr>
        <p:spPr>
          <a:xfrm rot="16200000" flipH="1">
            <a:off x="4357884" y="2370228"/>
            <a:ext cx="1293670" cy="2434466"/>
          </a:xfrm>
          <a:prstGeom prst="bentConnector2">
            <a:avLst/>
          </a:prstGeom>
          <a:ln w="19050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2122746" y="3470564"/>
            <a:ext cx="2251826" cy="23282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ktangulär 44"/>
          <p:cNvSpPr/>
          <p:nvPr/>
        </p:nvSpPr>
        <p:spPr>
          <a:xfrm>
            <a:off x="10179735" y="4133369"/>
            <a:ext cx="1907762" cy="499994"/>
          </a:xfrm>
          <a:prstGeom prst="wedgeRectCallout">
            <a:avLst>
              <a:gd name="adj1" fmla="val -58140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tabellen</a:t>
            </a:r>
            <a:br>
              <a:rPr lang="sv-SE" sz="1200" dirty="0" smtClean="0">
                <a:solidFill>
                  <a:srgbClr val="FE7302"/>
                </a:solidFill>
              </a:rPr>
            </a:br>
            <a:r>
              <a:rPr lang="sv-SE" sz="1200" dirty="0" smtClean="0">
                <a:solidFill>
                  <a:srgbClr val="FE7302"/>
                </a:solidFill>
              </a:rPr>
              <a:t>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1" name="Oval 244"/>
          <p:cNvSpPr/>
          <p:nvPr/>
        </p:nvSpPr>
        <p:spPr bwMode="auto">
          <a:xfrm>
            <a:off x="2346151" y="327372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2082754" y="3567273"/>
            <a:ext cx="23333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Genom att klicka på en rad (på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grupperingsnivå eller lägsta nivå)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i någon av flikarna så slår valet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igenom på övriga flikar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800" dirty="0" smtClean="0">
                <a:solidFill>
                  <a:srgbClr val="4791A5"/>
                </a:solidFill>
              </a:rPr>
              <a:t/>
            </a:r>
            <a:br>
              <a:rPr lang="sv-SE" sz="8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Från översiktsflikarna väljs konto eller kontogrupp och på koddels- flikarna görs skärningen på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den koddel fliken avser</a:t>
            </a:r>
          </a:p>
          <a:p>
            <a:pPr algn="ctr"/>
            <a:endParaRPr lang="sv-SE" sz="1200" dirty="0" smtClean="0">
              <a:solidFill>
                <a:srgbClr val="4791A5"/>
              </a:solidFill>
            </a:endParaRP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I ex. ovan är urvalet ”520 Övrig drift” i flik ”Resultaträkning”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 rotWithShape="1">
          <a:blip r:embed="rId4" cstate="print"/>
          <a:srcRect t="53713" r="13662" b="24696"/>
          <a:stretch/>
        </p:blipFill>
        <p:spPr>
          <a:xfrm>
            <a:off x="10634895" y="524785"/>
            <a:ext cx="871704" cy="197427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V="1">
            <a:off x="4183688" y="1965960"/>
            <a:ext cx="212592" cy="3430039"/>
          </a:xfrm>
          <a:prstGeom prst="straightConnector1">
            <a:avLst/>
          </a:prstGeom>
          <a:ln w="9525">
            <a:solidFill>
              <a:srgbClr val="4791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98" y="94240"/>
            <a:ext cx="2033499" cy="4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919648" y="815411"/>
            <a:ext cx="5709745" cy="159261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koddelsflikar forts.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39" y="825802"/>
            <a:ext cx="5664718" cy="1573533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919648" y="3907518"/>
            <a:ext cx="5709745" cy="15839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/>
          <a:srcRect r="9980"/>
          <a:stretch/>
        </p:blipFill>
        <p:spPr>
          <a:xfrm>
            <a:off x="930039" y="3916210"/>
            <a:ext cx="5678582" cy="1566539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919648" y="2480053"/>
            <a:ext cx="5709745" cy="13334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039" y="2490444"/>
            <a:ext cx="5678705" cy="1321768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919647" y="5561781"/>
            <a:ext cx="5709745" cy="119398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/>
          <a:srcRect r="-683" b="732"/>
          <a:stretch/>
        </p:blipFill>
        <p:spPr>
          <a:xfrm>
            <a:off x="930039" y="5573870"/>
            <a:ext cx="5709982" cy="1181898"/>
          </a:xfrm>
          <a:prstGeom prst="rect">
            <a:avLst/>
          </a:prstGeom>
        </p:spPr>
      </p:pic>
      <p:sp>
        <p:nvSpPr>
          <p:cNvPr id="26" name="Rektangulär 25"/>
          <p:cNvSpPr/>
          <p:nvPr/>
        </p:nvSpPr>
        <p:spPr>
          <a:xfrm>
            <a:off x="6934070" y="815412"/>
            <a:ext cx="2116412" cy="1109550"/>
          </a:xfrm>
          <a:prstGeom prst="wedgeRectCallout">
            <a:avLst>
              <a:gd name="adj1" fmla="val -64076"/>
              <a:gd name="adj2" fmla="val -3311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V</a:t>
            </a:r>
            <a:r>
              <a:rPr lang="sv-SE" sz="1200" b="1" dirty="0" smtClean="0">
                <a:solidFill>
                  <a:srgbClr val="FE7302"/>
                </a:solidFill>
              </a:rPr>
              <a:t>erksamhet</a:t>
            </a:r>
            <a:r>
              <a:rPr lang="sv-SE" sz="1200" dirty="0" smtClean="0">
                <a:solidFill>
                  <a:srgbClr val="FE7302"/>
                </a:solidFill>
              </a:rPr>
              <a:t> visas resultatet av aktiva val (mått och koddelar) per verksamhet </a:t>
            </a:r>
          </a:p>
          <a:p>
            <a:pPr algn="ctr"/>
            <a:endParaRPr lang="sv-SE" sz="500" dirty="0">
              <a:solidFill>
                <a:srgbClr val="FE7302"/>
              </a:solidFill>
            </a:endParaRP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Här kan man även göra val av verksamhet för övriga flikar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27" name="Rektangulär 26"/>
          <p:cNvSpPr/>
          <p:nvPr/>
        </p:nvSpPr>
        <p:spPr>
          <a:xfrm>
            <a:off x="6934071" y="3926601"/>
            <a:ext cx="2116411" cy="447973"/>
          </a:xfrm>
          <a:prstGeom prst="wedgeRectCallout">
            <a:avLst>
              <a:gd name="adj1" fmla="val -63825"/>
              <a:gd name="adj2" fmla="val -326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På fliken</a:t>
            </a:r>
            <a:r>
              <a:rPr lang="sv-SE" sz="1200" b="1" dirty="0" smtClean="0">
                <a:solidFill>
                  <a:srgbClr val="FE7302"/>
                </a:solidFill>
              </a:rPr>
              <a:t> Aktivitet </a:t>
            </a:r>
            <a:r>
              <a:rPr lang="sv-SE" sz="1200" dirty="0" smtClean="0">
                <a:solidFill>
                  <a:srgbClr val="FE7302"/>
                </a:solidFill>
              </a:rPr>
              <a:t>visas och väljs istället aktivitet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29" name="Rektangulär 28"/>
          <p:cNvSpPr/>
          <p:nvPr/>
        </p:nvSpPr>
        <p:spPr>
          <a:xfrm>
            <a:off x="6934071" y="2524403"/>
            <a:ext cx="2116411" cy="447973"/>
          </a:xfrm>
          <a:prstGeom prst="wedgeRectCallout">
            <a:avLst>
              <a:gd name="adj1" fmla="val -63826"/>
              <a:gd name="adj2" fmla="val -3030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M</a:t>
            </a:r>
            <a:r>
              <a:rPr lang="sv-SE" sz="1200" b="1" dirty="0" smtClean="0">
                <a:solidFill>
                  <a:srgbClr val="FE7302"/>
                </a:solidFill>
              </a:rPr>
              <a:t>otpart</a:t>
            </a:r>
            <a:r>
              <a:rPr lang="sv-SE" sz="1200" dirty="0" smtClean="0">
                <a:solidFill>
                  <a:srgbClr val="FE7302"/>
                </a:solidFill>
              </a:rPr>
              <a:t> visas </a:t>
            </a:r>
            <a:r>
              <a:rPr lang="sv-SE" sz="1200" dirty="0">
                <a:solidFill>
                  <a:srgbClr val="FE7302"/>
                </a:solidFill>
              </a:rPr>
              <a:t>och väljs </a:t>
            </a:r>
            <a:r>
              <a:rPr lang="sv-SE" sz="1200" dirty="0" smtClean="0">
                <a:solidFill>
                  <a:srgbClr val="FE7302"/>
                </a:solidFill>
              </a:rPr>
              <a:t>istället motpart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30" name="Rektangulär 29"/>
          <p:cNvSpPr/>
          <p:nvPr/>
        </p:nvSpPr>
        <p:spPr>
          <a:xfrm>
            <a:off x="6934071" y="5561781"/>
            <a:ext cx="2137961" cy="447973"/>
          </a:xfrm>
          <a:prstGeom prst="wedgeRectCallout">
            <a:avLst>
              <a:gd name="adj1" fmla="val -64963"/>
              <a:gd name="adj2" fmla="val -2799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På fliken </a:t>
            </a:r>
            <a:r>
              <a:rPr lang="sv-SE" sz="1200" b="1" dirty="0">
                <a:solidFill>
                  <a:srgbClr val="FE7302"/>
                </a:solidFill>
              </a:rPr>
              <a:t>A</a:t>
            </a:r>
            <a:r>
              <a:rPr lang="sv-SE" sz="1200" b="1" dirty="0" smtClean="0">
                <a:solidFill>
                  <a:srgbClr val="FE7302"/>
                </a:solidFill>
              </a:rPr>
              <a:t>nläggning</a:t>
            </a:r>
            <a:r>
              <a:rPr lang="sv-SE" sz="1200" dirty="0" smtClean="0">
                <a:solidFill>
                  <a:srgbClr val="FE7302"/>
                </a:solidFill>
              </a:rPr>
              <a:t> visas </a:t>
            </a:r>
            <a:r>
              <a:rPr lang="sv-SE" sz="1200" dirty="0">
                <a:solidFill>
                  <a:srgbClr val="FE7302"/>
                </a:solidFill>
              </a:rPr>
              <a:t>och väljs </a:t>
            </a:r>
            <a:r>
              <a:rPr lang="sv-SE" sz="1200" dirty="0" smtClean="0">
                <a:solidFill>
                  <a:srgbClr val="FE7302"/>
                </a:solidFill>
              </a:rPr>
              <a:t>istället anläggningar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0636330" y="557373"/>
            <a:ext cx="871704" cy="1974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365" y="114300"/>
            <a:ext cx="187163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transaktionsfliken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9901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220670" y="1625707"/>
            <a:ext cx="16884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Avgränsa visningen med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datumintervall…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 smtClean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… eller Text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(sökning i fältet Text) 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endParaRPr lang="sv-SE" sz="1200" dirty="0" smtClean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… eller </a:t>
            </a:r>
            <a:r>
              <a:rPr lang="sv-SE" sz="1200" dirty="0" err="1" smtClean="0">
                <a:solidFill>
                  <a:srgbClr val="4791A5"/>
                </a:solidFill>
              </a:rPr>
              <a:t>Vernr</a:t>
            </a:r>
            <a:r>
              <a:rPr lang="sv-SE" sz="1200" dirty="0" smtClean="0">
                <a:solidFill>
                  <a:srgbClr val="4791A5"/>
                </a:solidFill>
              </a:rPr>
              <a:t/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(sökning i fältet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Verifikationsnr)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701637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016" y="1132608"/>
            <a:ext cx="7893257" cy="198929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/>
          <a:srcRect l="33759" t="5555"/>
          <a:stretch/>
        </p:blipFill>
        <p:spPr>
          <a:xfrm>
            <a:off x="270293" y="1382819"/>
            <a:ext cx="1596303" cy="242888"/>
          </a:xfrm>
          <a:prstGeom prst="rect">
            <a:avLst/>
          </a:prstGeom>
        </p:spPr>
      </p:pic>
      <p:cxnSp>
        <p:nvCxnSpPr>
          <p:cNvPr id="42" name="Rak 41"/>
          <p:cNvCxnSpPr/>
          <p:nvPr/>
        </p:nvCxnSpPr>
        <p:spPr>
          <a:xfrm>
            <a:off x="1879047" y="168453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80" y="2062018"/>
            <a:ext cx="1314450" cy="3048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799" y="2822790"/>
            <a:ext cx="1323975" cy="27622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9169" y="1462916"/>
            <a:ext cx="1053031" cy="244181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2138855" y="3325429"/>
            <a:ext cx="4992114" cy="32727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2178" y="3344823"/>
            <a:ext cx="4978791" cy="3253404"/>
          </a:xfrm>
          <a:prstGeom prst="rect">
            <a:avLst/>
          </a:prstGeom>
        </p:spPr>
      </p:pic>
      <p:cxnSp>
        <p:nvCxnSpPr>
          <p:cNvPr id="25" name="Rak 24"/>
          <p:cNvCxnSpPr/>
          <p:nvPr/>
        </p:nvCxnSpPr>
        <p:spPr>
          <a:xfrm flipV="1">
            <a:off x="2686074" y="3626427"/>
            <a:ext cx="379244" cy="814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26"/>
          <p:cNvSpPr/>
          <p:nvPr/>
        </p:nvSpPr>
        <p:spPr>
          <a:xfrm>
            <a:off x="109906" y="4924242"/>
            <a:ext cx="1841728" cy="166359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44"/>
          <p:cNvSpPr/>
          <p:nvPr/>
        </p:nvSpPr>
        <p:spPr bwMode="auto">
          <a:xfrm>
            <a:off x="333310" y="4748171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70056" y="5126430"/>
            <a:ext cx="1721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Det finns möjlighet att</a:t>
            </a:r>
          </a:p>
          <a:p>
            <a:r>
              <a:rPr lang="sv-SE" sz="1200" dirty="0" smtClean="0">
                <a:solidFill>
                  <a:srgbClr val="4791A5"/>
                </a:solidFill>
              </a:rPr>
              <a:t>Konfigurera visningen på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olika sätt: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Visa/dölj kolumner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Grupperingar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Sorteringar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rgbClr val="4791A5"/>
                </a:solidFill>
              </a:rPr>
              <a:t>etc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7" cstate="print"/>
          <a:srcRect b="31585"/>
          <a:stretch/>
        </p:blipFill>
        <p:spPr>
          <a:xfrm>
            <a:off x="7664865" y="3592225"/>
            <a:ext cx="3473858" cy="2226690"/>
          </a:xfrm>
          <a:prstGeom prst="rect">
            <a:avLst/>
          </a:prstGeom>
        </p:spPr>
      </p:pic>
      <p:cxnSp>
        <p:nvCxnSpPr>
          <p:cNvPr id="26" name="Rak 25"/>
          <p:cNvCxnSpPr/>
          <p:nvPr/>
        </p:nvCxnSpPr>
        <p:spPr>
          <a:xfrm>
            <a:off x="1870204" y="5213986"/>
            <a:ext cx="1195114" cy="10888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8047844" y="2493817"/>
            <a:ext cx="5111" cy="1012842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ktangel med rundade hörn 45"/>
          <p:cNvSpPr/>
          <p:nvPr/>
        </p:nvSpPr>
        <p:spPr>
          <a:xfrm>
            <a:off x="7543628" y="3325429"/>
            <a:ext cx="3678553" cy="327279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244"/>
          <p:cNvSpPr/>
          <p:nvPr/>
        </p:nvSpPr>
        <p:spPr bwMode="auto">
          <a:xfrm>
            <a:off x="10369984" y="313849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44" name="Rektangulär 43"/>
          <p:cNvSpPr/>
          <p:nvPr/>
        </p:nvSpPr>
        <p:spPr>
          <a:xfrm>
            <a:off x="8844740" y="1001820"/>
            <a:ext cx="3004359" cy="650295"/>
          </a:xfrm>
          <a:prstGeom prst="wedgeRectCallout">
            <a:avLst>
              <a:gd name="adj1" fmla="val -59309"/>
              <a:gd name="adj2" fmla="val -1070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På </a:t>
            </a:r>
            <a:r>
              <a:rPr lang="sv-SE" sz="1200" b="1" dirty="0">
                <a:solidFill>
                  <a:srgbClr val="FE7302"/>
                </a:solidFill>
              </a:rPr>
              <a:t>T</a:t>
            </a:r>
            <a:r>
              <a:rPr lang="sv-SE" sz="1200" b="1" dirty="0" smtClean="0">
                <a:solidFill>
                  <a:srgbClr val="FE7302"/>
                </a:solidFill>
              </a:rPr>
              <a:t>ransaktionsfliken</a:t>
            </a:r>
            <a:r>
              <a:rPr lang="sv-SE" sz="1200" dirty="0" smtClean="0">
                <a:solidFill>
                  <a:srgbClr val="FE7302"/>
                </a:solidFill>
              </a:rPr>
              <a:t> visas detaljinformation baserat på huvudboksposter (visar enbart ekonomiskt utfall och ej budget)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8" name="textruta 47"/>
          <p:cNvSpPr txBox="1"/>
          <p:nvPr/>
        </p:nvSpPr>
        <p:spPr>
          <a:xfrm>
            <a:off x="7649615" y="5901286"/>
            <a:ext cx="346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Det finns möjlighet att filtrera kolumnerna i tabellen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efter eget önskemål 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8" cstate="print"/>
          <a:srcRect t="53713" r="13662" b="24696"/>
          <a:stretch/>
        </p:blipFill>
        <p:spPr>
          <a:xfrm>
            <a:off x="10446278" y="585222"/>
            <a:ext cx="871704" cy="19742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0590" y="104914"/>
            <a:ext cx="2163950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113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kommentarer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 rotWithShape="1">
          <a:blip r:embed="rId2" cstate="print"/>
          <a:srcRect t="53713" r="13662" b="24696"/>
          <a:stretch/>
        </p:blipFill>
        <p:spPr>
          <a:xfrm>
            <a:off x="10446888" y="636103"/>
            <a:ext cx="871704" cy="1974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798" y="145332"/>
            <a:ext cx="2317951" cy="4907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50" y="1312800"/>
            <a:ext cx="6427929" cy="5545200"/>
          </a:xfrm>
          <a:prstGeom prst="rect">
            <a:avLst/>
          </a:prstGeom>
        </p:spPr>
      </p:pic>
      <p:sp>
        <p:nvSpPr>
          <p:cNvPr id="10" name="Rektangulär 9"/>
          <p:cNvSpPr/>
          <p:nvPr/>
        </p:nvSpPr>
        <p:spPr>
          <a:xfrm>
            <a:off x="3447300" y="4341830"/>
            <a:ext cx="7498473" cy="1529581"/>
          </a:xfrm>
          <a:prstGeom prst="wedgeRectCallout">
            <a:avLst>
              <a:gd name="adj1" fmla="val -40448"/>
              <a:gd name="adj2" fmla="val -1033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I </a:t>
            </a:r>
            <a:r>
              <a:rPr lang="sv-SE" sz="1200" b="1" dirty="0">
                <a:solidFill>
                  <a:srgbClr val="FE7302"/>
                </a:solidFill>
              </a:rPr>
              <a:t>K</a:t>
            </a:r>
            <a:r>
              <a:rPr lang="sv-SE" sz="1200" b="1" dirty="0" smtClean="0">
                <a:solidFill>
                  <a:srgbClr val="FE7302"/>
                </a:solidFill>
              </a:rPr>
              <a:t>ommentarsfliken</a:t>
            </a:r>
            <a:r>
              <a:rPr lang="sv-SE" sz="1200" dirty="0" smtClean="0">
                <a:solidFill>
                  <a:srgbClr val="FE7302"/>
                </a:solidFill>
              </a:rPr>
              <a:t> finns möjlighet att kommentera resultatet. Se inledande </a:t>
            </a:r>
            <a:r>
              <a:rPr lang="sv-SE" sz="1200" u="sng" dirty="0" smtClean="0">
                <a:solidFill>
                  <a:srgbClr val="FE7302"/>
                </a:solidFill>
              </a:rPr>
              <a:t>instruktioner</a:t>
            </a: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Kommentaren lagras för valt år, vald period och orgenhet tillsammans med det datum kommentaren sparades samt av vilken användare framgår under </a:t>
            </a:r>
          </a:p>
          <a:p>
            <a:pPr algn="ctr"/>
            <a:endParaRPr lang="sv-SE" sz="1200" dirty="0">
              <a:solidFill>
                <a:srgbClr val="FE7302"/>
              </a:solidFill>
            </a:endParaRP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För </a:t>
            </a:r>
            <a:r>
              <a:rPr lang="sv-SE" sz="1200" u="sng" dirty="0" smtClean="0">
                <a:solidFill>
                  <a:srgbClr val="FE7302"/>
                </a:solidFill>
              </a:rPr>
              <a:t>utskriftsversion</a:t>
            </a:r>
            <a:r>
              <a:rPr lang="sv-SE" sz="1200" dirty="0" smtClean="0">
                <a:solidFill>
                  <a:srgbClr val="FE7302"/>
                </a:solidFill>
              </a:rPr>
              <a:t> klicka i nedre del av bild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49" y="5058527"/>
            <a:ext cx="422359" cy="360925"/>
          </a:xfrm>
          <a:prstGeom prst="rect">
            <a:avLst/>
          </a:prstGeom>
        </p:spPr>
      </p:pic>
      <p:cxnSp>
        <p:nvCxnSpPr>
          <p:cNvPr id="7" name="Rak pil 6"/>
          <p:cNvCxnSpPr/>
          <p:nvPr/>
        </p:nvCxnSpPr>
        <p:spPr>
          <a:xfrm flipH="1" flipV="1">
            <a:off x="5911516" y="3795281"/>
            <a:ext cx="2414337" cy="1311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H="1">
            <a:off x="3384884" y="5622758"/>
            <a:ext cx="3056021" cy="49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11"/>
          <p:cNvSpPr/>
          <p:nvPr/>
        </p:nvSpPr>
        <p:spPr>
          <a:xfrm>
            <a:off x="477980" y="2358189"/>
            <a:ext cx="5208946" cy="834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 17"/>
          <p:cNvCxnSpPr/>
          <p:nvPr/>
        </p:nvCxnSpPr>
        <p:spPr>
          <a:xfrm flipH="1" flipV="1">
            <a:off x="5622758" y="2772422"/>
            <a:ext cx="4002505" cy="182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Aktivitetsöversikt (summerad)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124351" y="1004075"/>
            <a:ext cx="8767425" cy="535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104690" y="2880375"/>
            <a:ext cx="1923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Flerval möjliga 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(bocka i aktuella aktiviteter)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Listan på valbara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aktiviteter är baserad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på valt år, orgenhet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samt verksamhet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6" name="Rektangel med rundade hörn 25"/>
          <p:cNvSpPr/>
          <p:nvPr/>
        </p:nvSpPr>
        <p:spPr>
          <a:xfrm>
            <a:off x="178845" y="2524075"/>
            <a:ext cx="1841728" cy="2196785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44"/>
          <p:cNvSpPr/>
          <p:nvPr/>
        </p:nvSpPr>
        <p:spPr bwMode="auto">
          <a:xfrm>
            <a:off x="477980" y="23421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38" y="211162"/>
            <a:ext cx="2364072" cy="485399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9441159" y="452464"/>
            <a:ext cx="1352062" cy="3103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29" y="827758"/>
            <a:ext cx="8943068" cy="5589417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36" y="3920577"/>
            <a:ext cx="3863430" cy="153587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866654" y="3294971"/>
            <a:ext cx="1204791" cy="48838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139" y="3510513"/>
            <a:ext cx="2280102" cy="96325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382539" y="1208598"/>
            <a:ext cx="508884" cy="103367"/>
          </a:xfrm>
          <a:prstGeom prst="rect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7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Aktivitetsöversikt (per aktivitet)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247" y="1116750"/>
            <a:ext cx="7885322" cy="3638130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157150" y="2467888"/>
            <a:ext cx="1789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Samma aktiviteter valda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som på förra bilden, men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här är vänsterkolumnen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dold för att ge en bättre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överblick</a:t>
            </a:r>
            <a:endParaRPr lang="sv-SE" sz="1200" dirty="0">
              <a:solidFill>
                <a:srgbClr val="4791A5"/>
              </a:solidFill>
            </a:endParaRPr>
          </a:p>
        </p:txBody>
      </p:sp>
      <p:cxnSp>
        <p:nvCxnSpPr>
          <p:cNvPr id="24" name="Rak 23"/>
          <p:cNvCxnSpPr/>
          <p:nvPr/>
        </p:nvCxnSpPr>
        <p:spPr>
          <a:xfrm>
            <a:off x="1729041" y="169279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/>
          <p:cNvPicPr>
            <a:picLocks noChangeAspect="1"/>
          </p:cNvPicPr>
          <p:nvPr/>
        </p:nvPicPr>
        <p:blipFill rotWithShape="1">
          <a:blip r:embed="rId3" cstate="print"/>
          <a:srcRect r="12624" b="2271"/>
          <a:stretch/>
        </p:blipFill>
        <p:spPr>
          <a:xfrm>
            <a:off x="491519" y="1736181"/>
            <a:ext cx="1081934" cy="260639"/>
          </a:xfrm>
          <a:prstGeom prst="rect">
            <a:avLst/>
          </a:prstGeom>
        </p:spPr>
      </p:pic>
      <p:sp>
        <p:nvSpPr>
          <p:cNvPr id="19" name="Rektangel med rundade hörn 18"/>
          <p:cNvSpPr/>
          <p:nvPr/>
        </p:nvSpPr>
        <p:spPr>
          <a:xfrm>
            <a:off x="124755" y="1460815"/>
            <a:ext cx="1841728" cy="2135239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244"/>
          <p:cNvSpPr/>
          <p:nvPr/>
        </p:nvSpPr>
        <p:spPr bwMode="auto">
          <a:xfrm>
            <a:off x="348159" y="1289310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6" name="Rektangel 5"/>
          <p:cNvSpPr/>
          <p:nvPr/>
        </p:nvSpPr>
        <p:spPr>
          <a:xfrm>
            <a:off x="3813464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6882452" y="2484763"/>
            <a:ext cx="3013363" cy="1806682"/>
          </a:xfrm>
          <a:prstGeom prst="rect">
            <a:avLst/>
          </a:prstGeom>
          <a:noFill/>
          <a:ln>
            <a:solidFill>
              <a:srgbClr val="479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5371727" y="4137556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4791A5"/>
                </a:solidFill>
              </a:rPr>
              <a:t>Aktivitet 121122</a:t>
            </a:r>
            <a:endParaRPr lang="sv-SE" sz="1400" dirty="0">
              <a:solidFill>
                <a:srgbClr val="4791A5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8447433" y="4137555"/>
            <a:ext cx="1392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solidFill>
                  <a:srgbClr val="4791A5"/>
                </a:solidFill>
              </a:rPr>
              <a:t>Aktivitet 121123</a:t>
            </a:r>
            <a:endParaRPr lang="sv-SE" sz="1400" dirty="0">
              <a:solidFill>
                <a:srgbClr val="4791A5"/>
              </a:solidFill>
            </a:endParaRPr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4" cstate="print"/>
          <a:srcRect l="4527" t="-6899"/>
          <a:stretch/>
        </p:blipFill>
        <p:spPr>
          <a:xfrm>
            <a:off x="187035" y="2046094"/>
            <a:ext cx="1709627" cy="397106"/>
          </a:xfrm>
          <a:prstGeom prst="rect">
            <a:avLst/>
          </a:prstGeom>
        </p:spPr>
      </p:pic>
      <p:sp>
        <p:nvSpPr>
          <p:cNvPr id="30" name="Rektangulär 29"/>
          <p:cNvSpPr/>
          <p:nvPr/>
        </p:nvSpPr>
        <p:spPr>
          <a:xfrm>
            <a:off x="9010213" y="5564116"/>
            <a:ext cx="2960120" cy="778656"/>
          </a:xfrm>
          <a:prstGeom prst="wedgeRectCallout">
            <a:avLst>
              <a:gd name="adj1" fmla="val -40378"/>
              <a:gd name="adj2" fmla="val -991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FE7302"/>
                </a:solidFill>
              </a:rPr>
              <a:t>I denna flik visas samma sak som på föregående flik, men uppdelad per vald/valda aktiviteter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0753" y="6272925"/>
            <a:ext cx="718644" cy="269492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3655029" y="6253783"/>
            <a:ext cx="496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Transaktionsfliken visar detaljposter från utfallsdata baserade på gjorda urval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6" cstate="print"/>
          <a:srcRect t="81923" r="6431" b="-105"/>
          <a:stretch/>
        </p:blipFill>
        <p:spPr>
          <a:xfrm>
            <a:off x="10060091" y="969593"/>
            <a:ext cx="944711" cy="16625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558" y="102520"/>
            <a:ext cx="2771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Integrationer från ekonomi- och personalsystemen går varje natt, dvs visar data som den såg ut dagen innan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Kontaktpersoner för Hypergene är avdelningens ekonom 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Generella tips: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45111" y="48425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Övrigt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ulär 9"/>
          <p:cNvSpPr/>
          <p:nvPr/>
        </p:nvSpPr>
        <p:spPr>
          <a:xfrm>
            <a:off x="3332009" y="305861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Ladda om sidan och nollställ gjorda val </a:t>
            </a:r>
            <a:endParaRPr lang="sv-SE" sz="1400" dirty="0">
              <a:solidFill>
                <a:srgbClr val="FF9800"/>
              </a:solidFill>
            </a:endParaRPr>
          </a:p>
        </p:txBody>
      </p:sp>
      <p:sp>
        <p:nvSpPr>
          <p:cNvPr id="11" name="Rektangulär 10"/>
          <p:cNvSpPr/>
          <p:nvPr/>
        </p:nvSpPr>
        <p:spPr>
          <a:xfrm>
            <a:off x="3332009" y="3483150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Stäng aktuell rapport</a:t>
            </a:r>
            <a:endParaRPr lang="sv-SE" sz="1400" dirty="0">
              <a:solidFill>
                <a:srgbClr val="FF9800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7118630" y="3072502"/>
            <a:ext cx="197428" cy="166256"/>
          </a:xfrm>
          <a:prstGeom prst="roundRect">
            <a:avLst/>
          </a:prstGeom>
          <a:noFill/>
          <a:ln w="19050"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ulär 16"/>
          <p:cNvSpPr/>
          <p:nvPr/>
        </p:nvSpPr>
        <p:spPr>
          <a:xfrm>
            <a:off x="7644238" y="306996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Uppgift finns tilldelad</a:t>
            </a:r>
            <a:endParaRPr lang="sv-SE" sz="1400" dirty="0">
              <a:solidFill>
                <a:srgbClr val="FF9800"/>
              </a:solidFill>
            </a:endParaRPr>
          </a:p>
        </p:txBody>
      </p:sp>
      <p:cxnSp>
        <p:nvCxnSpPr>
          <p:cNvPr id="19" name="Rak 18"/>
          <p:cNvCxnSpPr/>
          <p:nvPr/>
        </p:nvCxnSpPr>
        <p:spPr>
          <a:xfrm>
            <a:off x="6307282" y="2919846"/>
            <a:ext cx="22414" cy="239957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2079484" y="3373647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ulär 25"/>
          <p:cNvSpPr/>
          <p:nvPr/>
        </p:nvSpPr>
        <p:spPr>
          <a:xfrm>
            <a:off x="7644238" y="3514041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 Visa/dölj sidomeny</a:t>
            </a:r>
            <a:endParaRPr lang="sv-SE" sz="1400" dirty="0">
              <a:solidFill>
                <a:srgbClr val="FF9800"/>
              </a:solidFill>
            </a:endParaRPr>
          </a:p>
        </p:txBody>
      </p:sp>
      <p:cxnSp>
        <p:nvCxnSpPr>
          <p:cNvPr id="21" name="Rak 20"/>
          <p:cNvCxnSpPr/>
          <p:nvPr/>
        </p:nvCxnSpPr>
        <p:spPr>
          <a:xfrm>
            <a:off x="2012076" y="3849172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ulär 27"/>
          <p:cNvSpPr/>
          <p:nvPr/>
        </p:nvSpPr>
        <p:spPr>
          <a:xfrm>
            <a:off x="3332009" y="398537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Exportera tabell/diagram till PDF</a:t>
            </a:r>
            <a:endParaRPr lang="sv-SE" sz="1400" dirty="0">
              <a:solidFill>
                <a:srgbClr val="FF9800"/>
              </a:solidFill>
            </a:endParaRPr>
          </a:p>
        </p:txBody>
      </p:sp>
      <p:cxnSp>
        <p:nvCxnSpPr>
          <p:cNvPr id="29" name="Rak 28"/>
          <p:cNvCxnSpPr/>
          <p:nvPr/>
        </p:nvCxnSpPr>
        <p:spPr>
          <a:xfrm>
            <a:off x="2012076" y="4315064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ulär 31"/>
          <p:cNvSpPr/>
          <p:nvPr/>
        </p:nvSpPr>
        <p:spPr>
          <a:xfrm>
            <a:off x="3332009" y="4449507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 smtClean="0">
                <a:solidFill>
                  <a:srgbClr val="FF9800"/>
                </a:solidFill>
              </a:rPr>
              <a:t>Exportera tabell/diagram till </a:t>
            </a:r>
            <a:r>
              <a:rPr lang="sv-SE" sz="1400" dirty="0">
                <a:solidFill>
                  <a:srgbClr val="FF9800"/>
                </a:solidFill>
              </a:rPr>
              <a:t>E</a:t>
            </a:r>
            <a:r>
              <a:rPr lang="sv-SE" sz="1400" dirty="0" smtClean="0">
                <a:solidFill>
                  <a:srgbClr val="FF9800"/>
                </a:solidFill>
              </a:rPr>
              <a:t>xcel</a:t>
            </a:r>
            <a:endParaRPr lang="sv-SE" sz="1400" dirty="0">
              <a:solidFill>
                <a:srgbClr val="FF9800"/>
              </a:solidFill>
            </a:endParaRPr>
          </a:p>
        </p:txBody>
      </p:sp>
      <p:sp>
        <p:nvSpPr>
          <p:cNvPr id="35" name="Rektangulär 34"/>
          <p:cNvSpPr/>
          <p:nvPr/>
        </p:nvSpPr>
        <p:spPr>
          <a:xfrm>
            <a:off x="7644238" y="4002694"/>
            <a:ext cx="3168796" cy="207594"/>
          </a:xfrm>
          <a:prstGeom prst="wedgeRectCallout">
            <a:avLst>
              <a:gd name="adj1" fmla="val -7195"/>
              <a:gd name="adj2" fmla="val -943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rgbClr val="FF9800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69" y="4466774"/>
            <a:ext cx="6039460" cy="1993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04" y="3031578"/>
            <a:ext cx="419100" cy="31432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205" y="3567051"/>
            <a:ext cx="1371539" cy="1978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737" y="3929317"/>
            <a:ext cx="547829" cy="245821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767" y="3952770"/>
            <a:ext cx="239888" cy="205619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325" y="4431207"/>
            <a:ext cx="517497" cy="232583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169" y="4466774"/>
            <a:ext cx="236419" cy="197016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842" y="3551601"/>
            <a:ext cx="262765" cy="218971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05" y="4022123"/>
            <a:ext cx="2391766" cy="249448"/>
          </a:xfrm>
          <a:prstGeom prst="rect">
            <a:avLst/>
          </a:prstGeom>
        </p:spPr>
      </p:pic>
      <p:sp>
        <p:nvSpPr>
          <p:cNvPr id="41" name="Rektangel 40"/>
          <p:cNvSpPr/>
          <p:nvPr/>
        </p:nvSpPr>
        <p:spPr>
          <a:xfrm>
            <a:off x="8925665" y="3944062"/>
            <a:ext cx="2380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solidFill>
                  <a:srgbClr val="FF9800"/>
                </a:solidFill>
              </a:rPr>
              <a:t>Visar aktuell komplett period</a:t>
            </a:r>
            <a:endParaRPr lang="sv-SE" sz="1400" dirty="0"/>
          </a:p>
        </p:txBody>
      </p:sp>
      <p:cxnSp>
        <p:nvCxnSpPr>
          <p:cNvPr id="43" name="Rak 42"/>
          <p:cNvCxnSpPr/>
          <p:nvPr/>
        </p:nvCxnSpPr>
        <p:spPr>
          <a:xfrm>
            <a:off x="2036425" y="4806440"/>
            <a:ext cx="8079573" cy="29617"/>
          </a:xfrm>
          <a:prstGeom prst="line">
            <a:avLst/>
          </a:prstGeom>
          <a:ln>
            <a:solidFill>
              <a:srgbClr val="4791A5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870" y="2972298"/>
            <a:ext cx="1933575" cy="371475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5811" y="3504363"/>
            <a:ext cx="1415089" cy="24371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837" y="3533122"/>
            <a:ext cx="219475" cy="188992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8082" y="4965391"/>
            <a:ext cx="957230" cy="278265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449" y="4995238"/>
            <a:ext cx="232746" cy="19395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339226" y="4916397"/>
            <a:ext cx="2441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FF9800"/>
                </a:solidFill>
              </a:rPr>
              <a:t>Konfigurera </a:t>
            </a:r>
            <a:r>
              <a:rPr lang="sv-SE" sz="1400" dirty="0" smtClean="0">
                <a:solidFill>
                  <a:srgbClr val="FF9800"/>
                </a:solidFill>
              </a:rPr>
              <a:t>tabellvisning ex i aktivitetsflik</a:t>
            </a:r>
            <a:endParaRPr lang="sv-SE" sz="1400" dirty="0">
              <a:solidFill>
                <a:srgbClr val="FF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>
          <a:xfrm>
            <a:off x="1182848" y="1107347"/>
            <a:ext cx="5927755" cy="52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Inloggning </a:t>
            </a:r>
            <a:r>
              <a:rPr lang="sv-SE" sz="2000" dirty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till 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Varför Hypergene? Vad hittar jag där?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Portalsida</a:t>
            </a:r>
          </a:p>
          <a:p>
            <a:pPr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20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Ekonomirapporter för analys samt budget- </a:t>
            </a:r>
            <a:b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</a:b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och prognosuppföljning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- Diagram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– Resultaträkning </a:t>
            </a:r>
          </a:p>
          <a:p>
            <a:pPr marL="742950" lvl="1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Rapport – </a:t>
            </a:r>
            <a:r>
              <a:rPr lang="sv-SE" sz="1800" dirty="0" err="1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Aktivitetsöverikt</a:t>
            </a:r>
            <a:endParaRPr lang="sv-SE" sz="18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lvl="1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</a:pPr>
            <a:endParaRPr lang="sv-SE" sz="18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Övrigt</a:t>
            </a:r>
            <a:endParaRPr lang="sv-SE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Innehåll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 descr="hypergene_imac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10" y="2130135"/>
            <a:ext cx="4580791" cy="2412746"/>
          </a:xfrm>
          <a:prstGeom prst="rect">
            <a:avLst/>
          </a:prstGeom>
          <a:effectLst/>
        </p:spPr>
      </p:pic>
      <p:pic>
        <p:nvPicPr>
          <p:cNvPr id="10" name="Bildobjekt 9" descr="Hypergene_symbol_rgb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83" y="4617960"/>
            <a:ext cx="148077" cy="148077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7524945" y="4542881"/>
            <a:ext cx="3849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rgbClr val="FE7302"/>
                </a:solidFill>
              </a:rPr>
              <a:t>Ny version av Hypergene (uppgradering planerad under 2015)</a:t>
            </a:r>
            <a:endParaRPr lang="sv-SE" sz="1100" dirty="0">
              <a:solidFill>
                <a:srgbClr val="FE73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14140" y="403094"/>
            <a:ext cx="7848872" cy="43204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Inloggad </a:t>
            </a:r>
            <a:r>
              <a:rPr lang="sv-SE" dirty="0" err="1" smtClean="0"/>
              <a:t>miun</a:t>
            </a:r>
            <a:r>
              <a:rPr lang="sv-SE" dirty="0" smtClean="0"/>
              <a:t>: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140" y="5296844"/>
            <a:ext cx="3603048" cy="84132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0067" y="951270"/>
            <a:ext cx="8037018" cy="3786990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7681452" y="3967317"/>
            <a:ext cx="1939413" cy="435077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3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6890969" y="5191357"/>
            <a:ext cx="1317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rgbClr val="727272"/>
                </a:solidFill>
              </a:rPr>
              <a:t>Analys, </a:t>
            </a:r>
          </a:p>
          <a:p>
            <a:r>
              <a:rPr lang="sv-SE" sz="1400" dirty="0">
                <a:solidFill>
                  <a:srgbClr val="727272"/>
                </a:solidFill>
              </a:rPr>
              <a:t>i</a:t>
            </a:r>
            <a:r>
              <a:rPr lang="sv-SE" sz="1400" dirty="0" smtClean="0">
                <a:solidFill>
                  <a:srgbClr val="727272"/>
                </a:solidFill>
              </a:rPr>
              <a:t>nmatning, </a:t>
            </a:r>
          </a:p>
          <a:p>
            <a:r>
              <a:rPr lang="sv-SE" sz="1400" dirty="0" smtClean="0">
                <a:solidFill>
                  <a:srgbClr val="727272"/>
                </a:solidFill>
              </a:rPr>
              <a:t>godkännande </a:t>
            </a:r>
          </a:p>
          <a:p>
            <a:r>
              <a:rPr lang="sv-SE" sz="1400" dirty="0" smtClean="0">
                <a:solidFill>
                  <a:srgbClr val="727272"/>
                </a:solidFill>
              </a:rPr>
              <a:t>och uppföljning</a:t>
            </a:r>
            <a:endParaRPr lang="sv-SE" sz="1400" dirty="0">
              <a:solidFill>
                <a:srgbClr val="727272"/>
              </a:solidFill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14945" y="1208809"/>
            <a:ext cx="8686800" cy="515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ekonomisk uppföljning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. Ekonomisk utfallsdata laddas från ekonomisystemet Agresso varje natt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prognosläggning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, där vissa startvärden laddas från personalsystemet Palasso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prognosgodkännande 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på olika organisatoriska nivåer hos Mittuniversitetet och visas aggregerat på valfri nivå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 smtClean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används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budget- och prognosuppföljning </a:t>
            </a: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där det ekonomiska utfallet ställs mot budget/prognos</a:t>
            </a: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  <a:p>
            <a:pPr marL="285750" indent="-285750" algn="l" defTabSz="457200" fontAlgn="base">
              <a:spcBef>
                <a:spcPct val="20000"/>
              </a:spcBef>
              <a:spcAft>
                <a:spcPct val="0"/>
              </a:spcAft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Hypergene kommer att användas för </a:t>
            </a:r>
            <a:r>
              <a:rPr lang="sv-SE" sz="2000" b="1" dirty="0" smtClean="0">
                <a:solidFill>
                  <a:srgbClr val="7F7F7F"/>
                </a:solidFill>
                <a:ea typeface="ヒラギノ角ゴ Pro W3" charset="-128"/>
                <a:cs typeface="ヒラギノ角ゴ Pro W3" charset="-128"/>
              </a:rPr>
              <a:t>strategisk styrning (VP)</a:t>
            </a:r>
            <a:endParaRPr lang="sv-SE" b="1" dirty="0">
              <a:solidFill>
                <a:srgbClr val="7F7F7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Hypergene? Vad hittar jag där?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6765539" y="5182565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99" y="5277427"/>
            <a:ext cx="722486" cy="72248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/>
          <a:srcRect l="8718" t="25824" r="73070" b="30434"/>
          <a:stretch/>
        </p:blipFill>
        <p:spPr>
          <a:xfrm>
            <a:off x="3580524" y="5361712"/>
            <a:ext cx="751033" cy="610839"/>
          </a:xfrm>
          <a:prstGeom prst="rect">
            <a:avLst/>
          </a:prstGeom>
        </p:spPr>
      </p:pic>
      <p:pic>
        <p:nvPicPr>
          <p:cNvPr id="11" name="Bildobjekt 10" descr="iMac_Hypergene1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1187" r="23184" b="9990"/>
          <a:stretch/>
        </p:blipFill>
        <p:spPr>
          <a:xfrm>
            <a:off x="5036170" y="5142157"/>
            <a:ext cx="1440513" cy="1205268"/>
          </a:xfrm>
          <a:prstGeom prst="rect">
            <a:avLst/>
          </a:prstGeom>
        </p:spPr>
      </p:pic>
      <p:pic>
        <p:nvPicPr>
          <p:cNvPr id="12" name="Bildobjekt 11" descr="Hypergene_symbol_rgb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52" y="6369200"/>
            <a:ext cx="148077" cy="14807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6" cstate="print"/>
          <a:srcRect b="2928"/>
          <a:stretch/>
        </p:blipFill>
        <p:spPr>
          <a:xfrm>
            <a:off x="5104097" y="5219658"/>
            <a:ext cx="1288458" cy="76168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09514" y="629412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>
                <a:solidFill>
                  <a:srgbClr val="FE7302"/>
                </a:solidFill>
              </a:rPr>
              <a:t>Hypergene</a:t>
            </a:r>
            <a:endParaRPr lang="sv-SE" sz="1100" dirty="0">
              <a:solidFill>
                <a:srgbClr val="FE7302"/>
              </a:solidFill>
            </a:endParaRPr>
          </a:p>
        </p:txBody>
      </p:sp>
      <p:sp>
        <p:nvSpPr>
          <p:cNvPr id="15" name="Rektangel med rundade hörn 14"/>
          <p:cNvSpPr/>
          <p:nvPr/>
        </p:nvSpPr>
        <p:spPr>
          <a:xfrm>
            <a:off x="3143127" y="5180350"/>
            <a:ext cx="1617525" cy="954108"/>
          </a:xfrm>
          <a:prstGeom prst="roundRect">
            <a:avLst/>
          </a:prstGeom>
          <a:noFill/>
          <a:ln w="19050">
            <a:solidFill>
              <a:srgbClr val="72727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C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>
            <a:off x="4615959" y="5521568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 16"/>
          <p:cNvSpPr/>
          <p:nvPr/>
        </p:nvSpPr>
        <p:spPr>
          <a:xfrm flipH="1">
            <a:off x="6325155" y="5345721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Höger 18"/>
          <p:cNvSpPr/>
          <p:nvPr/>
        </p:nvSpPr>
        <p:spPr>
          <a:xfrm>
            <a:off x="6329716" y="5647630"/>
            <a:ext cx="553915" cy="351692"/>
          </a:xfrm>
          <a:prstGeom prst="rightArrow">
            <a:avLst/>
          </a:prstGeom>
          <a:solidFill>
            <a:srgbClr val="FF98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0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med rundade hörn 22"/>
          <p:cNvSpPr/>
          <p:nvPr/>
        </p:nvSpPr>
        <p:spPr>
          <a:xfrm>
            <a:off x="2904814" y="370061"/>
            <a:ext cx="9233279" cy="6020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Portalsida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0489613" y="1665178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158835" y="5808518"/>
            <a:ext cx="7650302" cy="13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260449" y="15398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684443" y="532533"/>
            <a:ext cx="166687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3169226" y="469650"/>
            <a:ext cx="45719" cy="42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5708868" y="568108"/>
            <a:ext cx="4192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Huvudflikar för navigering i Hypergene (Hemfliken = portalsidan)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7" name="Rektangel med rundade hörn 26"/>
          <p:cNvSpPr/>
          <p:nvPr/>
        </p:nvSpPr>
        <p:spPr>
          <a:xfrm>
            <a:off x="567538" y="2339637"/>
            <a:ext cx="2337954" cy="10780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4"/>
          <p:cNvSpPr/>
          <p:nvPr/>
        </p:nvSpPr>
        <p:spPr bwMode="auto">
          <a:xfrm>
            <a:off x="541111" y="216439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374" y="2524438"/>
            <a:ext cx="1762125" cy="361950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769354" y="2956436"/>
            <a:ext cx="1997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Aktuella nyheter i Hypergene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8" name="Rektangel med rundade hörn 27"/>
          <p:cNvSpPr/>
          <p:nvPr/>
        </p:nvSpPr>
        <p:spPr>
          <a:xfrm>
            <a:off x="625339" y="4388753"/>
            <a:ext cx="2337954" cy="13655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44"/>
          <p:cNvSpPr/>
          <p:nvPr/>
        </p:nvSpPr>
        <p:spPr bwMode="auto">
          <a:xfrm>
            <a:off x="387518" y="4187696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558" y="4414351"/>
            <a:ext cx="2066925" cy="485775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825374" y="4925723"/>
            <a:ext cx="184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Här kan du hitta anvisningar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som ligger på intranätet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5434445" y="2164398"/>
            <a:ext cx="904010" cy="3525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/>
          <p:cNvSpPr/>
          <p:nvPr/>
        </p:nvSpPr>
        <p:spPr>
          <a:xfrm>
            <a:off x="8125691" y="1701274"/>
            <a:ext cx="1101436" cy="47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1" name="Rak 60"/>
          <p:cNvCxnSpPr/>
          <p:nvPr/>
        </p:nvCxnSpPr>
        <p:spPr>
          <a:xfrm>
            <a:off x="2587499" y="2729466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>
            <a:off x="2587499" y="4920079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36" y="1100745"/>
            <a:ext cx="8585220" cy="484224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600" y="2995828"/>
            <a:ext cx="2286198" cy="53649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438" y="5666473"/>
            <a:ext cx="2950720" cy="829128"/>
          </a:xfrm>
          <a:prstGeom prst="rect">
            <a:avLst/>
          </a:prstGeom>
        </p:spPr>
      </p:pic>
      <p:sp>
        <p:nvSpPr>
          <p:cNvPr id="15" name="Ellips 14"/>
          <p:cNvSpPr/>
          <p:nvPr/>
        </p:nvSpPr>
        <p:spPr>
          <a:xfrm>
            <a:off x="10102341" y="1151989"/>
            <a:ext cx="633506" cy="91226"/>
          </a:xfrm>
          <a:prstGeom prst="ellipse">
            <a:avLst/>
          </a:prstGeom>
          <a:solidFill>
            <a:srgbClr val="FE8826"/>
          </a:solidFill>
          <a:ln>
            <a:solidFill>
              <a:srgbClr val="FE88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408" y="546677"/>
            <a:ext cx="2591059" cy="297162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598" y="831081"/>
            <a:ext cx="60965" cy="560881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4972" y="651783"/>
            <a:ext cx="60965" cy="560881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1249" y="640119"/>
            <a:ext cx="60965" cy="56088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4043" y="417071"/>
            <a:ext cx="19240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Ekonomifliken – start för analys och uppföljning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608391" y="1665177"/>
            <a:ext cx="618267" cy="428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17" y="1000370"/>
            <a:ext cx="8861105" cy="554170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6" y="2388104"/>
            <a:ext cx="3414056" cy="98763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391" y="220784"/>
            <a:ext cx="2329234" cy="365370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9429062" y="200357"/>
            <a:ext cx="976923" cy="45133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9889958" y="1379621"/>
            <a:ext cx="516027" cy="104274"/>
          </a:xfrm>
          <a:prstGeom prst="rect">
            <a:avLst/>
          </a:prstGeom>
          <a:solidFill>
            <a:srgbClr val="FF9800"/>
          </a:solidFill>
          <a:ln>
            <a:solidFill>
              <a:srgbClr val="FE8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8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92480" y="1229189"/>
            <a:ext cx="7900418" cy="515570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med rundade hörn 19"/>
          <p:cNvSpPr/>
          <p:nvPr/>
        </p:nvSpPr>
        <p:spPr>
          <a:xfrm>
            <a:off x="2639287" y="307607"/>
            <a:ext cx="6682705" cy="7260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/>
          <p:cNvSpPr txBox="1"/>
          <p:nvPr/>
        </p:nvSpPr>
        <p:spPr>
          <a:xfrm>
            <a:off x="6020350" y="476688"/>
            <a:ext cx="315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Val kan göras från användarens behörighetsnivå</a:t>
            </a:r>
          </a:p>
          <a:p>
            <a:r>
              <a:rPr lang="sv-SE" sz="1200" dirty="0" smtClean="0">
                <a:solidFill>
                  <a:srgbClr val="4791A5"/>
                </a:solidFill>
              </a:rPr>
              <a:t>och nedåt i organisationsstrukturen 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217282" y="621558"/>
            <a:ext cx="440315" cy="35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2538732" y="4523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10373" y="2414946"/>
            <a:ext cx="218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v-SE" sz="1200" dirty="0" smtClean="0">
                <a:solidFill>
                  <a:srgbClr val="4791A5"/>
                </a:solidFill>
              </a:rPr>
              <a:t>Diagram som visar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ack utfall ställt mot budget över året (valet orgenhet påverkar visningen)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10373" y="4531161"/>
            <a:ext cx="2182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sv-SE" sz="1200" dirty="0" smtClean="0">
                <a:solidFill>
                  <a:srgbClr val="4791A5"/>
                </a:solidFill>
              </a:rPr>
              <a:t>Diagram inkl. tabell som </a:t>
            </a:r>
            <a:r>
              <a:rPr lang="sv-SE" sz="1200" dirty="0">
                <a:solidFill>
                  <a:srgbClr val="4791A5"/>
                </a:solidFill>
              </a:rPr>
              <a:t>visar </a:t>
            </a:r>
            <a:r>
              <a:rPr lang="sv-SE" sz="1200" dirty="0" smtClean="0">
                <a:solidFill>
                  <a:srgbClr val="4791A5"/>
                </a:solidFill>
              </a:rPr>
              <a:t>upparbetade kostnader per verksamhet i procent </a:t>
            </a:r>
            <a:r>
              <a:rPr lang="sv-SE" sz="1200" dirty="0">
                <a:solidFill>
                  <a:srgbClr val="4791A5"/>
                </a:solidFill>
              </a:rPr>
              <a:t>(</a:t>
            </a:r>
            <a:r>
              <a:rPr lang="sv-SE" sz="1200" dirty="0" smtClean="0">
                <a:solidFill>
                  <a:srgbClr val="4791A5"/>
                </a:solidFill>
              </a:rPr>
              <a:t>valen </a:t>
            </a:r>
            <a:r>
              <a:rPr lang="sv-SE" sz="1200" dirty="0">
                <a:solidFill>
                  <a:srgbClr val="4791A5"/>
                </a:solidFill>
              </a:rPr>
              <a:t>orgenhet </a:t>
            </a:r>
            <a:r>
              <a:rPr lang="sv-SE" sz="1200" dirty="0" smtClean="0">
                <a:solidFill>
                  <a:srgbClr val="4791A5"/>
                </a:solidFill>
              </a:rPr>
              <a:t>och period påverkar </a:t>
            </a:r>
            <a:r>
              <a:rPr lang="sv-SE" sz="1200" dirty="0">
                <a:solidFill>
                  <a:srgbClr val="4791A5"/>
                </a:solidFill>
              </a:rPr>
              <a:t>visningen)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0247262" y="2863664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sv-SE" sz="1200" dirty="0" smtClean="0">
                <a:solidFill>
                  <a:srgbClr val="4791A5"/>
                </a:solidFill>
              </a:rPr>
              <a:t>Tabell som visar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kostnadsuppföljning (ack) per verksamhet (valen orgenhet och period påverkar visningen)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068163" y="4367154"/>
            <a:ext cx="218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sv-SE" sz="1200" dirty="0">
                <a:solidFill>
                  <a:srgbClr val="4791A5"/>
                </a:solidFill>
              </a:rPr>
              <a:t>Diagram </a:t>
            </a:r>
            <a:r>
              <a:rPr lang="sv-SE" sz="1200" dirty="0" smtClean="0">
                <a:solidFill>
                  <a:srgbClr val="4791A5"/>
                </a:solidFill>
              </a:rPr>
              <a:t>inkl. tabell som </a:t>
            </a:r>
            <a:r>
              <a:rPr lang="sv-SE" sz="1200" dirty="0">
                <a:solidFill>
                  <a:srgbClr val="4791A5"/>
                </a:solidFill>
              </a:rPr>
              <a:t>visar </a:t>
            </a:r>
            <a:r>
              <a:rPr lang="sv-SE" sz="1200" dirty="0" smtClean="0">
                <a:solidFill>
                  <a:srgbClr val="4791A5"/>
                </a:solidFill>
              </a:rPr>
              <a:t>upparbetade </a:t>
            </a:r>
            <a:r>
              <a:rPr lang="sv-SE" sz="1200" dirty="0">
                <a:solidFill>
                  <a:srgbClr val="4791A5"/>
                </a:solidFill>
              </a:rPr>
              <a:t>kostnader per verksamhet i </a:t>
            </a:r>
            <a:r>
              <a:rPr lang="sv-SE" sz="1200" dirty="0" smtClean="0">
                <a:solidFill>
                  <a:srgbClr val="4791A5"/>
                </a:solidFill>
              </a:rPr>
              <a:t>Tkr (valen </a:t>
            </a:r>
            <a:r>
              <a:rPr lang="sv-SE" sz="1200" dirty="0">
                <a:solidFill>
                  <a:srgbClr val="4791A5"/>
                </a:solidFill>
              </a:rPr>
              <a:t>orgenhet och period påverkar visningen)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383" y="109983"/>
            <a:ext cx="2184557" cy="449088"/>
          </a:xfrm>
          <a:prstGeom prst="rect">
            <a:avLst/>
          </a:prstGeom>
        </p:spPr>
      </p:pic>
      <p:sp>
        <p:nvSpPr>
          <p:cNvPr id="24" name="Ellips 23"/>
          <p:cNvSpPr/>
          <p:nvPr/>
        </p:nvSpPr>
        <p:spPr>
          <a:xfrm>
            <a:off x="9724157" y="371655"/>
            <a:ext cx="919706" cy="21006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85" y="1181062"/>
            <a:ext cx="7899778" cy="5175082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894" y="2000900"/>
            <a:ext cx="2127688" cy="749873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15" y="2731577"/>
            <a:ext cx="377985" cy="43285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607" y="4752204"/>
            <a:ext cx="377985" cy="432854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803" y="2298723"/>
            <a:ext cx="377985" cy="432854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095" y="5113970"/>
            <a:ext cx="377985" cy="432854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772" y="478993"/>
            <a:ext cx="3019425" cy="447675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487" y="868100"/>
            <a:ext cx="78471" cy="8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med rundade hörn 19"/>
          <p:cNvSpPr/>
          <p:nvPr/>
        </p:nvSpPr>
        <p:spPr>
          <a:xfrm>
            <a:off x="7447642" y="114300"/>
            <a:ext cx="2620598" cy="8879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44"/>
          <p:cNvSpPr/>
          <p:nvPr/>
        </p:nvSpPr>
        <p:spPr bwMode="auto">
          <a:xfrm>
            <a:off x="9822004" y="633245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3615233" y="70339"/>
            <a:ext cx="3682382" cy="9847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244"/>
          <p:cNvSpPr/>
          <p:nvPr/>
        </p:nvSpPr>
        <p:spPr bwMode="auto">
          <a:xfrm>
            <a:off x="3425612" y="33940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477980" y="114300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482630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/>
          <a:srcRect l="1416" t="1173" b="1015"/>
          <a:stretch/>
        </p:blipFill>
        <p:spPr>
          <a:xfrm>
            <a:off x="5792529" y="127406"/>
            <a:ext cx="1332172" cy="883291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3895893" y="130221"/>
            <a:ext cx="1943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Enhet ändras i denna meny.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Förvalet är satt till </a:t>
            </a:r>
            <a:r>
              <a:rPr lang="sv-SE" sz="1200" dirty="0">
                <a:solidFill>
                  <a:srgbClr val="4791A5"/>
                </a:solidFill>
              </a:rPr>
              <a:t>t</a:t>
            </a:r>
            <a:r>
              <a:rPr lang="sv-SE" sz="1200" dirty="0" smtClean="0">
                <a:solidFill>
                  <a:srgbClr val="4791A5"/>
                </a:solidFill>
              </a:rPr>
              <a:t>usen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kronor (Tkr) med vänt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tecken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7439176" y="96487"/>
            <a:ext cx="249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4791A5"/>
                </a:solidFill>
              </a:rPr>
              <a:t>Val finns för ett antal olika kolumn-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uppsättningar (visar olika mått).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Förvalet är satt till budgetuppföljning</a:t>
            </a:r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24755" y="1337725"/>
            <a:ext cx="1841728" cy="1730790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244"/>
          <p:cNvSpPr/>
          <p:nvPr/>
        </p:nvSpPr>
        <p:spPr bwMode="auto">
          <a:xfrm>
            <a:off x="348159" y="1166219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/>
          <a:srcRect r="17187"/>
          <a:stretch/>
        </p:blipFill>
        <p:spPr>
          <a:xfrm>
            <a:off x="291371" y="1579868"/>
            <a:ext cx="1624914" cy="485775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161091" y="2058451"/>
            <a:ext cx="1808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Val kan göras från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användarens behörighets-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nivå och nedåt i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organisationsstrukturen 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40" y="3725109"/>
            <a:ext cx="1219200" cy="504825"/>
          </a:xfrm>
          <a:prstGeom prst="rect">
            <a:avLst/>
          </a:prstGeom>
        </p:spPr>
      </p:pic>
      <p:sp>
        <p:nvSpPr>
          <p:cNvPr id="37" name="textruta 36"/>
          <p:cNvSpPr txBox="1"/>
          <p:nvPr/>
        </p:nvSpPr>
        <p:spPr>
          <a:xfrm>
            <a:off x="234397" y="4215501"/>
            <a:ext cx="1668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Val kan göras på enskild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verksamhet eller grupp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av verksamheter. Under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grupperingar finns olika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”udda” kombinationer</a:t>
            </a:r>
            <a:endParaRPr lang="sv-SE" sz="1200" dirty="0">
              <a:solidFill>
                <a:srgbClr val="4791A5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337" y="5212556"/>
            <a:ext cx="1295400" cy="666750"/>
          </a:xfrm>
          <a:prstGeom prst="rect">
            <a:avLst/>
          </a:prstGeom>
        </p:spPr>
      </p:pic>
      <p:sp>
        <p:nvSpPr>
          <p:cNvPr id="32" name="Rektangel med rundade hörn 31"/>
          <p:cNvSpPr/>
          <p:nvPr/>
        </p:nvSpPr>
        <p:spPr>
          <a:xfrm>
            <a:off x="144641" y="3439268"/>
            <a:ext cx="1841728" cy="2440038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244"/>
          <p:cNvSpPr/>
          <p:nvPr/>
        </p:nvSpPr>
        <p:spPr bwMode="auto">
          <a:xfrm>
            <a:off x="351089" y="3340852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6" cstate="print"/>
          <a:srcRect t="53713" r="13662" b="24696"/>
          <a:stretch/>
        </p:blipFill>
        <p:spPr>
          <a:xfrm>
            <a:off x="10896666" y="640384"/>
            <a:ext cx="871704" cy="19742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69009" y="6008044"/>
            <a:ext cx="876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OBS! Under </a:t>
            </a:r>
            <a:r>
              <a:rPr lang="sv-S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pågående budget- och prognosprocess så uppdateras </a:t>
            </a:r>
            <a:r>
              <a:rPr lang="sv-S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budget- och prognosvärden löpande, dvs </a:t>
            </a:r>
            <a:r>
              <a:rPr lang="sv-S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under </a:t>
            </a:r>
            <a:r>
              <a:rPr lang="sv-SE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pågående</a:t>
            </a:r>
            <a:r>
              <a:rPr lang="sv-S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är det därmed inte </a:t>
            </a:r>
            <a:r>
              <a:rPr lang="sv-S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säkert att de slutgiltiga värdena visas i resultaträkningen eftersom uppdateringar kan göras fram till slutlig deadline</a:t>
            </a:r>
            <a:endParaRPr lang="sv-SE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9698" y="1167659"/>
            <a:ext cx="7682918" cy="251236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743" y="1390132"/>
            <a:ext cx="1454966" cy="429832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640" y="1375663"/>
            <a:ext cx="6998546" cy="4603679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8983" y="4482026"/>
            <a:ext cx="5078408" cy="1322947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7627" y="2568158"/>
            <a:ext cx="3109229" cy="536494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9635" y="769590"/>
            <a:ext cx="60965" cy="70110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6795" y="792355"/>
            <a:ext cx="60965" cy="70110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5642" y="1793419"/>
            <a:ext cx="621846" cy="548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1302" y="3861799"/>
            <a:ext cx="621846" cy="54869"/>
          </a:xfrm>
          <a:prstGeom prst="rect">
            <a:avLst/>
          </a:prstGeom>
        </p:spPr>
      </p:pic>
      <p:sp>
        <p:nvSpPr>
          <p:cNvPr id="39" name="Rektangulär 38"/>
          <p:cNvSpPr/>
          <p:nvPr/>
        </p:nvSpPr>
        <p:spPr>
          <a:xfrm>
            <a:off x="6320388" y="1902470"/>
            <a:ext cx="1954453" cy="584462"/>
          </a:xfrm>
          <a:prstGeom prst="wedgeRectCallout">
            <a:avLst>
              <a:gd name="adj1" fmla="val -87553"/>
              <a:gd name="adj2" fmla="val -294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accent2"/>
                </a:solidFill>
              </a:rPr>
              <a:t>Välj att se resultaträkning per kontogrupp eller utfälld på kontonivå</a:t>
            </a:r>
            <a:endParaRPr lang="sv-SE" sz="1200" dirty="0">
              <a:solidFill>
                <a:schemeClr val="accent2"/>
              </a:solidFill>
            </a:endParaRP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4404" y="674965"/>
            <a:ext cx="1217593" cy="68638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6318" y="198782"/>
            <a:ext cx="1867909" cy="39807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2118969" y="1179278"/>
            <a:ext cx="1637619" cy="1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767540" y="99465"/>
            <a:ext cx="8229600" cy="62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 smtClean="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Resultaträkning – två alternativa översikter</a:t>
            </a:r>
            <a:endParaRPr lang="sv-SE" sz="2800" b="1" dirty="0">
              <a:solidFill>
                <a:srgbClr val="FF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138855" y="1127141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/>
          <a:srcRect b="12857"/>
          <a:stretch/>
        </p:blipFill>
        <p:spPr>
          <a:xfrm>
            <a:off x="2148277" y="1143886"/>
            <a:ext cx="7875583" cy="1871036"/>
          </a:xfrm>
          <a:prstGeom prst="rect">
            <a:avLst/>
          </a:prstGeom>
        </p:spPr>
      </p:pic>
      <p:sp>
        <p:nvSpPr>
          <p:cNvPr id="38" name="Rektangel 37"/>
          <p:cNvSpPr/>
          <p:nvPr/>
        </p:nvSpPr>
        <p:spPr>
          <a:xfrm>
            <a:off x="2131605" y="3187472"/>
            <a:ext cx="7900418" cy="18886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/>
          <a:srcRect b="9608"/>
          <a:stretch/>
        </p:blipFill>
        <p:spPr>
          <a:xfrm>
            <a:off x="2147648" y="3201461"/>
            <a:ext cx="7884375" cy="18717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202859" y="2237230"/>
            <a:ext cx="1670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Välj mått för att ändra 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visning i tabellerna</a:t>
            </a:r>
            <a:br>
              <a:rPr lang="sv-SE" sz="1200" dirty="0" smtClean="0">
                <a:solidFill>
                  <a:srgbClr val="4791A5"/>
                </a:solidFill>
              </a:rPr>
            </a:br>
            <a:r>
              <a:rPr lang="sv-SE" sz="1200" dirty="0" smtClean="0">
                <a:solidFill>
                  <a:srgbClr val="4791A5"/>
                </a:solidFill>
              </a:rPr>
              <a:t>på dessa flikar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”Utfall ack” t o m ”April”.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För ”Utfall ack” alt.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”Budget ack” för helår</a:t>
            </a:r>
          </a:p>
          <a:p>
            <a:pPr algn="ctr"/>
            <a:r>
              <a:rPr lang="sv-SE" sz="1200" dirty="0">
                <a:solidFill>
                  <a:srgbClr val="4791A5"/>
                </a:solidFill>
              </a:rPr>
              <a:t>a</a:t>
            </a:r>
            <a:r>
              <a:rPr lang="sv-SE" sz="1200" dirty="0" smtClean="0">
                <a:solidFill>
                  <a:srgbClr val="4791A5"/>
                </a:solidFill>
              </a:rPr>
              <a:t>nges ”Dec” istället </a:t>
            </a:r>
          </a:p>
          <a:p>
            <a:pPr algn="ctr"/>
            <a:r>
              <a:rPr lang="sv-SE" sz="1200" dirty="0" smtClean="0">
                <a:solidFill>
                  <a:srgbClr val="4791A5"/>
                </a:solidFill>
              </a:rPr>
              <a:t>För ”April” som Period</a:t>
            </a:r>
          </a:p>
          <a:p>
            <a:pPr algn="ctr"/>
            <a:endParaRPr lang="sv-SE" sz="1200" dirty="0">
              <a:solidFill>
                <a:srgbClr val="4791A5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127685" y="1142999"/>
            <a:ext cx="1841728" cy="2980593"/>
          </a:xfrm>
          <a:prstGeom prst="roundRect">
            <a:avLst/>
          </a:prstGeom>
          <a:noFill/>
          <a:ln w="28575">
            <a:solidFill>
              <a:srgbClr val="41414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244"/>
          <p:cNvSpPr/>
          <p:nvPr/>
        </p:nvSpPr>
        <p:spPr bwMode="auto">
          <a:xfrm>
            <a:off x="351089" y="966928"/>
            <a:ext cx="360040" cy="360040"/>
          </a:xfrm>
          <a:prstGeom prst="ellipse">
            <a:avLst/>
          </a:prstGeom>
          <a:solidFill>
            <a:srgbClr val="FF9800"/>
          </a:solidFill>
          <a:ln w="19050" cap="flat" cmpd="sng" algn="ctr">
            <a:solidFill>
              <a:srgbClr val="414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!</a:t>
            </a:r>
          </a:p>
        </p:txBody>
      </p:sp>
      <p:cxnSp>
        <p:nvCxnSpPr>
          <p:cNvPr id="42" name="Rak 41"/>
          <p:cNvCxnSpPr/>
          <p:nvPr/>
        </p:nvCxnSpPr>
        <p:spPr>
          <a:xfrm>
            <a:off x="1879047" y="173649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>
            <a:off x="1873185" y="3796824"/>
            <a:ext cx="587827" cy="0"/>
          </a:xfrm>
          <a:prstGeom prst="line">
            <a:avLst/>
          </a:prstGeom>
          <a:ln w="57150">
            <a:solidFill>
              <a:srgbClr val="FF98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148" y="1556141"/>
            <a:ext cx="1028700" cy="542925"/>
          </a:xfrm>
          <a:prstGeom prst="rect">
            <a:avLst/>
          </a:prstGeom>
        </p:spPr>
      </p:pic>
      <p:sp>
        <p:nvSpPr>
          <p:cNvPr id="44" name="Rektangulär 43"/>
          <p:cNvSpPr/>
          <p:nvPr/>
        </p:nvSpPr>
        <p:spPr>
          <a:xfrm>
            <a:off x="3464168" y="5528346"/>
            <a:ext cx="5187462" cy="986153"/>
          </a:xfrm>
          <a:prstGeom prst="wedgeRectCallout">
            <a:avLst>
              <a:gd name="adj1" fmla="val -39615"/>
              <a:gd name="adj2" fmla="val -76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Även dessa flikar visar en resultaträkningsuppställning för det valda måttet. Den övre med visning </a:t>
            </a:r>
            <a:r>
              <a:rPr lang="sv-SE" sz="1200" b="1" dirty="0" smtClean="0">
                <a:solidFill>
                  <a:srgbClr val="FE7302"/>
                </a:solidFill>
              </a:rPr>
              <a:t>per period </a:t>
            </a:r>
            <a:r>
              <a:rPr lang="sv-SE" sz="1200" dirty="0" smtClean="0">
                <a:solidFill>
                  <a:srgbClr val="FE7302"/>
                </a:solidFill>
              </a:rPr>
              <a:t>och den undre med visning </a:t>
            </a:r>
            <a:r>
              <a:rPr lang="sv-SE" sz="1200" b="1" dirty="0" smtClean="0">
                <a:solidFill>
                  <a:srgbClr val="FE7302"/>
                </a:solidFill>
              </a:rPr>
              <a:t>per verksamhet </a:t>
            </a:r>
          </a:p>
          <a:p>
            <a:pPr algn="ctr"/>
            <a:endParaRPr lang="sv-SE" sz="600" dirty="0" smtClean="0">
              <a:solidFill>
                <a:srgbClr val="FE7302"/>
              </a:solidFill>
            </a:endParaRPr>
          </a:p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Urvalen är även i dessa flikar delvis förvalda alternativt görs aktivt av användaren i de generella väljarna för rapporten eller genom att klicka på rader i övriga flikar</a:t>
            </a:r>
            <a:endParaRPr lang="sv-SE" sz="1200" dirty="0">
              <a:solidFill>
                <a:srgbClr val="FE7302"/>
              </a:solidFill>
            </a:endParaRPr>
          </a:p>
        </p:txBody>
      </p:sp>
      <p:sp>
        <p:nvSpPr>
          <p:cNvPr id="45" name="Rektangulär 44"/>
          <p:cNvSpPr/>
          <p:nvPr/>
        </p:nvSpPr>
        <p:spPr>
          <a:xfrm>
            <a:off x="9932616" y="2194328"/>
            <a:ext cx="2092008" cy="499994"/>
          </a:xfrm>
          <a:prstGeom prst="wedgeRectCallout">
            <a:avLst>
              <a:gd name="adj1" fmla="val -92743"/>
              <a:gd name="adj2" fmla="val -348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FE7302"/>
                </a:solidFill>
              </a:rPr>
              <a:t>Kontexten över tabellen</a:t>
            </a:r>
            <a:br>
              <a:rPr lang="sv-SE" sz="1200" dirty="0" smtClean="0">
                <a:solidFill>
                  <a:srgbClr val="FE7302"/>
                </a:solidFill>
              </a:rPr>
            </a:br>
            <a:r>
              <a:rPr lang="sv-SE" sz="1200" dirty="0" smtClean="0">
                <a:solidFill>
                  <a:srgbClr val="FE7302"/>
                </a:solidFill>
              </a:rPr>
              <a:t>visar vad som presenteras</a:t>
            </a:r>
            <a:endParaRPr lang="sv-SE" sz="1200" dirty="0">
              <a:solidFill>
                <a:srgbClr val="FE7302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5" cstate="print"/>
          <a:srcRect t="53713" r="13662" b="24696"/>
          <a:stretch/>
        </p:blipFill>
        <p:spPr>
          <a:xfrm>
            <a:off x="10652955" y="557470"/>
            <a:ext cx="871704" cy="197427"/>
          </a:xfrm>
          <a:prstGeom prst="rect">
            <a:avLst/>
          </a:prstGeom>
        </p:spPr>
      </p:pic>
      <p:cxnSp>
        <p:nvCxnSpPr>
          <p:cNvPr id="18" name="Rak pil 17"/>
          <p:cNvCxnSpPr/>
          <p:nvPr/>
        </p:nvCxnSpPr>
        <p:spPr>
          <a:xfrm flipH="1">
            <a:off x="4229100" y="736909"/>
            <a:ext cx="60960" cy="50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>
            <a:off x="4459502" y="736909"/>
            <a:ext cx="653518" cy="2570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pil 2"/>
          <p:cNvCxnSpPr/>
          <p:nvPr/>
        </p:nvCxnSpPr>
        <p:spPr>
          <a:xfrm flipV="1">
            <a:off x="1224874" y="2345849"/>
            <a:ext cx="1998386" cy="99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 5"/>
          <p:cNvCxnSpPr/>
          <p:nvPr/>
        </p:nvCxnSpPr>
        <p:spPr>
          <a:xfrm>
            <a:off x="1286007" y="3341689"/>
            <a:ext cx="1937253" cy="881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06" y="819358"/>
            <a:ext cx="933333" cy="102857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15" y="2819866"/>
            <a:ext cx="980369" cy="108040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273" y="99465"/>
            <a:ext cx="2149351" cy="4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pergene_Pres_Mal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599</Words>
  <Application>Microsoft Office PowerPoint</Application>
  <PresentationFormat>Bredbild</PresentationFormat>
  <Paragraphs>137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Times New Roman</vt:lpstr>
      <vt:lpstr>ヒラギノ角ゴ Pro W3</vt:lpstr>
      <vt:lpstr>Office-tema</vt:lpstr>
      <vt:lpstr>Hypergene_Pres_Mall1</vt:lpstr>
      <vt:lpstr>PowerPoint-presentation</vt:lpstr>
      <vt:lpstr>PowerPoint-presentation</vt:lpstr>
      <vt:lpstr>Inloggad miun: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</dc:title>
  <dc:creator>Joakim Gilljam</dc:creator>
  <cp:lastModifiedBy>Hallberg Ingrid</cp:lastModifiedBy>
  <cp:revision>211</cp:revision>
  <cp:lastPrinted>2015-11-19T09:21:32Z</cp:lastPrinted>
  <dcterms:created xsi:type="dcterms:W3CDTF">2015-05-11T13:08:38Z</dcterms:created>
  <dcterms:modified xsi:type="dcterms:W3CDTF">2016-03-08T10:54:06Z</dcterms:modified>
</cp:coreProperties>
</file>