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259" r:id="rId3"/>
    <p:sldId id="262" r:id="rId4"/>
    <p:sldId id="265" r:id="rId5"/>
    <p:sldId id="267" r:id="rId6"/>
    <p:sldId id="268" r:id="rId7"/>
    <p:sldId id="266" r:id="rId8"/>
    <p:sldId id="269" r:id="rId9"/>
    <p:sldId id="295" r:id="rId10"/>
    <p:sldId id="296" r:id="rId11"/>
    <p:sldId id="292" r:id="rId12"/>
    <p:sldId id="283" r:id="rId13"/>
    <p:sldId id="277" r:id="rId14"/>
    <p:sldId id="278" r:id="rId15"/>
    <p:sldId id="279" r:id="rId16"/>
    <p:sldId id="270" r:id="rId17"/>
    <p:sldId id="273" r:id="rId18"/>
    <p:sldId id="281" r:id="rId19"/>
    <p:sldId id="290" r:id="rId20"/>
    <p:sldId id="291" r:id="rId21"/>
    <p:sldId id="280" r:id="rId22"/>
    <p:sldId id="284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6BD"/>
    <a:srgbClr val="AEA299"/>
    <a:srgbClr val="3FAE2A"/>
    <a:srgbClr val="FF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86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1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personal.mh.se\Data\konton\svl\i\ingaxb\Dokument\FSCN\&#229;rsrapport\Arbetsfil_Personal%20FSCN_150211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ersonal.mh.se\Data\konton\svl\i\ingaxb\Dokument\FSCN\&#229;rsrapport\Finansiering%20diagra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dLbls>
            <c:delete val="1"/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Blad1!#REF!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Blad1!$E$1</c:f>
              <c:strCache>
                <c:ptCount val="1"/>
                <c:pt idx="0">
                  <c:v>Professorer</c:v>
                </c:pt>
              </c:strCache>
            </c:strRef>
          </c:tx>
          <c:spPr>
            <a:ln>
              <a:solidFill>
                <a:srgbClr val="FFA4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3.09278350515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Blad1!$E$2:$E$12</c:f>
              <c:numCache>
                <c:formatCode>General</c:formatCode>
                <c:ptCount val="11"/>
                <c:pt idx="0">
                  <c:v>33</c:v>
                </c:pt>
                <c:pt idx="1">
                  <c:v>35</c:v>
                </c:pt>
                <c:pt idx="2">
                  <c:v>39</c:v>
                </c:pt>
                <c:pt idx="3">
                  <c:v>46</c:v>
                </c:pt>
                <c:pt idx="4">
                  <c:v>60</c:v>
                </c:pt>
                <c:pt idx="5">
                  <c:v>66</c:v>
                </c:pt>
                <c:pt idx="6">
                  <c:v>70</c:v>
                </c:pt>
                <c:pt idx="7">
                  <c:v>80</c:v>
                </c:pt>
                <c:pt idx="8">
                  <c:v>86</c:v>
                </c:pt>
                <c:pt idx="9">
                  <c:v>93</c:v>
                </c:pt>
                <c:pt idx="10">
                  <c:v>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Blad1!$B$1</c:f>
              <c:strCache>
                <c:ptCount val="1"/>
                <c:pt idx="0">
                  <c:v>Forskarstuderande (egna)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0"/>
                  <c:y val="1.3745704467353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Blad1!$B$2:$B$12</c:f>
              <c:numCache>
                <c:formatCode>General</c:formatCode>
                <c:ptCount val="11"/>
                <c:pt idx="0">
                  <c:v>66</c:v>
                </c:pt>
                <c:pt idx="1">
                  <c:v>87</c:v>
                </c:pt>
                <c:pt idx="2">
                  <c:v>115</c:v>
                </c:pt>
                <c:pt idx="3">
                  <c:v>137</c:v>
                </c:pt>
                <c:pt idx="4">
                  <c:v>151</c:v>
                </c:pt>
                <c:pt idx="5">
                  <c:v>153</c:v>
                </c:pt>
                <c:pt idx="6">
                  <c:v>205</c:v>
                </c:pt>
                <c:pt idx="7">
                  <c:v>234</c:v>
                </c:pt>
                <c:pt idx="8">
                  <c:v>243</c:v>
                </c:pt>
                <c:pt idx="9">
                  <c:v>235</c:v>
                </c:pt>
                <c:pt idx="10">
                  <c:v>215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Blad1!$C$1</c:f>
              <c:strCache>
                <c:ptCount val="1"/>
                <c:pt idx="0">
                  <c:v>Statligt forskningsanslag (mkr)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6055061462640904E-2"/>
                  <c:y val="2.7186574961191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Blad1!$C$2:$C$12</c:f>
              <c:numCache>
                <c:formatCode>General</c:formatCode>
                <c:ptCount val="11"/>
                <c:pt idx="0">
                  <c:v>119</c:v>
                </c:pt>
                <c:pt idx="1">
                  <c:v>123</c:v>
                </c:pt>
                <c:pt idx="2">
                  <c:v>162</c:v>
                </c:pt>
                <c:pt idx="3">
                  <c:v>165</c:v>
                </c:pt>
                <c:pt idx="4">
                  <c:v>171</c:v>
                </c:pt>
                <c:pt idx="5">
                  <c:v>173</c:v>
                </c:pt>
                <c:pt idx="6">
                  <c:v>176</c:v>
                </c:pt>
                <c:pt idx="7">
                  <c:v>187</c:v>
                </c:pt>
                <c:pt idx="8">
                  <c:v>190</c:v>
                </c:pt>
                <c:pt idx="9">
                  <c:v>197</c:v>
                </c:pt>
                <c:pt idx="10">
                  <c:v>198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Blad1!$D$1</c:f>
              <c:strCache>
                <c:ptCount val="1"/>
                <c:pt idx="0">
                  <c:v>Externa forskningsmedel (mkr)</c:v>
                </c:pt>
              </c:strCache>
            </c:strRef>
          </c:tx>
          <c:spPr>
            <a:ln>
              <a:solidFill>
                <a:srgbClr val="AEA299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4075039181253399E-2"/>
                  <c:y val="4.5308034828918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Blad1!$A$2:$A$12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Blad1!$D$2:$D$12</c:f>
              <c:numCache>
                <c:formatCode>General</c:formatCode>
                <c:ptCount val="11"/>
                <c:pt idx="0">
                  <c:v>164</c:v>
                </c:pt>
                <c:pt idx="1">
                  <c:v>157</c:v>
                </c:pt>
                <c:pt idx="2">
                  <c:v>117</c:v>
                </c:pt>
                <c:pt idx="3">
                  <c:v>110</c:v>
                </c:pt>
                <c:pt idx="4">
                  <c:v>101</c:v>
                </c:pt>
                <c:pt idx="5">
                  <c:v>110</c:v>
                </c:pt>
                <c:pt idx="6">
                  <c:v>156</c:v>
                </c:pt>
                <c:pt idx="7">
                  <c:v>151</c:v>
                </c:pt>
                <c:pt idx="8">
                  <c:v>161</c:v>
                </c:pt>
                <c:pt idx="9">
                  <c:v>173</c:v>
                </c:pt>
                <c:pt idx="10">
                  <c:v>172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2409456"/>
        <c:axId val="62409848"/>
      </c:lineChart>
      <c:catAx>
        <c:axId val="6240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62409848"/>
        <c:crosses val="autoZero"/>
        <c:auto val="1"/>
        <c:lblAlgn val="ctr"/>
        <c:lblOffset val="100"/>
        <c:noMultiLvlLbl val="0"/>
      </c:catAx>
      <c:valAx>
        <c:axId val="624098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+mj-lt"/>
              </a:defRPr>
            </a:pPr>
            <a:endParaRPr lang="en-US"/>
          </a:p>
        </c:txPr>
        <c:crossAx val="62409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26995280631124E-2"/>
          <c:y val="3.8896564531293372E-2"/>
          <c:w val="0.49539441445144222"/>
          <c:h val="0.81147770971458955"/>
        </c:manualLayout>
      </c:layout>
      <c:areaChart>
        <c:grouping val="stack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Professors</c:v>
                </c:pt>
              </c:strCache>
            </c:strRef>
          </c:tx>
          <c:spPr>
            <a:solidFill>
              <a:srgbClr val="0D76BD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Blad1!$B$2:$E$2</c:f>
              <c:numCache>
                <c:formatCode>General</c:formatCode>
                <c:ptCount val="4"/>
                <c:pt idx="0">
                  <c:v>14</c:v>
                </c:pt>
                <c:pt idx="1">
                  <c:v>14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Guest professors</c:v>
                </c:pt>
              </c:strCache>
            </c:strRef>
          </c:tx>
          <c:spPr>
            <a:solidFill>
              <a:srgbClr val="00BFD6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Blad1!$B$3:$E$3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ser>
          <c:idx val="2"/>
          <c:order val="2"/>
          <c:tx>
            <c:strRef>
              <c:f>Blad1!$A$4</c:f>
              <c:strCache>
                <c:ptCount val="1"/>
                <c:pt idx="0">
                  <c:v>Adjunct professors</c:v>
                </c:pt>
              </c:strCache>
            </c:strRef>
          </c:tx>
          <c:spPr>
            <a:solidFill>
              <a:srgbClr val="D8D1CA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Blad1!$B$4:$E$4</c:f>
              <c:numCache>
                <c:formatCode>General</c:formatCode>
                <c:ptCount val="4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3"/>
          <c:order val="3"/>
          <c:tx>
            <c:strRef>
              <c:f>Blad1!$A$5</c:f>
              <c:strCache>
                <c:ptCount val="1"/>
                <c:pt idx="0">
                  <c:v>Associate professors</c:v>
                </c:pt>
              </c:strCache>
            </c:strRef>
          </c:tx>
          <c:spPr>
            <a:solidFill>
              <a:srgbClr val="FFA400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Blad1!$B$5:$E$5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</c:ser>
        <c:ser>
          <c:idx val="4"/>
          <c:order val="4"/>
          <c:tx>
            <c:strRef>
              <c:f>Blad1!$A$6</c:f>
              <c:strCache>
                <c:ptCount val="1"/>
                <c:pt idx="0">
                  <c:v>Assistant professors</c:v>
                </c:pt>
              </c:strCache>
            </c:strRef>
          </c:tx>
          <c:spPr>
            <a:solidFill>
              <a:srgbClr val="3FAE2A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Blad1!$B$6:$E$6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14</c:v>
                </c:pt>
              </c:numCache>
            </c:numRef>
          </c:val>
        </c:ser>
        <c:ser>
          <c:idx val="5"/>
          <c:order val="5"/>
          <c:tx>
            <c:strRef>
              <c:f>Blad1!$A$7</c:f>
              <c:strCache>
                <c:ptCount val="1"/>
                <c:pt idx="0">
                  <c:v>Lecturer (researchers with PhD)</c:v>
                </c:pt>
              </c:strCache>
            </c:strRef>
          </c:tx>
          <c:spPr>
            <a:solidFill>
              <a:srgbClr val="AEA299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Blad1!$B$7:$E$7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6"/>
          <c:order val="6"/>
          <c:tx>
            <c:strRef>
              <c:f>Blad1!$A$8</c:f>
              <c:strCache>
                <c:ptCount val="1"/>
                <c:pt idx="0">
                  <c:v>Research Assistants</c:v>
                </c:pt>
              </c:strCache>
            </c:strRef>
          </c:tx>
          <c:spPr>
            <a:solidFill>
              <a:srgbClr val="E75300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Blad1!$B$8:$E$8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</c:ser>
        <c:ser>
          <c:idx val="7"/>
          <c:order val="7"/>
          <c:tx>
            <c:strRef>
              <c:f>Blad1!$A$9</c:f>
              <c:strCache>
                <c:ptCount val="1"/>
                <c:pt idx="0">
                  <c:v>Research Project leaders (not PhD)</c:v>
                </c:pt>
              </c:strCache>
            </c:strRef>
          </c:tx>
          <c:spPr>
            <a:solidFill>
              <a:srgbClr val="0D76BD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Blad1!$B$9:$E$9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ser>
          <c:idx val="8"/>
          <c:order val="8"/>
          <c:tx>
            <c:strRef>
              <c:f>Blad1!$A$10</c:f>
              <c:strCache>
                <c:ptCount val="1"/>
                <c:pt idx="0">
                  <c:v>PhD Students (Lic + Dr)</c:v>
                </c:pt>
              </c:strCache>
            </c:strRef>
          </c:tx>
          <c:spPr>
            <a:solidFill>
              <a:srgbClr val="00BFD6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Blad1!$B$10:$E$10</c:f>
              <c:numCache>
                <c:formatCode>General</c:formatCode>
                <c:ptCount val="4"/>
                <c:pt idx="0">
                  <c:v>17</c:v>
                </c:pt>
                <c:pt idx="1">
                  <c:v>21</c:v>
                </c:pt>
                <c:pt idx="2">
                  <c:v>21</c:v>
                </c:pt>
                <c:pt idx="3">
                  <c:v>19</c:v>
                </c:pt>
              </c:numCache>
            </c:numRef>
          </c:val>
        </c:ser>
        <c:ser>
          <c:idx val="9"/>
          <c:order val="9"/>
          <c:tx>
            <c:strRef>
              <c:f>Blad1!$A$11</c:f>
              <c:strCache>
                <c:ptCount val="1"/>
                <c:pt idx="0">
                  <c:v>Industry employed PH D students</c:v>
                </c:pt>
              </c:strCache>
            </c:strRef>
          </c:tx>
          <c:spPr>
            <a:solidFill>
              <a:srgbClr val="FFC212"/>
            </a:solidFill>
            <a:ln w="25400">
              <a:noFill/>
            </a:ln>
          </c:spPr>
          <c:cat>
            <c:numRef>
              <c:f>Blad1!$B$1:$E$1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Blad1!$B$11:$E$11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407016"/>
        <c:axId val="59469824"/>
      </c:areaChart>
      <c:catAx>
        <c:axId val="7407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+mj-lt"/>
                  </a:defRPr>
                </a:pPr>
                <a:r>
                  <a:rPr lang="en-US" sz="1200">
                    <a:latin typeface="+mj-lt"/>
                  </a:rPr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9469824"/>
        <c:crosses val="autoZero"/>
        <c:auto val="1"/>
        <c:lblAlgn val="ctr"/>
        <c:lblOffset val="100"/>
        <c:noMultiLvlLbl val="0"/>
      </c:catAx>
      <c:valAx>
        <c:axId val="594698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>
                    <a:latin typeface="+mj-lt"/>
                  </a:defRPr>
                </a:pPr>
                <a:r>
                  <a:rPr lang="en-US" sz="1200" dirty="0">
                    <a:latin typeface="+mj-lt"/>
                  </a:rPr>
                  <a:t>Employees</a:t>
                </a:r>
              </a:p>
            </c:rich>
          </c:tx>
          <c:layout>
            <c:manualLayout>
              <c:xMode val="edge"/>
              <c:yMode val="edge"/>
              <c:x val="6.642512077294686E-3"/>
              <c:y val="0.4144879878592366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740701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0019137279932933"/>
          <c:y val="8.6248484814659007E-2"/>
          <c:w val="0.39256225107818377"/>
          <c:h val="0.7598429331857175"/>
        </c:manualLayout>
      </c:layout>
      <c:overlay val="0"/>
      <c:txPr>
        <a:bodyPr/>
        <a:lstStyle/>
        <a:p>
          <a:pPr>
            <a:defRPr sz="1800">
              <a:latin typeface="+mj-lt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021967362775309E-2"/>
          <c:y val="8.0547734744005339E-2"/>
          <c:w val="0.47087460534824449"/>
          <c:h val="0.81171136156876034"/>
        </c:manualLayout>
      </c:layout>
      <c:areaChart>
        <c:grouping val="stacked"/>
        <c:varyColors val="0"/>
        <c:ser>
          <c:idx val="0"/>
          <c:order val="0"/>
          <c:tx>
            <c:strRef>
              <c:f>Blad4!$B$2</c:f>
              <c:strCache>
                <c:ptCount val="1"/>
                <c:pt idx="0">
                  <c:v>Faculty funding</c:v>
                </c:pt>
              </c:strCache>
            </c:strRef>
          </c:tx>
          <c:spPr>
            <a:solidFill>
              <a:srgbClr val="0D76BD"/>
            </a:solidFill>
            <a:ln>
              <a:noFill/>
            </a:ln>
            <a:effectLst/>
          </c:spPr>
          <c:cat>
            <c:numRef>
              <c:f>Blad4!$A$3:$A$6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Blad4!$B$3:$B$6</c:f>
              <c:numCache>
                <c:formatCode>General</c:formatCode>
                <c:ptCount val="4"/>
                <c:pt idx="0">
                  <c:v>26471927</c:v>
                </c:pt>
                <c:pt idx="1">
                  <c:v>23317637</c:v>
                </c:pt>
                <c:pt idx="2">
                  <c:v>20590405</c:v>
                </c:pt>
                <c:pt idx="3">
                  <c:v>23975611</c:v>
                </c:pt>
              </c:numCache>
            </c:numRef>
          </c:val>
        </c:ser>
        <c:ser>
          <c:idx val="1"/>
          <c:order val="1"/>
          <c:tx>
            <c:strRef>
              <c:f>Blad4!$C$2</c:f>
              <c:strCache>
                <c:ptCount val="1"/>
                <c:pt idx="0">
                  <c:v>Research councils (VR, FAS, Formas)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Blad4!$A$3:$A$6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Blad4!$C$3:$C$6</c:f>
              <c:numCache>
                <c:formatCode>General</c:formatCode>
                <c:ptCount val="4"/>
                <c:pt idx="0">
                  <c:v>114104</c:v>
                </c:pt>
                <c:pt idx="1">
                  <c:v>459562</c:v>
                </c:pt>
                <c:pt idx="2">
                  <c:v>1306617</c:v>
                </c:pt>
                <c:pt idx="3">
                  <c:v>505307</c:v>
                </c:pt>
              </c:numCache>
            </c:numRef>
          </c:val>
        </c:ser>
        <c:ser>
          <c:idx val="2"/>
          <c:order val="2"/>
          <c:tx>
            <c:strRef>
              <c:f>Blad4!$D$2</c:f>
              <c:strCache>
                <c:ptCount val="1"/>
                <c:pt idx="0">
                  <c:v>Swedish Foundations</c:v>
                </c:pt>
              </c:strCache>
            </c:strRef>
          </c:tx>
          <c:spPr>
            <a:solidFill>
              <a:srgbClr val="E75300"/>
            </a:solidFill>
            <a:ln>
              <a:noFill/>
            </a:ln>
            <a:effectLst/>
          </c:spPr>
          <c:cat>
            <c:numRef>
              <c:f>Blad4!$A$3:$A$6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Blad4!$D$3:$D$6</c:f>
              <c:numCache>
                <c:formatCode>General</c:formatCode>
                <c:ptCount val="4"/>
                <c:pt idx="0">
                  <c:v>13103717</c:v>
                </c:pt>
                <c:pt idx="1">
                  <c:v>19184203</c:v>
                </c:pt>
                <c:pt idx="2">
                  <c:v>20207050</c:v>
                </c:pt>
                <c:pt idx="3">
                  <c:v>21836527</c:v>
                </c:pt>
              </c:numCache>
            </c:numRef>
          </c:val>
        </c:ser>
        <c:ser>
          <c:idx val="3"/>
          <c:order val="3"/>
          <c:tx>
            <c:strRef>
              <c:f>Blad4!$E$2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rgbClr val="3FAE2A"/>
            </a:solidFill>
            <a:ln>
              <a:noFill/>
            </a:ln>
            <a:effectLst/>
          </c:spPr>
          <c:cat>
            <c:numRef>
              <c:f>Blad4!$A$3:$A$6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Blad4!$E$3:$E$6</c:f>
              <c:numCache>
                <c:formatCode>General</c:formatCode>
                <c:ptCount val="4"/>
                <c:pt idx="0">
                  <c:v>17279792</c:v>
                </c:pt>
                <c:pt idx="1">
                  <c:v>19936226</c:v>
                </c:pt>
                <c:pt idx="2">
                  <c:v>13813672</c:v>
                </c:pt>
                <c:pt idx="3">
                  <c:v>12994368</c:v>
                </c:pt>
              </c:numCache>
            </c:numRef>
          </c:val>
        </c:ser>
        <c:ser>
          <c:idx val="4"/>
          <c:order val="4"/>
          <c:tx>
            <c:strRef>
              <c:f>Blad4!$F$2</c:f>
              <c:strCache>
                <c:ptCount val="1"/>
                <c:pt idx="0">
                  <c:v>Direct funding from non ind organisations</c:v>
                </c:pt>
              </c:strCache>
            </c:strRef>
          </c:tx>
          <c:spPr>
            <a:solidFill>
              <a:srgbClr val="FFA400"/>
            </a:solidFill>
            <a:ln w="25400">
              <a:noFill/>
            </a:ln>
            <a:effectLst/>
          </c:spPr>
          <c:cat>
            <c:numRef>
              <c:f>Blad4!$A$3:$A$6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Blad4!$F$3:$F$6</c:f>
              <c:numCache>
                <c:formatCode>General</c:formatCode>
                <c:ptCount val="4"/>
                <c:pt idx="0">
                  <c:v>5386008</c:v>
                </c:pt>
                <c:pt idx="1">
                  <c:v>5485059</c:v>
                </c:pt>
                <c:pt idx="2">
                  <c:v>4365605</c:v>
                </c:pt>
                <c:pt idx="3">
                  <c:v>1857880</c:v>
                </c:pt>
              </c:numCache>
            </c:numRef>
          </c:val>
        </c:ser>
        <c:ser>
          <c:idx val="5"/>
          <c:order val="5"/>
          <c:tx>
            <c:strRef>
              <c:f>Blad4!$G$2</c:f>
              <c:strCache>
                <c:ptCount val="1"/>
                <c:pt idx="0">
                  <c:v>Direct external funding from industry</c:v>
                </c:pt>
              </c:strCache>
            </c:strRef>
          </c:tx>
          <c:spPr>
            <a:solidFill>
              <a:srgbClr val="00BFD6"/>
            </a:solidFill>
            <a:ln w="25400">
              <a:noFill/>
            </a:ln>
            <a:effectLst/>
          </c:spPr>
          <c:cat>
            <c:numRef>
              <c:f>Blad4!$A$3:$A$6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Blad4!$G$3:$G$6</c:f>
              <c:numCache>
                <c:formatCode>General</c:formatCode>
                <c:ptCount val="4"/>
                <c:pt idx="0">
                  <c:v>2218622</c:v>
                </c:pt>
                <c:pt idx="1">
                  <c:v>1858764</c:v>
                </c:pt>
                <c:pt idx="2">
                  <c:v>1436948</c:v>
                </c:pt>
                <c:pt idx="3">
                  <c:v>3547985</c:v>
                </c:pt>
              </c:numCache>
            </c:numRef>
          </c:val>
        </c:ser>
        <c:ser>
          <c:idx val="6"/>
          <c:order val="6"/>
          <c:tx>
            <c:strRef>
              <c:f>Blad4!$H$2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0D76BD"/>
            </a:solidFill>
            <a:ln w="25400">
              <a:noFill/>
            </a:ln>
            <a:effectLst/>
          </c:spPr>
          <c:cat>
            <c:numRef>
              <c:f>Blad4!$A$3:$A$6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Blad4!$H$3:$H$6</c:f>
              <c:numCache>
                <c:formatCode>General</c:formatCode>
                <c:ptCount val="4"/>
                <c:pt idx="0">
                  <c:v>7382196</c:v>
                </c:pt>
                <c:pt idx="1">
                  <c:v>6163683</c:v>
                </c:pt>
                <c:pt idx="2">
                  <c:v>5248816</c:v>
                </c:pt>
                <c:pt idx="3">
                  <c:v>6502670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9470608"/>
        <c:axId val="59471000"/>
      </c:areaChart>
      <c:catAx>
        <c:axId val="59470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>
                    <a:latin typeface="+mj-lt"/>
                  </a:rPr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9471000"/>
        <c:crossesAt val="0"/>
        <c:auto val="1"/>
        <c:lblAlgn val="ctr"/>
        <c:lblOffset val="100"/>
        <c:noMultiLvlLbl val="0"/>
      </c:catAx>
      <c:valAx>
        <c:axId val="59471000"/>
        <c:scaling>
          <c:orientation val="minMax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200">
                    <a:latin typeface="+mj-lt"/>
                  </a:rPr>
                  <a:t>Million sek</a:t>
                </a:r>
              </a:p>
            </c:rich>
          </c:tx>
          <c:layout>
            <c:manualLayout>
              <c:xMode val="edge"/>
              <c:yMode val="edge"/>
              <c:x val="2.3560519608961925E-2"/>
              <c:y val="0.3532257909026471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59470608"/>
        <c:crosses val="autoZero"/>
        <c:crossBetween val="midCat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13089124728975"/>
          <c:y val="4.2224264174244915E-2"/>
          <c:w val="0.42748335805850357"/>
          <c:h val="0.95777573582575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89CD7-9FE5-429F-B9E0-AA1946CCC9BD}" type="datetimeFigureOut">
              <a:rPr lang="sv-SE" smtClean="0"/>
              <a:t>2016-01-21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2188-90C9-4DE2-9CC5-BA3A554B76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389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5358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2188-90C9-4DE2-9CC5-BA3A554B7687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48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359585"/>
            <a:ext cx="9829800" cy="69195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330C-67D5-4777-8C14-D182E3CDEB3C}" type="datetime1">
              <a:rPr lang="sv-SE" smtClean="0"/>
              <a:t>2016-01-21</a:t>
            </a:fld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9736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5525-6897-496A-8ABC-69F08B90D4C7}" type="datetime1">
              <a:rPr lang="sv-SE" smtClean="0"/>
              <a:t>2016-01-21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800" y="2235599"/>
            <a:ext cx="5180400" cy="394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Bildtext</a:t>
            </a:r>
            <a:endParaRPr lang="sv-SE" dirty="0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2800"/>
            <a:ext cx="51804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4" name="textruta 13"/>
          <p:cNvSpPr txBox="1"/>
          <p:nvPr userDrawn="1"/>
        </p:nvSpPr>
        <p:spPr>
          <a:xfrm>
            <a:off x="838800" y="6356348"/>
            <a:ext cx="27432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sv-S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Rak 9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objekt 11" descr="FSCN_20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12850" y="257246"/>
            <a:ext cx="1789311" cy="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19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F0A74-1C3A-448B-924F-3F51B71C2A9C}" type="datetime1">
              <a:rPr lang="sv-SE" smtClean="0"/>
              <a:t>2016-01-21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4"/>
          </p:nvPr>
        </p:nvSpPr>
        <p:spPr>
          <a:xfrm>
            <a:off x="6174000" y="2242800"/>
            <a:ext cx="51804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838800" y="2235600"/>
            <a:ext cx="5180400" cy="3942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textruta 8"/>
          <p:cNvSpPr txBox="1"/>
          <p:nvPr userDrawn="1"/>
        </p:nvSpPr>
        <p:spPr>
          <a:xfrm>
            <a:off x="838800" y="6356348"/>
            <a:ext cx="27432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sv-S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Rak 10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 descr="FSCN_20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12850" y="257246"/>
            <a:ext cx="1789311" cy="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09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1540800"/>
            <a:ext cx="10515600" cy="57429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3277" y="223560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9" y="3180019"/>
            <a:ext cx="5157787" cy="300964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69162" y="223560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2" y="3180015"/>
            <a:ext cx="5183188" cy="300964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5ED2C-10E3-4C5A-B931-0554493F9F49}" type="datetime1">
              <a:rPr lang="sv-SE" smtClean="0"/>
              <a:t>2016-01-21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textruta 9"/>
          <p:cNvSpPr txBox="1"/>
          <p:nvPr userDrawn="1"/>
        </p:nvSpPr>
        <p:spPr>
          <a:xfrm>
            <a:off x="838800" y="6356348"/>
            <a:ext cx="27432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sv-S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Rak 11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objekt 12" descr="FSCN_20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12850" y="257246"/>
            <a:ext cx="1789311" cy="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4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59A64-E631-43D8-A2BD-242119865F8B}" type="datetime1">
              <a:rPr lang="sv-SE" smtClean="0"/>
              <a:t>2016-01-21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838200" y="1540800"/>
            <a:ext cx="10515600" cy="73684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textruta 6"/>
          <p:cNvSpPr txBox="1"/>
          <p:nvPr userDrawn="1"/>
        </p:nvSpPr>
        <p:spPr>
          <a:xfrm>
            <a:off x="838800" y="6356348"/>
            <a:ext cx="27432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sv-S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Rak 8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FSCN_20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12850" y="257246"/>
            <a:ext cx="1789311" cy="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36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10CAA-36E2-46D8-8BCD-3537D463DA9C}" type="datetime1">
              <a:rPr lang="sv-SE" smtClean="0"/>
              <a:t>2016-01-21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‹#›</a:t>
            </a:fld>
            <a:endParaRPr lang="sv-SE"/>
          </a:p>
        </p:txBody>
      </p:sp>
      <p:sp>
        <p:nvSpPr>
          <p:cNvPr id="5" name="textruta 4"/>
          <p:cNvSpPr txBox="1"/>
          <p:nvPr userDrawn="1"/>
        </p:nvSpPr>
        <p:spPr>
          <a:xfrm>
            <a:off x="838800" y="6356348"/>
            <a:ext cx="27432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sv-S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Rak 6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objekt 7" descr="FSCN_20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12850" y="257246"/>
            <a:ext cx="1789311" cy="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9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158926" y="6356350"/>
            <a:ext cx="3392887" cy="365127"/>
          </a:xfrm>
        </p:spPr>
        <p:txBody>
          <a:bodyPr/>
          <a:lstStyle>
            <a:lvl1pPr algn="l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829800" y="6356354"/>
            <a:ext cx="1524000" cy="365125"/>
          </a:xfrm>
        </p:spPr>
        <p:txBody>
          <a:bodyPr/>
          <a:lstStyle>
            <a:lvl1pPr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44581" y="6356353"/>
            <a:ext cx="1524000" cy="365125"/>
          </a:xfrm>
        </p:spPr>
        <p:txBody>
          <a:bodyPr/>
          <a:lstStyle>
            <a:lvl1pPr>
              <a:defRPr sz="800">
                <a:latin typeface="+mj-lt"/>
              </a:defRPr>
            </a:lvl1pPr>
          </a:lstStyle>
          <a:p>
            <a:fld id="{E8ECA5A6-E7E6-4538-B87E-782F665EFEF2}" type="datetime1">
              <a:rPr lang="sv-SE" smtClean="0"/>
              <a:t>2016-01-21</a:t>
            </a:fld>
            <a:endParaRPr lang="sv-SE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838800" y="6356352"/>
            <a:ext cx="2743200" cy="36512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sv-S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359585"/>
            <a:ext cx="9829800" cy="69195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11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cxnSp>
        <p:nvCxnSpPr>
          <p:cNvPr id="12" name="Rak 11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655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12192000" cy="34200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359585"/>
            <a:ext cx="9829800" cy="69195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accent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800"/>
            </a:lvl1pPr>
          </a:lstStyle>
          <a:p>
            <a:fld id="{34FEA243-7441-4B0D-B51D-733476582F68}" type="datetime1">
              <a:rPr lang="sv-SE" smtClean="0"/>
              <a:t>2016-01-21</a:t>
            </a:fld>
            <a:endParaRPr lang="sv-SE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sv-SE" dirty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800"/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objekt 7" descr="FSCN_20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12850" y="257246"/>
            <a:ext cx="1789311" cy="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22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la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3474720"/>
            <a:ext cx="12192000" cy="34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5" name="Rubrik 1"/>
          <p:cNvSpPr>
            <a:spLocks noGrp="1"/>
          </p:cNvSpPr>
          <p:nvPr>
            <p:ph type="ctrTitle" hasCustomPrompt="1"/>
          </p:nvPr>
        </p:nvSpPr>
        <p:spPr>
          <a:xfrm>
            <a:off x="1524000" y="1359585"/>
            <a:ext cx="9829800" cy="691957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800" b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Stor rubrik</a:t>
            </a:r>
            <a:endParaRPr lang="sv-SE" dirty="0"/>
          </a:p>
        </p:txBody>
      </p:sp>
      <p:sp>
        <p:nvSpPr>
          <p:cNvPr id="6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08554"/>
            <a:ext cx="9829800" cy="78840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Underrubrik</a:t>
            </a:r>
            <a:endParaRPr lang="sv-SE" dirty="0"/>
          </a:p>
        </p:txBody>
      </p:sp>
      <p:pic>
        <p:nvPicPr>
          <p:cNvPr id="7" name="Bildobjekt 6" descr="FSCN_20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12850" y="257246"/>
            <a:ext cx="1789311" cy="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073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540802"/>
            <a:ext cx="10515600" cy="65214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AC7DD-CE64-42B2-A8FD-C86F7288824C}" type="datetime1">
              <a:rPr lang="sv-SE" smtClean="0"/>
              <a:t>2016-01-21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ruta 6"/>
          <p:cNvSpPr txBox="1"/>
          <p:nvPr userDrawn="1"/>
        </p:nvSpPr>
        <p:spPr>
          <a:xfrm>
            <a:off x="838800" y="6356348"/>
            <a:ext cx="27432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sv-S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Rak 10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objekt 8" descr="FSCN_20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12850" y="257246"/>
            <a:ext cx="1789311" cy="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2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6400" y="3020400"/>
            <a:ext cx="10515600" cy="1117846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526401" y="4589464"/>
            <a:ext cx="9821051" cy="11079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6CF06-A384-4DD8-B94F-717AAC9A6134}" type="datetime1">
              <a:rPr lang="sv-SE" smtClean="0"/>
              <a:t>2016-01-21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FSCN_20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12850" y="257246"/>
            <a:ext cx="1789311" cy="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42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2358000"/>
            <a:ext cx="12192000" cy="450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527249" y="3021178"/>
            <a:ext cx="10515600" cy="1382378"/>
          </a:xfrm>
        </p:spPr>
        <p:txBody>
          <a:bodyPr anchor="t"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Avsnittsrubrik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1502F-686F-4704-98F8-3B0BA38FBB30}" type="datetime1">
              <a:rPr lang="sv-SE" smtClean="0"/>
              <a:t>2016-01-21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 descr="FSCN_20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12850" y="257246"/>
            <a:ext cx="1789311" cy="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57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12"/>
            <a:ext cx="5181600" cy="394225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2241213"/>
            <a:ext cx="5181600" cy="39420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9D5DD-F53C-4E22-B644-2F7F071BFA02}" type="datetime1">
              <a:rPr lang="sv-SE" smtClean="0"/>
              <a:t>2016-01-21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ruta 8"/>
          <p:cNvSpPr txBox="1"/>
          <p:nvPr userDrawn="1"/>
        </p:nvSpPr>
        <p:spPr>
          <a:xfrm>
            <a:off x="838800" y="6356348"/>
            <a:ext cx="27432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sv-S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Rak 10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 descr="FSCN_20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12850" y="257246"/>
            <a:ext cx="1789311" cy="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73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bild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smtClean="0"/>
              <a:t>Mindre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800" y="2234712"/>
            <a:ext cx="5181600" cy="394225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F708-8AEE-4208-9191-EFD539B2ED3A}" type="datetime1">
              <a:rPr lang="sv-SE" smtClean="0"/>
              <a:t>2016-01-21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‹#›</a:t>
            </a:fld>
            <a:endParaRPr lang="sv-SE"/>
          </a:p>
        </p:txBody>
      </p:sp>
      <p:sp>
        <p:nvSpPr>
          <p:cNvPr id="9" name="textruta 8"/>
          <p:cNvSpPr txBox="1"/>
          <p:nvPr userDrawn="1"/>
        </p:nvSpPr>
        <p:spPr>
          <a:xfrm>
            <a:off x="838800" y="6356348"/>
            <a:ext cx="2743200" cy="36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sv-S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Mittuniversitetet</a:t>
            </a:r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latshållare för diagram 10"/>
          <p:cNvSpPr>
            <a:spLocks noGrp="1"/>
          </p:cNvSpPr>
          <p:nvPr>
            <p:ph type="chart" sz="quarter" idx="13"/>
          </p:nvPr>
        </p:nvSpPr>
        <p:spPr>
          <a:xfrm>
            <a:off x="6174000" y="2242800"/>
            <a:ext cx="5180400" cy="3942000"/>
          </a:xfrm>
        </p:spPr>
        <p:txBody>
          <a:bodyPr/>
          <a:lstStyle/>
          <a:p>
            <a:r>
              <a:rPr lang="sv-SE" smtClean="0"/>
              <a:t>Klicka på ikonen för att lägga till ett diagram</a:t>
            </a:r>
            <a:endParaRPr lang="sv-SE" dirty="0"/>
          </a:p>
        </p:txBody>
      </p:sp>
      <p:cxnSp>
        <p:nvCxnSpPr>
          <p:cNvPr id="12" name="Rak 11"/>
          <p:cNvCxnSpPr/>
          <p:nvPr userDrawn="1"/>
        </p:nvCxnSpPr>
        <p:spPr>
          <a:xfrm>
            <a:off x="852048" y="6310166"/>
            <a:ext cx="10512000" cy="0"/>
          </a:xfrm>
          <a:prstGeom prst="line">
            <a:avLst/>
          </a:prstGeom>
          <a:ln w="31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 descr="FSCN_20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12850" y="257246"/>
            <a:ext cx="1789311" cy="88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992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07192D2-3778-4ECE-8BEC-1F42874D3F29" descr="759C4F0E-5528-4626-A835-687661AA8F96@familjenpangea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002" y="360000"/>
            <a:ext cx="1565081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542416"/>
            <a:ext cx="10515600" cy="652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237133"/>
            <a:ext cx="10515600" cy="383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42721" y="6356351"/>
            <a:ext cx="1529865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BFCC4D2F-DB7E-493F-B12A-892477402760}" type="datetime1">
              <a:rPr lang="sv-SE" smtClean="0"/>
              <a:t>2016-01-21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55837" y="6356350"/>
            <a:ext cx="3405553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823933" y="6356350"/>
            <a:ext cx="1529867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+mj-lt"/>
              </a:defRPr>
            </a:lvl1pPr>
          </a:lstStyle>
          <a:p>
            <a:fld id="{1334427D-BC02-4BB6-9552-FEF7E6C4F2B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303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6" r:id="rId3"/>
    <p:sldLayoutId id="2147483657" r:id="rId4"/>
    <p:sldLayoutId id="2147483650" r:id="rId5"/>
    <p:sldLayoutId id="2147483651" r:id="rId6"/>
    <p:sldLayoutId id="2147483662" r:id="rId7"/>
    <p:sldLayoutId id="2147483652" r:id="rId8"/>
    <p:sldLayoutId id="2147483665" r:id="rId9"/>
    <p:sldLayoutId id="2147483663" r:id="rId10"/>
    <p:sldLayoutId id="2147483664" r:id="rId11"/>
    <p:sldLayoutId id="2147483653" r:id="rId12"/>
    <p:sldLayoutId id="2147483654" r:id="rId13"/>
    <p:sldLayoutId id="2147483655" r:id="rId14"/>
  </p:sldLayoutIdLst>
  <p:hf hdr="0"/>
  <p:txStyles>
    <p:titleStyle>
      <a:lvl1pPr algn="l" defTabSz="914377" rtl="0" eaLnBrk="1" latinLnBrk="0" hangingPunct="1">
        <a:lnSpc>
          <a:spcPts val="36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ts val="24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1094" userDrawn="1">
          <p15:clr>
            <a:srgbClr val="F26B43"/>
          </p15:clr>
        </p15:guide>
        <p15:guide id="4" orient="horz" pos="1480" userDrawn="1">
          <p15:clr>
            <a:srgbClr val="F26B43"/>
          </p15:clr>
        </p15:guide>
        <p15:guide id="5" pos="5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un.se/foric" TargetMode="External"/><Relationship Id="rId2" Type="http://schemas.openxmlformats.org/officeDocument/2006/relationships/hyperlink" Target="http://www.e2mpi.se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jpeg"/><Relationship Id="rId5" Type="http://schemas.openxmlformats.org/officeDocument/2006/relationships/image" Target="../media/image36.wmf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131499"/>
            <a:ext cx="12192002" cy="4845538"/>
          </a:xfrm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Mittuniversitetet</a:t>
            </a:r>
            <a:endParaRPr lang="sv-SE" dirty="0"/>
          </a:p>
        </p:txBody>
      </p:sp>
      <p:sp>
        <p:nvSpPr>
          <p:cNvPr id="4" name="Underrubrik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 smtClean="0"/>
              <a:t>Fibre</a:t>
            </a:r>
            <a:r>
              <a:rPr lang="sv-SE" dirty="0" smtClean="0"/>
              <a:t> Science and Communication </a:t>
            </a:r>
            <a:r>
              <a:rPr lang="sv-SE" dirty="0" err="1" smtClean="0"/>
              <a:t>Network</a:t>
            </a:r>
            <a:r>
              <a:rPr lang="sv-SE" dirty="0" smtClean="0"/>
              <a:t> FSCN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43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Strategic</a:t>
            </a:r>
            <a:r>
              <a:rPr lang="sv-SE" dirty="0" smtClean="0"/>
              <a:t> </a:t>
            </a:r>
            <a:r>
              <a:rPr lang="sv-SE" dirty="0" err="1" smtClean="0"/>
              <a:t>Framework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400" baseline="30000" dirty="0"/>
              <a:t>1</a:t>
            </a:r>
            <a:r>
              <a:rPr lang="en-US" sz="1400" dirty="0"/>
              <a:t> Analysts and consultants call on businesses to create more value through innovation, yet most companies have been optimized to provide greater efficiency, not greater innovation. As a result, any innovation-driven strategy will likely falter unless we fundamentally </a:t>
            </a:r>
            <a:r>
              <a:rPr lang="en-US" sz="1400" i="1" u="sng" dirty="0">
                <a:solidFill>
                  <a:srgbClr val="0070C0"/>
                </a:solidFill>
              </a:rPr>
              <a:t>reframe our strategic thinking</a:t>
            </a:r>
            <a:r>
              <a:rPr lang="en-US" sz="1400" dirty="0"/>
              <a:t>.</a:t>
            </a:r>
          </a:p>
          <a:p>
            <a:r>
              <a:rPr lang="en-US" sz="1400" baseline="30000" dirty="0"/>
              <a:t>1 </a:t>
            </a:r>
            <a:r>
              <a:rPr lang="en-US" sz="1400" dirty="0"/>
              <a:t>In particular, we must </a:t>
            </a:r>
            <a:r>
              <a:rPr lang="en-US" sz="1400" i="1" u="sng" dirty="0">
                <a:solidFill>
                  <a:srgbClr val="0070C0"/>
                </a:solidFill>
              </a:rPr>
              <a:t>regrind our lenses to monitor the periphery</a:t>
            </a:r>
            <a:r>
              <a:rPr lang="en-US" sz="1400" dirty="0"/>
              <a:t>, that is, the edges, of our business. At these edges lie our richest opportunities for value creation and our strongest protection against value destruction</a:t>
            </a:r>
            <a:r>
              <a:rPr lang="en-US" sz="1400" dirty="0"/>
              <a:t>.</a:t>
            </a:r>
            <a:endParaRPr lang="en-US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52" y="6283037"/>
            <a:ext cx="6817069" cy="54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80"/>
          <p:cNvSpPr/>
          <p:nvPr/>
        </p:nvSpPr>
        <p:spPr>
          <a:xfrm>
            <a:off x="6183743" y="2290421"/>
            <a:ext cx="4015332" cy="3075709"/>
          </a:xfrm>
          <a:prstGeom prst="ellipse">
            <a:avLst/>
          </a:prstGeom>
          <a:noFill/>
          <a:ln w="57150">
            <a:solidFill>
              <a:srgbClr val="3FAE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34" y="2459606"/>
            <a:ext cx="1291290" cy="1282416"/>
          </a:xfrm>
          <a:prstGeom prst="rect">
            <a:avLst/>
          </a:prstGeom>
        </p:spPr>
      </p:pic>
      <p:cxnSp>
        <p:nvCxnSpPr>
          <p:cNvPr id="17" name="Rak pil 16"/>
          <p:cNvCxnSpPr>
            <a:endCxn id="15" idx="3"/>
          </p:cNvCxnSpPr>
          <p:nvPr/>
        </p:nvCxnSpPr>
        <p:spPr>
          <a:xfrm flipV="1">
            <a:off x="5967705" y="4915703"/>
            <a:ext cx="804073" cy="621811"/>
          </a:xfrm>
          <a:prstGeom prst="straightConnector1">
            <a:avLst/>
          </a:prstGeom>
          <a:ln>
            <a:solidFill>
              <a:srgbClr val="3FAE2A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Bildobjekt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00" y="3902287"/>
            <a:ext cx="1244636" cy="1262450"/>
          </a:xfrm>
          <a:prstGeom prst="rect">
            <a:avLst/>
          </a:prstGeom>
        </p:spPr>
      </p:pic>
      <p:sp>
        <p:nvSpPr>
          <p:cNvPr id="19" name="textruta 18"/>
          <p:cNvSpPr txBox="1"/>
          <p:nvPr/>
        </p:nvSpPr>
        <p:spPr>
          <a:xfrm>
            <a:off x="4882446" y="5469350"/>
            <a:ext cx="2724489" cy="369332"/>
          </a:xfrm>
          <a:prstGeom prst="rect">
            <a:avLst/>
          </a:prstGeom>
          <a:solidFill>
            <a:srgbClr val="3FAE2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Edge – new businesses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7313531" y="3456757"/>
            <a:ext cx="1958177" cy="646331"/>
          </a:xfrm>
          <a:prstGeom prst="rect">
            <a:avLst/>
          </a:prstGeom>
          <a:solidFill>
            <a:srgbClr val="3FAE2A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Core – resource efficiency</a:t>
            </a:r>
          </a:p>
        </p:txBody>
      </p:sp>
    </p:spTree>
    <p:extLst>
      <p:ext uri="{BB962C8B-B14F-4D97-AF65-F5344CB8AC3E}">
        <p14:creationId xmlns:p14="http://schemas.microsoft.com/office/powerpoint/2010/main" val="22565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Vision </a:t>
            </a:r>
            <a:r>
              <a:rPr lang="sv-SE" dirty="0" smtClean="0"/>
              <a:t>– </a:t>
            </a:r>
            <a:r>
              <a:rPr lang="sv-SE" dirty="0" err="1" smtClean="0"/>
              <a:t>Transforming</a:t>
            </a:r>
            <a:r>
              <a:rPr lang="sv-SE" dirty="0" smtClean="0"/>
              <a:t> the Industrial </a:t>
            </a:r>
            <a:r>
              <a:rPr lang="sv-SE" dirty="0" err="1" smtClean="0"/>
              <a:t>Ecosystem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0" r="4240"/>
          <a:stretch>
            <a:fillRect/>
          </a:stretch>
        </p:blipFill>
        <p:spPr>
          <a:xfrm>
            <a:off x="838203" y="2350724"/>
            <a:ext cx="5903935" cy="3785839"/>
          </a:xfr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302" y="3248862"/>
            <a:ext cx="1587241" cy="325587"/>
          </a:xfrm>
          <a:prstGeom prst="rect">
            <a:avLst/>
          </a:prstGeom>
        </p:spPr>
      </p:pic>
      <p:pic>
        <p:nvPicPr>
          <p:cNvPr id="10" name="Bildobjekt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86" y="5141963"/>
            <a:ext cx="1423868" cy="693923"/>
          </a:xfrm>
          <a:prstGeom prst="rect">
            <a:avLst/>
          </a:prstGeom>
        </p:spPr>
      </p:pic>
      <p:pic>
        <p:nvPicPr>
          <p:cNvPr id="11" name="Bildobjekt 8" descr="KK_ENG_CM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17707" y="5300116"/>
            <a:ext cx="2491497" cy="396735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49811" y="4196253"/>
            <a:ext cx="1427283" cy="6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objekt 3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t="23794" r="10071" b="28553"/>
          <a:stretch>
            <a:fillRect/>
          </a:stretch>
        </p:blipFill>
        <p:spPr bwMode="auto">
          <a:xfrm>
            <a:off x="7167988" y="4196252"/>
            <a:ext cx="1292757" cy="517983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schemeClr val="accent6">
                <a:lumMod val="50000"/>
                <a:alpha val="40000"/>
              </a:schemeClr>
            </a:outerShdw>
          </a:effectLst>
        </p:spPr>
      </p:pic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A67F-6D93-49FA-9A79-2F0571A7A11D}" type="datetime1">
              <a:rPr lang="sv-SE" smtClean="0"/>
              <a:t>2016-01-21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emhörning 3"/>
          <p:cNvSpPr/>
          <p:nvPr/>
        </p:nvSpPr>
        <p:spPr>
          <a:xfrm rot="16200000">
            <a:off x="6918176" y="2664296"/>
            <a:ext cx="3960440" cy="1512168"/>
          </a:xfrm>
          <a:prstGeom prst="homePlate">
            <a:avLst/>
          </a:prstGeom>
          <a:solidFill>
            <a:srgbClr val="AEA2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Femhörning 4"/>
          <p:cNvSpPr/>
          <p:nvPr/>
        </p:nvSpPr>
        <p:spPr>
          <a:xfrm rot="16200000">
            <a:off x="5189984" y="2448272"/>
            <a:ext cx="4392488" cy="1512168"/>
          </a:xfrm>
          <a:prstGeom prst="homePlate">
            <a:avLst/>
          </a:prstGeom>
          <a:solidFill>
            <a:srgbClr val="FFA4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Femhörning 5"/>
          <p:cNvSpPr/>
          <p:nvPr/>
        </p:nvSpPr>
        <p:spPr>
          <a:xfrm rot="16200000">
            <a:off x="941512" y="2808312"/>
            <a:ext cx="3816424" cy="1512168"/>
          </a:xfrm>
          <a:prstGeom prst="homePlate">
            <a:avLst/>
          </a:prstGeom>
          <a:solidFill>
            <a:srgbClr val="FFC21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Femhörning 6"/>
          <p:cNvSpPr/>
          <p:nvPr/>
        </p:nvSpPr>
        <p:spPr>
          <a:xfrm rot="16200000">
            <a:off x="2129644" y="2412268"/>
            <a:ext cx="4464496" cy="1512168"/>
          </a:xfrm>
          <a:prstGeom prst="homePlate">
            <a:avLst/>
          </a:prstGeom>
          <a:solidFill>
            <a:srgbClr val="D8D1C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emhörning 7"/>
          <p:cNvSpPr/>
          <p:nvPr/>
        </p:nvSpPr>
        <p:spPr>
          <a:xfrm rot="16200000">
            <a:off x="3389784" y="2160240"/>
            <a:ext cx="4968552" cy="1512168"/>
          </a:xfrm>
          <a:prstGeom prst="homePlate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2093640" y="6220072"/>
            <a:ext cx="7552800" cy="404664"/>
          </a:xfrm>
          <a:prstGeom prst="rect">
            <a:avLst/>
          </a:prstGeom>
          <a:solidFill>
            <a:srgbClr val="AEA299"/>
          </a:solidFill>
          <a:ln>
            <a:solidFill>
              <a:srgbClr val="AEA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Competence</a:t>
            </a:r>
            <a:r>
              <a:rPr lang="sv-S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at FSCN and STC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615340" y="501162"/>
            <a:ext cx="3727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Portfolio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Transformative Technologies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2093640" y="3483320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New Cellulosic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Material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605812" y="3483324"/>
            <a:ext cx="1512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KM2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5117980" y="3483324"/>
            <a:ext cx="1512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e2mp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6630144" y="348332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EISS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8142312" y="348337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Measurement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Systems</a:t>
            </a:r>
          </a:p>
        </p:txBody>
      </p:sp>
      <p:grpSp>
        <p:nvGrpSpPr>
          <p:cNvPr id="2" name="Grupp 104"/>
          <p:cNvGrpSpPr/>
          <p:nvPr/>
        </p:nvGrpSpPr>
        <p:grpSpPr>
          <a:xfrm>
            <a:off x="2111896" y="4680532"/>
            <a:ext cx="917848" cy="432049"/>
            <a:chOff x="1872000" y="5373216"/>
            <a:chExt cx="917848" cy="432048"/>
          </a:xfrm>
        </p:grpSpPr>
        <p:sp>
          <p:nvSpPr>
            <p:cNvPr id="17" name="Ellips 16"/>
            <p:cNvSpPr/>
            <p:nvPr/>
          </p:nvSpPr>
          <p:spPr>
            <a:xfrm>
              <a:off x="2105472" y="5373216"/>
              <a:ext cx="432048" cy="432048"/>
            </a:xfrm>
            <a:prstGeom prst="ellipse">
              <a:avLst/>
            </a:prstGeom>
            <a:solidFill>
              <a:srgbClr val="E75300"/>
            </a:solidFill>
            <a:ln>
              <a:solidFill>
                <a:srgbClr val="E75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8" name="Rektangel 17"/>
            <p:cNvSpPr/>
            <p:nvPr/>
          </p:nvSpPr>
          <p:spPr>
            <a:xfrm>
              <a:off x="1872000" y="5479200"/>
              <a:ext cx="9178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Light-Weight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upp 102"/>
          <p:cNvGrpSpPr/>
          <p:nvPr/>
        </p:nvGrpSpPr>
        <p:grpSpPr>
          <a:xfrm>
            <a:off x="2669704" y="2880328"/>
            <a:ext cx="629816" cy="432049"/>
            <a:chOff x="1296000" y="3731840"/>
            <a:chExt cx="629816" cy="432048"/>
          </a:xfrm>
        </p:grpSpPr>
        <p:sp>
          <p:nvSpPr>
            <p:cNvPr id="20" name="Ellips 19"/>
            <p:cNvSpPr/>
            <p:nvPr/>
          </p:nvSpPr>
          <p:spPr>
            <a:xfrm>
              <a:off x="1385392" y="3731840"/>
              <a:ext cx="432048" cy="432048"/>
            </a:xfrm>
            <a:prstGeom prst="ellipse">
              <a:avLst/>
            </a:prstGeom>
            <a:solidFill>
              <a:srgbClr val="3FAE2A"/>
            </a:solidFill>
            <a:ln>
              <a:solidFill>
                <a:srgbClr val="3FAE2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1" name="Rektangel 20"/>
            <p:cNvSpPr/>
            <p:nvPr/>
          </p:nvSpPr>
          <p:spPr>
            <a:xfrm>
              <a:off x="1296000" y="3837600"/>
              <a:ext cx="62981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FNMech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upp 100"/>
          <p:cNvGrpSpPr/>
          <p:nvPr/>
        </p:nvGrpSpPr>
        <p:grpSpPr>
          <a:xfrm>
            <a:off x="2237656" y="2232247"/>
            <a:ext cx="648072" cy="432048"/>
            <a:chOff x="1566000" y="2666528"/>
            <a:chExt cx="648072" cy="432048"/>
          </a:xfrm>
        </p:grpSpPr>
        <p:sp>
          <p:nvSpPr>
            <p:cNvPr id="23" name="Ellips 22"/>
            <p:cNvSpPr/>
            <p:nvPr/>
          </p:nvSpPr>
          <p:spPr>
            <a:xfrm>
              <a:off x="1673424" y="2666528"/>
              <a:ext cx="432048" cy="432048"/>
            </a:xfrm>
            <a:prstGeom prst="ellipse">
              <a:avLst/>
            </a:prstGeom>
            <a:solidFill>
              <a:srgbClr val="3C71B6"/>
            </a:solidFill>
            <a:ln>
              <a:solidFill>
                <a:srgbClr val="3C71B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4" name="Rektangel 23"/>
            <p:cNvSpPr/>
            <p:nvPr/>
          </p:nvSpPr>
          <p:spPr>
            <a:xfrm>
              <a:off x="1566000" y="2772816"/>
              <a:ext cx="64807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ENCCP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upp 103"/>
          <p:cNvGrpSpPr/>
          <p:nvPr/>
        </p:nvGrpSpPr>
        <p:grpSpPr>
          <a:xfrm>
            <a:off x="2687960" y="4176474"/>
            <a:ext cx="917848" cy="432049"/>
            <a:chOff x="1260000" y="4869160"/>
            <a:chExt cx="917848" cy="432048"/>
          </a:xfrm>
        </p:grpSpPr>
        <p:sp>
          <p:nvSpPr>
            <p:cNvPr id="26" name="Ellips 25"/>
            <p:cNvSpPr/>
            <p:nvPr/>
          </p:nvSpPr>
          <p:spPr>
            <a:xfrm>
              <a:off x="1475656" y="4869160"/>
              <a:ext cx="432048" cy="432048"/>
            </a:xfrm>
            <a:prstGeom prst="ellipse">
              <a:avLst/>
            </a:prstGeom>
            <a:solidFill>
              <a:srgbClr val="3C71B6"/>
            </a:solidFill>
            <a:ln>
              <a:solidFill>
                <a:srgbClr val="3C71B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7" name="Rektangel 26"/>
            <p:cNvSpPr/>
            <p:nvPr/>
          </p:nvSpPr>
          <p:spPr>
            <a:xfrm>
              <a:off x="1260000" y="4975200"/>
              <a:ext cx="9178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TRANSFORM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Ellips 27"/>
          <p:cNvSpPr/>
          <p:nvPr/>
        </p:nvSpPr>
        <p:spPr>
          <a:xfrm>
            <a:off x="9977864" y="5904656"/>
            <a:ext cx="288032" cy="288032"/>
          </a:xfrm>
          <a:prstGeom prst="ellipse">
            <a:avLst/>
          </a:prstGeom>
          <a:solidFill>
            <a:srgbClr val="696C70"/>
          </a:solidFill>
          <a:ln>
            <a:solidFill>
              <a:srgbClr val="696C7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9" name="Rektangel 28"/>
          <p:cNvSpPr/>
          <p:nvPr/>
        </p:nvSpPr>
        <p:spPr>
          <a:xfrm>
            <a:off x="10247424" y="5931416"/>
            <a:ext cx="17281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696C70"/>
                </a:solidFill>
                <a:latin typeface="Arial" pitchFamily="34" charset="0"/>
                <a:cs typeface="Arial" pitchFamily="34" charset="0"/>
              </a:rPr>
              <a:t>= Proposals recruitment</a:t>
            </a:r>
            <a:endParaRPr lang="sv-SE" sz="900" b="1" dirty="0">
              <a:solidFill>
                <a:srgbClr val="696C7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Ellips 29"/>
          <p:cNvSpPr/>
          <p:nvPr/>
        </p:nvSpPr>
        <p:spPr>
          <a:xfrm>
            <a:off x="9977864" y="5184576"/>
            <a:ext cx="288032" cy="288032"/>
          </a:xfrm>
          <a:prstGeom prst="ellipse">
            <a:avLst/>
          </a:prstGeom>
          <a:solidFill>
            <a:srgbClr val="E75300"/>
          </a:solidFill>
          <a:ln>
            <a:solidFill>
              <a:srgbClr val="E75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1" name="Rektangel 30"/>
          <p:cNvSpPr/>
          <p:nvPr/>
        </p:nvSpPr>
        <p:spPr>
          <a:xfrm>
            <a:off x="10247424" y="5211248"/>
            <a:ext cx="1512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E75300"/>
                </a:solidFill>
                <a:latin typeface="Arial" pitchFamily="34" charset="0"/>
                <a:cs typeface="Arial" pitchFamily="34" charset="0"/>
              </a:rPr>
              <a:t>= Existing actions</a:t>
            </a:r>
            <a:endParaRPr lang="sv-SE" sz="900" b="1" dirty="0">
              <a:solidFill>
                <a:srgbClr val="E75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Ellips 31"/>
          <p:cNvSpPr/>
          <p:nvPr/>
        </p:nvSpPr>
        <p:spPr>
          <a:xfrm>
            <a:off x="9977864" y="5544616"/>
            <a:ext cx="288032" cy="288032"/>
          </a:xfrm>
          <a:prstGeom prst="ellipse">
            <a:avLst/>
          </a:prstGeom>
          <a:solidFill>
            <a:srgbClr val="3FAE2A"/>
          </a:solidFill>
          <a:ln>
            <a:solidFill>
              <a:srgbClr val="3FAE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3" name="Rektangel 32"/>
          <p:cNvSpPr/>
          <p:nvPr/>
        </p:nvSpPr>
        <p:spPr>
          <a:xfrm>
            <a:off x="10247424" y="5579952"/>
            <a:ext cx="1512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3FAE2A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900" b="1" dirty="0" err="1">
                <a:solidFill>
                  <a:srgbClr val="3FAE2A"/>
                </a:solidFill>
                <a:latin typeface="Arial" pitchFamily="34" charset="0"/>
                <a:cs typeface="Arial" pitchFamily="34" charset="0"/>
              </a:rPr>
              <a:t>Workplan</a:t>
            </a:r>
            <a:r>
              <a:rPr lang="en-US" sz="900" b="1" dirty="0">
                <a:solidFill>
                  <a:srgbClr val="3FAE2A"/>
                </a:solidFill>
                <a:latin typeface="Arial" pitchFamily="34" charset="0"/>
                <a:cs typeface="Arial" pitchFamily="34" charset="0"/>
              </a:rPr>
              <a:t> 2015</a:t>
            </a:r>
            <a:endParaRPr lang="sv-SE" sz="900" b="1" dirty="0">
              <a:solidFill>
                <a:srgbClr val="3FAE2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Ellips 33"/>
          <p:cNvSpPr/>
          <p:nvPr/>
        </p:nvSpPr>
        <p:spPr>
          <a:xfrm>
            <a:off x="9977864" y="6254004"/>
            <a:ext cx="288032" cy="288032"/>
          </a:xfrm>
          <a:prstGeom prst="ellipse">
            <a:avLst/>
          </a:prstGeom>
          <a:solidFill>
            <a:srgbClr val="3C71B6"/>
          </a:solidFill>
          <a:ln>
            <a:solidFill>
              <a:srgbClr val="3C71B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5" name="Rektangel 34"/>
          <p:cNvSpPr/>
          <p:nvPr/>
        </p:nvSpPr>
        <p:spPr>
          <a:xfrm>
            <a:off x="10247424" y="6298812"/>
            <a:ext cx="151216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solidFill>
                  <a:srgbClr val="3C71B6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900" b="1" dirty="0">
                <a:solidFill>
                  <a:srgbClr val="696C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b="1" dirty="0">
                <a:solidFill>
                  <a:srgbClr val="3C71B6"/>
                </a:solidFill>
                <a:latin typeface="Arial" pitchFamily="34" charset="0"/>
                <a:cs typeface="Arial" pitchFamily="34" charset="0"/>
              </a:rPr>
              <a:t>Proposals research</a:t>
            </a:r>
            <a:endParaRPr lang="sv-SE" sz="900" b="1" dirty="0">
              <a:solidFill>
                <a:srgbClr val="3C71B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upp 105"/>
          <p:cNvGrpSpPr/>
          <p:nvPr/>
        </p:nvGrpSpPr>
        <p:grpSpPr>
          <a:xfrm>
            <a:off x="3965848" y="1368153"/>
            <a:ext cx="792088" cy="432048"/>
            <a:chOff x="2955600" y="2132856"/>
            <a:chExt cx="792088" cy="432048"/>
          </a:xfrm>
        </p:grpSpPr>
        <p:sp>
          <p:nvSpPr>
            <p:cNvPr id="37" name="Ellips 36"/>
            <p:cNvSpPr/>
            <p:nvPr/>
          </p:nvSpPr>
          <p:spPr>
            <a:xfrm>
              <a:off x="3131840" y="2132856"/>
              <a:ext cx="432048" cy="432048"/>
            </a:xfrm>
            <a:prstGeom prst="ellipse">
              <a:avLst/>
            </a:prstGeom>
            <a:solidFill>
              <a:srgbClr val="E75300"/>
            </a:solidFill>
            <a:ln>
              <a:solidFill>
                <a:srgbClr val="E75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38" name="Rektangel 37"/>
            <p:cNvSpPr/>
            <p:nvPr/>
          </p:nvSpPr>
          <p:spPr>
            <a:xfrm>
              <a:off x="2955600" y="2170800"/>
              <a:ext cx="7920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Paper </a:t>
              </a:r>
              <a:b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Solar Cells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upp 108"/>
          <p:cNvGrpSpPr/>
          <p:nvPr/>
        </p:nvGrpSpPr>
        <p:grpSpPr>
          <a:xfrm>
            <a:off x="3605808" y="2880321"/>
            <a:ext cx="936104" cy="432048"/>
            <a:chOff x="3240000" y="3515816"/>
            <a:chExt cx="936104" cy="432048"/>
          </a:xfrm>
        </p:grpSpPr>
        <p:sp>
          <p:nvSpPr>
            <p:cNvPr id="40" name="Ellips 39"/>
            <p:cNvSpPr/>
            <p:nvPr/>
          </p:nvSpPr>
          <p:spPr>
            <a:xfrm>
              <a:off x="3473624" y="3515816"/>
              <a:ext cx="432048" cy="432048"/>
            </a:xfrm>
            <a:prstGeom prst="ellipse">
              <a:avLst/>
            </a:prstGeom>
            <a:solidFill>
              <a:srgbClr val="E75300"/>
            </a:solidFill>
            <a:ln>
              <a:solidFill>
                <a:srgbClr val="E75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1" name="Rektangel 40"/>
            <p:cNvSpPr/>
            <p:nvPr/>
          </p:nvSpPr>
          <p:spPr>
            <a:xfrm>
              <a:off x="3240000" y="3607200"/>
              <a:ext cx="93610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kW </a:t>
              </a:r>
              <a:r>
                <a:rPr lang="sv-SE" sz="9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Converter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Grupp 111"/>
          <p:cNvGrpSpPr/>
          <p:nvPr/>
        </p:nvGrpSpPr>
        <p:grpSpPr>
          <a:xfrm>
            <a:off x="3749824" y="4752540"/>
            <a:ext cx="593904" cy="432049"/>
            <a:chOff x="3114000" y="5244008"/>
            <a:chExt cx="593904" cy="432048"/>
          </a:xfrm>
        </p:grpSpPr>
        <p:sp>
          <p:nvSpPr>
            <p:cNvPr id="43" name="Ellips 42"/>
            <p:cNvSpPr/>
            <p:nvPr/>
          </p:nvSpPr>
          <p:spPr>
            <a:xfrm>
              <a:off x="3185592" y="5244008"/>
              <a:ext cx="432048" cy="432048"/>
            </a:xfrm>
            <a:prstGeom prst="ellipse">
              <a:avLst/>
            </a:prstGeom>
            <a:solidFill>
              <a:srgbClr val="E75300"/>
            </a:solidFill>
            <a:ln>
              <a:solidFill>
                <a:srgbClr val="E75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4" name="Rektangel 43"/>
            <p:cNvSpPr/>
            <p:nvPr/>
          </p:nvSpPr>
          <p:spPr>
            <a:xfrm>
              <a:off x="3114000" y="5346000"/>
              <a:ext cx="59390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ID-POS</a:t>
              </a:r>
            </a:p>
          </p:txBody>
        </p:sp>
      </p:grpSp>
      <p:grpSp>
        <p:nvGrpSpPr>
          <p:cNvPr id="39" name="Grupp 106"/>
          <p:cNvGrpSpPr/>
          <p:nvPr/>
        </p:nvGrpSpPr>
        <p:grpSpPr>
          <a:xfrm>
            <a:off x="3749824" y="2088231"/>
            <a:ext cx="557808" cy="432048"/>
            <a:chOff x="3027600" y="2852936"/>
            <a:chExt cx="557808" cy="432048"/>
          </a:xfrm>
        </p:grpSpPr>
        <p:sp>
          <p:nvSpPr>
            <p:cNvPr id="46" name="Ellips 45"/>
            <p:cNvSpPr/>
            <p:nvPr/>
          </p:nvSpPr>
          <p:spPr>
            <a:xfrm>
              <a:off x="3059832" y="2852936"/>
              <a:ext cx="432048" cy="432048"/>
            </a:xfrm>
            <a:prstGeom prst="ellipse">
              <a:avLst/>
            </a:prstGeom>
            <a:solidFill>
              <a:srgbClr val="3FAE2A"/>
            </a:solidFill>
            <a:ln>
              <a:solidFill>
                <a:srgbClr val="3FAE2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7" name="Rektangel 46"/>
            <p:cNvSpPr/>
            <p:nvPr/>
          </p:nvSpPr>
          <p:spPr>
            <a:xfrm>
              <a:off x="3027600" y="2970000"/>
              <a:ext cx="55780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SURF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upp 107"/>
          <p:cNvGrpSpPr/>
          <p:nvPr/>
        </p:nvGrpSpPr>
        <p:grpSpPr>
          <a:xfrm>
            <a:off x="4344144" y="2448279"/>
            <a:ext cx="701824" cy="432049"/>
            <a:chOff x="3596400" y="2780928"/>
            <a:chExt cx="701824" cy="432048"/>
          </a:xfrm>
        </p:grpSpPr>
        <p:sp>
          <p:nvSpPr>
            <p:cNvPr id="49" name="Ellips 48"/>
            <p:cNvSpPr/>
            <p:nvPr/>
          </p:nvSpPr>
          <p:spPr>
            <a:xfrm>
              <a:off x="3707904" y="2780928"/>
              <a:ext cx="432048" cy="432048"/>
            </a:xfrm>
            <a:prstGeom prst="ellipse">
              <a:avLst/>
            </a:prstGeom>
            <a:solidFill>
              <a:srgbClr val="696C70"/>
            </a:solidFill>
            <a:ln>
              <a:solidFill>
                <a:srgbClr val="696C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50" name="Rektangel 49"/>
            <p:cNvSpPr/>
            <p:nvPr/>
          </p:nvSpPr>
          <p:spPr>
            <a:xfrm>
              <a:off x="3596400" y="2880000"/>
              <a:ext cx="70182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JANAND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5" name="Grupp 110"/>
          <p:cNvGrpSpPr/>
          <p:nvPr/>
        </p:nvGrpSpPr>
        <p:grpSpPr>
          <a:xfrm>
            <a:off x="4290000" y="3888442"/>
            <a:ext cx="864096" cy="432049"/>
            <a:chOff x="3564000" y="4581128"/>
            <a:chExt cx="864096" cy="432048"/>
          </a:xfrm>
        </p:grpSpPr>
        <p:sp>
          <p:nvSpPr>
            <p:cNvPr id="52" name="Ellips 51"/>
            <p:cNvSpPr/>
            <p:nvPr/>
          </p:nvSpPr>
          <p:spPr>
            <a:xfrm>
              <a:off x="3779912" y="4581128"/>
              <a:ext cx="432048" cy="432048"/>
            </a:xfrm>
            <a:prstGeom prst="ellipse">
              <a:avLst/>
            </a:prstGeom>
            <a:solidFill>
              <a:srgbClr val="696C70"/>
            </a:solidFill>
            <a:ln>
              <a:solidFill>
                <a:srgbClr val="696C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53" name="Rektangel 52"/>
            <p:cNvSpPr/>
            <p:nvPr/>
          </p:nvSpPr>
          <p:spPr>
            <a:xfrm>
              <a:off x="3564000" y="4680000"/>
              <a:ext cx="8640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KM2CHAMP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upp 109"/>
          <p:cNvGrpSpPr/>
          <p:nvPr/>
        </p:nvGrpSpPr>
        <p:grpSpPr>
          <a:xfrm>
            <a:off x="3749824" y="4104466"/>
            <a:ext cx="504056" cy="432049"/>
            <a:chOff x="3042000" y="4581128"/>
            <a:chExt cx="504056" cy="432048"/>
          </a:xfrm>
        </p:grpSpPr>
        <p:sp>
          <p:nvSpPr>
            <p:cNvPr id="55" name="Ellips 54"/>
            <p:cNvSpPr/>
            <p:nvPr/>
          </p:nvSpPr>
          <p:spPr>
            <a:xfrm>
              <a:off x="3059832" y="4581128"/>
              <a:ext cx="432048" cy="432048"/>
            </a:xfrm>
            <a:prstGeom prst="ellipse">
              <a:avLst/>
            </a:prstGeom>
            <a:solidFill>
              <a:srgbClr val="3C71B6"/>
            </a:solidFill>
            <a:ln>
              <a:solidFill>
                <a:srgbClr val="3C71B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56" name="Rektangel 55"/>
            <p:cNvSpPr/>
            <p:nvPr/>
          </p:nvSpPr>
          <p:spPr>
            <a:xfrm>
              <a:off x="3042000" y="4687200"/>
              <a:ext cx="50405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DICE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1" name="Grupp 112"/>
          <p:cNvGrpSpPr/>
          <p:nvPr/>
        </p:nvGrpSpPr>
        <p:grpSpPr>
          <a:xfrm>
            <a:off x="4506000" y="4608524"/>
            <a:ext cx="504056" cy="432049"/>
            <a:chOff x="3754800" y="5445224"/>
            <a:chExt cx="504056" cy="432048"/>
          </a:xfrm>
        </p:grpSpPr>
        <p:sp>
          <p:nvSpPr>
            <p:cNvPr id="58" name="Ellips 57"/>
            <p:cNvSpPr/>
            <p:nvPr/>
          </p:nvSpPr>
          <p:spPr>
            <a:xfrm>
              <a:off x="3779912" y="5445224"/>
              <a:ext cx="432048" cy="432048"/>
            </a:xfrm>
            <a:prstGeom prst="ellipse">
              <a:avLst/>
            </a:prstGeom>
            <a:solidFill>
              <a:srgbClr val="3C71B6"/>
            </a:solidFill>
            <a:ln>
              <a:solidFill>
                <a:srgbClr val="3C71B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59" name="Rektangel 58"/>
            <p:cNvSpPr/>
            <p:nvPr/>
          </p:nvSpPr>
          <p:spPr>
            <a:xfrm>
              <a:off x="3754800" y="5544000"/>
              <a:ext cx="50405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LEAP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upp 115"/>
          <p:cNvGrpSpPr/>
          <p:nvPr/>
        </p:nvGrpSpPr>
        <p:grpSpPr>
          <a:xfrm>
            <a:off x="5838056" y="2808311"/>
            <a:ext cx="576064" cy="432048"/>
            <a:chOff x="5173200" y="3314600"/>
            <a:chExt cx="576064" cy="432048"/>
          </a:xfrm>
        </p:grpSpPr>
        <p:sp>
          <p:nvSpPr>
            <p:cNvPr id="61" name="Ellips 60"/>
            <p:cNvSpPr/>
            <p:nvPr/>
          </p:nvSpPr>
          <p:spPr>
            <a:xfrm>
              <a:off x="5201816" y="3314600"/>
              <a:ext cx="432048" cy="432048"/>
            </a:xfrm>
            <a:prstGeom prst="ellipse">
              <a:avLst/>
            </a:prstGeom>
            <a:solidFill>
              <a:srgbClr val="3FAE2A"/>
            </a:solidFill>
            <a:ln>
              <a:solidFill>
                <a:srgbClr val="3FAE2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62" name="Rektangel 61"/>
            <p:cNvSpPr/>
            <p:nvPr/>
          </p:nvSpPr>
          <p:spPr>
            <a:xfrm>
              <a:off x="5173200" y="3420000"/>
              <a:ext cx="57606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AHYP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upp 113"/>
          <p:cNvGrpSpPr/>
          <p:nvPr/>
        </p:nvGrpSpPr>
        <p:grpSpPr>
          <a:xfrm>
            <a:off x="5766048" y="1152127"/>
            <a:ext cx="648072" cy="432048"/>
            <a:chOff x="4860000" y="1412776"/>
            <a:chExt cx="648072" cy="432048"/>
          </a:xfrm>
        </p:grpSpPr>
        <p:sp>
          <p:nvSpPr>
            <p:cNvPr id="64" name="Ellips 63"/>
            <p:cNvSpPr/>
            <p:nvPr/>
          </p:nvSpPr>
          <p:spPr>
            <a:xfrm>
              <a:off x="4932040" y="1412776"/>
              <a:ext cx="432048" cy="432048"/>
            </a:xfrm>
            <a:prstGeom prst="ellipse">
              <a:avLst/>
            </a:prstGeom>
            <a:solidFill>
              <a:srgbClr val="3C71B6"/>
            </a:solidFill>
            <a:ln>
              <a:solidFill>
                <a:srgbClr val="3C71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65" name="Rektangel 64"/>
            <p:cNvSpPr/>
            <p:nvPr/>
          </p:nvSpPr>
          <p:spPr>
            <a:xfrm>
              <a:off x="4860000" y="1504800"/>
              <a:ext cx="64807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e2ctmp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upp 125"/>
          <p:cNvGrpSpPr/>
          <p:nvPr/>
        </p:nvGrpSpPr>
        <p:grpSpPr>
          <a:xfrm>
            <a:off x="6774160" y="2016230"/>
            <a:ext cx="504056" cy="432049"/>
            <a:chOff x="6145200" y="2204864"/>
            <a:chExt cx="504056" cy="432048"/>
          </a:xfrm>
        </p:grpSpPr>
        <p:sp>
          <p:nvSpPr>
            <p:cNvPr id="67" name="Ellips 66"/>
            <p:cNvSpPr/>
            <p:nvPr/>
          </p:nvSpPr>
          <p:spPr>
            <a:xfrm>
              <a:off x="6156176" y="2204864"/>
              <a:ext cx="432048" cy="432048"/>
            </a:xfrm>
            <a:prstGeom prst="ellipse">
              <a:avLst/>
            </a:prstGeom>
            <a:solidFill>
              <a:srgbClr val="3FAE2A"/>
            </a:solidFill>
            <a:ln>
              <a:solidFill>
                <a:srgbClr val="3FAE2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68" name="Rektangel 67"/>
            <p:cNvSpPr/>
            <p:nvPr/>
          </p:nvSpPr>
          <p:spPr>
            <a:xfrm>
              <a:off x="6145200" y="2304000"/>
              <a:ext cx="50405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ASIS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upp 117"/>
          <p:cNvGrpSpPr/>
          <p:nvPr/>
        </p:nvGrpSpPr>
        <p:grpSpPr>
          <a:xfrm>
            <a:off x="6810000" y="3888429"/>
            <a:ext cx="504056" cy="432048"/>
            <a:chOff x="6156176" y="5301208"/>
            <a:chExt cx="504056" cy="432048"/>
          </a:xfrm>
        </p:grpSpPr>
        <p:sp>
          <p:nvSpPr>
            <p:cNvPr id="70" name="Ellips 69"/>
            <p:cNvSpPr/>
            <p:nvPr/>
          </p:nvSpPr>
          <p:spPr>
            <a:xfrm>
              <a:off x="6156176" y="5301208"/>
              <a:ext cx="432048" cy="432048"/>
            </a:xfrm>
            <a:prstGeom prst="ellipse">
              <a:avLst/>
            </a:prstGeom>
            <a:solidFill>
              <a:srgbClr val="3FAE2A"/>
            </a:solidFill>
            <a:ln>
              <a:solidFill>
                <a:srgbClr val="3FAE2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71" name="Rektangel 70"/>
            <p:cNvSpPr/>
            <p:nvPr/>
          </p:nvSpPr>
          <p:spPr>
            <a:xfrm>
              <a:off x="6156176" y="5415608"/>
              <a:ext cx="50405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M2M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upp 120"/>
          <p:cNvGrpSpPr/>
          <p:nvPr/>
        </p:nvGrpSpPr>
        <p:grpSpPr>
          <a:xfrm>
            <a:off x="7872000" y="4896556"/>
            <a:ext cx="557808" cy="432049"/>
            <a:chOff x="7110000" y="5445224"/>
            <a:chExt cx="557808" cy="432048"/>
          </a:xfrm>
        </p:grpSpPr>
        <p:sp>
          <p:nvSpPr>
            <p:cNvPr id="73" name="Ellips 72"/>
            <p:cNvSpPr/>
            <p:nvPr/>
          </p:nvSpPr>
          <p:spPr>
            <a:xfrm>
              <a:off x="7164288" y="5445224"/>
              <a:ext cx="432048" cy="432048"/>
            </a:xfrm>
            <a:prstGeom prst="ellipse">
              <a:avLst/>
            </a:prstGeom>
            <a:solidFill>
              <a:srgbClr val="3FAE2A"/>
            </a:solidFill>
            <a:ln>
              <a:solidFill>
                <a:srgbClr val="3FAE2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74" name="Rektangel 73"/>
            <p:cNvSpPr/>
            <p:nvPr/>
          </p:nvSpPr>
          <p:spPr>
            <a:xfrm>
              <a:off x="7110000" y="5544000"/>
              <a:ext cx="55780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DAWN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upp 122"/>
          <p:cNvGrpSpPr/>
          <p:nvPr/>
        </p:nvGrpSpPr>
        <p:grpSpPr>
          <a:xfrm>
            <a:off x="7422000" y="2808311"/>
            <a:ext cx="648072" cy="432048"/>
            <a:chOff x="5918400" y="2996952"/>
            <a:chExt cx="648072" cy="432048"/>
          </a:xfrm>
        </p:grpSpPr>
        <p:sp>
          <p:nvSpPr>
            <p:cNvPr id="76" name="Ellips 75"/>
            <p:cNvSpPr/>
            <p:nvPr/>
          </p:nvSpPr>
          <p:spPr>
            <a:xfrm>
              <a:off x="5993904" y="2996952"/>
              <a:ext cx="432048" cy="432048"/>
            </a:xfrm>
            <a:prstGeom prst="ellipse">
              <a:avLst/>
            </a:prstGeom>
            <a:solidFill>
              <a:srgbClr val="696C70"/>
            </a:solidFill>
            <a:ln>
              <a:solidFill>
                <a:srgbClr val="696C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77" name="Rektangel 76"/>
            <p:cNvSpPr/>
            <p:nvPr/>
          </p:nvSpPr>
          <p:spPr>
            <a:xfrm>
              <a:off x="5918400" y="3096000"/>
              <a:ext cx="64807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JOKER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2" name="Grupp 124"/>
          <p:cNvGrpSpPr/>
          <p:nvPr/>
        </p:nvGrpSpPr>
        <p:grpSpPr>
          <a:xfrm>
            <a:off x="7134200" y="1368152"/>
            <a:ext cx="864096" cy="432048"/>
            <a:chOff x="6732240" y="2420888"/>
            <a:chExt cx="864096" cy="432048"/>
          </a:xfrm>
        </p:grpSpPr>
        <p:sp>
          <p:nvSpPr>
            <p:cNvPr id="79" name="Ellips 78"/>
            <p:cNvSpPr/>
            <p:nvPr/>
          </p:nvSpPr>
          <p:spPr>
            <a:xfrm>
              <a:off x="6804248" y="2420888"/>
              <a:ext cx="432048" cy="432048"/>
            </a:xfrm>
            <a:prstGeom prst="ellipse">
              <a:avLst/>
            </a:prstGeom>
            <a:solidFill>
              <a:srgbClr val="696C70"/>
            </a:solidFill>
            <a:ln>
              <a:solidFill>
                <a:srgbClr val="696C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0" name="Rektangel 79"/>
            <p:cNvSpPr/>
            <p:nvPr/>
          </p:nvSpPr>
          <p:spPr>
            <a:xfrm>
              <a:off x="6732240" y="2523600"/>
              <a:ext cx="8640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HENSU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5" name="Grupp 118"/>
          <p:cNvGrpSpPr/>
          <p:nvPr/>
        </p:nvGrpSpPr>
        <p:grpSpPr>
          <a:xfrm>
            <a:off x="7350224" y="4104453"/>
            <a:ext cx="864096" cy="432048"/>
            <a:chOff x="5958000" y="4653136"/>
            <a:chExt cx="864096" cy="432048"/>
          </a:xfrm>
        </p:grpSpPr>
        <p:sp>
          <p:nvSpPr>
            <p:cNvPr id="82" name="Ellips 81"/>
            <p:cNvSpPr/>
            <p:nvPr/>
          </p:nvSpPr>
          <p:spPr>
            <a:xfrm>
              <a:off x="6084168" y="4653136"/>
              <a:ext cx="432048" cy="432048"/>
            </a:xfrm>
            <a:prstGeom prst="ellipse">
              <a:avLst/>
            </a:prstGeom>
            <a:solidFill>
              <a:srgbClr val="696C70"/>
            </a:solidFill>
            <a:ln>
              <a:solidFill>
                <a:srgbClr val="696C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3" name="Rektangel 82"/>
            <p:cNvSpPr/>
            <p:nvPr/>
          </p:nvSpPr>
          <p:spPr>
            <a:xfrm>
              <a:off x="5958000" y="4770000"/>
              <a:ext cx="8640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BRESCIA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8" name="Grupp 119"/>
          <p:cNvGrpSpPr/>
          <p:nvPr/>
        </p:nvGrpSpPr>
        <p:grpSpPr>
          <a:xfrm>
            <a:off x="6774160" y="4752528"/>
            <a:ext cx="864096" cy="432048"/>
            <a:chOff x="6588224" y="4869160"/>
            <a:chExt cx="864096" cy="432048"/>
          </a:xfrm>
        </p:grpSpPr>
        <p:sp>
          <p:nvSpPr>
            <p:cNvPr id="85" name="Ellips 84"/>
            <p:cNvSpPr/>
            <p:nvPr/>
          </p:nvSpPr>
          <p:spPr>
            <a:xfrm>
              <a:off x="6804248" y="4869160"/>
              <a:ext cx="432048" cy="432048"/>
            </a:xfrm>
            <a:prstGeom prst="ellipse">
              <a:avLst/>
            </a:prstGeom>
            <a:solidFill>
              <a:srgbClr val="3C71B6"/>
            </a:solidFill>
            <a:ln>
              <a:solidFill>
                <a:srgbClr val="3C71B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6" name="Rektangel 85"/>
            <p:cNvSpPr/>
            <p:nvPr/>
          </p:nvSpPr>
          <p:spPr>
            <a:xfrm>
              <a:off x="6588224" y="4968000"/>
              <a:ext cx="8640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TAIWAN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1" name="Grupp 123"/>
          <p:cNvGrpSpPr/>
          <p:nvPr/>
        </p:nvGrpSpPr>
        <p:grpSpPr>
          <a:xfrm>
            <a:off x="7422232" y="2088231"/>
            <a:ext cx="792088" cy="432048"/>
            <a:chOff x="6570000" y="3068960"/>
            <a:chExt cx="792088" cy="432048"/>
          </a:xfrm>
        </p:grpSpPr>
        <p:sp>
          <p:nvSpPr>
            <p:cNvPr id="88" name="Ellips 87"/>
            <p:cNvSpPr/>
            <p:nvPr/>
          </p:nvSpPr>
          <p:spPr>
            <a:xfrm>
              <a:off x="6660232" y="3068960"/>
              <a:ext cx="432048" cy="432048"/>
            </a:xfrm>
            <a:prstGeom prst="ellipse">
              <a:avLst/>
            </a:prstGeom>
            <a:solidFill>
              <a:srgbClr val="3C71B6"/>
            </a:solidFill>
            <a:ln>
              <a:solidFill>
                <a:srgbClr val="3C71B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89" name="Rektangel 88"/>
            <p:cNvSpPr/>
            <p:nvPr/>
          </p:nvSpPr>
          <p:spPr>
            <a:xfrm>
              <a:off x="6570000" y="3168000"/>
              <a:ext cx="79208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DEFINE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4" name="Grupp 121"/>
          <p:cNvGrpSpPr/>
          <p:nvPr/>
        </p:nvGrpSpPr>
        <p:grpSpPr>
          <a:xfrm>
            <a:off x="6774160" y="2808320"/>
            <a:ext cx="504056" cy="432049"/>
            <a:chOff x="5990400" y="3645024"/>
            <a:chExt cx="504056" cy="432048"/>
          </a:xfrm>
        </p:grpSpPr>
        <p:sp>
          <p:nvSpPr>
            <p:cNvPr id="91" name="Ellips 90"/>
            <p:cNvSpPr/>
            <p:nvPr/>
          </p:nvSpPr>
          <p:spPr>
            <a:xfrm>
              <a:off x="6012160" y="3645024"/>
              <a:ext cx="432048" cy="432048"/>
            </a:xfrm>
            <a:prstGeom prst="ellipse">
              <a:avLst/>
            </a:prstGeom>
            <a:solidFill>
              <a:srgbClr val="3C71B6"/>
            </a:solidFill>
            <a:ln>
              <a:solidFill>
                <a:srgbClr val="3C71B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2" name="Rektangel 91"/>
            <p:cNvSpPr/>
            <p:nvPr/>
          </p:nvSpPr>
          <p:spPr>
            <a:xfrm>
              <a:off x="5990400" y="3744000"/>
              <a:ext cx="50405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GRIT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7" name="Grupp 138"/>
          <p:cNvGrpSpPr/>
          <p:nvPr/>
        </p:nvGrpSpPr>
        <p:grpSpPr>
          <a:xfrm>
            <a:off x="8286328" y="2520287"/>
            <a:ext cx="504056" cy="432049"/>
            <a:chOff x="8280000" y="2708920"/>
            <a:chExt cx="504056" cy="432048"/>
          </a:xfrm>
        </p:grpSpPr>
        <p:sp>
          <p:nvSpPr>
            <p:cNvPr id="94" name="Ellips 93"/>
            <p:cNvSpPr/>
            <p:nvPr/>
          </p:nvSpPr>
          <p:spPr>
            <a:xfrm>
              <a:off x="8316416" y="2708920"/>
              <a:ext cx="432048" cy="432048"/>
            </a:xfrm>
            <a:prstGeom prst="ellipse">
              <a:avLst/>
            </a:prstGeom>
            <a:solidFill>
              <a:srgbClr val="3FAE2A"/>
            </a:solidFill>
            <a:ln>
              <a:solidFill>
                <a:srgbClr val="3FAE2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5" name="Rektangel 94"/>
            <p:cNvSpPr/>
            <p:nvPr/>
          </p:nvSpPr>
          <p:spPr>
            <a:xfrm>
              <a:off x="8280000" y="2808000"/>
              <a:ext cx="50405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SURF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0" name="Grupp 132"/>
          <p:cNvGrpSpPr/>
          <p:nvPr/>
        </p:nvGrpSpPr>
        <p:grpSpPr>
          <a:xfrm>
            <a:off x="8574360" y="1800209"/>
            <a:ext cx="504056" cy="432049"/>
            <a:chOff x="8028384" y="3890664"/>
            <a:chExt cx="504056" cy="432048"/>
          </a:xfrm>
        </p:grpSpPr>
        <p:sp>
          <p:nvSpPr>
            <p:cNvPr id="97" name="Ellips 96"/>
            <p:cNvSpPr/>
            <p:nvPr/>
          </p:nvSpPr>
          <p:spPr>
            <a:xfrm>
              <a:off x="8028384" y="3890664"/>
              <a:ext cx="432048" cy="432048"/>
            </a:xfrm>
            <a:prstGeom prst="ellipse">
              <a:avLst/>
            </a:prstGeom>
            <a:solidFill>
              <a:srgbClr val="696C70"/>
            </a:solidFill>
            <a:ln>
              <a:solidFill>
                <a:srgbClr val="696C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98" name="Rektangel 97"/>
            <p:cNvSpPr/>
            <p:nvPr/>
          </p:nvSpPr>
          <p:spPr>
            <a:xfrm>
              <a:off x="8028384" y="4003200"/>
              <a:ext cx="50405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TINA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3" name="Grupp 130"/>
          <p:cNvGrpSpPr/>
          <p:nvPr/>
        </p:nvGrpSpPr>
        <p:grpSpPr>
          <a:xfrm>
            <a:off x="9078416" y="4680532"/>
            <a:ext cx="504056" cy="432049"/>
            <a:chOff x="8362800" y="5445224"/>
            <a:chExt cx="504056" cy="432048"/>
          </a:xfrm>
        </p:grpSpPr>
        <p:sp>
          <p:nvSpPr>
            <p:cNvPr id="100" name="Ellips 99"/>
            <p:cNvSpPr/>
            <p:nvPr/>
          </p:nvSpPr>
          <p:spPr>
            <a:xfrm>
              <a:off x="8388424" y="5445224"/>
              <a:ext cx="432048" cy="432048"/>
            </a:xfrm>
            <a:prstGeom prst="ellipse">
              <a:avLst/>
            </a:prstGeom>
            <a:solidFill>
              <a:srgbClr val="696C70"/>
            </a:solidFill>
            <a:ln>
              <a:solidFill>
                <a:srgbClr val="696C7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01" name="Rektangel 100"/>
            <p:cNvSpPr/>
            <p:nvPr/>
          </p:nvSpPr>
          <p:spPr>
            <a:xfrm>
              <a:off x="8362800" y="5544000"/>
              <a:ext cx="50405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TISIM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6" name="Grupp 131"/>
          <p:cNvGrpSpPr/>
          <p:nvPr/>
        </p:nvGrpSpPr>
        <p:grpSpPr>
          <a:xfrm>
            <a:off x="8790384" y="4032448"/>
            <a:ext cx="864096" cy="432048"/>
            <a:chOff x="7236000" y="4869160"/>
            <a:chExt cx="864096" cy="432048"/>
          </a:xfrm>
        </p:grpSpPr>
        <p:sp>
          <p:nvSpPr>
            <p:cNvPr id="103" name="Ellips 102"/>
            <p:cNvSpPr/>
            <p:nvPr/>
          </p:nvSpPr>
          <p:spPr>
            <a:xfrm>
              <a:off x="7452320" y="4869160"/>
              <a:ext cx="432048" cy="432048"/>
            </a:xfrm>
            <a:prstGeom prst="ellipse">
              <a:avLst/>
            </a:prstGeom>
            <a:solidFill>
              <a:srgbClr val="3C71B6"/>
            </a:solidFill>
            <a:ln>
              <a:solidFill>
                <a:srgbClr val="3C71B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04" name="Rektangel 103"/>
            <p:cNvSpPr/>
            <p:nvPr/>
          </p:nvSpPr>
          <p:spPr>
            <a:xfrm>
              <a:off x="7236000" y="4975200"/>
              <a:ext cx="8640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FAAN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9" name="Grupp 128"/>
          <p:cNvGrpSpPr/>
          <p:nvPr/>
        </p:nvGrpSpPr>
        <p:grpSpPr>
          <a:xfrm>
            <a:off x="8286328" y="4896544"/>
            <a:ext cx="864096" cy="432048"/>
            <a:chOff x="7541600" y="5445224"/>
            <a:chExt cx="864096" cy="432048"/>
          </a:xfrm>
        </p:grpSpPr>
        <p:sp>
          <p:nvSpPr>
            <p:cNvPr id="106" name="Ellips 105"/>
            <p:cNvSpPr/>
            <p:nvPr/>
          </p:nvSpPr>
          <p:spPr>
            <a:xfrm>
              <a:off x="7740352" y="5445224"/>
              <a:ext cx="432048" cy="432048"/>
            </a:xfrm>
            <a:prstGeom prst="ellipse">
              <a:avLst/>
            </a:prstGeom>
            <a:solidFill>
              <a:srgbClr val="3C71B6"/>
            </a:solidFill>
            <a:ln>
              <a:solidFill>
                <a:srgbClr val="3C71B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07" name="Rektangel 106"/>
            <p:cNvSpPr/>
            <p:nvPr/>
          </p:nvSpPr>
          <p:spPr>
            <a:xfrm>
              <a:off x="7541600" y="5551200"/>
              <a:ext cx="8640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DUVA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2" name="Grupp 134"/>
          <p:cNvGrpSpPr/>
          <p:nvPr/>
        </p:nvGrpSpPr>
        <p:grpSpPr>
          <a:xfrm>
            <a:off x="8574360" y="2952328"/>
            <a:ext cx="864096" cy="432048"/>
            <a:chOff x="7308304" y="3645024"/>
            <a:chExt cx="864096" cy="432048"/>
          </a:xfrm>
        </p:grpSpPr>
        <p:sp>
          <p:nvSpPr>
            <p:cNvPr id="109" name="Ellips 108"/>
            <p:cNvSpPr/>
            <p:nvPr/>
          </p:nvSpPr>
          <p:spPr>
            <a:xfrm>
              <a:off x="7524328" y="3645024"/>
              <a:ext cx="432048" cy="432048"/>
            </a:xfrm>
            <a:prstGeom prst="ellipse">
              <a:avLst/>
            </a:prstGeom>
            <a:solidFill>
              <a:srgbClr val="3C71B6"/>
            </a:solidFill>
            <a:ln>
              <a:solidFill>
                <a:srgbClr val="3C71B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10" name="Rektangel 109"/>
            <p:cNvSpPr/>
            <p:nvPr/>
          </p:nvSpPr>
          <p:spPr>
            <a:xfrm>
              <a:off x="7308304" y="3744000"/>
              <a:ext cx="8640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X-COAT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5" name="Grupp 135"/>
          <p:cNvGrpSpPr/>
          <p:nvPr/>
        </p:nvGrpSpPr>
        <p:grpSpPr>
          <a:xfrm>
            <a:off x="8790384" y="2304264"/>
            <a:ext cx="864096" cy="432049"/>
            <a:chOff x="7668344" y="3068960"/>
            <a:chExt cx="864096" cy="432048"/>
          </a:xfrm>
        </p:grpSpPr>
        <p:sp>
          <p:nvSpPr>
            <p:cNvPr id="112" name="Ellips 111"/>
            <p:cNvSpPr/>
            <p:nvPr/>
          </p:nvSpPr>
          <p:spPr>
            <a:xfrm>
              <a:off x="7884368" y="3068960"/>
              <a:ext cx="432048" cy="432048"/>
            </a:xfrm>
            <a:prstGeom prst="ellipse">
              <a:avLst/>
            </a:prstGeom>
            <a:solidFill>
              <a:srgbClr val="3C71B6"/>
            </a:solidFill>
            <a:ln>
              <a:solidFill>
                <a:srgbClr val="3C71B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13" name="Rektangel 112"/>
            <p:cNvSpPr/>
            <p:nvPr/>
          </p:nvSpPr>
          <p:spPr>
            <a:xfrm>
              <a:off x="7668344" y="3168000"/>
              <a:ext cx="8640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sv-SE" sz="9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MOVEMents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4" name="Rektangel 113"/>
          <p:cNvSpPr/>
          <p:nvPr/>
        </p:nvSpPr>
        <p:spPr>
          <a:xfrm>
            <a:off x="2093640" y="5400600"/>
            <a:ext cx="7552800" cy="404664"/>
          </a:xfrm>
          <a:prstGeom prst="rect">
            <a:avLst/>
          </a:prstGeom>
          <a:solidFill>
            <a:srgbClr val="E75300"/>
          </a:solidFill>
          <a:ln>
            <a:solidFill>
              <a:srgbClr val="E75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Std" pitchFamily="34" charset="0"/>
                <a:cs typeface="Arial" pitchFamily="34" charset="0"/>
              </a:rPr>
              <a:t>FORIC – Research School</a:t>
            </a:r>
          </a:p>
        </p:txBody>
      </p:sp>
      <p:grpSp>
        <p:nvGrpSpPr>
          <p:cNvPr id="108" name="Grupp 139"/>
          <p:cNvGrpSpPr/>
          <p:nvPr/>
        </p:nvGrpSpPr>
        <p:grpSpPr>
          <a:xfrm>
            <a:off x="5261992" y="2088231"/>
            <a:ext cx="720080" cy="432048"/>
            <a:chOff x="4413544" y="3284984"/>
            <a:chExt cx="720080" cy="432048"/>
          </a:xfrm>
        </p:grpSpPr>
        <p:sp>
          <p:nvSpPr>
            <p:cNvPr id="116" name="Ellips 115"/>
            <p:cNvSpPr/>
            <p:nvPr/>
          </p:nvSpPr>
          <p:spPr>
            <a:xfrm>
              <a:off x="4499992" y="3284984"/>
              <a:ext cx="432048" cy="432048"/>
            </a:xfrm>
            <a:prstGeom prst="ellipse">
              <a:avLst/>
            </a:prstGeom>
            <a:solidFill>
              <a:srgbClr val="E75300"/>
            </a:solidFill>
            <a:ln>
              <a:solidFill>
                <a:srgbClr val="E75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17" name="Rektangel 116"/>
            <p:cNvSpPr/>
            <p:nvPr/>
          </p:nvSpPr>
          <p:spPr>
            <a:xfrm>
              <a:off x="4413544" y="3384000"/>
              <a:ext cx="72008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e2mp-rp</a:t>
              </a:r>
            </a:p>
          </p:txBody>
        </p:sp>
      </p:grpSp>
      <p:sp>
        <p:nvSpPr>
          <p:cNvPr id="118" name="Rektangel 117"/>
          <p:cNvSpPr/>
          <p:nvPr/>
        </p:nvSpPr>
        <p:spPr>
          <a:xfrm>
            <a:off x="2093640" y="5815344"/>
            <a:ext cx="7552800" cy="404664"/>
          </a:xfrm>
          <a:prstGeom prst="rect">
            <a:avLst/>
          </a:prstGeom>
          <a:solidFill>
            <a:srgbClr val="3C71B6"/>
          </a:solidFill>
          <a:ln>
            <a:solidFill>
              <a:srgbClr val="3C71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400" dirty="0" err="1">
                <a:latin typeface="Gill Sans Std" pitchFamily="34" charset="0"/>
                <a:cs typeface="Arial" pitchFamily="34" charset="0"/>
              </a:rPr>
              <a:t>Education</a:t>
            </a:r>
            <a:r>
              <a:rPr lang="sv-SE" sz="1400" dirty="0">
                <a:latin typeface="Gill Sans Std" pitchFamily="34" charset="0"/>
                <a:cs typeface="Arial" pitchFamily="34" charset="0"/>
              </a:rPr>
              <a:t> </a:t>
            </a:r>
            <a:r>
              <a:rPr lang="sv-SE" sz="1400" dirty="0" err="1">
                <a:latin typeface="Gill Sans Std" pitchFamily="34" charset="0"/>
                <a:cs typeface="Arial" pitchFamily="34" charset="0"/>
              </a:rPr>
              <a:t>development</a:t>
            </a:r>
            <a:endParaRPr lang="sv-SE" sz="1400" dirty="0">
              <a:latin typeface="Gill Sans Std" pitchFamily="34" charset="0"/>
              <a:cs typeface="Arial" pitchFamily="34" charset="0"/>
            </a:endParaRPr>
          </a:p>
        </p:txBody>
      </p:sp>
      <p:grpSp>
        <p:nvGrpSpPr>
          <p:cNvPr id="111" name="Grupp 114"/>
          <p:cNvGrpSpPr/>
          <p:nvPr/>
        </p:nvGrpSpPr>
        <p:grpSpPr>
          <a:xfrm>
            <a:off x="5334000" y="3960447"/>
            <a:ext cx="432296" cy="432049"/>
            <a:chOff x="4625752" y="2420888"/>
            <a:chExt cx="432296" cy="432048"/>
          </a:xfrm>
        </p:grpSpPr>
        <p:sp>
          <p:nvSpPr>
            <p:cNvPr id="120" name="Ellips 119"/>
            <p:cNvSpPr/>
            <p:nvPr/>
          </p:nvSpPr>
          <p:spPr>
            <a:xfrm>
              <a:off x="4625752" y="2420888"/>
              <a:ext cx="432048" cy="432048"/>
            </a:xfrm>
            <a:prstGeom prst="ellipse">
              <a:avLst/>
            </a:prstGeom>
            <a:solidFill>
              <a:srgbClr val="E75300"/>
            </a:solidFill>
            <a:ln>
              <a:solidFill>
                <a:srgbClr val="E75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21" name="Rektangel 120"/>
            <p:cNvSpPr/>
            <p:nvPr/>
          </p:nvSpPr>
          <p:spPr>
            <a:xfrm>
              <a:off x="4626000" y="2538000"/>
              <a:ext cx="4320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FLIS</a:t>
              </a:r>
            </a:p>
          </p:txBody>
        </p:sp>
      </p:grpSp>
      <p:grpSp>
        <p:nvGrpSpPr>
          <p:cNvPr id="115" name="Grupp 136"/>
          <p:cNvGrpSpPr/>
          <p:nvPr/>
        </p:nvGrpSpPr>
        <p:grpSpPr>
          <a:xfrm>
            <a:off x="8358336" y="4176471"/>
            <a:ext cx="432400" cy="432049"/>
            <a:chOff x="7433648" y="2708920"/>
            <a:chExt cx="432400" cy="432048"/>
          </a:xfrm>
        </p:grpSpPr>
        <p:sp>
          <p:nvSpPr>
            <p:cNvPr id="123" name="Ellips 122"/>
            <p:cNvSpPr/>
            <p:nvPr/>
          </p:nvSpPr>
          <p:spPr>
            <a:xfrm>
              <a:off x="7433648" y="2708920"/>
              <a:ext cx="432048" cy="432048"/>
            </a:xfrm>
            <a:prstGeom prst="ellipse">
              <a:avLst/>
            </a:prstGeom>
            <a:solidFill>
              <a:srgbClr val="E75300"/>
            </a:solidFill>
            <a:ln>
              <a:solidFill>
                <a:srgbClr val="E753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24" name="Rektangel 123"/>
            <p:cNvSpPr/>
            <p:nvPr/>
          </p:nvSpPr>
          <p:spPr>
            <a:xfrm>
              <a:off x="7434000" y="2808000"/>
              <a:ext cx="43204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FLIS</a:t>
              </a:r>
            </a:p>
          </p:txBody>
        </p:sp>
      </p:grpSp>
      <p:cxnSp>
        <p:nvCxnSpPr>
          <p:cNvPr id="125" name="Kurva 124"/>
          <p:cNvCxnSpPr>
            <a:stCxn id="121" idx="0"/>
            <a:endCxn id="124" idx="0"/>
          </p:cNvCxnSpPr>
          <p:nvPr/>
        </p:nvCxnSpPr>
        <p:spPr>
          <a:xfrm rot="16200000" flipH="1">
            <a:off x="6963496" y="2664333"/>
            <a:ext cx="197992" cy="3024440"/>
          </a:xfrm>
          <a:prstGeom prst="curvedConnector3">
            <a:avLst>
              <a:gd name="adj1" fmla="val -115459"/>
            </a:avLst>
          </a:prstGeom>
          <a:ln w="12700" cap="rnd">
            <a:solidFill>
              <a:srgbClr val="696C7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Kurva 125"/>
          <p:cNvCxnSpPr/>
          <p:nvPr/>
        </p:nvCxnSpPr>
        <p:spPr>
          <a:xfrm rot="16260000" flipH="1">
            <a:off x="6107856" y="144304"/>
            <a:ext cx="360000" cy="4500000"/>
          </a:xfrm>
          <a:prstGeom prst="curvedConnector3">
            <a:avLst>
              <a:gd name="adj1" fmla="val -122945"/>
            </a:avLst>
          </a:prstGeom>
          <a:ln w="12700">
            <a:solidFill>
              <a:srgbClr val="696C7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upp 129"/>
          <p:cNvGrpSpPr/>
          <p:nvPr/>
        </p:nvGrpSpPr>
        <p:grpSpPr>
          <a:xfrm>
            <a:off x="5622032" y="4752528"/>
            <a:ext cx="864096" cy="432048"/>
            <a:chOff x="7541600" y="5445224"/>
            <a:chExt cx="864096" cy="432048"/>
          </a:xfrm>
        </p:grpSpPr>
        <p:sp>
          <p:nvSpPr>
            <p:cNvPr id="128" name="Ellips 127"/>
            <p:cNvSpPr/>
            <p:nvPr/>
          </p:nvSpPr>
          <p:spPr>
            <a:xfrm>
              <a:off x="7740352" y="5445224"/>
              <a:ext cx="432048" cy="432048"/>
            </a:xfrm>
            <a:prstGeom prst="ellipse">
              <a:avLst/>
            </a:prstGeom>
            <a:solidFill>
              <a:srgbClr val="3C71B6"/>
            </a:solidFill>
            <a:ln>
              <a:solidFill>
                <a:srgbClr val="3C71B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29" name="Rektangel 128"/>
            <p:cNvSpPr/>
            <p:nvPr/>
          </p:nvSpPr>
          <p:spPr>
            <a:xfrm>
              <a:off x="7541600" y="5551200"/>
              <a:ext cx="864096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DUVA</a:t>
              </a:r>
              <a:endPara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0" name="Kurva 129"/>
          <p:cNvCxnSpPr/>
          <p:nvPr/>
        </p:nvCxnSpPr>
        <p:spPr>
          <a:xfrm rot="16200000" flipH="1">
            <a:off x="7296080" y="3582537"/>
            <a:ext cx="180000" cy="2664000"/>
          </a:xfrm>
          <a:prstGeom prst="curvedConnector3">
            <a:avLst>
              <a:gd name="adj1" fmla="val -120957"/>
            </a:avLst>
          </a:prstGeom>
          <a:ln w="12700" cap="rnd">
            <a:solidFill>
              <a:srgbClr val="696C7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99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Strategic</a:t>
            </a:r>
            <a:r>
              <a:rPr lang="sv-SE" dirty="0" smtClean="0"/>
              <a:t> actions FSCN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201" y="2452711"/>
            <a:ext cx="5105400" cy="3487891"/>
          </a:xfrm>
        </p:spPr>
        <p:txBody>
          <a:bodyPr>
            <a:noAutofit/>
          </a:bodyPr>
          <a:lstStyle/>
          <a:p>
            <a:pPr marL="342891" indent="-342891">
              <a:buFont typeface="+mj-lt"/>
              <a:buAutoNum type="arabicPeriod"/>
            </a:pPr>
            <a:r>
              <a:rPr lang="sv-SE" sz="1800" dirty="0" err="1"/>
              <a:t>energy-efficient</a:t>
            </a:r>
            <a:r>
              <a:rPr lang="sv-SE" sz="1800" dirty="0"/>
              <a:t> </a:t>
            </a:r>
            <a:r>
              <a:rPr lang="sv-SE" sz="1800" dirty="0" err="1"/>
              <a:t>mechanical</a:t>
            </a:r>
            <a:r>
              <a:rPr lang="sv-SE" sz="1800" dirty="0"/>
              <a:t> </a:t>
            </a:r>
            <a:r>
              <a:rPr lang="sv-SE" sz="1800" dirty="0" err="1"/>
              <a:t>pulping</a:t>
            </a:r>
            <a:r>
              <a:rPr lang="sv-SE" sz="1800" dirty="0"/>
              <a:t> (e2mp) </a:t>
            </a:r>
            <a:r>
              <a:rPr lang="sv-SE" sz="1800" dirty="0">
                <a:hlinkClick r:id="rId2"/>
              </a:rPr>
              <a:t>www.e2mpi.se</a:t>
            </a:r>
            <a:endParaRPr lang="sv-SE" sz="1800" dirty="0"/>
          </a:p>
          <a:p>
            <a:pPr marL="342891" indent="-342891">
              <a:buFont typeface="+mj-lt"/>
              <a:buAutoNum type="arabicPeriod"/>
            </a:pPr>
            <a:r>
              <a:rPr lang="sv-SE" sz="1800" dirty="0" err="1"/>
              <a:t>Large</a:t>
            </a:r>
            <a:r>
              <a:rPr lang="sv-SE" sz="1800" dirty="0"/>
              <a:t> </a:t>
            </a:r>
            <a:r>
              <a:rPr lang="sv-SE" sz="1800" dirty="0" err="1"/>
              <a:t>functional</a:t>
            </a:r>
            <a:r>
              <a:rPr lang="sv-SE" sz="1800" dirty="0"/>
              <a:t> </a:t>
            </a:r>
            <a:r>
              <a:rPr lang="sv-SE" sz="1800" dirty="0" err="1"/>
              <a:t>surfaces</a:t>
            </a:r>
            <a:r>
              <a:rPr lang="sv-SE" sz="1800" dirty="0"/>
              <a:t> (KM2)</a:t>
            </a:r>
          </a:p>
          <a:p>
            <a:pPr lvl="1" indent="0">
              <a:buNone/>
            </a:pPr>
            <a:r>
              <a:rPr lang="sv-SE" dirty="0" smtClean="0"/>
              <a:t>Paper-</a:t>
            </a:r>
            <a:r>
              <a:rPr lang="sv-SE" dirty="0" err="1" smtClean="0"/>
              <a:t>based</a:t>
            </a:r>
            <a:r>
              <a:rPr lang="sv-SE" dirty="0" smtClean="0"/>
              <a:t> </a:t>
            </a:r>
            <a:r>
              <a:rPr lang="sv-SE" dirty="0" err="1" smtClean="0"/>
              <a:t>Supercapacitors</a:t>
            </a:r>
            <a:endParaRPr lang="sv-SE" dirty="0"/>
          </a:p>
          <a:p>
            <a:pPr lvl="1" indent="0">
              <a:buNone/>
            </a:pPr>
            <a:r>
              <a:rPr lang="sv-SE" dirty="0" smtClean="0"/>
              <a:t>Paper </a:t>
            </a:r>
            <a:r>
              <a:rPr lang="sv-SE" dirty="0"/>
              <a:t>Solar </a:t>
            </a:r>
            <a:r>
              <a:rPr lang="sv-SE" dirty="0" smtClean="0"/>
              <a:t>Cells</a:t>
            </a:r>
          </a:p>
          <a:p>
            <a:pPr lvl="1" indent="0">
              <a:buNone/>
            </a:pPr>
            <a:r>
              <a:rPr lang="sv-SE" dirty="0" err="1" smtClean="0"/>
              <a:t>Lithium</a:t>
            </a:r>
            <a:r>
              <a:rPr lang="sv-SE" dirty="0" smtClean="0"/>
              <a:t> </a:t>
            </a:r>
            <a:r>
              <a:rPr lang="sv-SE" dirty="0" err="1" smtClean="0"/>
              <a:t>Batteries</a:t>
            </a:r>
            <a:endParaRPr lang="sv-SE" dirty="0"/>
          </a:p>
          <a:p>
            <a:pPr lvl="1" indent="0">
              <a:buNone/>
            </a:pPr>
            <a:r>
              <a:rPr lang="sv-SE" dirty="0" err="1" smtClean="0"/>
              <a:t>Modulit</a:t>
            </a:r>
            <a:endParaRPr lang="sv-SE" dirty="0"/>
          </a:p>
          <a:p>
            <a:r>
              <a:rPr lang="sv-SE" sz="1800" dirty="0"/>
              <a:t>3. Forest as a </a:t>
            </a:r>
            <a:r>
              <a:rPr lang="sv-SE" sz="1800" dirty="0" err="1"/>
              <a:t>resource</a:t>
            </a:r>
            <a:r>
              <a:rPr lang="sv-SE" sz="1800" dirty="0"/>
              <a:t> </a:t>
            </a:r>
            <a:r>
              <a:rPr lang="sv-SE" sz="1800" dirty="0" err="1"/>
              <a:t>industrial</a:t>
            </a:r>
            <a:r>
              <a:rPr lang="sv-SE" sz="1800" dirty="0"/>
              <a:t> college (FORIC) </a:t>
            </a:r>
            <a:r>
              <a:rPr lang="sv-SE" sz="1800" dirty="0">
                <a:hlinkClick r:id="rId3"/>
              </a:rPr>
              <a:t>www.miun.se/foric</a:t>
            </a:r>
            <a:endParaRPr lang="sv-SE" dirty="0"/>
          </a:p>
          <a:p>
            <a:r>
              <a:rPr lang="sv-SE" sz="1800" dirty="0"/>
              <a:t>4. New </a:t>
            </a:r>
            <a:r>
              <a:rPr lang="sv-SE" sz="1800" dirty="0" err="1"/>
              <a:t>cellulosic</a:t>
            </a:r>
            <a:r>
              <a:rPr lang="sv-SE" sz="1800" dirty="0"/>
              <a:t> Materials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00" y="2487000"/>
            <a:ext cx="5180400" cy="3453600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4431-804E-4570-84CE-2CB7E39DD0AC}" type="datetime1">
              <a:rPr lang="sv-SE" smtClean="0"/>
              <a:t>2016-01-21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35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</a:t>
            </a:r>
            <a:r>
              <a:rPr lang="sv-SE" dirty="0" smtClean="0"/>
              <a:t>2mp – </a:t>
            </a:r>
            <a:r>
              <a:rPr lang="sv-SE" dirty="0" err="1" smtClean="0"/>
              <a:t>energy</a:t>
            </a:r>
            <a:r>
              <a:rPr lang="sv-SE" dirty="0" err="1"/>
              <a:t>-</a:t>
            </a:r>
            <a:r>
              <a:rPr lang="sv-SE" dirty="0" err="1" smtClean="0"/>
              <a:t>efficient</a:t>
            </a:r>
            <a:r>
              <a:rPr lang="sv-SE" dirty="0" smtClean="0"/>
              <a:t> </a:t>
            </a:r>
            <a:r>
              <a:rPr lang="sv-SE" dirty="0" err="1" smtClean="0"/>
              <a:t>mechanical</a:t>
            </a:r>
            <a:r>
              <a:rPr lang="sv-SE" dirty="0" smtClean="0"/>
              <a:t> </a:t>
            </a:r>
            <a:r>
              <a:rPr lang="sv-SE" dirty="0" err="1" smtClean="0"/>
              <a:t>pulping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/>
              <a:t>The Core of FSCN’s research and co-production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/>
              <a:t>Research goal: Reduce electrical energy use by 50% in pulp production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/>
              <a:t>Effect on research profile: Keep </a:t>
            </a:r>
            <a:r>
              <a:rPr lang="en-US" sz="1600" u="sng" dirty="0"/>
              <a:t>international</a:t>
            </a:r>
            <a:r>
              <a:rPr lang="en-US" sz="1600" dirty="0"/>
              <a:t> leadership in High-Yield Pulping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sz="1600" dirty="0"/>
              <a:t>Support to TIE vision </a:t>
            </a:r>
          </a:p>
          <a:p>
            <a:pPr lvl="1"/>
            <a:r>
              <a:rPr lang="en-US" sz="1400" dirty="0"/>
              <a:t>Use of wood in </a:t>
            </a:r>
            <a:r>
              <a:rPr lang="en-US" sz="1400" dirty="0" err="1"/>
              <a:t>bioeconomy</a:t>
            </a:r>
            <a:r>
              <a:rPr lang="en-US" sz="1400" dirty="0"/>
              <a:t> </a:t>
            </a:r>
            <a:r>
              <a:rPr lang="en-US" sz="1400" dirty="0">
                <a:sym typeface="Wingdings" pitchFamily="2" charset="2"/>
              </a:rPr>
              <a:t> FORIC</a:t>
            </a:r>
          </a:p>
          <a:p>
            <a:pPr lvl="1"/>
            <a:r>
              <a:rPr lang="en-US" sz="1400" dirty="0">
                <a:sym typeface="Wingdings" pitchFamily="2" charset="2"/>
              </a:rPr>
              <a:t>New applications = AHYP  New Cellulosic Materials</a:t>
            </a:r>
            <a:endParaRPr lang="en-US" sz="1400" dirty="0"/>
          </a:p>
          <a:p>
            <a:endParaRPr lang="sv-SE" sz="4000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5" r="6195"/>
          <a:stretch>
            <a:fillRect/>
          </a:stretch>
        </p:blipFill>
        <p:spPr/>
      </p:pic>
      <p:pic>
        <p:nvPicPr>
          <p:cNvPr id="5" name="Bildobjekt 4" descr="Per_Engstrand_1.jpg"/>
          <p:cNvPicPr>
            <a:picLocks noChangeAspect="1"/>
          </p:cNvPicPr>
          <p:nvPr/>
        </p:nvPicPr>
        <p:blipFill rotWithShape="1">
          <a:blip r:embed="rId3" cstate="print"/>
          <a:srcRect l="13595" t="9170" r="2163" b="11541"/>
          <a:stretch/>
        </p:blipFill>
        <p:spPr>
          <a:xfrm>
            <a:off x="10428305" y="2007003"/>
            <a:ext cx="1352551" cy="1909393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D8800-0995-4C4A-B6F6-6A32F8A1133D}" type="datetime1">
              <a:rPr lang="sv-SE" smtClean="0"/>
              <a:t>2016-01-21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3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KM2 – </a:t>
            </a:r>
            <a:r>
              <a:rPr lang="sv-SE" dirty="0" err="1" smtClean="0"/>
              <a:t>Harvest</a:t>
            </a:r>
            <a:r>
              <a:rPr lang="sv-SE" dirty="0" smtClean="0"/>
              <a:t> and store </a:t>
            </a:r>
            <a:r>
              <a:rPr lang="sv-SE" dirty="0" err="1" smtClean="0"/>
              <a:t>energy</a:t>
            </a:r>
            <a:r>
              <a:rPr lang="sv-SE" dirty="0" smtClean="0"/>
              <a:t> on </a:t>
            </a:r>
            <a:r>
              <a:rPr lang="sv-SE" dirty="0" err="1" smtClean="0"/>
              <a:t>large</a:t>
            </a:r>
            <a:r>
              <a:rPr lang="sv-SE" dirty="0" smtClean="0"/>
              <a:t> </a:t>
            </a:r>
            <a:r>
              <a:rPr lang="sv-SE" dirty="0" err="1" smtClean="0"/>
              <a:t>functional</a:t>
            </a:r>
            <a:r>
              <a:rPr lang="sv-SE" dirty="0" smtClean="0"/>
              <a:t> </a:t>
            </a:r>
            <a:r>
              <a:rPr lang="sv-SE" dirty="0" err="1" smtClean="0"/>
              <a:t>surfaces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/>
              <a:t>Build industrial network of material and equipment manufacturers</a:t>
            </a:r>
          </a:p>
          <a:p>
            <a:r>
              <a:rPr lang="en-US" sz="1600" dirty="0"/>
              <a:t>Research goal: </a:t>
            </a:r>
            <a:r>
              <a:rPr lang="en-US" sz="1700" dirty="0"/>
              <a:t>Manufacturing</a:t>
            </a:r>
            <a:r>
              <a:rPr lang="en-US" sz="1600" dirty="0"/>
              <a:t> and applications for </a:t>
            </a:r>
          </a:p>
          <a:p>
            <a:pPr lvl="1"/>
            <a:r>
              <a:rPr lang="en-US" sz="1600" dirty="0"/>
              <a:t>Renewable energy systems (Harvest and Store)</a:t>
            </a:r>
          </a:p>
          <a:p>
            <a:pPr lvl="1"/>
            <a:r>
              <a:rPr lang="en-US" sz="1600" dirty="0"/>
              <a:t>IT services </a:t>
            </a:r>
            <a:r>
              <a:rPr lang="en-US" sz="1600" dirty="0">
                <a:sym typeface="Wingdings" pitchFamily="2" charset="2"/>
              </a:rPr>
              <a:t> EISS</a:t>
            </a:r>
          </a:p>
          <a:p>
            <a:r>
              <a:rPr lang="en-US" sz="1600" dirty="0"/>
              <a:t>Effect on research profile </a:t>
            </a:r>
          </a:p>
          <a:p>
            <a:pPr lvl="1"/>
            <a:r>
              <a:rPr lang="en-US" sz="1600" dirty="0"/>
              <a:t>International leadership in Nanomaterials Systems</a:t>
            </a:r>
          </a:p>
          <a:p>
            <a:pPr lvl="1"/>
            <a:r>
              <a:rPr lang="en-US" sz="1600" dirty="0"/>
              <a:t>Strong synergy of STC and FSCN</a:t>
            </a:r>
          </a:p>
          <a:p>
            <a:r>
              <a:rPr lang="en-US" sz="1600" dirty="0"/>
              <a:t>Support to TIE vision </a:t>
            </a:r>
          </a:p>
          <a:p>
            <a:pPr lvl="1"/>
            <a:r>
              <a:rPr lang="en-US" sz="1600" dirty="0"/>
              <a:t>Aim at new industrial manufacturing (of “paper”)</a:t>
            </a:r>
          </a:p>
          <a:p>
            <a:pPr lvl="1"/>
            <a:r>
              <a:rPr lang="en-US" sz="1600" dirty="0"/>
              <a:t>Exploit global transition to renewable energy</a:t>
            </a:r>
          </a:p>
          <a:p>
            <a:endParaRPr lang="sv-SE" sz="4000" dirty="0"/>
          </a:p>
        </p:txBody>
      </p:sp>
      <p:pic>
        <p:nvPicPr>
          <p:cNvPr id="6" name="Platshållare för bild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00" y="2488729"/>
            <a:ext cx="5180400" cy="3450147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" t="7545" r="641"/>
          <a:stretch/>
        </p:blipFill>
        <p:spPr>
          <a:xfrm>
            <a:off x="10505408" y="2303060"/>
            <a:ext cx="1345359" cy="1903543"/>
          </a:xfrm>
          <a:prstGeom prst="rect">
            <a:avLst/>
          </a:prstGeo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5FFA3-969F-47FE-9011-E1BEAFAC965D}" type="datetime1">
              <a:rPr lang="sv-SE" smtClean="0"/>
              <a:t>2016-01-21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5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49" y="264421"/>
            <a:ext cx="8440515" cy="5967071"/>
          </a:xfr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199" y="5315706"/>
            <a:ext cx="10515600" cy="652145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FORIC</a:t>
            </a:r>
            <a:br>
              <a:rPr lang="sv-SE" dirty="0" smtClean="0"/>
            </a:br>
            <a:r>
              <a:rPr lang="sv-SE" dirty="0" smtClean="0"/>
              <a:t>Forest as a </a:t>
            </a:r>
            <a:r>
              <a:rPr lang="sv-SE" dirty="0" err="1" smtClean="0"/>
              <a:t>resource</a:t>
            </a:r>
            <a:r>
              <a:rPr lang="sv-SE" dirty="0" smtClean="0"/>
              <a:t> </a:t>
            </a:r>
            <a:r>
              <a:rPr lang="sv-SE" dirty="0" err="1" smtClean="0"/>
              <a:t>industrial</a:t>
            </a:r>
            <a:r>
              <a:rPr lang="sv-SE" dirty="0" smtClean="0"/>
              <a:t> research college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C507E-ACB2-4591-B4A1-2AFB89B54BE8}" type="datetime1">
              <a:rPr lang="sv-SE" smtClean="0"/>
              <a:t>2016-01-21</a:t>
            </a:fld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16</a:t>
            </a:fld>
            <a:endParaRPr lang="sv-SE" dirty="0"/>
          </a:p>
        </p:txBody>
      </p:sp>
      <p:pic>
        <p:nvPicPr>
          <p:cNvPr id="8" name="Bildobjekt 7" descr="Per_Engstrand_1.jpg"/>
          <p:cNvPicPr>
            <a:picLocks noChangeAspect="1"/>
          </p:cNvPicPr>
          <p:nvPr/>
        </p:nvPicPr>
        <p:blipFill rotWithShape="1">
          <a:blip r:embed="rId3" cstate="print"/>
          <a:srcRect l="13595" t="9170" r="2163" b="11541"/>
          <a:stretch/>
        </p:blipFill>
        <p:spPr>
          <a:xfrm>
            <a:off x="10428305" y="2007003"/>
            <a:ext cx="1352551" cy="19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objekt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1" y="321275"/>
            <a:ext cx="9700752" cy="598370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3400" y="949944"/>
            <a:ext cx="10515600" cy="652145"/>
          </a:xfrm>
        </p:spPr>
        <p:txBody>
          <a:bodyPr/>
          <a:lstStyle/>
          <a:p>
            <a:r>
              <a:rPr lang="sv-SE" dirty="0" smtClean="0"/>
              <a:t>FORIC - </a:t>
            </a:r>
            <a:r>
              <a:rPr lang="sv-SE" dirty="0" err="1" smtClean="0"/>
              <a:t>companies</a:t>
            </a:r>
            <a:endParaRPr lang="sv-SE" dirty="0"/>
          </a:p>
        </p:txBody>
      </p:sp>
      <p:sp>
        <p:nvSpPr>
          <p:cNvPr id="5" name="TextBox 13"/>
          <p:cNvSpPr txBox="1"/>
          <p:nvPr/>
        </p:nvSpPr>
        <p:spPr>
          <a:xfrm>
            <a:off x="7694741" y="4986708"/>
            <a:ext cx="18258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3D6DA8"/>
                </a:solidFill>
                <a:latin typeface="Arial Black"/>
                <a:cs typeface="Arial Black"/>
              </a:rPr>
              <a:t>Sundsvall Energi</a:t>
            </a:r>
          </a:p>
        </p:txBody>
      </p:sp>
      <p:sp>
        <p:nvSpPr>
          <p:cNvPr id="6" name="TextBox 16"/>
          <p:cNvSpPr txBox="1"/>
          <p:nvPr/>
        </p:nvSpPr>
        <p:spPr>
          <a:xfrm>
            <a:off x="4236428" y="3005351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>
                <a:solidFill>
                  <a:srgbClr val="3D6DA8"/>
                </a:solidFill>
                <a:latin typeface="Arial Black"/>
                <a:cs typeface="Arial Black"/>
              </a:rPr>
              <a:t>SenseAir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7341601" y="2355335"/>
            <a:ext cx="1474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>
                <a:solidFill>
                  <a:srgbClr val="3D6DA8"/>
                </a:solidFill>
                <a:latin typeface="Arial Black"/>
                <a:cs typeface="Arial Black"/>
              </a:rPr>
              <a:t>SCA Forest </a:t>
            </a:r>
            <a:r>
              <a:rPr lang="sv-SE" sz="1400" dirty="0" err="1">
                <a:solidFill>
                  <a:srgbClr val="3D6DA8"/>
                </a:solidFill>
                <a:latin typeface="Arial Black"/>
                <a:cs typeface="Arial Black"/>
              </a:rPr>
              <a:t>Products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8" name="TextBox 26"/>
          <p:cNvSpPr txBox="1"/>
          <p:nvPr/>
        </p:nvSpPr>
        <p:spPr>
          <a:xfrm>
            <a:off x="5150096" y="3737306"/>
            <a:ext cx="1282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3D6DA8"/>
                </a:solidFill>
                <a:latin typeface="Arial Black"/>
                <a:cs typeface="Arial Black"/>
              </a:rPr>
              <a:t>Stora Enso </a:t>
            </a:r>
          </a:p>
          <a:p>
            <a:r>
              <a:rPr lang="sv-SE" sz="1200" dirty="0">
                <a:solidFill>
                  <a:srgbClr val="3D6DA8"/>
                </a:solidFill>
                <a:latin typeface="Arial Black"/>
                <a:cs typeface="Arial Black"/>
              </a:rPr>
              <a:t>Kvarnsveden</a:t>
            </a:r>
          </a:p>
        </p:txBody>
      </p:sp>
      <p:sp>
        <p:nvSpPr>
          <p:cNvPr id="9" name="TextBox 28"/>
          <p:cNvSpPr txBox="1"/>
          <p:nvPr/>
        </p:nvSpPr>
        <p:spPr>
          <a:xfrm>
            <a:off x="3675043" y="4742918"/>
            <a:ext cx="1224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>
                <a:solidFill>
                  <a:srgbClr val="3D6DA8"/>
                </a:solidFill>
                <a:latin typeface="Arial Black"/>
                <a:cs typeface="Arial Black"/>
              </a:rPr>
              <a:t>Ragn</a:t>
            </a:r>
            <a:r>
              <a:rPr lang="sv-SE" sz="1400" dirty="0">
                <a:solidFill>
                  <a:srgbClr val="3D6DA8"/>
                </a:solidFill>
                <a:latin typeface="Arial Black"/>
                <a:cs typeface="Arial Black"/>
              </a:rPr>
              <a:t> </a:t>
            </a:r>
            <a:r>
              <a:rPr lang="sv-SE" sz="1400" dirty="0" err="1">
                <a:solidFill>
                  <a:srgbClr val="3D6DA8"/>
                </a:solidFill>
                <a:latin typeface="Arial Black"/>
                <a:cs typeface="Arial Black"/>
              </a:rPr>
              <a:t>Sells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10" name="TextBox 30"/>
          <p:cNvSpPr txBox="1"/>
          <p:nvPr/>
        </p:nvSpPr>
        <p:spPr>
          <a:xfrm>
            <a:off x="6209171" y="2826891"/>
            <a:ext cx="8758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3D6DA8"/>
                </a:solidFill>
                <a:latin typeface="Arial Black"/>
                <a:cs typeface="Arial Black"/>
              </a:rPr>
              <a:t>Valmet</a:t>
            </a:r>
          </a:p>
        </p:txBody>
      </p:sp>
      <p:sp>
        <p:nvSpPr>
          <p:cNvPr id="11" name="TextBox 32"/>
          <p:cNvSpPr txBox="1"/>
          <p:nvPr/>
        </p:nvSpPr>
        <p:spPr>
          <a:xfrm>
            <a:off x="4714255" y="2382359"/>
            <a:ext cx="1170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>
                <a:solidFill>
                  <a:srgbClr val="3D6DA8"/>
                </a:solidFill>
                <a:latin typeface="Arial Black"/>
                <a:cs typeface="Arial Black"/>
              </a:rPr>
              <a:t>Skogforsk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12" name="TextBox 34"/>
          <p:cNvSpPr txBox="1"/>
          <p:nvPr/>
        </p:nvSpPr>
        <p:spPr>
          <a:xfrm>
            <a:off x="5881682" y="2225462"/>
            <a:ext cx="1029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3D6DA8"/>
                </a:solidFill>
                <a:latin typeface="Arial Black"/>
                <a:cs typeface="Arial Black"/>
              </a:rPr>
              <a:t>Pulp Eye</a:t>
            </a:r>
          </a:p>
        </p:txBody>
      </p:sp>
      <p:sp>
        <p:nvSpPr>
          <p:cNvPr id="13" name="TextBox 30"/>
          <p:cNvSpPr txBox="1"/>
          <p:nvPr/>
        </p:nvSpPr>
        <p:spPr>
          <a:xfrm>
            <a:off x="2570828" y="3654868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>
                <a:solidFill>
                  <a:srgbClr val="3D6DA8"/>
                </a:solidFill>
                <a:latin typeface="Arial Black"/>
                <a:cs typeface="Arial Black"/>
              </a:rPr>
              <a:t>SCA </a:t>
            </a:r>
            <a:r>
              <a:rPr lang="sv-SE" sz="1400" dirty="0" err="1">
                <a:solidFill>
                  <a:srgbClr val="3D6DA8"/>
                </a:solidFill>
                <a:latin typeface="Arial Black"/>
                <a:cs typeface="Arial Black"/>
              </a:rPr>
              <a:t>Timber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14" name="TextBox 30"/>
          <p:cNvSpPr txBox="1"/>
          <p:nvPr/>
        </p:nvSpPr>
        <p:spPr>
          <a:xfrm>
            <a:off x="3190267" y="1853117"/>
            <a:ext cx="1687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>
                <a:solidFill>
                  <a:srgbClr val="3D6DA8"/>
                </a:solidFill>
                <a:latin typeface="Arial Black"/>
                <a:cs typeface="Arial Black"/>
              </a:rPr>
              <a:t>Sylvestris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  <a:p>
            <a:r>
              <a:rPr lang="sv-SE" sz="1400" dirty="0">
                <a:solidFill>
                  <a:srgbClr val="3D6DA8"/>
                </a:solidFill>
                <a:latin typeface="Arial Black"/>
                <a:cs typeface="Arial Black"/>
              </a:rPr>
              <a:t>Tärnsjö garveri</a:t>
            </a:r>
          </a:p>
        </p:txBody>
      </p:sp>
      <p:sp>
        <p:nvSpPr>
          <p:cNvPr id="15" name="TextBox 30"/>
          <p:cNvSpPr txBox="1"/>
          <p:nvPr/>
        </p:nvSpPr>
        <p:spPr>
          <a:xfrm>
            <a:off x="4966410" y="4554030"/>
            <a:ext cx="1095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>
                <a:solidFill>
                  <a:srgbClr val="3D6DA8"/>
                </a:solidFill>
                <a:latin typeface="Arial Black"/>
                <a:cs typeface="Arial Black"/>
              </a:rPr>
              <a:t>Innventia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6647109" y="4283991"/>
            <a:ext cx="1099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>
                <a:solidFill>
                  <a:srgbClr val="3D6DA8"/>
                </a:solidFill>
                <a:latin typeface="Arial Black"/>
                <a:cs typeface="Arial Black"/>
              </a:rPr>
              <a:t>Frontway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17" name="TextBox 34"/>
          <p:cNvSpPr txBox="1"/>
          <p:nvPr/>
        </p:nvSpPr>
        <p:spPr>
          <a:xfrm>
            <a:off x="4984332" y="4913178"/>
            <a:ext cx="1748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>
                <a:solidFill>
                  <a:srgbClr val="3D6DA8"/>
                </a:solidFill>
                <a:latin typeface="Arial Black"/>
                <a:cs typeface="Arial Black"/>
              </a:rPr>
              <a:t>MoRe</a:t>
            </a:r>
            <a:r>
              <a:rPr lang="sv-SE" sz="1600" dirty="0">
                <a:solidFill>
                  <a:srgbClr val="3D6DA8"/>
                </a:solidFill>
                <a:latin typeface="Arial Black"/>
                <a:cs typeface="Arial Black"/>
              </a:rPr>
              <a:t> </a:t>
            </a:r>
            <a:r>
              <a:rPr lang="sv-SE" sz="1400" dirty="0">
                <a:solidFill>
                  <a:srgbClr val="3D6DA8"/>
                </a:solidFill>
                <a:latin typeface="Arial Black"/>
                <a:cs typeface="Arial Black"/>
              </a:rPr>
              <a:t>research</a:t>
            </a:r>
          </a:p>
        </p:txBody>
      </p:sp>
      <p:sp>
        <p:nvSpPr>
          <p:cNvPr id="18" name="TextBox 34"/>
          <p:cNvSpPr txBox="1"/>
          <p:nvPr/>
        </p:nvSpPr>
        <p:spPr>
          <a:xfrm>
            <a:off x="5426172" y="1333003"/>
            <a:ext cx="911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err="1">
                <a:solidFill>
                  <a:srgbClr val="3D6DA8"/>
                </a:solidFill>
                <a:latin typeface="Arial Black"/>
                <a:cs typeface="Arial Black"/>
              </a:rPr>
              <a:t>Mantex</a:t>
            </a:r>
            <a:endParaRPr lang="sv-SE" sz="1400" dirty="0">
              <a:solidFill>
                <a:srgbClr val="3D6DA8"/>
              </a:solidFill>
              <a:latin typeface="Arial Black"/>
              <a:cs typeface="Arial Black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AC620-B669-4C59-BDAE-A3EB1BDA3F73}" type="datetime1">
              <a:rPr lang="sv-SE" smtClean="0"/>
              <a:t>2016-01-21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0" name="Platshållare för bild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829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New </a:t>
            </a:r>
            <a:r>
              <a:rPr lang="sv-SE" dirty="0" err="1" smtClean="0"/>
              <a:t>cellulosic</a:t>
            </a:r>
            <a:r>
              <a:rPr lang="sv-SE" dirty="0" smtClean="0"/>
              <a:t> materials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Expand FSCNs industrial network</a:t>
            </a:r>
          </a:p>
          <a:p>
            <a:r>
              <a:rPr lang="en-US" sz="1400" dirty="0"/>
              <a:t>Goal: Research program on advanced biomaterials </a:t>
            </a:r>
          </a:p>
          <a:p>
            <a:pPr lvl="1"/>
            <a:r>
              <a:rPr lang="en-US" sz="1400" dirty="0"/>
              <a:t>Water-based cellulose dissolution</a:t>
            </a:r>
          </a:p>
          <a:p>
            <a:pPr lvl="1"/>
            <a:r>
              <a:rPr lang="en-US" sz="1400" dirty="0"/>
              <a:t>Fibrous materials: </a:t>
            </a:r>
            <a:r>
              <a:rPr lang="en-US" sz="1400" dirty="0" err="1"/>
              <a:t>FNMech</a:t>
            </a:r>
            <a:r>
              <a:rPr lang="en-US" sz="1400" dirty="0"/>
              <a:t> and AHYP</a:t>
            </a:r>
          </a:p>
          <a:p>
            <a:r>
              <a:rPr lang="en-US" sz="1400" dirty="0"/>
              <a:t>Effect on research profile</a:t>
            </a:r>
          </a:p>
          <a:p>
            <a:pPr lvl="1"/>
            <a:r>
              <a:rPr lang="en-US" sz="1400" dirty="0"/>
              <a:t>National (</a:t>
            </a:r>
            <a:r>
              <a:rPr lang="en-US" sz="1400" dirty="0" err="1"/>
              <a:t>BioInnovation</a:t>
            </a:r>
            <a:r>
              <a:rPr lang="en-US" sz="1400" dirty="0"/>
              <a:t>) and </a:t>
            </a:r>
            <a:r>
              <a:rPr lang="en-US" sz="1400" u="sng" dirty="0"/>
              <a:t>international</a:t>
            </a:r>
            <a:r>
              <a:rPr lang="en-US" sz="1400" dirty="0"/>
              <a:t> visibility</a:t>
            </a:r>
          </a:p>
          <a:p>
            <a:pPr lvl="1"/>
            <a:r>
              <a:rPr lang="en-US" sz="1400" dirty="0"/>
              <a:t>Link our competence on High-Yield Pulping etc. with KM2</a:t>
            </a:r>
          </a:p>
          <a:p>
            <a:r>
              <a:rPr lang="en-US" sz="1400" dirty="0"/>
              <a:t>Support to TIE vision </a:t>
            </a:r>
          </a:p>
          <a:p>
            <a:pPr lvl="1"/>
            <a:r>
              <a:rPr lang="en-US" sz="1400" dirty="0">
                <a:sym typeface="Wingdings" pitchFamily="2" charset="2"/>
              </a:rPr>
              <a:t>Regional value from </a:t>
            </a:r>
            <a:r>
              <a:rPr lang="en-US" sz="1400" dirty="0" err="1">
                <a:sym typeface="Wingdings" pitchFamily="2" charset="2"/>
              </a:rPr>
              <a:t>BioInnovation</a:t>
            </a:r>
            <a:endParaRPr lang="en-US" sz="1400" dirty="0">
              <a:sym typeface="Wingdings" pitchFamily="2" charset="2"/>
            </a:endParaRPr>
          </a:p>
          <a:p>
            <a:pPr lvl="1"/>
            <a:r>
              <a:rPr lang="en-US" sz="1400" dirty="0">
                <a:sym typeface="Wingdings" pitchFamily="2" charset="2"/>
              </a:rPr>
              <a:t>Prototyping platform with BBA</a:t>
            </a:r>
            <a:endParaRPr lang="en-US" sz="1400" dirty="0"/>
          </a:p>
          <a:p>
            <a:endParaRPr lang="sv-SE" sz="400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202" y="1938812"/>
            <a:ext cx="5352675" cy="424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3"/>
          <a:srcRect l="5448" t="1" r="6297" b="3893"/>
          <a:stretch/>
        </p:blipFill>
        <p:spPr>
          <a:xfrm>
            <a:off x="5351479" y="586579"/>
            <a:ext cx="3058064" cy="1911679"/>
          </a:xfrm>
          <a:prstGeom prst="rect">
            <a:avLst/>
          </a:prstGeom>
        </p:spPr>
      </p:pic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BB0E2-95F2-4C24-8F24-F04361429804}" type="datetime1">
              <a:rPr lang="sv-SE" smtClean="0"/>
              <a:t>2016-01-21</a:t>
            </a:fld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37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53103" y="983854"/>
            <a:ext cx="7912895" cy="652145"/>
          </a:xfrm>
        </p:spPr>
        <p:txBody>
          <a:bodyPr/>
          <a:lstStyle/>
          <a:p>
            <a:r>
              <a:rPr lang="sv-SE" dirty="0" smtClean="0"/>
              <a:t>Science Innovation Day</a:t>
            </a:r>
            <a:endParaRPr lang="sv-SE" dirty="0"/>
          </a:p>
        </p:txBody>
      </p:sp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103" y="4019687"/>
            <a:ext cx="6292323" cy="2030881"/>
          </a:xfrm>
          <a:ln>
            <a:solidFill>
              <a:schemeClr val="tx1"/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482" y="1429792"/>
            <a:ext cx="1321515" cy="4620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Underrubrik 2"/>
          <p:cNvSpPr txBox="1">
            <a:spLocks/>
          </p:cNvSpPr>
          <p:nvPr/>
        </p:nvSpPr>
        <p:spPr>
          <a:xfrm>
            <a:off x="2153103" y="1635995"/>
            <a:ext cx="6436719" cy="1360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/>
              <a:t>Regional innovation conference with FOV and BBA</a:t>
            </a:r>
          </a:p>
          <a:p>
            <a:r>
              <a:rPr lang="da-DK" sz="1800" dirty="0"/>
              <a:t>Research in focus – show our results</a:t>
            </a:r>
          </a:p>
          <a:p>
            <a:r>
              <a:rPr lang="da-DK" sz="1800" dirty="0"/>
              <a:t>Posters and demonstrators – exhibition area</a:t>
            </a:r>
          </a:p>
          <a:p>
            <a:r>
              <a:rPr lang="da-DK" sz="1800" dirty="0"/>
              <a:t>Get new inspiration </a:t>
            </a:r>
          </a:p>
          <a:p>
            <a:r>
              <a:rPr lang="da-DK" sz="1800" dirty="0"/>
              <a:t>Find new partners and cooperation</a:t>
            </a:r>
          </a:p>
        </p:txBody>
      </p:sp>
    </p:spTree>
    <p:extLst>
      <p:ext uri="{BB962C8B-B14F-4D97-AF65-F5344CB8AC3E}">
        <p14:creationId xmlns:p14="http://schemas.microsoft.com/office/powerpoint/2010/main" val="266303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Mid Sweden University 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Arial" charset="0"/>
                <a:ea typeface="MS PGothic" charset="0"/>
              </a:rPr>
              <a:t>13 000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Students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450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Independent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courses </a:t>
            </a: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46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Educational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programs </a:t>
            </a: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30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Master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programs </a:t>
            </a: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190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Graduate 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students</a:t>
            </a: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Arial" charset="0"/>
                <a:ea typeface="MS PGothic" charset="0"/>
              </a:rPr>
              <a:t>1 000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Employees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91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Professors 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Arial" charset="0"/>
                <a:ea typeface="MS PGothic" charset="0"/>
              </a:rPr>
              <a:t>928 </a:t>
            </a:r>
            <a:r>
              <a:rPr lang="sv-SE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Million </a:t>
            </a:r>
            <a:r>
              <a:rPr lang="sv-SE" dirty="0">
                <a:solidFill>
                  <a:srgbClr val="000000"/>
                </a:solidFill>
                <a:latin typeface="Arial" charset="0"/>
                <a:ea typeface="MS PGothic" charset="0"/>
              </a:rPr>
              <a:t>SEK </a:t>
            </a:r>
            <a:r>
              <a:rPr lang="sv-SE" dirty="0" err="1">
                <a:solidFill>
                  <a:srgbClr val="000000"/>
                </a:solidFill>
                <a:latin typeface="Arial" charset="0"/>
                <a:ea typeface="MS PGothic" charset="0"/>
              </a:rPr>
              <a:t>turnover</a:t>
            </a:r>
            <a:r>
              <a:rPr lang="sv-SE" dirty="0">
                <a:solidFill>
                  <a:srgbClr val="000000"/>
                </a:solidFill>
                <a:latin typeface="Arial" charset="0"/>
                <a:ea typeface="MS PGothic" charset="0"/>
              </a:rPr>
              <a:t> </a:t>
            </a:r>
          </a:p>
          <a:p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5" b="24635"/>
          <a:stretch>
            <a:fillRect/>
          </a:stretch>
        </p:blipFill>
        <p:spPr/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9704-EBE2-4468-890E-5696EE35C7A4}" type="datetime1">
              <a:rPr lang="sv-SE" smtClean="0"/>
              <a:t>2016-01-21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15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Business Innovation Day</a:t>
            </a:r>
            <a:endParaRPr lang="sv-SE" dirty="0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43" y="3011548"/>
            <a:ext cx="2267219" cy="3216648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Underrubrik 2"/>
          <p:cNvSpPr txBox="1">
            <a:spLocks/>
          </p:cNvSpPr>
          <p:nvPr/>
        </p:nvSpPr>
        <p:spPr>
          <a:xfrm>
            <a:off x="2153103" y="2208555"/>
            <a:ext cx="4474915" cy="788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800" dirty="0"/>
              <a:t>AIM-Day for company challenges</a:t>
            </a:r>
          </a:p>
          <a:p>
            <a:r>
              <a:rPr lang="da-DK" sz="1800" dirty="0"/>
              <a:t>Documentation</a:t>
            </a:r>
          </a:p>
          <a:p>
            <a:r>
              <a:rPr lang="da-DK" sz="1800" dirty="0"/>
              <a:t>Startpoint of new projects</a:t>
            </a:r>
          </a:p>
          <a:p>
            <a:r>
              <a:rPr lang="da-DK" sz="1800" dirty="0"/>
              <a:t>Until now:</a:t>
            </a:r>
          </a:p>
          <a:p>
            <a:pPr lvl="1"/>
            <a:r>
              <a:rPr lang="da-DK" sz="1600" dirty="0"/>
              <a:t>25 company challenges</a:t>
            </a:r>
          </a:p>
          <a:p>
            <a:pPr lvl="1"/>
            <a:r>
              <a:rPr lang="da-DK" sz="1600" dirty="0"/>
              <a:t>9 new research projects</a:t>
            </a:r>
          </a:p>
          <a:p>
            <a:endParaRPr lang="da-DK" sz="1800" dirty="0"/>
          </a:p>
          <a:p>
            <a:endParaRPr lang="da-DK" sz="1800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105" y="4741997"/>
            <a:ext cx="5447503" cy="15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Spin-offs</a:t>
            </a:r>
            <a:endParaRPr lang="sv-SE" dirty="0"/>
          </a:p>
        </p:txBody>
      </p:sp>
      <p:grpSp>
        <p:nvGrpSpPr>
          <p:cNvPr id="14" name="Group 31"/>
          <p:cNvGrpSpPr/>
          <p:nvPr/>
        </p:nvGrpSpPr>
        <p:grpSpPr>
          <a:xfrm>
            <a:off x="4550178" y="1542419"/>
            <a:ext cx="7072277" cy="4890297"/>
            <a:chOff x="1276692" y="758148"/>
            <a:chExt cx="7458317" cy="5233216"/>
          </a:xfrm>
        </p:grpSpPr>
        <p:sp>
          <p:nvSpPr>
            <p:cNvPr id="15" name="Isosceles Triangle 32"/>
            <p:cNvSpPr/>
            <p:nvPr/>
          </p:nvSpPr>
          <p:spPr bwMode="auto">
            <a:xfrm>
              <a:off x="2719994" y="1622451"/>
              <a:ext cx="3623654" cy="3150790"/>
            </a:xfrm>
            <a:prstGeom prst="triangle">
              <a:avLst/>
            </a:prstGeom>
            <a:gradFill>
              <a:gsLst>
                <a:gs pos="0">
                  <a:srgbClr val="FFF0AA">
                    <a:lumMod val="90000"/>
                  </a:srgbClr>
                </a:gs>
                <a:gs pos="50000">
                  <a:srgbClr val="FFE600">
                    <a:tint val="44500"/>
                    <a:satMod val="160000"/>
                  </a:srgbClr>
                </a:gs>
                <a:gs pos="100000">
                  <a:srgbClr val="FFE600">
                    <a:tint val="23500"/>
                    <a:satMod val="160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3200" b="1" kern="0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16" name="TextBox 33"/>
            <p:cNvSpPr txBox="1"/>
            <p:nvPr/>
          </p:nvSpPr>
          <p:spPr>
            <a:xfrm>
              <a:off x="3091981" y="1673210"/>
              <a:ext cx="2900402" cy="691653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v-SE" b="1" kern="0" dirty="0">
                  <a:solidFill>
                    <a:schemeClr val="accent4"/>
                  </a:solidFill>
                  <a:latin typeface="+mj-lt"/>
                </a:rPr>
                <a:t>Concrete </a:t>
              </a: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v-SE" b="1" kern="0" dirty="0">
                  <a:solidFill>
                    <a:schemeClr val="accent4"/>
                  </a:solidFill>
                  <a:latin typeface="+mj-lt"/>
                </a:rPr>
                <a:t>new business</a:t>
              </a:r>
              <a:endParaRPr lang="sv-SE" kern="0" dirty="0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17" name="Circular Arrow 34"/>
            <p:cNvSpPr/>
            <p:nvPr/>
          </p:nvSpPr>
          <p:spPr bwMode="auto">
            <a:xfrm rot="18746954">
              <a:off x="990007" y="2367896"/>
              <a:ext cx="4004196" cy="1779590"/>
            </a:xfrm>
            <a:prstGeom prst="circularArrow">
              <a:avLst>
                <a:gd name="adj1" fmla="val 8273"/>
                <a:gd name="adj2" fmla="val 681407"/>
                <a:gd name="adj3" fmla="val 20680466"/>
                <a:gd name="adj4" fmla="val 10791380"/>
                <a:gd name="adj5" fmla="val 20065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2400" kern="0">
                <a:solidFill>
                  <a:srgbClr val="000000"/>
                </a:solidFill>
                <a:latin typeface="Times" pitchFamily="76" charset="0"/>
              </a:endParaRPr>
            </a:p>
          </p:txBody>
        </p:sp>
        <p:sp>
          <p:nvSpPr>
            <p:cNvPr id="18" name="Circular Arrow 35"/>
            <p:cNvSpPr/>
            <p:nvPr/>
          </p:nvSpPr>
          <p:spPr bwMode="auto">
            <a:xfrm rot="3380198">
              <a:off x="4106420" y="2091828"/>
              <a:ext cx="3478539" cy="2050083"/>
            </a:xfrm>
            <a:prstGeom prst="circularArrow">
              <a:avLst>
                <a:gd name="adj1" fmla="val 8273"/>
                <a:gd name="adj2" fmla="val 679385"/>
                <a:gd name="adj3" fmla="val 20680466"/>
                <a:gd name="adj4" fmla="val 11059484"/>
                <a:gd name="adj5" fmla="val 16742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2400" kern="0">
                <a:solidFill>
                  <a:srgbClr val="000000"/>
                </a:solidFill>
                <a:latin typeface="Times" pitchFamily="76" charset="0"/>
              </a:endParaRPr>
            </a:p>
          </p:txBody>
        </p:sp>
        <p:sp>
          <p:nvSpPr>
            <p:cNvPr id="19" name="TextBox 36"/>
            <p:cNvSpPr txBox="1"/>
            <p:nvPr/>
          </p:nvSpPr>
          <p:spPr>
            <a:xfrm>
              <a:off x="4553095" y="4255413"/>
              <a:ext cx="2696863" cy="6916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v-SE" b="1" kern="0" dirty="0" err="1">
                  <a:solidFill>
                    <a:schemeClr val="accent4"/>
                  </a:solidFill>
                  <a:latin typeface="+mj-lt"/>
                </a:rPr>
                <a:t>Unique</a:t>
              </a:r>
              <a:r>
                <a:rPr lang="sv-SE" b="1" kern="0" dirty="0">
                  <a:solidFill>
                    <a:schemeClr val="accent4"/>
                  </a:solidFill>
                  <a:latin typeface="+mj-lt"/>
                </a:rPr>
                <a:t> support to </a:t>
              </a:r>
              <a:r>
                <a:rPr lang="sv-SE" b="1" kern="0" dirty="0" err="1">
                  <a:solidFill>
                    <a:schemeClr val="accent4"/>
                  </a:solidFill>
                  <a:latin typeface="+mj-lt"/>
                </a:rPr>
                <a:t>industry</a:t>
              </a:r>
              <a:endParaRPr lang="sv-SE" b="1" kern="0" dirty="0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20" name="TextBox 37"/>
            <p:cNvSpPr txBox="1"/>
            <p:nvPr/>
          </p:nvSpPr>
          <p:spPr>
            <a:xfrm>
              <a:off x="1957311" y="4263780"/>
              <a:ext cx="1881776" cy="6916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v-SE" b="1" kern="0" dirty="0" err="1">
                  <a:solidFill>
                    <a:schemeClr val="accent4"/>
                  </a:solidFill>
                  <a:latin typeface="+mj-lt"/>
                </a:rPr>
                <a:t>World-class</a:t>
              </a:r>
              <a:r>
                <a:rPr lang="sv-SE" b="1" kern="0" dirty="0">
                  <a:solidFill>
                    <a:schemeClr val="accent4"/>
                  </a:solidFill>
                  <a:latin typeface="+mj-lt"/>
                </a:rPr>
                <a:t> science</a:t>
              </a:r>
            </a:p>
          </p:txBody>
        </p:sp>
        <p:sp>
          <p:nvSpPr>
            <p:cNvPr id="21" name="Circular Arrow 40"/>
            <p:cNvSpPr/>
            <p:nvPr/>
          </p:nvSpPr>
          <p:spPr bwMode="auto">
            <a:xfrm rot="10800000">
              <a:off x="1883387" y="3584237"/>
              <a:ext cx="5221844" cy="2375153"/>
            </a:xfrm>
            <a:prstGeom prst="circularArrow">
              <a:avLst>
                <a:gd name="adj1" fmla="val 8273"/>
                <a:gd name="adj2" fmla="val 720622"/>
                <a:gd name="adj3" fmla="val 20680466"/>
                <a:gd name="adj4" fmla="val 10945480"/>
                <a:gd name="adj5" fmla="val 20065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2400" kern="0">
                <a:solidFill>
                  <a:srgbClr val="000000"/>
                </a:solidFill>
                <a:latin typeface="Times" pitchFamily="76" charset="0"/>
              </a:endParaRPr>
            </a:p>
          </p:txBody>
        </p:sp>
        <p:pic>
          <p:nvPicPr>
            <p:cNvPr id="22" name="Bildobjekt 34" descr="originallogotyp_chemseq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5231" y="2875940"/>
              <a:ext cx="635590" cy="57730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Bildobjekt 32" descr="SensibleSolution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5865" y="1092697"/>
              <a:ext cx="1149144" cy="64773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Bildobjekt 33" descr="TalkbackDesig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0267" y="950537"/>
              <a:ext cx="620068" cy="69723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76692" y="2156242"/>
              <a:ext cx="1571905" cy="441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754957" y="1161992"/>
              <a:ext cx="1084129" cy="750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7" name="Circular Arrow 46"/>
            <p:cNvSpPr/>
            <p:nvPr/>
          </p:nvSpPr>
          <p:spPr bwMode="auto">
            <a:xfrm rot="19928718" flipV="1">
              <a:off x="5246675" y="758148"/>
              <a:ext cx="2124469" cy="1467257"/>
            </a:xfrm>
            <a:prstGeom prst="circularArrow">
              <a:avLst>
                <a:gd name="adj1" fmla="val 8273"/>
                <a:gd name="adj2" fmla="val 679385"/>
                <a:gd name="adj3" fmla="val 20680466"/>
                <a:gd name="adj4" fmla="val 11059484"/>
                <a:gd name="adj5" fmla="val 16742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2400" kern="0">
                <a:solidFill>
                  <a:srgbClr val="000000"/>
                </a:solidFill>
                <a:latin typeface="Times" pitchFamily="76" charset="0"/>
              </a:endParaRPr>
            </a:p>
          </p:txBody>
        </p:sp>
        <p:sp>
          <p:nvSpPr>
            <p:cNvPr id="28" name="Circular Arrow 47"/>
            <p:cNvSpPr/>
            <p:nvPr/>
          </p:nvSpPr>
          <p:spPr bwMode="auto">
            <a:xfrm>
              <a:off x="2729551" y="4258102"/>
              <a:ext cx="3766783" cy="1733262"/>
            </a:xfrm>
            <a:prstGeom prst="circularArrow">
              <a:avLst>
                <a:gd name="adj1" fmla="val 8273"/>
                <a:gd name="adj2" fmla="val 720622"/>
                <a:gd name="adj3" fmla="val 20680466"/>
                <a:gd name="adj4" fmla="val 10945480"/>
                <a:gd name="adj5" fmla="val 20065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2400" kern="0">
                <a:solidFill>
                  <a:srgbClr val="000000"/>
                </a:solidFill>
                <a:latin typeface="Times" pitchFamily="76" charset="0"/>
              </a:endParaRPr>
            </a:p>
          </p:txBody>
        </p:sp>
        <p:sp>
          <p:nvSpPr>
            <p:cNvPr id="29" name="Circular Arrow 48"/>
            <p:cNvSpPr/>
            <p:nvPr/>
          </p:nvSpPr>
          <p:spPr bwMode="auto">
            <a:xfrm rot="6968766">
              <a:off x="2427820" y="2650055"/>
              <a:ext cx="2823451" cy="1523502"/>
            </a:xfrm>
            <a:prstGeom prst="circularArrow">
              <a:avLst>
                <a:gd name="adj1" fmla="val 8273"/>
                <a:gd name="adj2" fmla="val 735227"/>
                <a:gd name="adj3" fmla="val 20680466"/>
                <a:gd name="adj4" fmla="val 11059484"/>
                <a:gd name="adj5" fmla="val 16742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2400" kern="0">
                <a:solidFill>
                  <a:srgbClr val="000000"/>
                </a:solidFill>
                <a:latin typeface="Times" pitchFamily="76" charset="0"/>
              </a:endParaRPr>
            </a:p>
          </p:txBody>
        </p:sp>
        <p:sp>
          <p:nvSpPr>
            <p:cNvPr id="30" name="Rectangle 49"/>
            <p:cNvSpPr/>
            <p:nvPr/>
          </p:nvSpPr>
          <p:spPr>
            <a:xfrm>
              <a:off x="4881318" y="1175655"/>
              <a:ext cx="1103847" cy="362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v-SE" sz="1600" b="1" kern="0" dirty="0">
                  <a:solidFill>
                    <a:srgbClr val="797979"/>
                  </a:solidFill>
                  <a:latin typeface="Helvetica"/>
                </a:rPr>
                <a:t>hysch</a:t>
              </a:r>
            </a:p>
          </p:txBody>
        </p:sp>
      </p:grp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3659-B62D-493E-87FF-8ECDB593C6D3}" type="datetime1">
              <a:rPr lang="sv-SE" smtClean="0"/>
              <a:t>2016-01-21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95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Research to </a:t>
            </a:r>
            <a:r>
              <a:rPr lang="sv-SE" dirty="0" err="1" smtClean="0"/>
              <a:t>develop</a:t>
            </a:r>
            <a:r>
              <a:rPr lang="sv-SE" dirty="0" smtClean="0"/>
              <a:t> </a:t>
            </a:r>
            <a:r>
              <a:rPr lang="sv-SE" dirty="0" err="1" smtClean="0"/>
              <a:t>knowledge</a:t>
            </a:r>
            <a:r>
              <a:rPr lang="sv-SE" dirty="0" smtClean="0"/>
              <a:t> and </a:t>
            </a:r>
            <a:r>
              <a:rPr lang="sv-SE" dirty="0" err="1" smtClean="0"/>
              <a:t>opportunities</a:t>
            </a:r>
            <a:r>
              <a:rPr lang="sv-SE" dirty="0" smtClean="0"/>
              <a:t>!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KK_ENG_CMY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8088" y="5666421"/>
            <a:ext cx="2515959" cy="400631"/>
          </a:xfrm>
          <a:prstGeom prst="rect">
            <a:avLst/>
          </a:prstGeom>
        </p:spPr>
      </p:pic>
      <p:pic>
        <p:nvPicPr>
          <p:cNvPr id="6" name="Bildobjekt 5" descr="LST2-C-CMYK-S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1944" y="4882814"/>
            <a:ext cx="1137799" cy="1184236"/>
          </a:xfrm>
          <a:prstGeom prst="rect">
            <a:avLst/>
          </a:prstGeom>
        </p:spPr>
      </p:pic>
      <p:pic>
        <p:nvPicPr>
          <p:cNvPr id="7" name="Bildobjekt 6" descr="EMH_Logotyp_RG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2325" y="5524619"/>
            <a:ext cx="2158631" cy="456460"/>
          </a:xfrm>
          <a:prstGeom prst="rect">
            <a:avLst/>
          </a:prstGeom>
        </p:spPr>
      </p:pic>
      <p:pic>
        <p:nvPicPr>
          <p:cNvPr id="8" name="Bildobjekt 7" descr="EUlogo_Inv_eng_c_RG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72677" y="4593139"/>
            <a:ext cx="1283815" cy="1387940"/>
          </a:xfrm>
          <a:prstGeom prst="rect">
            <a:avLst/>
          </a:prstGeom>
        </p:spPr>
      </p:pic>
      <p:sp>
        <p:nvSpPr>
          <p:cNvPr id="9" name="Platshållare fö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91FF-D157-4A31-88D6-253B1BC0407A}" type="datetime1">
              <a:rPr lang="sv-SE" smtClean="0"/>
              <a:t>2016-01-21</a:t>
            </a:fld>
            <a:endParaRPr lang="sv-SE"/>
          </a:p>
        </p:txBody>
      </p:sp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22</a:t>
            </a:fld>
            <a:endParaRPr lang="sv-SE"/>
          </a:p>
        </p:txBody>
      </p:sp>
      <p:sp>
        <p:nvSpPr>
          <p:cNvPr id="20" name="Platshållare för bild 19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0341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Research </a:t>
            </a:r>
            <a:r>
              <a:rPr lang="sv-SE" dirty="0" err="1" smtClean="0"/>
              <a:t>development</a:t>
            </a:r>
            <a:r>
              <a:rPr lang="sv-SE" dirty="0" smtClean="0"/>
              <a:t> at Mid Sweden University</a:t>
            </a:r>
            <a:endParaRPr lang="sv-SE" dirty="0"/>
          </a:p>
        </p:txBody>
      </p:sp>
      <p:graphicFrame>
        <p:nvGraphicFramePr>
          <p:cNvPr id="5" name="Platshållare för bild 4"/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1629951110"/>
              </p:ext>
            </p:extLst>
          </p:nvPr>
        </p:nvGraphicFramePr>
        <p:xfrm>
          <a:off x="838202" y="2235203"/>
          <a:ext cx="5562601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ruta 10"/>
          <p:cNvSpPr txBox="1">
            <a:spLocks noChangeArrowheads="1"/>
          </p:cNvSpPr>
          <p:nvPr/>
        </p:nvSpPr>
        <p:spPr bwMode="auto">
          <a:xfrm>
            <a:off x="7202103" y="3261182"/>
            <a:ext cx="3594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800" dirty="0" err="1">
                <a:latin typeface="+mj-lt"/>
              </a:rPr>
              <a:t>Government</a:t>
            </a:r>
            <a:r>
              <a:rPr lang="sv-SE" sz="1800" dirty="0">
                <a:latin typeface="+mj-lt"/>
              </a:rPr>
              <a:t> </a:t>
            </a:r>
            <a:r>
              <a:rPr lang="sv-SE" sz="1800" dirty="0" err="1">
                <a:latin typeface="+mj-lt"/>
              </a:rPr>
              <a:t>funding</a:t>
            </a:r>
            <a:r>
              <a:rPr lang="sv-SE" sz="1800" dirty="0">
                <a:latin typeface="+mj-lt"/>
              </a:rPr>
              <a:t> (MSEK)</a:t>
            </a:r>
          </a:p>
        </p:txBody>
      </p:sp>
      <p:sp>
        <p:nvSpPr>
          <p:cNvPr id="7" name="textruta 11"/>
          <p:cNvSpPr txBox="1">
            <a:spLocks noChangeArrowheads="1"/>
          </p:cNvSpPr>
          <p:nvPr/>
        </p:nvSpPr>
        <p:spPr bwMode="auto">
          <a:xfrm>
            <a:off x="7202100" y="3668195"/>
            <a:ext cx="312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800" dirty="0" err="1">
                <a:latin typeface="Arial" charset="0"/>
              </a:rPr>
              <a:t>External</a:t>
            </a:r>
            <a:r>
              <a:rPr lang="sv-SE" sz="1800" dirty="0">
                <a:latin typeface="Arial" charset="0"/>
              </a:rPr>
              <a:t> </a:t>
            </a:r>
            <a:r>
              <a:rPr lang="sv-SE" sz="1800" dirty="0" err="1">
                <a:latin typeface="Arial" charset="0"/>
              </a:rPr>
              <a:t>funding</a:t>
            </a:r>
            <a:r>
              <a:rPr lang="sv-SE" sz="1800" dirty="0">
                <a:latin typeface="Arial" charset="0"/>
              </a:rPr>
              <a:t> (MSEK)</a:t>
            </a:r>
          </a:p>
        </p:txBody>
      </p:sp>
      <p:sp>
        <p:nvSpPr>
          <p:cNvPr id="8" name="textruta 12"/>
          <p:cNvSpPr txBox="1">
            <a:spLocks noChangeArrowheads="1"/>
          </p:cNvSpPr>
          <p:nvPr/>
        </p:nvSpPr>
        <p:spPr bwMode="auto">
          <a:xfrm>
            <a:off x="7202100" y="4075208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800" dirty="0">
                <a:latin typeface="Arial" charset="0"/>
              </a:rPr>
              <a:t>Professors</a:t>
            </a:r>
          </a:p>
        </p:txBody>
      </p:sp>
      <p:sp>
        <p:nvSpPr>
          <p:cNvPr id="9" name="textruta 13"/>
          <p:cNvSpPr txBox="1">
            <a:spLocks noChangeArrowheads="1"/>
          </p:cNvSpPr>
          <p:nvPr/>
        </p:nvSpPr>
        <p:spPr bwMode="auto">
          <a:xfrm>
            <a:off x="7202100" y="2854169"/>
            <a:ext cx="312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sv-SE" sz="1800" dirty="0">
                <a:latin typeface="Arial" charset="0"/>
              </a:rPr>
              <a:t>PhD Students</a:t>
            </a:r>
          </a:p>
        </p:txBody>
      </p:sp>
      <p:sp>
        <p:nvSpPr>
          <p:cNvPr id="10" name="Rektangel 14"/>
          <p:cNvSpPr>
            <a:spLocks noChangeArrowheads="1"/>
          </p:cNvSpPr>
          <p:nvPr/>
        </p:nvSpPr>
        <p:spPr bwMode="auto">
          <a:xfrm>
            <a:off x="6850711" y="2944647"/>
            <a:ext cx="142875" cy="144463"/>
          </a:xfrm>
          <a:prstGeom prst="rect">
            <a:avLst/>
          </a:prstGeom>
          <a:solidFill>
            <a:srgbClr val="0D76B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Rektangel 15"/>
          <p:cNvSpPr>
            <a:spLocks noChangeArrowheads="1"/>
          </p:cNvSpPr>
          <p:nvPr/>
        </p:nvSpPr>
        <p:spPr bwMode="auto">
          <a:xfrm>
            <a:off x="6850711" y="3373620"/>
            <a:ext cx="142875" cy="144463"/>
          </a:xfrm>
          <a:prstGeom prst="rect">
            <a:avLst/>
          </a:prstGeom>
          <a:solidFill>
            <a:srgbClr val="3FAE2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Rektangel 16"/>
          <p:cNvSpPr>
            <a:spLocks noChangeArrowheads="1"/>
          </p:cNvSpPr>
          <p:nvPr/>
        </p:nvSpPr>
        <p:spPr bwMode="auto">
          <a:xfrm>
            <a:off x="6850711" y="3780633"/>
            <a:ext cx="142875" cy="144463"/>
          </a:xfrm>
          <a:prstGeom prst="rect">
            <a:avLst/>
          </a:prstGeom>
          <a:solidFill>
            <a:srgbClr val="AEA2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Rektangel 17"/>
          <p:cNvSpPr>
            <a:spLocks noChangeArrowheads="1"/>
          </p:cNvSpPr>
          <p:nvPr/>
        </p:nvSpPr>
        <p:spPr bwMode="auto">
          <a:xfrm>
            <a:off x="6850711" y="4187647"/>
            <a:ext cx="142875" cy="144463"/>
          </a:xfrm>
          <a:prstGeom prst="rect">
            <a:avLst/>
          </a:prstGeom>
          <a:solidFill>
            <a:srgbClr val="FFA4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05843-ABB5-4E30-A434-F2E929D61E66}" type="datetime1">
              <a:rPr lang="sv-SE" smtClean="0"/>
              <a:t>2016-01-21</a:t>
            </a:fld>
            <a:endParaRPr lang="sv-SE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36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FSCN - Research </a:t>
            </a:r>
            <a:r>
              <a:rPr lang="sv-SE" dirty="0"/>
              <a:t>on </a:t>
            </a:r>
            <a:r>
              <a:rPr lang="sv-SE" dirty="0" err="1"/>
              <a:t>manufacturing</a:t>
            </a:r>
            <a:r>
              <a:rPr lang="sv-SE" dirty="0"/>
              <a:t> </a:t>
            </a:r>
            <a:r>
              <a:rPr lang="sv-SE" dirty="0" err="1"/>
              <a:t>processes</a:t>
            </a:r>
            <a:r>
              <a:rPr lang="sv-SE" dirty="0"/>
              <a:t> </a:t>
            </a:r>
            <a:r>
              <a:rPr lang="sv-SE" dirty="0" smtClean="0"/>
              <a:t>and </a:t>
            </a:r>
            <a:r>
              <a:rPr lang="sv-SE" dirty="0"/>
              <a:t>new bio-</a:t>
            </a:r>
            <a:r>
              <a:rPr lang="sv-SE" dirty="0" err="1"/>
              <a:t>based</a:t>
            </a:r>
            <a:r>
              <a:rPr lang="sv-SE" dirty="0"/>
              <a:t> </a:t>
            </a:r>
            <a:r>
              <a:rPr lang="sv-SE" dirty="0" err="1"/>
              <a:t>products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00" y="2486140"/>
            <a:ext cx="5180400" cy="3455327"/>
          </a:xfrm>
        </p:spPr>
      </p:pic>
      <p:sp>
        <p:nvSpPr>
          <p:cNvPr id="6" name="Platshållare för text 2"/>
          <p:cNvSpPr txBox="1">
            <a:spLocks/>
          </p:cNvSpPr>
          <p:nvPr/>
        </p:nvSpPr>
        <p:spPr>
          <a:xfrm>
            <a:off x="838800" y="2486140"/>
            <a:ext cx="5180400" cy="369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sv-SE" dirty="0" err="1">
                <a:solidFill>
                  <a:srgbClr val="000000"/>
                </a:solidFill>
                <a:latin typeface="Arial" charset="0"/>
                <a:ea typeface="MS PGothic" charset="0"/>
              </a:rPr>
              <a:t>Established</a:t>
            </a:r>
            <a:r>
              <a:rPr lang="sv-SE" dirty="0">
                <a:solidFill>
                  <a:srgbClr val="000000"/>
                </a:solidFill>
                <a:latin typeface="Arial" charset="0"/>
                <a:ea typeface="MS PGothic" charset="0"/>
              </a:rPr>
              <a:t> in 1999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Sundsvall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MS PGothic" charset="0"/>
              </a:rPr>
              <a:t>Härnösand</a:t>
            </a: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Arial" charset="0"/>
                <a:ea typeface="MS PGothic" charset="0"/>
              </a:rPr>
              <a:t>Örnsköldsvik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70 Researchers</a:t>
            </a: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70 MSEK</a:t>
            </a: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5-10 PhD Exams / Licentiate exams p.a.</a:t>
            </a:r>
          </a:p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2034A-F6AB-464F-9983-84216805D445}" type="datetime1">
              <a:rPr lang="sv-SE" smtClean="0"/>
              <a:t>2016-01-21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6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Personnel</a:t>
            </a:r>
            <a:r>
              <a:rPr lang="sv-SE" dirty="0" smtClean="0"/>
              <a:t> </a:t>
            </a:r>
            <a:r>
              <a:rPr lang="sv-SE" dirty="0" err="1" smtClean="0"/>
              <a:t>development</a:t>
            </a:r>
            <a:r>
              <a:rPr lang="sv-SE" dirty="0" smtClean="0"/>
              <a:t> FSCN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graphicFrame>
        <p:nvGraphicFramePr>
          <p:cNvPr id="5" name="Platshållare för bild 4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135659208"/>
              </p:ext>
            </p:extLst>
          </p:nvPr>
        </p:nvGraphicFramePr>
        <p:xfrm>
          <a:off x="838202" y="2243139"/>
          <a:ext cx="10515601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24638-28F6-4454-8927-4E97B30F80FB}" type="datetime1">
              <a:rPr lang="sv-SE" smtClean="0"/>
              <a:t>2016-01-21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Funding</a:t>
            </a:r>
            <a:r>
              <a:rPr lang="sv-SE" dirty="0" smtClean="0"/>
              <a:t> FSCN</a:t>
            </a:r>
            <a:endParaRPr lang="sv-SE" dirty="0"/>
          </a:p>
        </p:txBody>
      </p:sp>
      <p:graphicFrame>
        <p:nvGraphicFramePr>
          <p:cNvPr id="5" name="Platshållare för bild 4"/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613179717"/>
              </p:ext>
            </p:extLst>
          </p:nvPr>
        </p:nvGraphicFramePr>
        <p:xfrm>
          <a:off x="838201" y="2243139"/>
          <a:ext cx="10982325" cy="3941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EF9D-69F0-4BAE-B6AD-DC808E676D5F}" type="datetime1">
              <a:rPr lang="sv-SE" smtClean="0"/>
              <a:t>2016-01-21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49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Mission </a:t>
            </a:r>
            <a:r>
              <a:rPr lang="sv-SE" dirty="0" err="1" smtClean="0"/>
              <a:t>of</a:t>
            </a:r>
            <a:r>
              <a:rPr lang="sv-SE" dirty="0" smtClean="0"/>
              <a:t> FSCN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Support </a:t>
            </a:r>
            <a:r>
              <a:rPr lang="sv-SE" dirty="0" err="1" smtClean="0">
                <a:solidFill>
                  <a:srgbClr val="000000"/>
                </a:solidFill>
                <a:latin typeface="Arial" charset="0"/>
                <a:ea typeface="MS PGothic" charset="0"/>
              </a:rPr>
              <a:t>industry</a:t>
            </a:r>
            <a:r>
              <a:rPr lang="sv-SE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 to </a:t>
            </a:r>
            <a:r>
              <a:rPr lang="sv-SE" dirty="0" err="1" smtClean="0">
                <a:solidFill>
                  <a:srgbClr val="000000"/>
                </a:solidFill>
                <a:latin typeface="Arial" charset="0"/>
                <a:ea typeface="MS PGothic" charset="0"/>
              </a:rPr>
              <a:t>improve</a:t>
            </a:r>
            <a:r>
              <a:rPr lang="sv-SE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 </a:t>
            </a:r>
            <a:r>
              <a:rPr lang="sv-SE" dirty="0" err="1" smtClean="0">
                <a:solidFill>
                  <a:srgbClr val="000000"/>
                </a:solidFill>
                <a:latin typeface="Arial" charset="0"/>
                <a:ea typeface="MS PGothic" charset="0"/>
              </a:rPr>
              <a:t>profitability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Develop new product opportunities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Key competence – manufacturing processes</a:t>
            </a:r>
            <a:endParaRPr lang="sv-SE" dirty="0"/>
          </a:p>
        </p:txBody>
      </p:sp>
      <p:grpSp>
        <p:nvGrpSpPr>
          <p:cNvPr id="28" name="Group 31"/>
          <p:cNvGrpSpPr/>
          <p:nvPr/>
        </p:nvGrpSpPr>
        <p:grpSpPr>
          <a:xfrm>
            <a:off x="5142900" y="1057832"/>
            <a:ext cx="5930848" cy="5573639"/>
            <a:chOff x="1883387" y="758148"/>
            <a:chExt cx="5487757" cy="5233216"/>
          </a:xfrm>
        </p:grpSpPr>
        <p:sp>
          <p:nvSpPr>
            <p:cNvPr id="29" name="Isosceles Triangle 32"/>
            <p:cNvSpPr/>
            <p:nvPr/>
          </p:nvSpPr>
          <p:spPr bwMode="auto">
            <a:xfrm>
              <a:off x="2719994" y="1622451"/>
              <a:ext cx="3623654" cy="3150790"/>
            </a:xfrm>
            <a:prstGeom prst="triangle">
              <a:avLst/>
            </a:prstGeom>
            <a:gradFill>
              <a:gsLst>
                <a:gs pos="0">
                  <a:srgbClr val="FFF0AA">
                    <a:lumMod val="90000"/>
                  </a:srgbClr>
                </a:gs>
                <a:gs pos="50000">
                  <a:srgbClr val="FFE600">
                    <a:tint val="44500"/>
                    <a:satMod val="160000"/>
                  </a:srgbClr>
                </a:gs>
                <a:gs pos="100000">
                  <a:srgbClr val="FFE600">
                    <a:tint val="23500"/>
                    <a:satMod val="160000"/>
                  </a:srgbClr>
                </a:gs>
              </a:gsLst>
              <a:lin ang="540000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square" lIns="91440" tIns="45720" rIns="91440" bIns="45720" numCol="1" rtlCol="0" anchor="t" anchorCtr="1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3200" b="1" kern="0" dirty="0">
                <a:solidFill>
                  <a:srgbClr val="FFFFFF">
                    <a:lumMod val="50000"/>
                  </a:srgbClr>
                </a:solidFill>
              </a:endParaRPr>
            </a:p>
          </p:txBody>
        </p:sp>
        <p:sp>
          <p:nvSpPr>
            <p:cNvPr id="30" name="TextBox 33"/>
            <p:cNvSpPr txBox="1"/>
            <p:nvPr/>
          </p:nvSpPr>
          <p:spPr>
            <a:xfrm>
              <a:off x="3091980" y="1673210"/>
              <a:ext cx="2900402" cy="606855"/>
            </a:xfrm>
            <a:prstGeom prst="rect">
              <a:avLst/>
            </a:prstGeom>
            <a:solidFill>
              <a:srgbClr val="FFFFFF">
                <a:alpha val="50980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v-SE" b="1" kern="0" dirty="0">
                  <a:solidFill>
                    <a:schemeClr val="accent4"/>
                  </a:solidFill>
                  <a:latin typeface="+mj-lt"/>
                </a:rPr>
                <a:t>Concrete </a:t>
              </a:r>
            </a:p>
            <a:p>
              <a:pPr algn="ct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v-SE" b="1" kern="0" dirty="0">
                  <a:solidFill>
                    <a:schemeClr val="accent4"/>
                  </a:solidFill>
                  <a:latin typeface="+mj-lt"/>
                </a:rPr>
                <a:t>new business</a:t>
              </a:r>
              <a:endParaRPr lang="sv-SE" kern="0" dirty="0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31" name="Circular Arrow 34"/>
            <p:cNvSpPr/>
            <p:nvPr/>
          </p:nvSpPr>
          <p:spPr bwMode="auto">
            <a:xfrm rot="18746954">
              <a:off x="990007" y="2367896"/>
              <a:ext cx="4004196" cy="1779590"/>
            </a:xfrm>
            <a:prstGeom prst="circularArrow">
              <a:avLst>
                <a:gd name="adj1" fmla="val 8273"/>
                <a:gd name="adj2" fmla="val 681407"/>
                <a:gd name="adj3" fmla="val 20680466"/>
                <a:gd name="adj4" fmla="val 10791380"/>
                <a:gd name="adj5" fmla="val 20065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2400" kern="0">
                <a:solidFill>
                  <a:srgbClr val="000000"/>
                </a:solidFill>
                <a:latin typeface="Times" pitchFamily="76" charset="0"/>
              </a:endParaRPr>
            </a:p>
          </p:txBody>
        </p:sp>
        <p:sp>
          <p:nvSpPr>
            <p:cNvPr id="32" name="Circular Arrow 35"/>
            <p:cNvSpPr/>
            <p:nvPr/>
          </p:nvSpPr>
          <p:spPr bwMode="auto">
            <a:xfrm rot="3380198">
              <a:off x="4106420" y="2091828"/>
              <a:ext cx="3478539" cy="2050083"/>
            </a:xfrm>
            <a:prstGeom prst="circularArrow">
              <a:avLst>
                <a:gd name="adj1" fmla="val 8273"/>
                <a:gd name="adj2" fmla="val 679385"/>
                <a:gd name="adj3" fmla="val 20680466"/>
                <a:gd name="adj4" fmla="val 11059484"/>
                <a:gd name="adj5" fmla="val 16742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2400" kern="0">
                <a:solidFill>
                  <a:srgbClr val="000000"/>
                </a:solidFill>
                <a:latin typeface="Times" pitchFamily="76" charset="0"/>
              </a:endParaRPr>
            </a:p>
          </p:txBody>
        </p:sp>
        <p:sp>
          <p:nvSpPr>
            <p:cNvPr id="33" name="TextBox 36"/>
            <p:cNvSpPr txBox="1"/>
            <p:nvPr/>
          </p:nvSpPr>
          <p:spPr>
            <a:xfrm>
              <a:off x="4553095" y="4255414"/>
              <a:ext cx="2696863" cy="6068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v-SE" b="1" kern="0" dirty="0" err="1">
                  <a:solidFill>
                    <a:schemeClr val="accent4"/>
                  </a:solidFill>
                  <a:latin typeface="+mj-lt"/>
                </a:rPr>
                <a:t>Unique</a:t>
              </a:r>
              <a:r>
                <a:rPr lang="sv-SE" b="1" kern="0" dirty="0">
                  <a:solidFill>
                    <a:schemeClr val="accent4"/>
                  </a:solidFill>
                  <a:latin typeface="+mj-lt"/>
                </a:rPr>
                <a:t> support to </a:t>
              </a:r>
              <a:r>
                <a:rPr lang="sv-SE" b="1" kern="0" dirty="0" err="1">
                  <a:solidFill>
                    <a:schemeClr val="accent4"/>
                  </a:solidFill>
                  <a:latin typeface="+mj-lt"/>
                </a:rPr>
                <a:t>industry</a:t>
              </a:r>
              <a:endParaRPr lang="sv-SE" b="1" kern="0" dirty="0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34" name="TextBox 37"/>
            <p:cNvSpPr txBox="1"/>
            <p:nvPr/>
          </p:nvSpPr>
          <p:spPr>
            <a:xfrm>
              <a:off x="1957312" y="4263780"/>
              <a:ext cx="1881776" cy="6068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sv-SE" b="1" kern="0" dirty="0" err="1">
                  <a:solidFill>
                    <a:schemeClr val="accent4"/>
                  </a:solidFill>
                  <a:latin typeface="+mj-lt"/>
                </a:rPr>
                <a:t>World-class</a:t>
              </a:r>
              <a:r>
                <a:rPr lang="sv-SE" b="1" kern="0" dirty="0">
                  <a:solidFill>
                    <a:schemeClr val="accent4"/>
                  </a:solidFill>
                  <a:latin typeface="+mj-lt"/>
                </a:rPr>
                <a:t> science</a:t>
              </a:r>
            </a:p>
          </p:txBody>
        </p:sp>
        <p:sp>
          <p:nvSpPr>
            <p:cNvPr id="35" name="Circular Arrow 40"/>
            <p:cNvSpPr/>
            <p:nvPr/>
          </p:nvSpPr>
          <p:spPr bwMode="auto">
            <a:xfrm rot="10800000">
              <a:off x="1883387" y="3584237"/>
              <a:ext cx="5221844" cy="2375153"/>
            </a:xfrm>
            <a:prstGeom prst="circularArrow">
              <a:avLst>
                <a:gd name="adj1" fmla="val 8273"/>
                <a:gd name="adj2" fmla="val 720622"/>
                <a:gd name="adj3" fmla="val 20680466"/>
                <a:gd name="adj4" fmla="val 10945480"/>
                <a:gd name="adj5" fmla="val 20065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2400" kern="0">
                <a:solidFill>
                  <a:srgbClr val="000000"/>
                </a:solidFill>
                <a:latin typeface="Times" pitchFamily="76" charset="0"/>
              </a:endParaRPr>
            </a:p>
          </p:txBody>
        </p:sp>
        <p:sp>
          <p:nvSpPr>
            <p:cNvPr id="41" name="Circular Arrow 46"/>
            <p:cNvSpPr/>
            <p:nvPr/>
          </p:nvSpPr>
          <p:spPr bwMode="auto">
            <a:xfrm rot="19928718" flipV="1">
              <a:off x="5246675" y="758148"/>
              <a:ext cx="2124469" cy="1467257"/>
            </a:xfrm>
            <a:prstGeom prst="circularArrow">
              <a:avLst>
                <a:gd name="adj1" fmla="val 8273"/>
                <a:gd name="adj2" fmla="val 679385"/>
                <a:gd name="adj3" fmla="val 20680466"/>
                <a:gd name="adj4" fmla="val 11059484"/>
                <a:gd name="adj5" fmla="val 16742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2400" kern="0">
                <a:solidFill>
                  <a:srgbClr val="000000"/>
                </a:solidFill>
                <a:latin typeface="Times" pitchFamily="76" charset="0"/>
              </a:endParaRPr>
            </a:p>
          </p:txBody>
        </p:sp>
        <p:sp>
          <p:nvSpPr>
            <p:cNvPr id="42" name="Circular Arrow 47"/>
            <p:cNvSpPr/>
            <p:nvPr/>
          </p:nvSpPr>
          <p:spPr bwMode="auto">
            <a:xfrm>
              <a:off x="2729551" y="4258102"/>
              <a:ext cx="3766783" cy="1733262"/>
            </a:xfrm>
            <a:prstGeom prst="circularArrow">
              <a:avLst>
                <a:gd name="adj1" fmla="val 8273"/>
                <a:gd name="adj2" fmla="val 720622"/>
                <a:gd name="adj3" fmla="val 20680466"/>
                <a:gd name="adj4" fmla="val 10945480"/>
                <a:gd name="adj5" fmla="val 20065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2400" kern="0">
                <a:solidFill>
                  <a:srgbClr val="000000"/>
                </a:solidFill>
                <a:latin typeface="Times" pitchFamily="76" charset="0"/>
              </a:endParaRPr>
            </a:p>
          </p:txBody>
        </p:sp>
        <p:sp>
          <p:nvSpPr>
            <p:cNvPr id="43" name="Circular Arrow 48"/>
            <p:cNvSpPr/>
            <p:nvPr/>
          </p:nvSpPr>
          <p:spPr bwMode="auto">
            <a:xfrm rot="6968766">
              <a:off x="2427820" y="2650055"/>
              <a:ext cx="2823451" cy="1523502"/>
            </a:xfrm>
            <a:prstGeom prst="circularArrow">
              <a:avLst>
                <a:gd name="adj1" fmla="val 8273"/>
                <a:gd name="adj2" fmla="val 735227"/>
                <a:gd name="adj3" fmla="val 20680466"/>
                <a:gd name="adj4" fmla="val 11059484"/>
                <a:gd name="adj5" fmla="val 16742"/>
              </a:avLst>
            </a:prstGeom>
            <a:solidFill>
              <a:srgbClr val="CEDFB9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377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sv-SE" sz="2400" kern="0">
                <a:solidFill>
                  <a:srgbClr val="000000"/>
                </a:solidFill>
                <a:latin typeface="Times" pitchFamily="76" charset="0"/>
              </a:endParaRPr>
            </a:p>
          </p:txBody>
        </p:sp>
      </p:grp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8435C-FD86-4D60-9EE3-015279E2D824}" type="datetime1">
              <a:rPr lang="sv-SE" smtClean="0"/>
              <a:t>2016-01-21</a:t>
            </a:fld>
            <a:endParaRPr lang="sv-SE"/>
          </a:p>
        </p:txBody>
      </p:sp>
      <p:sp>
        <p:nvSpPr>
          <p:cNvPr id="46" name="Platshållare för bildnumm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0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8 Research Groups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838803" y="2486140"/>
            <a:ext cx="4341615" cy="3691463"/>
          </a:xfrm>
        </p:spPr>
        <p:txBody>
          <a:bodyPr>
            <a:normAutofit/>
          </a:bodyPr>
          <a:lstStyle/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Arial" charset="0"/>
                <a:ea typeface="MS PGothic" charset="0"/>
              </a:rPr>
              <a:t>Digital Printing Centre</a:t>
            </a: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</a:rPr>
              <a:t>High Yield Pulping Technology</a:t>
            </a: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sv-SE" dirty="0">
                <a:solidFill>
                  <a:srgbClr val="000000"/>
                </a:solidFill>
                <a:latin typeface="Arial" charset="0"/>
                <a:ea typeface="MS PGothic" charset="0"/>
              </a:rPr>
              <a:t>Materials </a:t>
            </a:r>
            <a:r>
              <a:rPr lang="sv-SE" dirty="0" err="1" smtClean="0">
                <a:solidFill>
                  <a:srgbClr val="000000"/>
                </a:solidFill>
                <a:latin typeface="Arial" charset="0"/>
                <a:ea typeface="MS PGothic" charset="0"/>
              </a:rPr>
              <a:t>Physics</a:t>
            </a:r>
            <a:endParaRPr lang="sv-SE" dirty="0" smtClean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sv-SE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Bio </a:t>
            </a:r>
            <a:r>
              <a:rPr lang="sv-SE" dirty="0" err="1" smtClean="0">
                <a:solidFill>
                  <a:srgbClr val="000000"/>
                </a:solidFill>
                <a:latin typeface="Arial" charset="0"/>
                <a:ea typeface="MS PGothic" charset="0"/>
              </a:rPr>
              <a:t>energy</a:t>
            </a:r>
            <a:endParaRPr lang="sv-SE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sv-SE" dirty="0" err="1">
                <a:solidFill>
                  <a:srgbClr val="000000"/>
                </a:solidFill>
                <a:latin typeface="Arial" charset="0"/>
                <a:ea typeface="MS PGothic" charset="0"/>
              </a:rPr>
              <a:t>Organic</a:t>
            </a:r>
            <a:r>
              <a:rPr lang="sv-SE" dirty="0">
                <a:solidFill>
                  <a:srgbClr val="000000"/>
                </a:solidFill>
                <a:latin typeface="Arial" charset="0"/>
                <a:ea typeface="MS PGothic" charset="0"/>
              </a:rPr>
              <a:t> Chemistry</a:t>
            </a: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Surface and Colloid Engineering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Complex Materials</a:t>
            </a: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pPr lvl="1">
              <a:buClr>
                <a:srgbClr val="0268CF"/>
              </a:buCl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MS PGothic" charset="0"/>
              </a:rPr>
              <a:t>Eco Chemistry</a:t>
            </a:r>
          </a:p>
          <a:p>
            <a:pPr marL="457189" lvl="1" indent="0">
              <a:buClr>
                <a:srgbClr val="0268CF"/>
              </a:buClr>
              <a:buNone/>
            </a:pPr>
            <a:endParaRPr lang="en-US" dirty="0">
              <a:solidFill>
                <a:srgbClr val="000000"/>
              </a:solidFill>
              <a:latin typeface="Arial" charset="0"/>
              <a:ea typeface="MS PGothic" charset="0"/>
            </a:endParaRPr>
          </a:p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DD5A9-CA38-4E12-ADD7-805B54228E36}" type="datetime1">
              <a:rPr lang="sv-SE" smtClean="0"/>
              <a:t>2016-01-21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427D-BC02-4BB6-9552-FEF7E6C4F2BF}" type="slidenum">
              <a:rPr lang="sv-SE" smtClean="0"/>
              <a:t>8</a:t>
            </a:fld>
            <a:endParaRPr lang="sv-SE"/>
          </a:p>
        </p:txBody>
      </p:sp>
      <p:pic>
        <p:nvPicPr>
          <p:cNvPr id="14" name="Platshållare för bild 13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17" y="2235601"/>
            <a:ext cx="1367971" cy="1954831"/>
          </a:xfrm>
        </p:spPr>
      </p:pic>
      <p:pic>
        <p:nvPicPr>
          <p:cNvPr id="8" name="Bildobjekt 7" descr="Per_Engstrand_1.jpg"/>
          <p:cNvPicPr>
            <a:picLocks noChangeAspect="1"/>
          </p:cNvPicPr>
          <p:nvPr/>
        </p:nvPicPr>
        <p:blipFill rotWithShape="1">
          <a:blip r:embed="rId3" cstate="print"/>
          <a:srcRect l="13595" t="9170" r="2163" b="11541"/>
          <a:stretch/>
        </p:blipFill>
        <p:spPr>
          <a:xfrm>
            <a:off x="6856431" y="2235603"/>
            <a:ext cx="1352551" cy="190939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1" t="7545" r="641"/>
          <a:stretch/>
        </p:blipFill>
        <p:spPr>
          <a:xfrm>
            <a:off x="8505159" y="2235603"/>
            <a:ext cx="1345359" cy="190354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93" y="4279571"/>
            <a:ext cx="1284508" cy="192676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6"/>
          <a:srcRect l="5448" t="1" r="6297" b="3893"/>
          <a:stretch/>
        </p:blipFill>
        <p:spPr>
          <a:xfrm>
            <a:off x="6856428" y="4279575"/>
            <a:ext cx="3058064" cy="1911679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121" y="4331871"/>
            <a:ext cx="1250508" cy="187964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997" y="2235599"/>
            <a:ext cx="1227100" cy="184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9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53101" y="1439865"/>
            <a:ext cx="7886249" cy="652145"/>
          </a:xfrm>
        </p:spPr>
        <p:txBody>
          <a:bodyPr>
            <a:normAutofit fontScale="90000"/>
          </a:bodyPr>
          <a:lstStyle/>
          <a:p>
            <a:r>
              <a:rPr lang="sv-SE" sz="1800" dirty="0"/>
              <a:t>Research Environment </a:t>
            </a:r>
            <a:r>
              <a:rPr lang="sv-SE" sz="1800" dirty="0" err="1"/>
              <a:t>with</a:t>
            </a:r>
            <a:r>
              <a:rPr lang="sv-SE" sz="1800" dirty="0"/>
              <a:t> a mission and vision to support </a:t>
            </a:r>
            <a:r>
              <a:rPr lang="sv-SE" dirty="0" smtClean="0"/>
              <a:t>Transformation </a:t>
            </a:r>
            <a:r>
              <a:rPr lang="sv-SE" dirty="0" err="1" smtClean="0"/>
              <a:t>of</a:t>
            </a:r>
            <a:r>
              <a:rPr lang="sv-SE" dirty="0" smtClean="0"/>
              <a:t> the Industrial </a:t>
            </a:r>
            <a:r>
              <a:rPr lang="sv-SE" dirty="0" err="1" smtClean="0"/>
              <a:t>Ecosystem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2153100" y="2701636"/>
            <a:ext cx="3885300" cy="3475962"/>
          </a:xfrm>
        </p:spPr>
        <p:txBody>
          <a:bodyPr>
            <a:normAutofit fontScale="92500"/>
          </a:bodyPr>
          <a:lstStyle/>
          <a:p>
            <a:r>
              <a:rPr lang="sv-SE" sz="1400" u="sng" dirty="0"/>
              <a:t>Joint vision for STC and FSCN Centres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 err="1"/>
              <a:t>Competence</a:t>
            </a:r>
            <a:r>
              <a:rPr lang="sv-SE" sz="1400" dirty="0"/>
              <a:t> – strong research </a:t>
            </a:r>
            <a:r>
              <a:rPr lang="sv-SE" sz="1400" dirty="0" err="1"/>
              <a:t>environment</a:t>
            </a:r>
            <a:endParaRPr lang="sv-SE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 err="1"/>
              <a:t>Content</a:t>
            </a:r>
            <a:r>
              <a:rPr lang="sv-SE" sz="1400" dirty="0"/>
              <a:t> – </a:t>
            </a:r>
            <a:r>
              <a:rPr lang="sv-SE" sz="1400" dirty="0" err="1"/>
              <a:t>strategic</a:t>
            </a:r>
            <a:r>
              <a:rPr lang="sv-SE" sz="1400" dirty="0"/>
              <a:t> research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400" dirty="0" err="1"/>
              <a:t>Coproduction</a:t>
            </a:r>
            <a:r>
              <a:rPr lang="sv-SE" sz="1400" dirty="0"/>
              <a:t> – strong</a:t>
            </a:r>
            <a:r>
              <a:rPr lang="sv-SE" sz="1400" dirty="0"/>
              <a:t> </a:t>
            </a:r>
            <a:r>
              <a:rPr lang="sv-SE" sz="1400" dirty="0" err="1"/>
              <a:t>culture</a:t>
            </a:r>
            <a:endParaRPr lang="sv-SE" sz="1400" dirty="0"/>
          </a:p>
          <a:p>
            <a:endParaRPr lang="sv-SE" sz="1400" dirty="0"/>
          </a:p>
          <a:p>
            <a:r>
              <a:rPr lang="en-GB" sz="1400" dirty="0">
                <a:sym typeface="Wingdings" panose="05000000000000000000" pitchFamily="2" charset="2"/>
              </a:rPr>
              <a:t> </a:t>
            </a:r>
            <a:r>
              <a:rPr lang="en-GB" sz="1400" u="sng" dirty="0">
                <a:sym typeface="Wingdings" panose="05000000000000000000" pitchFamily="2" charset="2"/>
              </a:rPr>
              <a:t>Research Environment for </a:t>
            </a:r>
            <a:r>
              <a:rPr lang="en-GB" sz="1400" u="sng" dirty="0"/>
              <a:t>Transformative Technologies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499" y="2452256"/>
            <a:ext cx="3308156" cy="3830781"/>
          </a:xfrm>
          <a:prstGeom prst="rect">
            <a:avLst/>
          </a:prstGeom>
        </p:spPr>
      </p:pic>
      <p:sp>
        <p:nvSpPr>
          <p:cNvPr id="7" name="Rundad rektangulär 6"/>
          <p:cNvSpPr/>
          <p:nvPr/>
        </p:nvSpPr>
        <p:spPr>
          <a:xfrm rot="1480250">
            <a:off x="8595510" y="2296325"/>
            <a:ext cx="1734290" cy="810625"/>
          </a:xfrm>
          <a:prstGeom prst="wedgeRoundRectCallout">
            <a:avLst/>
          </a:prstGeom>
          <a:solidFill>
            <a:srgbClr val="0D76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 rot="1542254">
            <a:off x="8607891" y="2396868"/>
            <a:ext cx="170953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New </a:t>
            </a:r>
            <a:r>
              <a:rPr lang="sv-SE" b="1" dirty="0" err="1">
                <a:solidFill>
                  <a:schemeClr val="bg1"/>
                </a:solidFill>
              </a:rPr>
              <a:t>strategic</a:t>
            </a:r>
            <a:r>
              <a:rPr lang="sv-SE" b="1" dirty="0">
                <a:solidFill>
                  <a:schemeClr val="bg1"/>
                </a:solidFill>
              </a:rPr>
              <a:t> position</a:t>
            </a:r>
            <a:endParaRPr lang="sv-S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Mittuniversitet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CB9"/>
      </a:accent1>
      <a:accent2>
        <a:srgbClr val="00BFD6"/>
      </a:accent2>
      <a:accent3>
        <a:srgbClr val="007934"/>
      </a:accent3>
      <a:accent4>
        <a:srgbClr val="3FAE2A"/>
      </a:accent4>
      <a:accent5>
        <a:srgbClr val="706259"/>
      </a:accent5>
      <a:accent6>
        <a:srgbClr val="AEA299"/>
      </a:accent6>
      <a:hlink>
        <a:srgbClr val="0563C1"/>
      </a:hlink>
      <a:folHlink>
        <a:srgbClr val="954F72"/>
      </a:folHlink>
    </a:clrScheme>
    <a:fontScheme name="Mittuniversitetet">
      <a:majorFont>
        <a:latin typeface="Arial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81F5FD6B-8F2F-4B63-95D7-3F507817C9AB}" vid="{F74BE3D0-8D16-4569-A890-B2760ADD3DC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1093</TotalTime>
  <Words>723</Words>
  <Application>Microsoft Office PowerPoint</Application>
  <PresentationFormat>Bredbild</PresentationFormat>
  <Paragraphs>224</Paragraphs>
  <Slides>22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10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33" baseType="lpstr">
      <vt:lpstr>ＭＳ Ｐゴシック</vt:lpstr>
      <vt:lpstr>ＭＳ Ｐゴシック</vt:lpstr>
      <vt:lpstr>Arial</vt:lpstr>
      <vt:lpstr>Arial Black</vt:lpstr>
      <vt:lpstr>Calibri</vt:lpstr>
      <vt:lpstr>Gill Sans Std</vt:lpstr>
      <vt:lpstr>Helvetica</vt:lpstr>
      <vt:lpstr>Palatino Linotype</vt:lpstr>
      <vt:lpstr>Times</vt:lpstr>
      <vt:lpstr>Wingdings</vt:lpstr>
      <vt:lpstr>Office-tema</vt:lpstr>
      <vt:lpstr>Mittuniversitetet</vt:lpstr>
      <vt:lpstr>Mid Sweden University 2014</vt:lpstr>
      <vt:lpstr>Research development at Mid Sweden University</vt:lpstr>
      <vt:lpstr>FSCN - Research on manufacturing processes and new bio-based products</vt:lpstr>
      <vt:lpstr>Personnel development FSCN</vt:lpstr>
      <vt:lpstr>Funding FSCN</vt:lpstr>
      <vt:lpstr>Mission of FSCN</vt:lpstr>
      <vt:lpstr>8 Research Groups</vt:lpstr>
      <vt:lpstr>Research Environment with a mission and vision to support Transformation of the Industrial Ecosystem</vt:lpstr>
      <vt:lpstr>Strategic Framework</vt:lpstr>
      <vt:lpstr>Vision – Transforming the Industrial Ecosystem</vt:lpstr>
      <vt:lpstr>PowerPoint-presentation</vt:lpstr>
      <vt:lpstr>Strategic actions FSCN</vt:lpstr>
      <vt:lpstr>e2mp – energy-efficient mechanical pulping</vt:lpstr>
      <vt:lpstr>KM2 – Harvest and store energy on large functional surfaces</vt:lpstr>
      <vt:lpstr>FORIC Forest as a resource industrial research college</vt:lpstr>
      <vt:lpstr>FORIC - companies</vt:lpstr>
      <vt:lpstr>New cellulosic materials</vt:lpstr>
      <vt:lpstr>Science Innovation Day</vt:lpstr>
      <vt:lpstr>Business Innovation Day</vt:lpstr>
      <vt:lpstr>Spin-offs</vt:lpstr>
      <vt:lpstr>Research to develop knowledge and opportunities!</vt:lpstr>
    </vt:vector>
  </TitlesOfParts>
  <Company>Mid Sweden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Axbrink Inger</dc:creator>
  <cp:lastModifiedBy>Axbrink Inger</cp:lastModifiedBy>
  <cp:revision>51</cp:revision>
  <dcterms:created xsi:type="dcterms:W3CDTF">2015-05-11T06:33:07Z</dcterms:created>
  <dcterms:modified xsi:type="dcterms:W3CDTF">2016-01-21T07:03:57Z</dcterms:modified>
</cp:coreProperties>
</file>