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2"/>
  </p:notesMasterIdLst>
  <p:handoutMasterIdLst>
    <p:handoutMasterId r:id="rId33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282" r:id="rId14"/>
    <p:sldId id="319" r:id="rId15"/>
    <p:sldId id="320" r:id="rId16"/>
    <p:sldId id="276" r:id="rId17"/>
    <p:sldId id="301" r:id="rId18"/>
    <p:sldId id="317" r:id="rId19"/>
    <p:sldId id="302" r:id="rId20"/>
    <p:sldId id="316" r:id="rId21"/>
    <p:sldId id="314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</p:sldIdLst>
  <p:sldSz cx="9144000" cy="6858000" type="screen4x3"/>
  <p:notesSz cx="666273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6BD"/>
    <a:srgbClr val="717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930" autoAdjust="0"/>
  </p:normalViewPr>
  <p:slideViewPr>
    <p:cSldViewPr snapToGrid="0">
      <p:cViewPr varScale="1">
        <p:scale>
          <a:sx n="73" d="100"/>
          <a:sy n="73" d="100"/>
        </p:scale>
        <p:origin x="16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34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B7D4-2237-41A1-9A68-1392B48BCE0E}" type="datetimeFigureOut">
              <a:rPr lang="sv-SE" smtClean="0"/>
              <a:t>2015-12-10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BC69D-6E88-43BA-A25D-C3E7B340FC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270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2015-12-10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97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New </a:t>
            </a:r>
            <a:r>
              <a:rPr lang="sv-SE" dirty="0" err="1" smtClean="0"/>
              <a:t>projects</a:t>
            </a:r>
            <a:r>
              <a:rPr lang="sv-SE" dirty="0" smtClean="0"/>
              <a:t> </a:t>
            </a:r>
            <a:r>
              <a:rPr lang="sv-SE" dirty="0" err="1" smtClean="0"/>
              <a:t>presented</a:t>
            </a:r>
            <a:r>
              <a:rPr lang="sv-SE" baseline="0" dirty="0" smtClean="0"/>
              <a:t> on the </a:t>
            </a:r>
            <a:r>
              <a:rPr lang="sv-SE" baseline="0" dirty="0" err="1" smtClean="0"/>
              <a:t>website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projectmembers</a:t>
            </a:r>
            <a:r>
              <a:rPr lang="sv-SE" baseline="0" dirty="0" smtClean="0"/>
              <a:t>, logotypes from partner </a:t>
            </a:r>
            <a:r>
              <a:rPr lang="sv-SE" baseline="0" dirty="0" err="1" smtClean="0"/>
              <a:t>companies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financiers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Research </a:t>
            </a:r>
            <a:r>
              <a:rPr lang="sv-SE" baseline="0" dirty="0" err="1" smtClean="0"/>
              <a:t>results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send</a:t>
            </a:r>
            <a:r>
              <a:rPr lang="sv-SE" baseline="0" dirty="0" smtClean="0"/>
              <a:t> a press release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results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communicate</a:t>
            </a:r>
            <a:r>
              <a:rPr lang="sv-SE" baseline="0" dirty="0" smtClean="0"/>
              <a:t>. </a:t>
            </a:r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goal</a:t>
            </a:r>
            <a:r>
              <a:rPr lang="sv-SE" baseline="0" dirty="0" smtClean="0"/>
              <a:t> is to </a:t>
            </a:r>
            <a:r>
              <a:rPr lang="sv-SE" baseline="0" dirty="0" err="1" smtClean="0"/>
              <a:t>visualise</a:t>
            </a:r>
            <a:r>
              <a:rPr lang="sv-SE" baseline="0" dirty="0" smtClean="0"/>
              <a:t> research and co-</a:t>
            </a:r>
            <a:r>
              <a:rPr lang="sv-SE" baseline="0" dirty="0" err="1" smtClean="0"/>
              <a:t>production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Why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Satisfy</a:t>
            </a:r>
            <a:r>
              <a:rPr lang="sv-SE" baseline="0" dirty="0" smtClean="0"/>
              <a:t> the partner and </a:t>
            </a:r>
            <a:r>
              <a:rPr lang="sv-SE" baseline="0" dirty="0" err="1" smtClean="0"/>
              <a:t>financiers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requirements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the information to support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activities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support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communications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Grundkrav att vi måste enligt KK-stiftelsen. Vi vinner på att kommunicera, vi synliggör för </a:t>
            </a:r>
            <a:r>
              <a:rPr lang="sv-SE" baseline="0" dirty="0" err="1" smtClean="0"/>
              <a:t>bef</a:t>
            </a:r>
            <a:r>
              <a:rPr lang="sv-SE" baseline="0" dirty="0" smtClean="0"/>
              <a:t> partners och vi hittar nya. Ringar på vattnet…</a:t>
            </a:r>
          </a:p>
          <a:p>
            <a:endParaRPr lang="sv-SE" baseline="0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62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website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channel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communication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research </a:t>
            </a:r>
            <a:r>
              <a:rPr lang="sv-SE" baseline="0" dirty="0" err="1" smtClean="0"/>
              <a:t>centres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approx</a:t>
            </a:r>
            <a:r>
              <a:rPr lang="sv-SE" baseline="0" dirty="0" smtClean="0"/>
              <a:t> 600 </a:t>
            </a:r>
            <a:r>
              <a:rPr lang="sv-SE" baseline="0" dirty="0" err="1" smtClean="0"/>
              <a:t>pageviews</a:t>
            </a:r>
            <a:r>
              <a:rPr lang="sv-SE" baseline="0" dirty="0" smtClean="0"/>
              <a:t> /</a:t>
            </a:r>
            <a:r>
              <a:rPr lang="sv-SE" baseline="0" dirty="0" err="1" smtClean="0"/>
              <a:t>week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specifik pages for the research </a:t>
            </a:r>
            <a:r>
              <a:rPr lang="sv-SE" baseline="0" dirty="0" err="1" smtClean="0"/>
              <a:t>environment</a:t>
            </a:r>
            <a:r>
              <a:rPr lang="sv-SE" baseline="0" dirty="0" smtClean="0"/>
              <a:t> Transformative </a:t>
            </a:r>
            <a:r>
              <a:rPr lang="sv-SE" baseline="0" dirty="0" err="1" smtClean="0"/>
              <a:t>technologies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both</a:t>
            </a:r>
            <a:r>
              <a:rPr lang="sv-SE" baseline="0" dirty="0" smtClean="0"/>
              <a:t> in Swedish and English.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write</a:t>
            </a:r>
            <a:r>
              <a:rPr lang="sv-SE" baseline="0" dirty="0" smtClean="0"/>
              <a:t> digital newsletters to </a:t>
            </a:r>
            <a:r>
              <a:rPr lang="sv-SE" baseline="0" dirty="0" err="1" smtClean="0"/>
              <a:t>highlight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news</a:t>
            </a:r>
            <a:r>
              <a:rPr lang="sv-SE" baseline="0" dirty="0" smtClean="0"/>
              <a:t> from the </a:t>
            </a:r>
            <a:r>
              <a:rPr lang="sv-SE" baseline="0" dirty="0" err="1" smtClean="0"/>
              <a:t>website</a:t>
            </a:r>
            <a:r>
              <a:rPr lang="sv-SE" baseline="0" dirty="0" smtClean="0"/>
              <a:t>. 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write</a:t>
            </a:r>
            <a:r>
              <a:rPr lang="sv-SE" baseline="0" dirty="0" smtClean="0"/>
              <a:t> pressreleases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news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tell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specific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news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related</a:t>
            </a:r>
            <a:r>
              <a:rPr lang="sv-SE" baseline="0" dirty="0" smtClean="0"/>
              <a:t> business media. 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documentation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events.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photos</a:t>
            </a:r>
            <a:r>
              <a:rPr lang="sv-SE" baseline="0" dirty="0" smtClean="0"/>
              <a:t> to make the </a:t>
            </a:r>
            <a:r>
              <a:rPr lang="sv-SE" baseline="0" dirty="0" err="1" smtClean="0"/>
              <a:t>website</a:t>
            </a:r>
            <a:r>
              <a:rPr lang="sv-SE" baseline="0" dirty="0" smtClean="0"/>
              <a:t> a bit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personal.</a:t>
            </a:r>
          </a:p>
          <a:p>
            <a:r>
              <a:rPr lang="sv-SE" baseline="0" dirty="0" smtClean="0"/>
              <a:t>The best </a:t>
            </a:r>
            <a:r>
              <a:rPr lang="sv-SE" baseline="0" dirty="0" err="1" smtClean="0"/>
              <a:t>communication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effect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often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a mix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channels</a:t>
            </a:r>
            <a:r>
              <a:rPr lang="sv-SE" baseline="0" dirty="0" smtClean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86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Four</a:t>
            </a:r>
            <a:r>
              <a:rPr lang="sv-SE" dirty="0" smtClean="0"/>
              <a:t> </a:t>
            </a:r>
            <a:r>
              <a:rPr lang="sv-SE" dirty="0" err="1" smtClean="0"/>
              <a:t>conferences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cooperate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STC FSCN FOV and BBA.</a:t>
            </a:r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internal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need</a:t>
            </a:r>
            <a:r>
              <a:rPr lang="sv-SE" baseline="0" dirty="0" smtClean="0"/>
              <a:t> is to get new inspiration, </a:t>
            </a:r>
            <a:r>
              <a:rPr lang="sv-SE" baseline="0" dirty="0" err="1" smtClean="0"/>
              <a:t>find</a:t>
            </a:r>
            <a:r>
              <a:rPr lang="sv-SE" baseline="0" dirty="0" smtClean="0"/>
              <a:t> new partners and </a:t>
            </a:r>
            <a:r>
              <a:rPr lang="sv-SE" baseline="0" dirty="0" err="1" smtClean="0"/>
              <a:t>cooperation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to show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research </a:t>
            </a:r>
            <a:r>
              <a:rPr lang="sv-SE" baseline="0" dirty="0" err="1" smtClean="0"/>
              <a:t>results</a:t>
            </a:r>
            <a:r>
              <a:rPr lang="sv-SE" baseline="0" dirty="0" smtClean="0"/>
              <a:t>.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target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audience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financiers</a:t>
            </a:r>
            <a:r>
              <a:rPr lang="sv-SE" baseline="0" dirty="0" smtClean="0"/>
              <a:t>, partners, </a:t>
            </a:r>
            <a:r>
              <a:rPr lang="sv-SE" baseline="0" dirty="0" err="1" smtClean="0"/>
              <a:t>society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colleagues</a:t>
            </a:r>
            <a:r>
              <a:rPr lang="sv-SE" baseline="0" dirty="0" smtClean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778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companies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send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challenges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match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right researchers in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research areas. </a:t>
            </a:r>
          </a:p>
          <a:p>
            <a:r>
              <a:rPr lang="sv-SE" baseline="0" dirty="0" smtClean="0"/>
              <a:t>On the meeting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short workshops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members</a:t>
            </a:r>
            <a:r>
              <a:rPr lang="sv-SE" baseline="0" dirty="0" smtClean="0"/>
              <a:t> and researchers.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hour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brainstorm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idéas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discuss</a:t>
            </a:r>
            <a:r>
              <a:rPr lang="sv-SE" baseline="0" dirty="0" smtClean="0"/>
              <a:t> solutions.</a:t>
            </a:r>
          </a:p>
          <a:p>
            <a:r>
              <a:rPr lang="sv-SE" baseline="0" dirty="0" err="1" smtClean="0"/>
              <a:t>Afterwards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get </a:t>
            </a:r>
            <a:r>
              <a:rPr lang="sv-SE" baseline="0" dirty="0" err="1" smtClean="0"/>
              <a:t>documentation</a:t>
            </a:r>
            <a:r>
              <a:rPr lang="sv-SE" baseline="0" dirty="0" smtClean="0"/>
              <a:t> and a </a:t>
            </a:r>
            <a:r>
              <a:rPr lang="sv-SE" baseline="0" dirty="0" err="1" smtClean="0"/>
              <a:t>follow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meeting. </a:t>
            </a:r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 as a start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day</a:t>
            </a:r>
            <a:r>
              <a:rPr lang="sv-SE" baseline="0" dirty="0" smtClean="0"/>
              <a:t> for new research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. If a </a:t>
            </a:r>
            <a:r>
              <a:rPr lang="sv-SE" baseline="0" dirty="0" err="1" smtClean="0"/>
              <a:t>company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contacts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to start a research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ask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send</a:t>
            </a:r>
            <a:r>
              <a:rPr lang="sv-SE" baseline="0" dirty="0" smtClean="0"/>
              <a:t> in a </a:t>
            </a:r>
            <a:r>
              <a:rPr lang="sv-SE" baseline="0" dirty="0" err="1" smtClean="0"/>
              <a:t>challenge</a:t>
            </a:r>
            <a:r>
              <a:rPr lang="sv-SE" baseline="0" dirty="0" smtClean="0"/>
              <a:t>. If it is </a:t>
            </a:r>
            <a:r>
              <a:rPr lang="sv-SE" baseline="0" dirty="0" err="1" smtClean="0"/>
              <a:t>secrecy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handle</a:t>
            </a:r>
            <a:r>
              <a:rPr lang="sv-SE" baseline="0" dirty="0" smtClean="0"/>
              <a:t> the NDA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929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31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97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4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3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42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9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4106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0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2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92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1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1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5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>
                <a:solidFill>
                  <a:prstClr val="black"/>
                </a:solidFill>
              </a:rPr>
              <a:pPr/>
              <a:t>2015-12-10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Mittuniversitetet</a:t>
            </a:r>
            <a:endParaRPr lang="sv-SE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7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094">
          <p15:clr>
            <a:srgbClr val="F26B43"/>
          </p15:clr>
        </p15:guide>
        <p15:guide id="4" orient="horz" pos="1480">
          <p15:clr>
            <a:srgbClr val="F26B43"/>
          </p15:clr>
        </p15:guide>
        <p15:guide id="5" pos="3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Dialog om VP 2016 för Miuns KK-miljö</a:t>
            </a:r>
            <a:endParaRPr lang="da-DK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4" y="3400475"/>
            <a:ext cx="9155314" cy="4792534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400" dirty="0" smtClean="0"/>
              <a:t>Presentation </a:t>
            </a:r>
            <a:r>
              <a:rPr lang="sv-SE" sz="3400" dirty="0" err="1" smtClean="0"/>
              <a:t>Workplan</a:t>
            </a:r>
            <a:r>
              <a:rPr lang="sv-SE" sz="3400" dirty="0" smtClean="0"/>
              <a:t> 2016-2018</a:t>
            </a:r>
            <a:endParaRPr lang="sv-SE" sz="3400" dirty="0"/>
          </a:p>
        </p:txBody>
      </p:sp>
    </p:spTree>
    <p:extLst>
      <p:ext uri="{BB962C8B-B14F-4D97-AF65-F5344CB8AC3E}">
        <p14:creationId xmlns:p14="http://schemas.microsoft.com/office/powerpoint/2010/main" val="28291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Emerging</a:t>
            </a:r>
            <a:r>
              <a:rPr lang="sv-SE" dirty="0" smtClean="0"/>
              <a:t> Business Areas</a:t>
            </a:r>
            <a:endParaRPr lang="sv-SE" dirty="0"/>
          </a:p>
        </p:txBody>
      </p:sp>
      <p:pic>
        <p:nvPicPr>
          <p:cNvPr id="3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04" y="1983549"/>
            <a:ext cx="7584758" cy="43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ktangel 113"/>
          <p:cNvSpPr/>
          <p:nvPr/>
        </p:nvSpPr>
        <p:spPr>
          <a:xfrm>
            <a:off x="0" y="0"/>
            <a:ext cx="9144000" cy="6168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emhörning 2"/>
          <p:cNvSpPr/>
          <p:nvPr/>
        </p:nvSpPr>
        <p:spPr>
          <a:xfrm rot="16200000">
            <a:off x="4486087" y="2399164"/>
            <a:ext cx="3910227" cy="1451191"/>
          </a:xfrm>
          <a:prstGeom prst="homePlate">
            <a:avLst/>
          </a:prstGeom>
          <a:solidFill>
            <a:srgbClr val="AE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Femhörning 3"/>
          <p:cNvSpPr/>
          <p:nvPr/>
        </p:nvSpPr>
        <p:spPr>
          <a:xfrm rot="16200000">
            <a:off x="2841592" y="2205862"/>
            <a:ext cx="4308096" cy="1439928"/>
          </a:xfrm>
          <a:prstGeom prst="homePlate">
            <a:avLst/>
          </a:prstGeom>
          <a:solidFill>
            <a:srgbClr val="FFA4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Femhörning 4"/>
          <p:cNvSpPr/>
          <p:nvPr/>
        </p:nvSpPr>
        <p:spPr>
          <a:xfrm rot="16200000">
            <a:off x="-955355" y="2657803"/>
            <a:ext cx="3691597" cy="1296560"/>
          </a:xfrm>
          <a:prstGeom prst="homePlate">
            <a:avLst/>
          </a:prstGeom>
          <a:solidFill>
            <a:srgbClr val="FFC2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Femhörning 5"/>
          <p:cNvSpPr/>
          <p:nvPr/>
        </p:nvSpPr>
        <p:spPr>
          <a:xfrm rot="16200000">
            <a:off x="61864" y="2241750"/>
            <a:ext cx="4308096" cy="1368152"/>
          </a:xfrm>
          <a:prstGeom prst="homePlate">
            <a:avLst/>
          </a:prstGeom>
          <a:solidFill>
            <a:srgbClr val="D8D1C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Femhörning 6"/>
          <p:cNvSpPr/>
          <p:nvPr/>
        </p:nvSpPr>
        <p:spPr>
          <a:xfrm rot="16200000">
            <a:off x="1224214" y="2028410"/>
            <a:ext cx="4723976" cy="137895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42164" y="5899346"/>
            <a:ext cx="6924632" cy="404664"/>
          </a:xfrm>
          <a:prstGeom prst="rect">
            <a:avLst/>
          </a:prstGeom>
          <a:solidFill>
            <a:srgbClr val="AEA299"/>
          </a:solidFill>
          <a:ln>
            <a:solidFill>
              <a:srgbClr val="AE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Competence</a:t>
            </a:r>
            <a:r>
              <a:rPr lang="sv-SE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at FSCN and STC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6556" y="316259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New Cellulosic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Material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387821" y="3162595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KM2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763509" y="3162595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e2mp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275676" y="316259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EISS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787844" y="31626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Measurement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Systems</a:t>
            </a:r>
          </a:p>
        </p:txBody>
      </p:sp>
      <p:sp>
        <p:nvSpPr>
          <p:cNvPr id="14" name="Ellips 16"/>
          <p:cNvSpPr/>
          <p:nvPr/>
        </p:nvSpPr>
        <p:spPr>
          <a:xfrm>
            <a:off x="392292" y="4295224"/>
            <a:ext cx="540477" cy="496619"/>
          </a:xfrm>
          <a:prstGeom prst="ellipse">
            <a:avLst/>
          </a:prstGeom>
          <a:solidFill>
            <a:srgbClr val="E75300"/>
          </a:solidFill>
          <a:ln>
            <a:solidFill>
              <a:srgbClr val="E75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5" name="Rektangel 17"/>
          <p:cNvSpPr/>
          <p:nvPr/>
        </p:nvSpPr>
        <p:spPr>
          <a:xfrm>
            <a:off x="194940" y="4465779"/>
            <a:ext cx="1044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Light-Weight</a:t>
            </a:r>
            <a:endParaRPr lang="sv-SE" sz="1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7261548" y="2480121"/>
            <a:ext cx="288032" cy="288032"/>
          </a:xfrm>
          <a:prstGeom prst="ellipse">
            <a:avLst/>
          </a:prstGeom>
          <a:solidFill>
            <a:srgbClr val="E75300"/>
          </a:solidFill>
          <a:ln>
            <a:solidFill>
              <a:srgbClr val="E75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7531108" y="2506793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E75300"/>
                </a:solidFill>
                <a:cs typeface="Arial" pitchFamily="34" charset="0"/>
              </a:rPr>
              <a:t>= Existing actions</a:t>
            </a:r>
            <a:endParaRPr lang="sv-SE" sz="900" b="1" dirty="0">
              <a:solidFill>
                <a:srgbClr val="E75300"/>
              </a:solidFill>
              <a:cs typeface="Arial" pitchFamily="34" charset="0"/>
            </a:endParaRPr>
          </a:p>
        </p:txBody>
      </p:sp>
      <p:grpSp>
        <p:nvGrpSpPr>
          <p:cNvPr id="30" name="Grupp 105"/>
          <p:cNvGrpSpPr/>
          <p:nvPr/>
        </p:nvGrpSpPr>
        <p:grpSpPr>
          <a:xfrm>
            <a:off x="1747859" y="1328653"/>
            <a:ext cx="792088" cy="608939"/>
            <a:chOff x="2955599" y="2059239"/>
            <a:chExt cx="792088" cy="608939"/>
          </a:xfrm>
        </p:grpSpPr>
        <p:sp>
          <p:nvSpPr>
            <p:cNvPr id="31" name="Ellips 36"/>
            <p:cNvSpPr/>
            <p:nvPr/>
          </p:nvSpPr>
          <p:spPr>
            <a:xfrm>
              <a:off x="3058223" y="2059239"/>
              <a:ext cx="579282" cy="579282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32" name="Rektangel 37"/>
            <p:cNvSpPr/>
            <p:nvPr/>
          </p:nvSpPr>
          <p:spPr>
            <a:xfrm>
              <a:off x="2955599" y="2114180"/>
              <a:ext cx="79208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Paper </a:t>
              </a:r>
              <a:b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Solar Cells</a:t>
              </a:r>
              <a:endParaRPr lang="sv-SE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upp 108"/>
          <p:cNvGrpSpPr/>
          <p:nvPr/>
        </p:nvGrpSpPr>
        <p:grpSpPr>
          <a:xfrm>
            <a:off x="1387820" y="2520002"/>
            <a:ext cx="1073265" cy="511232"/>
            <a:chOff x="3239999" y="3476224"/>
            <a:chExt cx="1073265" cy="511232"/>
          </a:xfrm>
        </p:grpSpPr>
        <p:sp>
          <p:nvSpPr>
            <p:cNvPr id="34" name="Ellips 39"/>
            <p:cNvSpPr/>
            <p:nvPr/>
          </p:nvSpPr>
          <p:spPr>
            <a:xfrm>
              <a:off x="3434032" y="3476224"/>
              <a:ext cx="511232" cy="511232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35" name="Rektangel 40"/>
            <p:cNvSpPr/>
            <p:nvPr/>
          </p:nvSpPr>
          <p:spPr>
            <a:xfrm>
              <a:off x="3239999" y="3607200"/>
              <a:ext cx="10732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00" b="1" dirty="0">
                  <a:solidFill>
                    <a:prstClr val="white"/>
                  </a:solidFill>
                  <a:cs typeface="Arial" pitchFamily="34" charset="0"/>
                </a:rPr>
                <a:t>kW </a:t>
              </a:r>
              <a:r>
                <a:rPr lang="sv-SE" sz="1000" b="1" dirty="0" err="1">
                  <a:solidFill>
                    <a:prstClr val="white"/>
                  </a:solidFill>
                  <a:cs typeface="Arial" pitchFamily="34" charset="0"/>
                </a:rPr>
                <a:t>Converter</a:t>
              </a:r>
              <a:endParaRPr lang="sv-SE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upp 111"/>
          <p:cNvGrpSpPr/>
          <p:nvPr/>
        </p:nvGrpSpPr>
        <p:grpSpPr>
          <a:xfrm>
            <a:off x="1572780" y="4388650"/>
            <a:ext cx="646384" cy="518352"/>
            <a:chOff x="3154944" y="5200856"/>
            <a:chExt cx="646384" cy="518352"/>
          </a:xfrm>
        </p:grpSpPr>
        <p:sp>
          <p:nvSpPr>
            <p:cNvPr id="37" name="Ellips 42"/>
            <p:cNvSpPr/>
            <p:nvPr/>
          </p:nvSpPr>
          <p:spPr>
            <a:xfrm>
              <a:off x="3197032" y="5200856"/>
              <a:ext cx="518352" cy="518352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38" name="Rektangel 43"/>
            <p:cNvSpPr/>
            <p:nvPr/>
          </p:nvSpPr>
          <p:spPr>
            <a:xfrm>
              <a:off x="3154944" y="5346000"/>
              <a:ext cx="64638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00" b="1" dirty="0">
                  <a:solidFill>
                    <a:prstClr val="white"/>
                  </a:solidFill>
                  <a:cs typeface="Arial" pitchFamily="34" charset="0"/>
                </a:rPr>
                <a:t>ID-POS</a:t>
              </a:r>
            </a:p>
          </p:txBody>
        </p:sp>
      </p:grpSp>
      <p:grpSp>
        <p:nvGrpSpPr>
          <p:cNvPr id="117" name="Grupp 116"/>
          <p:cNvGrpSpPr/>
          <p:nvPr/>
        </p:nvGrpSpPr>
        <p:grpSpPr>
          <a:xfrm>
            <a:off x="1935531" y="1460285"/>
            <a:ext cx="7337417" cy="2813919"/>
            <a:chOff x="1935531" y="1460285"/>
            <a:chExt cx="7337417" cy="2813919"/>
          </a:xfrm>
        </p:grpSpPr>
        <p:sp>
          <p:nvSpPr>
            <p:cNvPr id="22" name="Ellips 21"/>
            <p:cNvSpPr/>
            <p:nvPr/>
          </p:nvSpPr>
          <p:spPr>
            <a:xfrm>
              <a:off x="7261548" y="3200201"/>
              <a:ext cx="288032" cy="288032"/>
            </a:xfrm>
            <a:prstGeom prst="ellipse">
              <a:avLst/>
            </a:prstGeom>
            <a:solidFill>
              <a:srgbClr val="696C70"/>
            </a:solidFill>
            <a:ln>
              <a:solidFill>
                <a:srgbClr val="696C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23" name="Rektangel 22"/>
            <p:cNvSpPr/>
            <p:nvPr/>
          </p:nvSpPr>
          <p:spPr>
            <a:xfrm>
              <a:off x="7544756" y="3226961"/>
              <a:ext cx="172819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rgbClr val="696C70"/>
                  </a:solidFill>
                  <a:cs typeface="Arial" pitchFamily="34" charset="0"/>
                </a:rPr>
                <a:t>= WP2016 - Recruitment</a:t>
              </a:r>
              <a:endParaRPr lang="sv-SE" sz="900" b="1" dirty="0">
                <a:solidFill>
                  <a:srgbClr val="696C70"/>
                </a:solidFill>
                <a:cs typeface="Arial" pitchFamily="34" charset="0"/>
              </a:endParaRPr>
            </a:p>
          </p:txBody>
        </p:sp>
        <p:grpSp>
          <p:nvGrpSpPr>
            <p:cNvPr id="39" name="Grupp 107"/>
            <p:cNvGrpSpPr/>
            <p:nvPr/>
          </p:nvGrpSpPr>
          <p:grpSpPr>
            <a:xfrm>
              <a:off x="6492433" y="3739350"/>
              <a:ext cx="701824" cy="534854"/>
              <a:chOff x="3598881" y="2836685"/>
              <a:chExt cx="701824" cy="534854"/>
            </a:xfrm>
          </p:grpSpPr>
          <p:sp>
            <p:nvSpPr>
              <p:cNvPr id="40" name="Ellips 48"/>
              <p:cNvSpPr/>
              <p:nvPr/>
            </p:nvSpPr>
            <p:spPr>
              <a:xfrm>
                <a:off x="3656501" y="2836685"/>
                <a:ext cx="534854" cy="534854"/>
              </a:xfrm>
              <a:prstGeom prst="ellipse">
                <a:avLst/>
              </a:prstGeom>
              <a:solidFill>
                <a:srgbClr val="696C70"/>
              </a:solidFill>
              <a:ln>
                <a:solidFill>
                  <a:srgbClr val="696C7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ktangel 49"/>
              <p:cNvSpPr/>
              <p:nvPr/>
            </p:nvSpPr>
            <p:spPr>
              <a:xfrm>
                <a:off x="3598881" y="2890684"/>
                <a:ext cx="7018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STC</a:t>
                </a:r>
                <a:b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</a:br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IMAGIC</a:t>
                </a:r>
                <a:endParaRPr lang="sv-SE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2" name="Grupp 110"/>
            <p:cNvGrpSpPr/>
            <p:nvPr/>
          </p:nvGrpSpPr>
          <p:grpSpPr>
            <a:xfrm>
              <a:off x="1935531" y="3531698"/>
              <a:ext cx="961194" cy="504064"/>
              <a:chOff x="3563999" y="4545120"/>
              <a:chExt cx="961194" cy="504064"/>
            </a:xfrm>
          </p:grpSpPr>
          <p:sp>
            <p:nvSpPr>
              <p:cNvPr id="43" name="Ellips 51"/>
              <p:cNvSpPr/>
              <p:nvPr/>
            </p:nvSpPr>
            <p:spPr>
              <a:xfrm>
                <a:off x="3743904" y="4545120"/>
                <a:ext cx="504064" cy="504064"/>
              </a:xfrm>
              <a:prstGeom prst="ellipse">
                <a:avLst/>
              </a:prstGeom>
              <a:solidFill>
                <a:srgbClr val="696C70"/>
              </a:solidFill>
              <a:ln>
                <a:solidFill>
                  <a:srgbClr val="696C7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ktangel 52"/>
              <p:cNvSpPr/>
              <p:nvPr/>
            </p:nvSpPr>
            <p:spPr>
              <a:xfrm>
                <a:off x="3563999" y="4680000"/>
                <a:ext cx="96119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KM2CHAMP</a:t>
                </a:r>
                <a:endParaRPr lang="sv-SE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upp 122"/>
            <p:cNvGrpSpPr/>
            <p:nvPr/>
          </p:nvGrpSpPr>
          <p:grpSpPr>
            <a:xfrm>
              <a:off x="5067532" y="2485085"/>
              <a:ext cx="648072" cy="506140"/>
              <a:chOff x="5918400" y="2994451"/>
              <a:chExt cx="648072" cy="506140"/>
            </a:xfrm>
          </p:grpSpPr>
          <p:sp>
            <p:nvSpPr>
              <p:cNvPr id="52" name="Ellips 51"/>
              <p:cNvSpPr/>
              <p:nvPr/>
            </p:nvSpPr>
            <p:spPr>
              <a:xfrm>
                <a:off x="5973336" y="2994451"/>
                <a:ext cx="506140" cy="506140"/>
              </a:xfrm>
              <a:prstGeom prst="ellipse">
                <a:avLst/>
              </a:prstGeom>
              <a:solidFill>
                <a:srgbClr val="696C70"/>
              </a:solidFill>
              <a:ln>
                <a:solidFill>
                  <a:srgbClr val="696C7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ktangel 52"/>
              <p:cNvSpPr/>
              <p:nvPr/>
            </p:nvSpPr>
            <p:spPr>
              <a:xfrm>
                <a:off x="5918400" y="3096000"/>
                <a:ext cx="64807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JOKER</a:t>
                </a:r>
                <a:endParaRPr lang="sv-SE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Grupp 118"/>
            <p:cNvGrpSpPr/>
            <p:nvPr/>
          </p:nvGrpSpPr>
          <p:grpSpPr>
            <a:xfrm>
              <a:off x="4995756" y="3753362"/>
              <a:ext cx="864096" cy="492784"/>
              <a:chOff x="5958000" y="4622768"/>
              <a:chExt cx="864096" cy="492784"/>
            </a:xfrm>
          </p:grpSpPr>
          <p:sp>
            <p:nvSpPr>
              <p:cNvPr id="55" name="Ellips 54"/>
              <p:cNvSpPr/>
              <p:nvPr/>
            </p:nvSpPr>
            <p:spPr>
              <a:xfrm>
                <a:off x="6053800" y="4622768"/>
                <a:ext cx="492784" cy="492784"/>
              </a:xfrm>
              <a:prstGeom prst="ellipse">
                <a:avLst/>
              </a:prstGeom>
              <a:solidFill>
                <a:srgbClr val="696C70"/>
              </a:solidFill>
              <a:ln>
                <a:solidFill>
                  <a:srgbClr val="696C7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ktangel 55"/>
              <p:cNvSpPr/>
              <p:nvPr/>
            </p:nvSpPr>
            <p:spPr>
              <a:xfrm>
                <a:off x="5958000" y="4770000"/>
                <a:ext cx="86409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BRESCIA</a:t>
                </a:r>
                <a:endParaRPr lang="sv-SE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3" name="Grupp 132"/>
            <p:cNvGrpSpPr/>
            <p:nvPr/>
          </p:nvGrpSpPr>
          <p:grpSpPr>
            <a:xfrm>
              <a:off x="6200704" y="1460285"/>
              <a:ext cx="523245" cy="470426"/>
              <a:chOff x="8009195" y="3871475"/>
              <a:chExt cx="523245" cy="470426"/>
            </a:xfrm>
          </p:grpSpPr>
          <p:sp>
            <p:nvSpPr>
              <p:cNvPr id="64" name="Ellips 63"/>
              <p:cNvSpPr/>
              <p:nvPr/>
            </p:nvSpPr>
            <p:spPr>
              <a:xfrm>
                <a:off x="8009195" y="3871475"/>
                <a:ext cx="470426" cy="470426"/>
              </a:xfrm>
              <a:prstGeom prst="ellipse">
                <a:avLst/>
              </a:prstGeom>
              <a:solidFill>
                <a:srgbClr val="696C70"/>
              </a:solidFill>
              <a:ln>
                <a:solidFill>
                  <a:srgbClr val="696C7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ktangel 64"/>
              <p:cNvSpPr/>
              <p:nvPr/>
            </p:nvSpPr>
            <p:spPr>
              <a:xfrm>
                <a:off x="8028384" y="4003200"/>
                <a:ext cx="50405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TINA</a:t>
                </a:r>
                <a:endParaRPr lang="sv-SE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5" name="Rektangel 74"/>
          <p:cNvSpPr/>
          <p:nvPr/>
        </p:nvSpPr>
        <p:spPr>
          <a:xfrm>
            <a:off x="242164" y="5079874"/>
            <a:ext cx="6924632" cy="404664"/>
          </a:xfrm>
          <a:prstGeom prst="rect">
            <a:avLst/>
          </a:prstGeom>
          <a:solidFill>
            <a:srgbClr val="E75300"/>
          </a:solidFill>
          <a:ln>
            <a:solidFill>
              <a:srgbClr val="E7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FORIC – Research School</a:t>
            </a:r>
          </a:p>
        </p:txBody>
      </p:sp>
      <p:grpSp>
        <p:nvGrpSpPr>
          <p:cNvPr id="76" name="Grupp 139"/>
          <p:cNvGrpSpPr/>
          <p:nvPr/>
        </p:nvGrpSpPr>
        <p:grpSpPr>
          <a:xfrm>
            <a:off x="2907524" y="1708832"/>
            <a:ext cx="720080" cy="520926"/>
            <a:chOff x="4413544" y="3226310"/>
            <a:chExt cx="720080" cy="520926"/>
          </a:xfrm>
        </p:grpSpPr>
        <p:sp>
          <p:nvSpPr>
            <p:cNvPr id="77" name="Ellips 76"/>
            <p:cNvSpPr/>
            <p:nvPr/>
          </p:nvSpPr>
          <p:spPr>
            <a:xfrm>
              <a:off x="4481535" y="3226310"/>
              <a:ext cx="520926" cy="520926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78" name="Rektangel 77"/>
            <p:cNvSpPr/>
            <p:nvPr/>
          </p:nvSpPr>
          <p:spPr>
            <a:xfrm>
              <a:off x="4413544" y="3384000"/>
              <a:ext cx="72008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00" b="1" dirty="0">
                  <a:solidFill>
                    <a:prstClr val="white"/>
                  </a:solidFill>
                  <a:cs typeface="Arial" pitchFamily="34" charset="0"/>
                </a:rPr>
                <a:t>e2mp-rp</a:t>
              </a:r>
            </a:p>
          </p:txBody>
        </p:sp>
      </p:grpSp>
      <p:sp>
        <p:nvSpPr>
          <p:cNvPr id="79" name="Rektangel 78"/>
          <p:cNvSpPr/>
          <p:nvPr/>
        </p:nvSpPr>
        <p:spPr>
          <a:xfrm>
            <a:off x="242164" y="5494618"/>
            <a:ext cx="6924632" cy="404664"/>
          </a:xfrm>
          <a:prstGeom prst="rect">
            <a:avLst/>
          </a:prstGeom>
          <a:solidFill>
            <a:srgbClr val="3C71B6"/>
          </a:solidFill>
          <a:ln>
            <a:solidFill>
              <a:srgbClr val="3C7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Education</a:t>
            </a:r>
            <a:r>
              <a:rPr lang="sv-SE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 </a:t>
            </a:r>
            <a:r>
              <a:rPr lang="sv-SE" sz="16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development</a:t>
            </a:r>
            <a:endParaRPr lang="sv-SE" sz="16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Std" pitchFamily="34" charset="0"/>
              <a:cs typeface="Arial" pitchFamily="34" charset="0"/>
            </a:endParaRPr>
          </a:p>
        </p:txBody>
      </p:sp>
      <p:sp>
        <p:nvSpPr>
          <p:cNvPr id="80" name="Ellips 79"/>
          <p:cNvSpPr/>
          <p:nvPr/>
        </p:nvSpPr>
        <p:spPr>
          <a:xfrm>
            <a:off x="3883031" y="3651829"/>
            <a:ext cx="144000" cy="144000"/>
          </a:xfrm>
          <a:prstGeom prst="ellipse">
            <a:avLst/>
          </a:prstGeom>
          <a:solidFill>
            <a:srgbClr val="E75300"/>
          </a:solidFill>
          <a:ln>
            <a:solidFill>
              <a:srgbClr val="E75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81" name="Grupp 136"/>
          <p:cNvGrpSpPr/>
          <p:nvPr/>
        </p:nvGrpSpPr>
        <p:grpSpPr>
          <a:xfrm>
            <a:off x="5968740" y="3820610"/>
            <a:ext cx="502304" cy="502304"/>
            <a:chOff x="7398520" y="2673792"/>
            <a:chExt cx="502304" cy="502304"/>
          </a:xfrm>
        </p:grpSpPr>
        <p:sp>
          <p:nvSpPr>
            <p:cNvPr id="82" name="Ellips 81"/>
            <p:cNvSpPr/>
            <p:nvPr/>
          </p:nvSpPr>
          <p:spPr>
            <a:xfrm>
              <a:off x="7398520" y="2673792"/>
              <a:ext cx="502304" cy="502304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83" name="Rektangel 82"/>
            <p:cNvSpPr/>
            <p:nvPr/>
          </p:nvSpPr>
          <p:spPr>
            <a:xfrm>
              <a:off x="7433999" y="2808000"/>
              <a:ext cx="46627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00" b="1" dirty="0">
                  <a:solidFill>
                    <a:prstClr val="white"/>
                  </a:solidFill>
                  <a:cs typeface="Arial" pitchFamily="34" charset="0"/>
                </a:rPr>
                <a:t>FLIS</a:t>
              </a:r>
            </a:p>
          </p:txBody>
        </p:sp>
      </p:grpSp>
      <p:cxnSp>
        <p:nvCxnSpPr>
          <p:cNvPr id="84" name="Kurva 83"/>
          <p:cNvCxnSpPr>
            <a:stCxn id="80" idx="7"/>
            <a:endCxn id="82" idx="1"/>
          </p:cNvCxnSpPr>
          <p:nvPr/>
        </p:nvCxnSpPr>
        <p:spPr>
          <a:xfrm rot="16200000" flipH="1">
            <a:off x="4913495" y="2765365"/>
            <a:ext cx="221254" cy="2036358"/>
          </a:xfrm>
          <a:prstGeom prst="curvedConnector3">
            <a:avLst>
              <a:gd name="adj1" fmla="val -112851"/>
            </a:avLst>
          </a:prstGeom>
          <a:ln w="12700" cap="rnd">
            <a:solidFill>
              <a:srgbClr val="696C7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p 86"/>
          <p:cNvGrpSpPr/>
          <p:nvPr/>
        </p:nvGrpSpPr>
        <p:grpSpPr>
          <a:xfrm>
            <a:off x="561503" y="2538914"/>
            <a:ext cx="728701" cy="510374"/>
            <a:chOff x="-1529753" y="2886688"/>
            <a:chExt cx="728701" cy="510374"/>
          </a:xfrm>
        </p:grpSpPr>
        <p:sp>
          <p:nvSpPr>
            <p:cNvPr id="88" name="Ellips 16"/>
            <p:cNvSpPr/>
            <p:nvPr/>
          </p:nvSpPr>
          <p:spPr>
            <a:xfrm>
              <a:off x="-1470379" y="2886688"/>
              <a:ext cx="549071" cy="510374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89" name="Rektangel 20"/>
            <p:cNvSpPr/>
            <p:nvPr/>
          </p:nvSpPr>
          <p:spPr>
            <a:xfrm>
              <a:off x="-1529753" y="3027217"/>
              <a:ext cx="72870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err="1">
                  <a:solidFill>
                    <a:prstClr val="white"/>
                  </a:solidFill>
                  <a:cs typeface="Arial" pitchFamily="34" charset="0"/>
                </a:rPr>
                <a:t>FNMech</a:t>
              </a:r>
              <a:endParaRPr lang="sv-SE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90" name="Ellips 16"/>
          <p:cNvSpPr/>
          <p:nvPr/>
        </p:nvSpPr>
        <p:spPr>
          <a:xfrm>
            <a:off x="2442062" y="1844595"/>
            <a:ext cx="144000" cy="144000"/>
          </a:xfrm>
          <a:prstGeom prst="ellipse">
            <a:avLst/>
          </a:prstGeom>
          <a:solidFill>
            <a:srgbClr val="E75300"/>
          </a:solidFill>
          <a:ln>
            <a:solidFill>
              <a:srgbClr val="E75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1" name="Ellips 16"/>
          <p:cNvSpPr/>
          <p:nvPr/>
        </p:nvSpPr>
        <p:spPr>
          <a:xfrm>
            <a:off x="5888617" y="1955127"/>
            <a:ext cx="531428" cy="531428"/>
          </a:xfrm>
          <a:prstGeom prst="ellipse">
            <a:avLst/>
          </a:prstGeom>
          <a:solidFill>
            <a:srgbClr val="E75300"/>
          </a:solidFill>
          <a:ln>
            <a:solidFill>
              <a:srgbClr val="E75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2" name="Rektangel 91"/>
          <p:cNvSpPr/>
          <p:nvPr/>
        </p:nvSpPr>
        <p:spPr>
          <a:xfrm>
            <a:off x="5881721" y="2098877"/>
            <a:ext cx="5386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SURF</a:t>
            </a:r>
            <a:endParaRPr lang="sv-SE" sz="1000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93" name="Kurva 92"/>
          <p:cNvCxnSpPr>
            <a:stCxn id="90" idx="7"/>
            <a:endCxn id="91" idx="1"/>
          </p:cNvCxnSpPr>
          <p:nvPr/>
        </p:nvCxnSpPr>
        <p:spPr>
          <a:xfrm rot="16200000" flipH="1">
            <a:off x="4182073" y="248584"/>
            <a:ext cx="167270" cy="3401469"/>
          </a:xfrm>
          <a:prstGeom prst="curvedConnector3">
            <a:avLst>
              <a:gd name="adj1" fmla="val -149272"/>
            </a:avLst>
          </a:prstGeom>
          <a:ln w="12700">
            <a:solidFill>
              <a:srgbClr val="696C7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p 93"/>
          <p:cNvGrpSpPr/>
          <p:nvPr/>
        </p:nvGrpSpPr>
        <p:grpSpPr>
          <a:xfrm>
            <a:off x="4356353" y="1627945"/>
            <a:ext cx="545332" cy="540502"/>
            <a:chOff x="6146373" y="2065303"/>
            <a:chExt cx="545332" cy="540502"/>
          </a:xfrm>
        </p:grpSpPr>
        <p:sp>
          <p:nvSpPr>
            <p:cNvPr id="95" name="Ellips 16"/>
            <p:cNvSpPr/>
            <p:nvPr/>
          </p:nvSpPr>
          <p:spPr>
            <a:xfrm>
              <a:off x="6146373" y="2065303"/>
              <a:ext cx="540502" cy="540502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96" name="Rektangel 95"/>
            <p:cNvSpPr/>
            <p:nvPr/>
          </p:nvSpPr>
          <p:spPr>
            <a:xfrm>
              <a:off x="6187649" y="2203780"/>
              <a:ext cx="50405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ASIS</a:t>
              </a:r>
              <a:endParaRPr lang="sv-SE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upp 96"/>
          <p:cNvGrpSpPr/>
          <p:nvPr/>
        </p:nvGrpSpPr>
        <p:grpSpPr>
          <a:xfrm>
            <a:off x="3463992" y="2434775"/>
            <a:ext cx="576064" cy="508214"/>
            <a:chOff x="5254012" y="2872133"/>
            <a:chExt cx="576064" cy="508214"/>
          </a:xfrm>
        </p:grpSpPr>
        <p:sp>
          <p:nvSpPr>
            <p:cNvPr id="98" name="Ellips 16"/>
            <p:cNvSpPr/>
            <p:nvPr/>
          </p:nvSpPr>
          <p:spPr>
            <a:xfrm>
              <a:off x="5271528" y="2872133"/>
              <a:ext cx="508214" cy="508214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99" name="Rektangel 61"/>
            <p:cNvSpPr/>
            <p:nvPr/>
          </p:nvSpPr>
          <p:spPr>
            <a:xfrm>
              <a:off x="5254012" y="3001361"/>
              <a:ext cx="57606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AHYP</a:t>
              </a:r>
              <a:endParaRPr lang="sv-SE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upp 99"/>
          <p:cNvGrpSpPr/>
          <p:nvPr/>
        </p:nvGrpSpPr>
        <p:grpSpPr>
          <a:xfrm>
            <a:off x="4419150" y="3550550"/>
            <a:ext cx="540439" cy="497606"/>
            <a:chOff x="6209169" y="3987908"/>
            <a:chExt cx="540439" cy="497606"/>
          </a:xfrm>
        </p:grpSpPr>
        <p:sp>
          <p:nvSpPr>
            <p:cNvPr id="101" name="Ellips 16"/>
            <p:cNvSpPr/>
            <p:nvPr/>
          </p:nvSpPr>
          <p:spPr>
            <a:xfrm>
              <a:off x="6209169" y="3987908"/>
              <a:ext cx="497606" cy="497606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102" name="Rektangel 101"/>
            <p:cNvSpPr/>
            <p:nvPr/>
          </p:nvSpPr>
          <p:spPr>
            <a:xfrm>
              <a:off x="6245552" y="4119464"/>
              <a:ext cx="50405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M2M</a:t>
              </a:r>
              <a:endParaRPr lang="sv-SE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upp 102"/>
          <p:cNvGrpSpPr/>
          <p:nvPr/>
        </p:nvGrpSpPr>
        <p:grpSpPr>
          <a:xfrm>
            <a:off x="5488890" y="4515018"/>
            <a:ext cx="605040" cy="523216"/>
            <a:chOff x="7278910" y="4952376"/>
            <a:chExt cx="605040" cy="523216"/>
          </a:xfrm>
        </p:grpSpPr>
        <p:sp>
          <p:nvSpPr>
            <p:cNvPr id="104" name="Ellips 16"/>
            <p:cNvSpPr/>
            <p:nvPr/>
          </p:nvSpPr>
          <p:spPr>
            <a:xfrm>
              <a:off x="7298521" y="4952376"/>
              <a:ext cx="523216" cy="523216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105" name="Rektangel 104"/>
            <p:cNvSpPr/>
            <p:nvPr/>
          </p:nvSpPr>
          <p:spPr>
            <a:xfrm>
              <a:off x="7278910" y="5084124"/>
              <a:ext cx="60504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prstClr val="white"/>
                  </a:solidFill>
                  <a:cs typeface="Arial" pitchFamily="34" charset="0"/>
                </a:rPr>
                <a:t>DAWN</a:t>
              </a:r>
              <a:endParaRPr lang="sv-SE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16" name="Grupp 115"/>
          <p:cNvGrpSpPr/>
          <p:nvPr/>
        </p:nvGrpSpPr>
        <p:grpSpPr>
          <a:xfrm>
            <a:off x="1266582" y="2840161"/>
            <a:ext cx="7776694" cy="3129661"/>
            <a:chOff x="1266582" y="2840161"/>
            <a:chExt cx="7776694" cy="3129661"/>
          </a:xfrm>
        </p:grpSpPr>
        <p:sp>
          <p:nvSpPr>
            <p:cNvPr id="26" name="Ellips 25"/>
            <p:cNvSpPr/>
            <p:nvPr/>
          </p:nvSpPr>
          <p:spPr>
            <a:xfrm>
              <a:off x="7261548" y="2840161"/>
              <a:ext cx="288032" cy="288032"/>
            </a:xfrm>
            <a:prstGeom prst="ellipse">
              <a:avLst/>
            </a:prstGeom>
            <a:solidFill>
              <a:srgbClr val="3FAE2A"/>
            </a:solidFill>
            <a:ln>
              <a:solidFill>
                <a:srgbClr val="3FAE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prstClr val="white"/>
                </a:solidFill>
              </a:endParaRPr>
            </a:p>
          </p:txBody>
        </p:sp>
        <p:sp>
          <p:nvSpPr>
            <p:cNvPr id="27" name="Rektangel 26"/>
            <p:cNvSpPr/>
            <p:nvPr/>
          </p:nvSpPr>
          <p:spPr>
            <a:xfrm>
              <a:off x="7531108" y="2875497"/>
              <a:ext cx="151216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rgbClr val="3FAE2A"/>
                  </a:solidFill>
                  <a:cs typeface="Arial" pitchFamily="34" charset="0"/>
                </a:rPr>
                <a:t>= WP2016-Education</a:t>
              </a:r>
              <a:endParaRPr lang="sv-SE" sz="900" b="1" dirty="0">
                <a:solidFill>
                  <a:srgbClr val="3FAE2A"/>
                </a:solidFill>
                <a:cs typeface="Arial" pitchFamily="34" charset="0"/>
              </a:endParaRPr>
            </a:p>
          </p:txBody>
        </p:sp>
        <p:grpSp>
          <p:nvGrpSpPr>
            <p:cNvPr id="106" name="Grupp 105"/>
            <p:cNvGrpSpPr/>
            <p:nvPr/>
          </p:nvGrpSpPr>
          <p:grpSpPr>
            <a:xfrm>
              <a:off x="5502997" y="5447748"/>
              <a:ext cx="917848" cy="522074"/>
              <a:chOff x="7293017" y="5885106"/>
              <a:chExt cx="917848" cy="522074"/>
            </a:xfrm>
          </p:grpSpPr>
          <p:sp>
            <p:nvSpPr>
              <p:cNvPr id="107" name="Ellips 106"/>
              <p:cNvSpPr/>
              <p:nvPr/>
            </p:nvSpPr>
            <p:spPr>
              <a:xfrm>
                <a:off x="7365104" y="5885106"/>
                <a:ext cx="555528" cy="522074"/>
              </a:xfrm>
              <a:prstGeom prst="ellipse">
                <a:avLst/>
              </a:prstGeom>
              <a:solidFill>
                <a:srgbClr val="3FAE2A"/>
              </a:solidFill>
              <a:ln>
                <a:solidFill>
                  <a:srgbClr val="3FAE2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ektangel 17"/>
              <p:cNvSpPr/>
              <p:nvPr/>
            </p:nvSpPr>
            <p:spPr>
              <a:xfrm>
                <a:off x="7293017" y="6008433"/>
                <a:ext cx="917848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SANDAS</a:t>
                </a:r>
                <a:endParaRPr lang="sv-SE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9" name="Grupp 108"/>
            <p:cNvGrpSpPr/>
            <p:nvPr/>
          </p:nvGrpSpPr>
          <p:grpSpPr>
            <a:xfrm>
              <a:off x="1266582" y="5258635"/>
              <a:ext cx="594213" cy="535086"/>
              <a:chOff x="3257707" y="5891618"/>
              <a:chExt cx="594213" cy="535086"/>
            </a:xfrm>
          </p:grpSpPr>
          <p:sp>
            <p:nvSpPr>
              <p:cNvPr id="110" name="Ellips 109"/>
              <p:cNvSpPr/>
              <p:nvPr/>
            </p:nvSpPr>
            <p:spPr>
              <a:xfrm>
                <a:off x="3257707" y="5891618"/>
                <a:ext cx="537960" cy="535086"/>
              </a:xfrm>
              <a:prstGeom prst="ellipse">
                <a:avLst/>
              </a:prstGeom>
              <a:solidFill>
                <a:srgbClr val="3FAE2A"/>
              </a:solidFill>
              <a:ln w="285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ktangel 17"/>
              <p:cNvSpPr/>
              <p:nvPr/>
            </p:nvSpPr>
            <p:spPr>
              <a:xfrm>
                <a:off x="3266252" y="6043744"/>
                <a:ext cx="585668" cy="24622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OCXIS</a:t>
                </a:r>
                <a:endParaRPr lang="sv-SE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9" name="Grupp 118"/>
          <p:cNvGrpSpPr/>
          <p:nvPr/>
        </p:nvGrpSpPr>
        <p:grpSpPr>
          <a:xfrm>
            <a:off x="510542" y="771778"/>
            <a:ext cx="8532734" cy="4257042"/>
            <a:chOff x="510542" y="771778"/>
            <a:chExt cx="8532734" cy="4257042"/>
          </a:xfrm>
        </p:grpSpPr>
        <p:grpSp>
          <p:nvGrpSpPr>
            <p:cNvPr id="60" name="Grupp 121"/>
            <p:cNvGrpSpPr/>
            <p:nvPr/>
          </p:nvGrpSpPr>
          <p:grpSpPr>
            <a:xfrm>
              <a:off x="4418098" y="2464231"/>
              <a:ext cx="505651" cy="478758"/>
              <a:chOff x="5988805" y="3621669"/>
              <a:chExt cx="505651" cy="478758"/>
            </a:xfrm>
          </p:grpSpPr>
          <p:sp>
            <p:nvSpPr>
              <p:cNvPr id="61" name="Ellips 60"/>
              <p:cNvSpPr/>
              <p:nvPr/>
            </p:nvSpPr>
            <p:spPr>
              <a:xfrm>
                <a:off x="5988805" y="3621669"/>
                <a:ext cx="478758" cy="478758"/>
              </a:xfrm>
              <a:prstGeom prst="ellipse">
                <a:avLst/>
              </a:prstGeom>
              <a:solidFill>
                <a:srgbClr val="3C71B6"/>
              </a:solidFill>
              <a:ln>
                <a:solidFill>
                  <a:srgbClr val="3C71B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ktangel 61"/>
              <p:cNvSpPr/>
              <p:nvPr/>
            </p:nvSpPr>
            <p:spPr>
              <a:xfrm>
                <a:off x="5990400" y="3744000"/>
                <a:ext cx="504056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GRIT</a:t>
                </a:r>
                <a:endParaRPr lang="sv-SE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8" name="Grupp 117"/>
            <p:cNvGrpSpPr/>
            <p:nvPr/>
          </p:nvGrpSpPr>
          <p:grpSpPr>
            <a:xfrm>
              <a:off x="510542" y="771778"/>
              <a:ext cx="8532734" cy="4257042"/>
              <a:chOff x="510542" y="771778"/>
              <a:chExt cx="8532734" cy="4257042"/>
            </a:xfrm>
          </p:grpSpPr>
          <p:grpSp>
            <p:nvGrpSpPr>
              <p:cNvPr id="16" name="Grupp 100"/>
              <p:cNvGrpSpPr/>
              <p:nvPr/>
            </p:nvGrpSpPr>
            <p:grpSpPr>
              <a:xfrm>
                <a:off x="3551579" y="1543244"/>
                <a:ext cx="648072" cy="513266"/>
                <a:chOff x="1566000" y="2625919"/>
                <a:chExt cx="648072" cy="513266"/>
              </a:xfrm>
            </p:grpSpPr>
            <p:sp>
              <p:nvSpPr>
                <p:cNvPr id="17" name="Ellips 22"/>
                <p:cNvSpPr/>
                <p:nvPr/>
              </p:nvSpPr>
              <p:spPr>
                <a:xfrm>
                  <a:off x="1632815" y="2625919"/>
                  <a:ext cx="513266" cy="513266"/>
                </a:xfrm>
                <a:prstGeom prst="ellipse">
                  <a:avLst/>
                </a:prstGeom>
                <a:solidFill>
                  <a:srgbClr val="3C71B6"/>
                </a:solidFill>
                <a:ln>
                  <a:solidFill>
                    <a:srgbClr val="3C71B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ktangel 23"/>
                <p:cNvSpPr/>
                <p:nvPr/>
              </p:nvSpPr>
              <p:spPr>
                <a:xfrm>
                  <a:off x="1566000" y="2772816"/>
                  <a:ext cx="648072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ENCCP</a:t>
                  </a:r>
                  <a:endParaRPr lang="sv-SE" sz="1000" b="1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upp 103"/>
              <p:cNvGrpSpPr/>
              <p:nvPr/>
            </p:nvGrpSpPr>
            <p:grpSpPr>
              <a:xfrm>
                <a:off x="510542" y="3837582"/>
                <a:ext cx="1028182" cy="450205"/>
                <a:chOff x="1149666" y="4851003"/>
                <a:chExt cx="1028182" cy="450205"/>
              </a:xfrm>
            </p:grpSpPr>
            <p:sp>
              <p:nvSpPr>
                <p:cNvPr id="20" name="Ellips 25"/>
                <p:cNvSpPr/>
                <p:nvPr/>
              </p:nvSpPr>
              <p:spPr>
                <a:xfrm>
                  <a:off x="1389777" y="4851003"/>
                  <a:ext cx="517927" cy="450205"/>
                </a:xfrm>
                <a:prstGeom prst="ellipse">
                  <a:avLst/>
                </a:prstGeom>
                <a:solidFill>
                  <a:srgbClr val="3C71B6"/>
                </a:solidFill>
                <a:ln>
                  <a:solidFill>
                    <a:srgbClr val="3C71B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Rektangel 26"/>
                <p:cNvSpPr/>
                <p:nvPr/>
              </p:nvSpPr>
              <p:spPr>
                <a:xfrm>
                  <a:off x="1149666" y="4975200"/>
                  <a:ext cx="1028182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TRANSFORM</a:t>
                  </a:r>
                  <a:endParaRPr lang="sv-SE" sz="1000" b="1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8" name="Ellips 27"/>
              <p:cNvSpPr/>
              <p:nvPr/>
            </p:nvSpPr>
            <p:spPr>
              <a:xfrm>
                <a:off x="7261548" y="3549549"/>
                <a:ext cx="288032" cy="288032"/>
              </a:xfrm>
              <a:prstGeom prst="ellipse">
                <a:avLst/>
              </a:prstGeom>
              <a:solidFill>
                <a:srgbClr val="3C71B6"/>
              </a:solidFill>
              <a:ln>
                <a:solidFill>
                  <a:srgbClr val="3C71B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ktangel 28"/>
              <p:cNvSpPr/>
              <p:nvPr/>
            </p:nvSpPr>
            <p:spPr>
              <a:xfrm>
                <a:off x="7531108" y="3594357"/>
                <a:ext cx="151216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solidFill>
                      <a:srgbClr val="3C71B6"/>
                    </a:solidFill>
                    <a:cs typeface="Arial" pitchFamily="34" charset="0"/>
                  </a:rPr>
                  <a:t>=</a:t>
                </a:r>
                <a:r>
                  <a:rPr lang="en-US" sz="900" b="1" dirty="0">
                    <a:solidFill>
                      <a:srgbClr val="696C70"/>
                    </a:solidFill>
                    <a:cs typeface="Arial" pitchFamily="34" charset="0"/>
                  </a:rPr>
                  <a:t> </a:t>
                </a:r>
                <a:r>
                  <a:rPr lang="en-US" sz="900" b="1" dirty="0">
                    <a:solidFill>
                      <a:srgbClr val="3C71B6"/>
                    </a:solidFill>
                    <a:cs typeface="Arial" pitchFamily="34" charset="0"/>
                  </a:rPr>
                  <a:t>WP2016 - Research</a:t>
                </a:r>
                <a:endParaRPr lang="sv-SE" sz="900" b="1" dirty="0">
                  <a:solidFill>
                    <a:srgbClr val="3C71B6"/>
                  </a:solidFill>
                  <a:cs typeface="Arial" pitchFamily="34" charset="0"/>
                </a:endParaRPr>
              </a:p>
            </p:txBody>
          </p:sp>
          <p:grpSp>
            <p:nvGrpSpPr>
              <p:cNvPr id="45" name="Grupp 112"/>
              <p:cNvGrpSpPr/>
              <p:nvPr/>
            </p:nvGrpSpPr>
            <p:grpSpPr>
              <a:xfrm>
                <a:off x="2271484" y="4246146"/>
                <a:ext cx="573230" cy="515328"/>
                <a:chOff x="3738272" y="5403584"/>
                <a:chExt cx="573230" cy="515328"/>
              </a:xfrm>
            </p:grpSpPr>
            <p:sp>
              <p:nvSpPr>
                <p:cNvPr id="46" name="Ellips 57"/>
                <p:cNvSpPr/>
                <p:nvPr/>
              </p:nvSpPr>
              <p:spPr>
                <a:xfrm>
                  <a:off x="3738272" y="5403584"/>
                  <a:ext cx="515328" cy="515328"/>
                </a:xfrm>
                <a:prstGeom prst="ellipse">
                  <a:avLst/>
                </a:prstGeom>
                <a:solidFill>
                  <a:srgbClr val="3C71B6"/>
                </a:solidFill>
                <a:ln>
                  <a:solidFill>
                    <a:srgbClr val="3C71B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ktangel 58"/>
                <p:cNvSpPr/>
                <p:nvPr/>
              </p:nvSpPr>
              <p:spPr>
                <a:xfrm>
                  <a:off x="3754799" y="5544000"/>
                  <a:ext cx="556703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LEAP</a:t>
                  </a:r>
                  <a:endParaRPr lang="sv-SE" sz="1000" b="1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8" name="Grupp 113"/>
              <p:cNvGrpSpPr/>
              <p:nvPr/>
            </p:nvGrpSpPr>
            <p:grpSpPr>
              <a:xfrm>
                <a:off x="3411580" y="771778"/>
                <a:ext cx="648072" cy="551296"/>
                <a:chOff x="4860000" y="1353152"/>
                <a:chExt cx="648072" cy="551296"/>
              </a:xfrm>
            </p:grpSpPr>
            <p:sp>
              <p:nvSpPr>
                <p:cNvPr id="49" name="Ellips 63"/>
                <p:cNvSpPr/>
                <p:nvPr/>
              </p:nvSpPr>
              <p:spPr>
                <a:xfrm>
                  <a:off x="4872416" y="1353152"/>
                  <a:ext cx="551296" cy="551296"/>
                </a:xfrm>
                <a:prstGeom prst="ellipse">
                  <a:avLst/>
                </a:prstGeom>
                <a:solidFill>
                  <a:srgbClr val="3C71B6"/>
                </a:solidFill>
                <a:ln>
                  <a:solidFill>
                    <a:srgbClr val="3C71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ktangel 49"/>
                <p:cNvSpPr/>
                <p:nvPr/>
              </p:nvSpPr>
              <p:spPr>
                <a:xfrm>
                  <a:off x="4860000" y="1504800"/>
                  <a:ext cx="648072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e2cmp</a:t>
                  </a:r>
                  <a:endParaRPr lang="sv-SE" sz="1000" b="1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7" name="Grupp 119"/>
              <p:cNvGrpSpPr/>
              <p:nvPr/>
            </p:nvGrpSpPr>
            <p:grpSpPr>
              <a:xfrm>
                <a:off x="4419692" y="4400407"/>
                <a:ext cx="918369" cy="494838"/>
                <a:chOff x="6588223" y="4837765"/>
                <a:chExt cx="918369" cy="494838"/>
              </a:xfrm>
            </p:grpSpPr>
            <p:sp>
              <p:nvSpPr>
                <p:cNvPr id="58" name="Ellips 57"/>
                <p:cNvSpPr/>
                <p:nvPr/>
              </p:nvSpPr>
              <p:spPr>
                <a:xfrm>
                  <a:off x="6772853" y="4837765"/>
                  <a:ext cx="494838" cy="494838"/>
                </a:xfrm>
                <a:prstGeom prst="ellipse">
                  <a:avLst/>
                </a:prstGeom>
                <a:solidFill>
                  <a:srgbClr val="3C71B6"/>
                </a:solidFill>
                <a:ln>
                  <a:solidFill>
                    <a:srgbClr val="3C71B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Rektangel 58"/>
                <p:cNvSpPr/>
                <p:nvPr/>
              </p:nvSpPr>
              <p:spPr>
                <a:xfrm>
                  <a:off x="6588223" y="4968000"/>
                  <a:ext cx="918369" cy="246221"/>
                </a:xfrm>
                <a:prstGeom prst="rect">
                  <a:avLst/>
                </a:prstGeom>
              </p:spPr>
              <p:txBody>
                <a:bodyPr wrap="square" lIns="72000" rIns="72000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TIMELINESS</a:t>
                  </a:r>
                  <a:endParaRPr lang="sv-SE" sz="1000" b="1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6" name="Grupp 128"/>
              <p:cNvGrpSpPr/>
              <p:nvPr/>
            </p:nvGrpSpPr>
            <p:grpSpPr>
              <a:xfrm>
                <a:off x="5931860" y="4554864"/>
                <a:ext cx="864096" cy="473956"/>
                <a:chOff x="7541600" y="5424270"/>
                <a:chExt cx="864096" cy="473956"/>
              </a:xfrm>
            </p:grpSpPr>
            <p:sp>
              <p:nvSpPr>
                <p:cNvPr id="67" name="Ellips 66"/>
                <p:cNvSpPr/>
                <p:nvPr/>
              </p:nvSpPr>
              <p:spPr>
                <a:xfrm>
                  <a:off x="7719398" y="5424270"/>
                  <a:ext cx="473956" cy="473956"/>
                </a:xfrm>
                <a:prstGeom prst="ellipse">
                  <a:avLst/>
                </a:prstGeom>
                <a:solidFill>
                  <a:srgbClr val="3C71B6"/>
                </a:solidFill>
                <a:ln>
                  <a:solidFill>
                    <a:srgbClr val="3C71B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Rektangel 67"/>
                <p:cNvSpPr/>
                <p:nvPr/>
              </p:nvSpPr>
              <p:spPr>
                <a:xfrm>
                  <a:off x="7541600" y="5551200"/>
                  <a:ext cx="864096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DUVA</a:t>
                  </a:r>
                  <a:endParaRPr lang="sv-SE" sz="1000" b="1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9" name="Grupp 134"/>
              <p:cNvGrpSpPr/>
              <p:nvPr/>
            </p:nvGrpSpPr>
            <p:grpSpPr>
              <a:xfrm>
                <a:off x="6200703" y="2664009"/>
                <a:ext cx="794730" cy="491324"/>
                <a:chOff x="7713387" y="3546605"/>
                <a:chExt cx="794730" cy="491324"/>
              </a:xfrm>
            </p:grpSpPr>
            <p:sp>
              <p:nvSpPr>
                <p:cNvPr id="70" name="Ellips 69"/>
                <p:cNvSpPr/>
                <p:nvPr/>
              </p:nvSpPr>
              <p:spPr>
                <a:xfrm>
                  <a:off x="7825444" y="3546605"/>
                  <a:ext cx="491324" cy="491324"/>
                </a:xfrm>
                <a:prstGeom prst="ellipse">
                  <a:avLst/>
                </a:prstGeom>
                <a:solidFill>
                  <a:srgbClr val="3C71B6"/>
                </a:solidFill>
                <a:ln>
                  <a:solidFill>
                    <a:srgbClr val="3C71B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Rektangel 70"/>
                <p:cNvSpPr/>
                <p:nvPr/>
              </p:nvSpPr>
              <p:spPr>
                <a:xfrm>
                  <a:off x="7713387" y="3674421"/>
                  <a:ext cx="794730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X-COAT</a:t>
                  </a:r>
                  <a:endParaRPr lang="sv-SE" sz="1000" b="1" dirty="0">
                    <a:solidFill>
                      <a:prstClr val="white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72" name="Grupp 135"/>
              <p:cNvGrpSpPr/>
              <p:nvPr/>
            </p:nvGrpSpPr>
            <p:grpSpPr>
              <a:xfrm>
                <a:off x="6391861" y="1953647"/>
                <a:ext cx="936336" cy="491814"/>
                <a:chOff x="7624289" y="3039077"/>
                <a:chExt cx="936336" cy="491814"/>
              </a:xfrm>
            </p:grpSpPr>
            <p:sp>
              <p:nvSpPr>
                <p:cNvPr id="73" name="Ellips 72"/>
                <p:cNvSpPr/>
                <p:nvPr/>
              </p:nvSpPr>
              <p:spPr>
                <a:xfrm>
                  <a:off x="7854485" y="3039077"/>
                  <a:ext cx="491814" cy="491814"/>
                </a:xfrm>
                <a:prstGeom prst="ellipse">
                  <a:avLst/>
                </a:prstGeom>
                <a:solidFill>
                  <a:srgbClr val="3C71B6"/>
                </a:solidFill>
                <a:ln>
                  <a:solidFill>
                    <a:srgbClr val="3C71B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Rektangel 73"/>
                <p:cNvSpPr/>
                <p:nvPr/>
              </p:nvSpPr>
              <p:spPr>
                <a:xfrm>
                  <a:off x="7624289" y="3167648"/>
                  <a:ext cx="936336" cy="246221"/>
                </a:xfrm>
                <a:prstGeom prst="rect">
                  <a:avLst/>
                </a:prstGeom>
              </p:spPr>
              <p:txBody>
                <a:bodyPr wrap="square" lIns="36000" rIns="36000">
                  <a:spAutoFit/>
                </a:bodyPr>
                <a:lstStyle/>
                <a:p>
                  <a:pPr algn="ctr"/>
                  <a:r>
                    <a:rPr lang="sv-SE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MOVEMENTS</a:t>
                  </a:r>
                </a:p>
              </p:txBody>
            </p:sp>
          </p:grpSp>
          <p:sp>
            <p:nvSpPr>
              <p:cNvPr id="85" name="Ellips 84"/>
              <p:cNvSpPr/>
              <p:nvPr/>
            </p:nvSpPr>
            <p:spPr>
              <a:xfrm>
                <a:off x="3852381" y="4430973"/>
                <a:ext cx="144000" cy="144000"/>
              </a:xfrm>
              <a:prstGeom prst="ellipse">
                <a:avLst/>
              </a:prstGeom>
              <a:solidFill>
                <a:srgbClr val="3C71B6"/>
              </a:solidFill>
              <a:ln>
                <a:solidFill>
                  <a:srgbClr val="3C71B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6" name="Kurva 85"/>
              <p:cNvCxnSpPr>
                <a:stCxn id="85" idx="7"/>
                <a:endCxn id="67" idx="1"/>
              </p:cNvCxnSpPr>
              <p:nvPr/>
            </p:nvCxnSpPr>
            <p:spPr>
              <a:xfrm rot="16200000" flipH="1">
                <a:off x="4991074" y="3436280"/>
                <a:ext cx="172212" cy="2203774"/>
              </a:xfrm>
              <a:prstGeom prst="curvedConnector3">
                <a:avLst>
                  <a:gd name="adj1" fmla="val -144989"/>
                </a:avLst>
              </a:prstGeom>
              <a:ln w="12700" cap="rnd">
                <a:solidFill>
                  <a:srgbClr val="696C7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Ellips 111"/>
              <p:cNvSpPr/>
              <p:nvPr/>
            </p:nvSpPr>
            <p:spPr>
              <a:xfrm>
                <a:off x="2503950" y="2527441"/>
                <a:ext cx="144000" cy="144000"/>
              </a:xfrm>
              <a:prstGeom prst="ellipse">
                <a:avLst/>
              </a:prstGeom>
              <a:solidFill>
                <a:srgbClr val="3C71B6"/>
              </a:solidFill>
              <a:ln>
                <a:solidFill>
                  <a:srgbClr val="3C71B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3" name="Kurva 112"/>
              <p:cNvCxnSpPr>
                <a:stCxn id="112" idx="7"/>
                <a:endCxn id="70" idx="1"/>
              </p:cNvCxnSpPr>
              <p:nvPr/>
            </p:nvCxnSpPr>
            <p:spPr>
              <a:xfrm rot="16200000" flipH="1">
                <a:off x="4412070" y="763320"/>
                <a:ext cx="187433" cy="3757851"/>
              </a:xfrm>
              <a:prstGeom prst="curvedConnector3">
                <a:avLst>
                  <a:gd name="adj1" fmla="val -133215"/>
                </a:avLst>
              </a:prstGeom>
              <a:ln w="12700">
                <a:solidFill>
                  <a:srgbClr val="696C7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0" name="107192D2-3778-4ECE-8BEC-1F42874D3F29" descr="759C4F0E-5528-4626-A835-687661AA8F96@familjenpangea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ruta 120"/>
          <p:cNvSpPr txBox="1"/>
          <p:nvPr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2" name="Rak 121"/>
          <p:cNvCxnSpPr/>
          <p:nvPr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ubrik 1"/>
          <p:cNvSpPr txBox="1">
            <a:spLocks/>
          </p:cNvSpPr>
          <p:nvPr/>
        </p:nvSpPr>
        <p:spPr>
          <a:xfrm>
            <a:off x="327346" y="391148"/>
            <a:ext cx="7896659" cy="736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Portfolio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04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handsfigur 2"/>
          <p:cNvSpPr/>
          <p:nvPr/>
        </p:nvSpPr>
        <p:spPr>
          <a:xfrm>
            <a:off x="153509" y="1407513"/>
            <a:ext cx="1728000" cy="900000"/>
          </a:xfrm>
          <a:custGeom>
            <a:avLst/>
            <a:gdLst>
              <a:gd name="connsiteX0" fmla="*/ 0 w 1323814"/>
              <a:gd name="connsiteY0" fmla="*/ 76422 h 764216"/>
              <a:gd name="connsiteX1" fmla="*/ 76422 w 1323814"/>
              <a:gd name="connsiteY1" fmla="*/ 0 h 764216"/>
              <a:gd name="connsiteX2" fmla="*/ 1247392 w 1323814"/>
              <a:gd name="connsiteY2" fmla="*/ 0 h 764216"/>
              <a:gd name="connsiteX3" fmla="*/ 1323814 w 1323814"/>
              <a:gd name="connsiteY3" fmla="*/ 76422 h 764216"/>
              <a:gd name="connsiteX4" fmla="*/ 1323814 w 1323814"/>
              <a:gd name="connsiteY4" fmla="*/ 687794 h 764216"/>
              <a:gd name="connsiteX5" fmla="*/ 1247392 w 1323814"/>
              <a:gd name="connsiteY5" fmla="*/ 764216 h 764216"/>
              <a:gd name="connsiteX6" fmla="*/ 76422 w 1323814"/>
              <a:gd name="connsiteY6" fmla="*/ 764216 h 764216"/>
              <a:gd name="connsiteX7" fmla="*/ 0 w 1323814"/>
              <a:gd name="connsiteY7" fmla="*/ 687794 h 764216"/>
              <a:gd name="connsiteX8" fmla="*/ 0 w 1323814"/>
              <a:gd name="connsiteY8" fmla="*/ 76422 h 7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814" h="764216">
                <a:moveTo>
                  <a:pt x="0" y="76422"/>
                </a:moveTo>
                <a:cubicBezTo>
                  <a:pt x="0" y="34215"/>
                  <a:pt x="34215" y="0"/>
                  <a:pt x="76422" y="0"/>
                </a:cubicBezTo>
                <a:lnTo>
                  <a:pt x="1247392" y="0"/>
                </a:lnTo>
                <a:cubicBezTo>
                  <a:pt x="1289599" y="0"/>
                  <a:pt x="1323814" y="34215"/>
                  <a:pt x="1323814" y="76422"/>
                </a:cubicBezTo>
                <a:lnTo>
                  <a:pt x="1323814" y="687794"/>
                </a:lnTo>
                <a:cubicBezTo>
                  <a:pt x="1323814" y="730001"/>
                  <a:pt x="1289599" y="764216"/>
                  <a:pt x="1247392" y="764216"/>
                </a:cubicBezTo>
                <a:lnTo>
                  <a:pt x="76422" y="764216"/>
                </a:lnTo>
                <a:cubicBezTo>
                  <a:pt x="34215" y="764216"/>
                  <a:pt x="0" y="730001"/>
                  <a:pt x="0" y="687794"/>
                </a:cubicBezTo>
                <a:lnTo>
                  <a:pt x="0" y="764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301895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smtClean="0"/>
              <a:t>Start </a:t>
            </a:r>
            <a:r>
              <a:rPr lang="sv-SE" dirty="0" err="1" smtClean="0"/>
              <a:t>u</a:t>
            </a:r>
            <a:r>
              <a:rPr lang="sv-SE" kern="1200" dirty="0" err="1" smtClean="0"/>
              <a:t>p</a:t>
            </a:r>
            <a:endParaRPr lang="sv-SE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smtClean="0"/>
              <a:t>Dec. 10</a:t>
            </a:r>
            <a:endParaRPr lang="sv-SE" kern="1200" dirty="0"/>
          </a:p>
        </p:txBody>
      </p:sp>
      <p:sp>
        <p:nvSpPr>
          <p:cNvPr id="6" name="Frihandsfigur 5"/>
          <p:cNvSpPr/>
          <p:nvPr/>
        </p:nvSpPr>
        <p:spPr>
          <a:xfrm>
            <a:off x="267577" y="2124000"/>
            <a:ext cx="1800000" cy="1068034"/>
          </a:xfrm>
          <a:custGeom>
            <a:avLst/>
            <a:gdLst>
              <a:gd name="connsiteX0" fmla="*/ 0 w 1533783"/>
              <a:gd name="connsiteY0" fmla="*/ 153378 h 3800637"/>
              <a:gd name="connsiteX1" fmla="*/ 153378 w 1533783"/>
              <a:gd name="connsiteY1" fmla="*/ 0 h 3800637"/>
              <a:gd name="connsiteX2" fmla="*/ 1380405 w 1533783"/>
              <a:gd name="connsiteY2" fmla="*/ 0 h 3800637"/>
              <a:gd name="connsiteX3" fmla="*/ 1533783 w 1533783"/>
              <a:gd name="connsiteY3" fmla="*/ 153378 h 3800637"/>
              <a:gd name="connsiteX4" fmla="*/ 1533783 w 1533783"/>
              <a:gd name="connsiteY4" fmla="*/ 3647259 h 3800637"/>
              <a:gd name="connsiteX5" fmla="*/ 1380405 w 1533783"/>
              <a:gd name="connsiteY5" fmla="*/ 3800637 h 3800637"/>
              <a:gd name="connsiteX6" fmla="*/ 153378 w 1533783"/>
              <a:gd name="connsiteY6" fmla="*/ 3800637 h 3800637"/>
              <a:gd name="connsiteX7" fmla="*/ 0 w 1533783"/>
              <a:gd name="connsiteY7" fmla="*/ 3647259 h 3800637"/>
              <a:gd name="connsiteX8" fmla="*/ 0 w 1533783"/>
              <a:gd name="connsiteY8" fmla="*/ 153378 h 380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783" h="3800637">
                <a:moveTo>
                  <a:pt x="0" y="153378"/>
                </a:moveTo>
                <a:cubicBezTo>
                  <a:pt x="0" y="68670"/>
                  <a:pt x="68670" y="0"/>
                  <a:pt x="153378" y="0"/>
                </a:cubicBezTo>
                <a:lnTo>
                  <a:pt x="1380405" y="0"/>
                </a:lnTo>
                <a:cubicBezTo>
                  <a:pt x="1465113" y="0"/>
                  <a:pt x="1533783" y="68670"/>
                  <a:pt x="1533783" y="153378"/>
                </a:cubicBezTo>
                <a:lnTo>
                  <a:pt x="1533783" y="3647259"/>
                </a:lnTo>
                <a:cubicBezTo>
                  <a:pt x="1533783" y="3731967"/>
                  <a:pt x="1465113" y="3800637"/>
                  <a:pt x="1380405" y="3800637"/>
                </a:cubicBezTo>
                <a:lnTo>
                  <a:pt x="153378" y="3800637"/>
                </a:lnTo>
                <a:cubicBezTo>
                  <a:pt x="68670" y="3800637"/>
                  <a:pt x="0" y="3731967"/>
                  <a:pt x="0" y="3647259"/>
                </a:cubicBezTo>
                <a:lnTo>
                  <a:pt x="0" y="15337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043" tIns="116043" rIns="116043" bIns="116043" numCol="1" spcCol="1270" anchor="t" anchorCtr="0">
            <a:noAutofit/>
          </a:bodyPr>
          <a:lstStyle/>
          <a:p>
            <a:pPr marL="265113" lvl="1" indent="-265113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Instructions</a:t>
            </a:r>
            <a:r>
              <a:rPr lang="sv-SE" sz="1600" kern="1200" dirty="0" smtClean="0"/>
              <a:t> and templates on </a:t>
            </a:r>
            <a:r>
              <a:rPr lang="sv-SE" sz="1600" kern="1200" dirty="0" err="1" smtClean="0"/>
              <a:t>website</a:t>
            </a:r>
            <a:r>
              <a:rPr lang="sv-SE" sz="1600" kern="1200" dirty="0" smtClean="0"/>
              <a:t> and mail</a:t>
            </a:r>
            <a:endParaRPr lang="sv-SE" sz="1600" kern="1200" dirty="0"/>
          </a:p>
        </p:txBody>
      </p:sp>
      <p:sp>
        <p:nvSpPr>
          <p:cNvPr id="8" name="Frihandsfigur 7"/>
          <p:cNvSpPr/>
          <p:nvPr/>
        </p:nvSpPr>
        <p:spPr>
          <a:xfrm>
            <a:off x="2287932" y="1407466"/>
            <a:ext cx="1728000" cy="900000"/>
          </a:xfrm>
          <a:custGeom>
            <a:avLst/>
            <a:gdLst>
              <a:gd name="connsiteX0" fmla="*/ 0 w 922084"/>
              <a:gd name="connsiteY0" fmla="*/ 76422 h 764216"/>
              <a:gd name="connsiteX1" fmla="*/ 76422 w 922084"/>
              <a:gd name="connsiteY1" fmla="*/ 0 h 764216"/>
              <a:gd name="connsiteX2" fmla="*/ 845662 w 922084"/>
              <a:gd name="connsiteY2" fmla="*/ 0 h 764216"/>
              <a:gd name="connsiteX3" fmla="*/ 922084 w 922084"/>
              <a:gd name="connsiteY3" fmla="*/ 76422 h 764216"/>
              <a:gd name="connsiteX4" fmla="*/ 922084 w 922084"/>
              <a:gd name="connsiteY4" fmla="*/ 687794 h 764216"/>
              <a:gd name="connsiteX5" fmla="*/ 845662 w 922084"/>
              <a:gd name="connsiteY5" fmla="*/ 764216 h 764216"/>
              <a:gd name="connsiteX6" fmla="*/ 76422 w 922084"/>
              <a:gd name="connsiteY6" fmla="*/ 764216 h 764216"/>
              <a:gd name="connsiteX7" fmla="*/ 0 w 922084"/>
              <a:gd name="connsiteY7" fmla="*/ 687794 h 764216"/>
              <a:gd name="connsiteX8" fmla="*/ 0 w 922084"/>
              <a:gd name="connsiteY8" fmla="*/ 76422 h 7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084" h="764216">
                <a:moveTo>
                  <a:pt x="0" y="76422"/>
                </a:moveTo>
                <a:cubicBezTo>
                  <a:pt x="0" y="34215"/>
                  <a:pt x="34215" y="0"/>
                  <a:pt x="76422" y="0"/>
                </a:cubicBezTo>
                <a:lnTo>
                  <a:pt x="845662" y="0"/>
                </a:lnTo>
                <a:cubicBezTo>
                  <a:pt x="887869" y="0"/>
                  <a:pt x="922084" y="34215"/>
                  <a:pt x="922084" y="76422"/>
                </a:cubicBezTo>
                <a:lnTo>
                  <a:pt x="922084" y="687794"/>
                </a:lnTo>
                <a:cubicBezTo>
                  <a:pt x="922084" y="730001"/>
                  <a:pt x="887869" y="764216"/>
                  <a:pt x="845662" y="764216"/>
                </a:cubicBezTo>
                <a:lnTo>
                  <a:pt x="76422" y="764216"/>
                </a:lnTo>
                <a:cubicBezTo>
                  <a:pt x="34215" y="764216"/>
                  <a:pt x="0" y="730001"/>
                  <a:pt x="0" y="687794"/>
                </a:cubicBezTo>
                <a:lnTo>
                  <a:pt x="0" y="764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301895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smtClean="0"/>
              <a:t>Draft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smtClean="0"/>
              <a:t>Feb. 1</a:t>
            </a:r>
            <a:endParaRPr lang="sv-SE" kern="1200" dirty="0"/>
          </a:p>
        </p:txBody>
      </p:sp>
      <p:sp>
        <p:nvSpPr>
          <p:cNvPr id="9" name="Frihandsfigur 8"/>
          <p:cNvSpPr/>
          <p:nvPr/>
        </p:nvSpPr>
        <p:spPr>
          <a:xfrm>
            <a:off x="2360227" y="2124000"/>
            <a:ext cx="1888974" cy="2163188"/>
          </a:xfrm>
          <a:custGeom>
            <a:avLst/>
            <a:gdLst>
              <a:gd name="connsiteX0" fmla="*/ 0 w 1515951"/>
              <a:gd name="connsiteY0" fmla="*/ 151595 h 3800827"/>
              <a:gd name="connsiteX1" fmla="*/ 151595 w 1515951"/>
              <a:gd name="connsiteY1" fmla="*/ 0 h 3800827"/>
              <a:gd name="connsiteX2" fmla="*/ 1364356 w 1515951"/>
              <a:gd name="connsiteY2" fmla="*/ 0 h 3800827"/>
              <a:gd name="connsiteX3" fmla="*/ 1515951 w 1515951"/>
              <a:gd name="connsiteY3" fmla="*/ 151595 h 3800827"/>
              <a:gd name="connsiteX4" fmla="*/ 1515951 w 1515951"/>
              <a:gd name="connsiteY4" fmla="*/ 3649232 h 3800827"/>
              <a:gd name="connsiteX5" fmla="*/ 1364356 w 1515951"/>
              <a:gd name="connsiteY5" fmla="*/ 3800827 h 3800827"/>
              <a:gd name="connsiteX6" fmla="*/ 151595 w 1515951"/>
              <a:gd name="connsiteY6" fmla="*/ 3800827 h 3800827"/>
              <a:gd name="connsiteX7" fmla="*/ 0 w 1515951"/>
              <a:gd name="connsiteY7" fmla="*/ 3649232 h 3800827"/>
              <a:gd name="connsiteX8" fmla="*/ 0 w 1515951"/>
              <a:gd name="connsiteY8" fmla="*/ 151595 h 38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951" h="3800827">
                <a:moveTo>
                  <a:pt x="0" y="151595"/>
                </a:moveTo>
                <a:cubicBezTo>
                  <a:pt x="0" y="67871"/>
                  <a:pt x="67871" y="0"/>
                  <a:pt x="151595" y="0"/>
                </a:cubicBezTo>
                <a:lnTo>
                  <a:pt x="1364356" y="0"/>
                </a:lnTo>
                <a:cubicBezTo>
                  <a:pt x="1448080" y="0"/>
                  <a:pt x="1515951" y="67871"/>
                  <a:pt x="1515951" y="151595"/>
                </a:cubicBezTo>
                <a:lnTo>
                  <a:pt x="1515951" y="3649232"/>
                </a:lnTo>
                <a:cubicBezTo>
                  <a:pt x="1515951" y="3732956"/>
                  <a:pt x="1448080" y="3800827"/>
                  <a:pt x="1364356" y="3800827"/>
                </a:cubicBezTo>
                <a:lnTo>
                  <a:pt x="151595" y="3800827"/>
                </a:lnTo>
                <a:cubicBezTo>
                  <a:pt x="67871" y="3800827"/>
                  <a:pt x="0" y="3732956"/>
                  <a:pt x="0" y="3649232"/>
                </a:cubicBezTo>
                <a:lnTo>
                  <a:pt x="0" y="15159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21" tIns="115521" rIns="115521" bIns="115521" numCol="1" spcCol="1270" anchor="t" anchorCtr="0">
            <a:noAutofit/>
          </a:bodyPr>
          <a:lstStyle/>
          <a:p>
            <a:pPr marL="285750" lvl="1" indent="-2857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sv-SE" sz="1600" dirty="0" err="1" smtClean="0"/>
              <a:t>S</a:t>
            </a:r>
            <a:r>
              <a:rPr lang="sv-SE" sz="1600" kern="1200" dirty="0" err="1" smtClean="0"/>
              <a:t>eminar</a:t>
            </a:r>
            <a:r>
              <a:rPr lang="sv-SE" sz="1600" kern="1200" dirty="0" smtClean="0"/>
              <a:t> 5/2 </a:t>
            </a:r>
          </a:p>
          <a:p>
            <a:pPr marL="285750" lvl="1" indent="-285750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smtClean="0"/>
              <a:t>Reference Group 12/2</a:t>
            </a:r>
            <a:endParaRPr lang="sv-SE" sz="1600" kern="1200" dirty="0"/>
          </a:p>
          <a:p>
            <a:pPr marL="285750" lvl="1" indent="-285750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smtClean="0"/>
              <a:t>Feedback from Vice </a:t>
            </a:r>
            <a:r>
              <a:rPr lang="sv-SE" sz="1600" dirty="0" smtClean="0"/>
              <a:t>D</a:t>
            </a:r>
            <a:r>
              <a:rPr lang="sv-SE" sz="1600" kern="1200" dirty="0" smtClean="0"/>
              <a:t>eans</a:t>
            </a:r>
            <a:endParaRPr lang="sv-SE" sz="1600" kern="1200" dirty="0"/>
          </a:p>
          <a:p>
            <a:pPr marL="285750" lvl="1" indent="-285750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Proposal</a:t>
            </a:r>
            <a:r>
              <a:rPr lang="sv-SE" sz="1600" kern="1200" dirty="0" smtClean="0"/>
              <a:t> Template 23/2</a:t>
            </a:r>
            <a:endParaRPr lang="sv-SE" sz="1600" kern="1200" dirty="0"/>
          </a:p>
        </p:txBody>
      </p:sp>
      <p:sp>
        <p:nvSpPr>
          <p:cNvPr id="11" name="Frihandsfigur 10"/>
          <p:cNvSpPr/>
          <p:nvPr/>
        </p:nvSpPr>
        <p:spPr>
          <a:xfrm>
            <a:off x="4465885" y="1407466"/>
            <a:ext cx="1728000" cy="900000"/>
          </a:xfrm>
          <a:custGeom>
            <a:avLst/>
            <a:gdLst>
              <a:gd name="connsiteX0" fmla="*/ 0 w 1365884"/>
              <a:gd name="connsiteY0" fmla="*/ 76422 h 764216"/>
              <a:gd name="connsiteX1" fmla="*/ 76422 w 1365884"/>
              <a:gd name="connsiteY1" fmla="*/ 0 h 764216"/>
              <a:gd name="connsiteX2" fmla="*/ 1289462 w 1365884"/>
              <a:gd name="connsiteY2" fmla="*/ 0 h 764216"/>
              <a:gd name="connsiteX3" fmla="*/ 1365884 w 1365884"/>
              <a:gd name="connsiteY3" fmla="*/ 76422 h 764216"/>
              <a:gd name="connsiteX4" fmla="*/ 1365884 w 1365884"/>
              <a:gd name="connsiteY4" fmla="*/ 687794 h 764216"/>
              <a:gd name="connsiteX5" fmla="*/ 1289462 w 1365884"/>
              <a:gd name="connsiteY5" fmla="*/ 764216 h 764216"/>
              <a:gd name="connsiteX6" fmla="*/ 76422 w 1365884"/>
              <a:gd name="connsiteY6" fmla="*/ 764216 h 764216"/>
              <a:gd name="connsiteX7" fmla="*/ 0 w 1365884"/>
              <a:gd name="connsiteY7" fmla="*/ 687794 h 764216"/>
              <a:gd name="connsiteX8" fmla="*/ 0 w 1365884"/>
              <a:gd name="connsiteY8" fmla="*/ 76422 h 7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884" h="764216">
                <a:moveTo>
                  <a:pt x="0" y="76422"/>
                </a:moveTo>
                <a:cubicBezTo>
                  <a:pt x="0" y="34215"/>
                  <a:pt x="34215" y="0"/>
                  <a:pt x="76422" y="0"/>
                </a:cubicBezTo>
                <a:lnTo>
                  <a:pt x="1289462" y="0"/>
                </a:lnTo>
                <a:cubicBezTo>
                  <a:pt x="1331669" y="0"/>
                  <a:pt x="1365884" y="34215"/>
                  <a:pt x="1365884" y="76422"/>
                </a:cubicBezTo>
                <a:lnTo>
                  <a:pt x="1365884" y="687794"/>
                </a:lnTo>
                <a:cubicBezTo>
                  <a:pt x="1365884" y="730001"/>
                  <a:pt x="1331669" y="764216"/>
                  <a:pt x="1289462" y="764216"/>
                </a:cubicBezTo>
                <a:lnTo>
                  <a:pt x="76422" y="764216"/>
                </a:lnTo>
                <a:cubicBezTo>
                  <a:pt x="34215" y="764216"/>
                  <a:pt x="0" y="730001"/>
                  <a:pt x="0" y="687794"/>
                </a:cubicBezTo>
                <a:lnTo>
                  <a:pt x="0" y="764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301895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err="1" smtClean="0"/>
              <a:t>Proposal</a:t>
            </a:r>
            <a:r>
              <a:rPr lang="sv-SE" kern="1200" dirty="0" smtClean="0"/>
              <a:t>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err="1" smtClean="0"/>
              <a:t>March</a:t>
            </a:r>
            <a:r>
              <a:rPr lang="sv-SE" kern="1200" dirty="0" smtClean="0"/>
              <a:t> 11</a:t>
            </a:r>
            <a:endParaRPr lang="sv-SE" kern="1200" dirty="0"/>
          </a:p>
        </p:txBody>
      </p:sp>
      <p:sp>
        <p:nvSpPr>
          <p:cNvPr id="12" name="Frihandsfigur 11"/>
          <p:cNvSpPr/>
          <p:nvPr/>
        </p:nvSpPr>
        <p:spPr>
          <a:xfrm>
            <a:off x="4541850" y="2124000"/>
            <a:ext cx="2092849" cy="2705448"/>
          </a:xfrm>
          <a:custGeom>
            <a:avLst/>
            <a:gdLst>
              <a:gd name="connsiteX0" fmla="*/ 0 w 1526587"/>
              <a:gd name="connsiteY0" fmla="*/ 152659 h 3800827"/>
              <a:gd name="connsiteX1" fmla="*/ 152659 w 1526587"/>
              <a:gd name="connsiteY1" fmla="*/ 0 h 3800827"/>
              <a:gd name="connsiteX2" fmla="*/ 1373928 w 1526587"/>
              <a:gd name="connsiteY2" fmla="*/ 0 h 3800827"/>
              <a:gd name="connsiteX3" fmla="*/ 1526587 w 1526587"/>
              <a:gd name="connsiteY3" fmla="*/ 152659 h 3800827"/>
              <a:gd name="connsiteX4" fmla="*/ 1526587 w 1526587"/>
              <a:gd name="connsiteY4" fmla="*/ 3648168 h 3800827"/>
              <a:gd name="connsiteX5" fmla="*/ 1373928 w 1526587"/>
              <a:gd name="connsiteY5" fmla="*/ 3800827 h 3800827"/>
              <a:gd name="connsiteX6" fmla="*/ 152659 w 1526587"/>
              <a:gd name="connsiteY6" fmla="*/ 3800827 h 3800827"/>
              <a:gd name="connsiteX7" fmla="*/ 0 w 1526587"/>
              <a:gd name="connsiteY7" fmla="*/ 3648168 h 3800827"/>
              <a:gd name="connsiteX8" fmla="*/ 0 w 1526587"/>
              <a:gd name="connsiteY8" fmla="*/ 152659 h 38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587" h="3800827">
                <a:moveTo>
                  <a:pt x="0" y="152659"/>
                </a:moveTo>
                <a:cubicBezTo>
                  <a:pt x="0" y="68348"/>
                  <a:pt x="68348" y="0"/>
                  <a:pt x="152659" y="0"/>
                </a:cubicBezTo>
                <a:lnTo>
                  <a:pt x="1373928" y="0"/>
                </a:lnTo>
                <a:cubicBezTo>
                  <a:pt x="1458239" y="0"/>
                  <a:pt x="1526587" y="68348"/>
                  <a:pt x="1526587" y="152659"/>
                </a:cubicBezTo>
                <a:lnTo>
                  <a:pt x="1526587" y="3648168"/>
                </a:lnTo>
                <a:cubicBezTo>
                  <a:pt x="1526587" y="3732479"/>
                  <a:pt x="1458239" y="3800827"/>
                  <a:pt x="1373928" y="3800827"/>
                </a:cubicBezTo>
                <a:lnTo>
                  <a:pt x="152659" y="3800827"/>
                </a:lnTo>
                <a:cubicBezTo>
                  <a:pt x="68348" y="3800827"/>
                  <a:pt x="0" y="3732479"/>
                  <a:pt x="0" y="3648168"/>
                </a:cubicBezTo>
                <a:lnTo>
                  <a:pt x="0" y="15265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832" tIns="115832" rIns="115832" bIns="115832" numCol="1" spcCol="1270" anchor="t" anchorCtr="0">
            <a:noAutofit/>
          </a:bodyPr>
          <a:lstStyle/>
          <a:p>
            <a:pPr marL="285750" lvl="1" indent="-2857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sv-SE" sz="1600" kern="1200" dirty="0" smtClean="0"/>
              <a:t>Reference </a:t>
            </a:r>
            <a:r>
              <a:rPr lang="sv-SE" sz="1600" dirty="0"/>
              <a:t>G</a:t>
            </a:r>
            <a:r>
              <a:rPr lang="sv-SE" sz="1600" kern="1200" dirty="0" smtClean="0"/>
              <a:t>roup 22/3 </a:t>
            </a:r>
            <a:endParaRPr lang="sv-SE" sz="1600" kern="1200" dirty="0"/>
          </a:p>
          <a:p>
            <a:pPr marL="285750" lvl="1" indent="-285750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dirty="0" smtClean="0"/>
              <a:t>Dean: </a:t>
            </a:r>
            <a:r>
              <a:rPr lang="sv-SE" sz="1600" dirty="0" err="1" smtClean="0"/>
              <a:t>proposal</a:t>
            </a:r>
            <a:r>
              <a:rPr lang="sv-SE" sz="1600" dirty="0" smtClean="0"/>
              <a:t> </a:t>
            </a:r>
            <a:r>
              <a:rPr lang="sv-SE" sz="1600" dirty="0" err="1" smtClean="0"/>
              <a:t>selection</a:t>
            </a:r>
            <a:r>
              <a:rPr lang="sv-SE" sz="1600" dirty="0" smtClean="0"/>
              <a:t> 24/3</a:t>
            </a:r>
            <a:endParaRPr lang="sv-SE" sz="1600" kern="1200" dirty="0"/>
          </a:p>
          <a:p>
            <a:pPr marL="265113" lvl="2" indent="-265113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Initiate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writing</a:t>
            </a:r>
            <a:r>
              <a:rPr lang="sv-SE" sz="1600" kern="1200" dirty="0" smtClean="0"/>
              <a:t> and budget process</a:t>
            </a:r>
            <a:endParaRPr lang="sv-SE" sz="1600" kern="1200" dirty="0"/>
          </a:p>
          <a:p>
            <a:pPr marL="265113" lvl="2" indent="-265113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Suggest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external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reviewers</a:t>
            </a:r>
            <a:r>
              <a:rPr lang="sv-SE" sz="1600" kern="1200" dirty="0" smtClean="0"/>
              <a:t> 7/4</a:t>
            </a:r>
            <a:endParaRPr lang="sv-SE" sz="1600" kern="1200" dirty="0"/>
          </a:p>
        </p:txBody>
      </p:sp>
      <p:sp>
        <p:nvSpPr>
          <p:cNvPr id="14" name="Frihandsfigur 13"/>
          <p:cNvSpPr/>
          <p:nvPr/>
        </p:nvSpPr>
        <p:spPr>
          <a:xfrm>
            <a:off x="6668002" y="1407665"/>
            <a:ext cx="1728000" cy="900000"/>
          </a:xfrm>
          <a:custGeom>
            <a:avLst/>
            <a:gdLst>
              <a:gd name="connsiteX0" fmla="*/ 0 w 1912452"/>
              <a:gd name="connsiteY0" fmla="*/ 76422 h 764216"/>
              <a:gd name="connsiteX1" fmla="*/ 76422 w 1912452"/>
              <a:gd name="connsiteY1" fmla="*/ 0 h 764216"/>
              <a:gd name="connsiteX2" fmla="*/ 1836030 w 1912452"/>
              <a:gd name="connsiteY2" fmla="*/ 0 h 764216"/>
              <a:gd name="connsiteX3" fmla="*/ 1912452 w 1912452"/>
              <a:gd name="connsiteY3" fmla="*/ 76422 h 764216"/>
              <a:gd name="connsiteX4" fmla="*/ 1912452 w 1912452"/>
              <a:gd name="connsiteY4" fmla="*/ 687794 h 764216"/>
              <a:gd name="connsiteX5" fmla="*/ 1836030 w 1912452"/>
              <a:gd name="connsiteY5" fmla="*/ 764216 h 764216"/>
              <a:gd name="connsiteX6" fmla="*/ 76422 w 1912452"/>
              <a:gd name="connsiteY6" fmla="*/ 764216 h 764216"/>
              <a:gd name="connsiteX7" fmla="*/ 0 w 1912452"/>
              <a:gd name="connsiteY7" fmla="*/ 687794 h 764216"/>
              <a:gd name="connsiteX8" fmla="*/ 0 w 1912452"/>
              <a:gd name="connsiteY8" fmla="*/ 76422 h 7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452" h="764216">
                <a:moveTo>
                  <a:pt x="0" y="76422"/>
                </a:moveTo>
                <a:cubicBezTo>
                  <a:pt x="0" y="34215"/>
                  <a:pt x="34215" y="0"/>
                  <a:pt x="76422" y="0"/>
                </a:cubicBezTo>
                <a:lnTo>
                  <a:pt x="1836030" y="0"/>
                </a:lnTo>
                <a:cubicBezTo>
                  <a:pt x="1878237" y="0"/>
                  <a:pt x="1912452" y="34215"/>
                  <a:pt x="1912452" y="76422"/>
                </a:cubicBezTo>
                <a:lnTo>
                  <a:pt x="1912452" y="687794"/>
                </a:lnTo>
                <a:cubicBezTo>
                  <a:pt x="1912452" y="730001"/>
                  <a:pt x="1878237" y="764216"/>
                  <a:pt x="1836030" y="764216"/>
                </a:cubicBezTo>
                <a:lnTo>
                  <a:pt x="76422" y="764216"/>
                </a:lnTo>
                <a:cubicBezTo>
                  <a:pt x="34215" y="764216"/>
                  <a:pt x="0" y="730001"/>
                  <a:pt x="0" y="687794"/>
                </a:cubicBezTo>
                <a:lnTo>
                  <a:pt x="0" y="764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301895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 smtClean="0"/>
              <a:t>Full </a:t>
            </a:r>
            <a:r>
              <a:rPr lang="sv-SE" dirty="0" err="1" smtClean="0"/>
              <a:t>application</a:t>
            </a:r>
            <a:r>
              <a:rPr lang="sv-SE" kern="1200" dirty="0" smtClean="0"/>
              <a:t>  May 6</a:t>
            </a:r>
            <a:endParaRPr lang="sv-SE" kern="1200" dirty="0"/>
          </a:p>
        </p:txBody>
      </p:sp>
      <p:sp>
        <p:nvSpPr>
          <p:cNvPr id="15" name="Frihandsfigur 14"/>
          <p:cNvSpPr/>
          <p:nvPr/>
        </p:nvSpPr>
        <p:spPr>
          <a:xfrm>
            <a:off x="6794202" y="2124000"/>
            <a:ext cx="2254102" cy="4130219"/>
          </a:xfrm>
          <a:custGeom>
            <a:avLst/>
            <a:gdLst>
              <a:gd name="connsiteX0" fmla="*/ 0 w 1528612"/>
              <a:gd name="connsiteY0" fmla="*/ 152861 h 3800295"/>
              <a:gd name="connsiteX1" fmla="*/ 152861 w 1528612"/>
              <a:gd name="connsiteY1" fmla="*/ 0 h 3800295"/>
              <a:gd name="connsiteX2" fmla="*/ 1375751 w 1528612"/>
              <a:gd name="connsiteY2" fmla="*/ 0 h 3800295"/>
              <a:gd name="connsiteX3" fmla="*/ 1528612 w 1528612"/>
              <a:gd name="connsiteY3" fmla="*/ 152861 h 3800295"/>
              <a:gd name="connsiteX4" fmla="*/ 1528612 w 1528612"/>
              <a:gd name="connsiteY4" fmla="*/ 3647434 h 3800295"/>
              <a:gd name="connsiteX5" fmla="*/ 1375751 w 1528612"/>
              <a:gd name="connsiteY5" fmla="*/ 3800295 h 3800295"/>
              <a:gd name="connsiteX6" fmla="*/ 152861 w 1528612"/>
              <a:gd name="connsiteY6" fmla="*/ 3800295 h 3800295"/>
              <a:gd name="connsiteX7" fmla="*/ 0 w 1528612"/>
              <a:gd name="connsiteY7" fmla="*/ 3647434 h 3800295"/>
              <a:gd name="connsiteX8" fmla="*/ 0 w 1528612"/>
              <a:gd name="connsiteY8" fmla="*/ 152861 h 380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612" h="3800295">
                <a:moveTo>
                  <a:pt x="0" y="152861"/>
                </a:moveTo>
                <a:cubicBezTo>
                  <a:pt x="0" y="68438"/>
                  <a:pt x="68438" y="0"/>
                  <a:pt x="152861" y="0"/>
                </a:cubicBezTo>
                <a:lnTo>
                  <a:pt x="1375751" y="0"/>
                </a:lnTo>
                <a:cubicBezTo>
                  <a:pt x="1460174" y="0"/>
                  <a:pt x="1528612" y="68438"/>
                  <a:pt x="1528612" y="152861"/>
                </a:cubicBezTo>
                <a:lnTo>
                  <a:pt x="1528612" y="3647434"/>
                </a:lnTo>
                <a:cubicBezTo>
                  <a:pt x="1528612" y="3731857"/>
                  <a:pt x="1460174" y="3800295"/>
                  <a:pt x="1375751" y="3800295"/>
                </a:cubicBezTo>
                <a:lnTo>
                  <a:pt x="152861" y="3800295"/>
                </a:lnTo>
                <a:cubicBezTo>
                  <a:pt x="68438" y="3800295"/>
                  <a:pt x="0" y="3731857"/>
                  <a:pt x="0" y="3647434"/>
                </a:cubicBezTo>
                <a:lnTo>
                  <a:pt x="0" y="15286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892" tIns="115892" rIns="115892" bIns="115892" numCol="1" spcCol="1270" anchor="t" anchorCtr="0">
            <a:noAutofit/>
          </a:bodyPr>
          <a:lstStyle/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Internal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review</a:t>
            </a:r>
            <a:r>
              <a:rPr lang="sv-SE" sz="1600" kern="1200" dirty="0" smtClean="0"/>
              <a:t/>
            </a:r>
            <a:br>
              <a:rPr lang="sv-SE" sz="1600" kern="1200" dirty="0" smtClean="0"/>
            </a:br>
            <a:r>
              <a:rPr lang="sv-SE" sz="1600" kern="1200" dirty="0" smtClean="0"/>
              <a:t>call </a:t>
            </a:r>
            <a:r>
              <a:rPr lang="sv-SE" sz="1600" kern="1200" dirty="0" err="1" smtClean="0"/>
              <a:t>fullfillment</a:t>
            </a:r>
            <a:endParaRPr lang="sv-SE" sz="1600" kern="1200" dirty="0"/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External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review</a:t>
            </a:r>
            <a:r>
              <a:rPr lang="sv-SE" sz="1600" kern="1200" dirty="0" smtClean="0"/>
              <a:t>  </a:t>
            </a:r>
            <a:r>
              <a:rPr lang="sv-SE" sz="1600" kern="1200" dirty="0" err="1" smtClean="0"/>
              <a:t>reports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due</a:t>
            </a:r>
            <a:r>
              <a:rPr lang="sv-SE" sz="1600" kern="1200" dirty="0" smtClean="0"/>
              <a:t> 17/6</a:t>
            </a:r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smtClean="0"/>
              <a:t>Re-</a:t>
            </a:r>
            <a:r>
              <a:rPr lang="sv-SE" sz="1600" kern="1200" dirty="0" err="1" smtClean="0"/>
              <a:t>review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kern="1200" dirty="0" smtClean="0"/>
              <a:t>mid August - 1 </a:t>
            </a:r>
            <a:r>
              <a:rPr lang="sv-SE" sz="1600" kern="1200" dirty="0" err="1" smtClean="0"/>
              <a:t>Sept</a:t>
            </a:r>
            <a:r>
              <a:rPr lang="sv-SE" sz="1600" kern="1200" dirty="0" smtClean="0"/>
              <a:t> </a:t>
            </a:r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 smtClean="0"/>
              <a:t>9/9: </a:t>
            </a:r>
            <a:r>
              <a:rPr lang="sv-SE" sz="1600" dirty="0" err="1" smtClean="0"/>
              <a:t>Revised</a:t>
            </a:r>
            <a:r>
              <a:rPr lang="sv-SE" sz="1600" dirty="0" smtClean="0"/>
              <a:t> </a:t>
            </a:r>
            <a:r>
              <a:rPr lang="sv-SE" sz="1600" dirty="0" err="1" smtClean="0"/>
              <a:t>application</a:t>
            </a:r>
            <a:r>
              <a:rPr lang="sv-SE" sz="1600" dirty="0" smtClean="0"/>
              <a:t> </a:t>
            </a:r>
            <a:r>
              <a:rPr lang="sv-SE" sz="1600" dirty="0" err="1" smtClean="0"/>
              <a:t>incl</a:t>
            </a:r>
            <a:r>
              <a:rPr lang="sv-SE" sz="1600" dirty="0" smtClean="0"/>
              <a:t> budget and CVs </a:t>
            </a:r>
            <a:endParaRPr lang="sv-SE" sz="1600" kern="1200" dirty="0"/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Advisory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committee</a:t>
            </a:r>
            <a:endParaRPr lang="sv-SE" sz="1600" kern="1200" dirty="0" smtClean="0"/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 smtClean="0"/>
              <a:t>Reference Group</a:t>
            </a:r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Faculty</a:t>
            </a:r>
            <a:r>
              <a:rPr lang="sv-SE" sz="1600" kern="1200" dirty="0" smtClean="0"/>
              <a:t> board</a:t>
            </a:r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 smtClean="0"/>
              <a:t>Dean </a:t>
            </a:r>
            <a:r>
              <a:rPr lang="sv-SE" sz="1600" dirty="0" err="1" smtClean="0"/>
              <a:t>selects</a:t>
            </a:r>
            <a:r>
              <a:rPr lang="sv-SE" sz="1600" dirty="0" smtClean="0"/>
              <a:t> actions for VP</a:t>
            </a:r>
            <a:endParaRPr lang="sv-SE" sz="1600" kern="1200" dirty="0"/>
          </a:p>
        </p:txBody>
      </p:sp>
      <p:sp>
        <p:nvSpPr>
          <p:cNvPr id="7" name="Frihandsfigur 6"/>
          <p:cNvSpPr/>
          <p:nvPr/>
        </p:nvSpPr>
        <p:spPr>
          <a:xfrm rot="21599910">
            <a:off x="1927192" y="1503106"/>
            <a:ext cx="360000" cy="316803"/>
          </a:xfrm>
          <a:custGeom>
            <a:avLst/>
            <a:gdLst>
              <a:gd name="connsiteX0" fmla="*/ 0 w 367631"/>
              <a:gd name="connsiteY0" fmla="*/ 63361 h 316803"/>
              <a:gd name="connsiteX1" fmla="*/ 209230 w 367631"/>
              <a:gd name="connsiteY1" fmla="*/ 63361 h 316803"/>
              <a:gd name="connsiteX2" fmla="*/ 209230 w 367631"/>
              <a:gd name="connsiteY2" fmla="*/ 0 h 316803"/>
              <a:gd name="connsiteX3" fmla="*/ 367631 w 367631"/>
              <a:gd name="connsiteY3" fmla="*/ 158402 h 316803"/>
              <a:gd name="connsiteX4" fmla="*/ 209230 w 367631"/>
              <a:gd name="connsiteY4" fmla="*/ 316803 h 316803"/>
              <a:gd name="connsiteX5" fmla="*/ 209230 w 367631"/>
              <a:gd name="connsiteY5" fmla="*/ 253442 h 316803"/>
              <a:gd name="connsiteX6" fmla="*/ 0 w 367631"/>
              <a:gd name="connsiteY6" fmla="*/ 253442 h 316803"/>
              <a:gd name="connsiteX7" fmla="*/ 0 w 367631"/>
              <a:gd name="connsiteY7" fmla="*/ 63361 h 3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631" h="316803">
                <a:moveTo>
                  <a:pt x="0" y="63361"/>
                </a:moveTo>
                <a:lnTo>
                  <a:pt x="209230" y="63361"/>
                </a:lnTo>
                <a:lnTo>
                  <a:pt x="209230" y="0"/>
                </a:lnTo>
                <a:lnTo>
                  <a:pt x="367631" y="158402"/>
                </a:lnTo>
                <a:lnTo>
                  <a:pt x="209230" y="316803"/>
                </a:lnTo>
                <a:lnTo>
                  <a:pt x="209230" y="253442"/>
                </a:lnTo>
                <a:lnTo>
                  <a:pt x="0" y="253442"/>
                </a:lnTo>
                <a:lnTo>
                  <a:pt x="0" y="63361"/>
                </a:ln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0" rIns="95041" bIns="6336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400" kern="1200"/>
          </a:p>
        </p:txBody>
      </p:sp>
      <p:sp>
        <p:nvSpPr>
          <p:cNvPr id="13" name="Frihandsfigur 12"/>
          <p:cNvSpPr/>
          <p:nvPr/>
        </p:nvSpPr>
        <p:spPr>
          <a:xfrm rot="278">
            <a:off x="6261461" y="1503173"/>
            <a:ext cx="360000" cy="316803"/>
          </a:xfrm>
          <a:custGeom>
            <a:avLst/>
            <a:gdLst>
              <a:gd name="connsiteX0" fmla="*/ 0 w 437567"/>
              <a:gd name="connsiteY0" fmla="*/ 63361 h 316803"/>
              <a:gd name="connsiteX1" fmla="*/ 279166 w 437567"/>
              <a:gd name="connsiteY1" fmla="*/ 63361 h 316803"/>
              <a:gd name="connsiteX2" fmla="*/ 279166 w 437567"/>
              <a:gd name="connsiteY2" fmla="*/ 0 h 316803"/>
              <a:gd name="connsiteX3" fmla="*/ 437567 w 437567"/>
              <a:gd name="connsiteY3" fmla="*/ 158402 h 316803"/>
              <a:gd name="connsiteX4" fmla="*/ 279166 w 437567"/>
              <a:gd name="connsiteY4" fmla="*/ 316803 h 316803"/>
              <a:gd name="connsiteX5" fmla="*/ 279166 w 437567"/>
              <a:gd name="connsiteY5" fmla="*/ 253442 h 316803"/>
              <a:gd name="connsiteX6" fmla="*/ 0 w 437567"/>
              <a:gd name="connsiteY6" fmla="*/ 253442 h 316803"/>
              <a:gd name="connsiteX7" fmla="*/ 0 w 437567"/>
              <a:gd name="connsiteY7" fmla="*/ 63361 h 3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67" h="316803">
                <a:moveTo>
                  <a:pt x="0" y="63361"/>
                </a:moveTo>
                <a:lnTo>
                  <a:pt x="279166" y="63361"/>
                </a:lnTo>
                <a:lnTo>
                  <a:pt x="279166" y="0"/>
                </a:lnTo>
                <a:lnTo>
                  <a:pt x="437567" y="158402"/>
                </a:lnTo>
                <a:lnTo>
                  <a:pt x="279166" y="316803"/>
                </a:lnTo>
                <a:lnTo>
                  <a:pt x="279166" y="253442"/>
                </a:lnTo>
                <a:lnTo>
                  <a:pt x="0" y="253442"/>
                </a:lnTo>
                <a:lnTo>
                  <a:pt x="0" y="63361"/>
                </a:ln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0" rIns="95041" bIns="6336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400" kern="1200"/>
          </a:p>
        </p:txBody>
      </p:sp>
      <p:sp>
        <p:nvSpPr>
          <p:cNvPr id="10" name="Frihandsfigur 9"/>
          <p:cNvSpPr/>
          <p:nvPr/>
        </p:nvSpPr>
        <p:spPr>
          <a:xfrm>
            <a:off x="4068924" y="1503085"/>
            <a:ext cx="360000" cy="316803"/>
          </a:xfrm>
          <a:custGeom>
            <a:avLst/>
            <a:gdLst>
              <a:gd name="connsiteX0" fmla="*/ 0 w 626161"/>
              <a:gd name="connsiteY0" fmla="*/ 63361 h 316803"/>
              <a:gd name="connsiteX1" fmla="*/ 467760 w 626161"/>
              <a:gd name="connsiteY1" fmla="*/ 63361 h 316803"/>
              <a:gd name="connsiteX2" fmla="*/ 467760 w 626161"/>
              <a:gd name="connsiteY2" fmla="*/ 0 h 316803"/>
              <a:gd name="connsiteX3" fmla="*/ 626161 w 626161"/>
              <a:gd name="connsiteY3" fmla="*/ 158402 h 316803"/>
              <a:gd name="connsiteX4" fmla="*/ 467760 w 626161"/>
              <a:gd name="connsiteY4" fmla="*/ 316803 h 316803"/>
              <a:gd name="connsiteX5" fmla="*/ 467760 w 626161"/>
              <a:gd name="connsiteY5" fmla="*/ 253442 h 316803"/>
              <a:gd name="connsiteX6" fmla="*/ 0 w 626161"/>
              <a:gd name="connsiteY6" fmla="*/ 253442 h 316803"/>
              <a:gd name="connsiteX7" fmla="*/ 0 w 626161"/>
              <a:gd name="connsiteY7" fmla="*/ 63361 h 3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161" h="316803">
                <a:moveTo>
                  <a:pt x="0" y="63361"/>
                </a:moveTo>
                <a:lnTo>
                  <a:pt x="467760" y="63361"/>
                </a:lnTo>
                <a:lnTo>
                  <a:pt x="467760" y="0"/>
                </a:lnTo>
                <a:lnTo>
                  <a:pt x="626161" y="158402"/>
                </a:lnTo>
                <a:lnTo>
                  <a:pt x="467760" y="316803"/>
                </a:lnTo>
                <a:lnTo>
                  <a:pt x="467760" y="253442"/>
                </a:lnTo>
                <a:lnTo>
                  <a:pt x="0" y="253442"/>
                </a:lnTo>
                <a:lnTo>
                  <a:pt x="0" y="63361"/>
                </a:ln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95041" bIns="6336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400" kern="1200"/>
          </a:p>
        </p:txBody>
      </p:sp>
      <p:sp>
        <p:nvSpPr>
          <p:cNvPr id="18" name="Rubrik 3"/>
          <p:cNvSpPr txBox="1">
            <a:spLocks/>
          </p:cNvSpPr>
          <p:nvPr/>
        </p:nvSpPr>
        <p:spPr>
          <a:xfrm>
            <a:off x="374073" y="655663"/>
            <a:ext cx="7062076" cy="69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200" dirty="0" smtClean="0">
                <a:solidFill>
                  <a:schemeClr val="tx1"/>
                </a:solidFill>
              </a:rPr>
              <a:t>Initiation of new actions 2016</a:t>
            </a:r>
            <a:endParaRPr lang="da-DK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1800" dirty="0" smtClean="0"/>
              <a:t>Progress Report</a:t>
            </a:r>
          </a:p>
          <a:p>
            <a:r>
              <a:rPr lang="da-DK" sz="1800" dirty="0" smtClean="0"/>
              <a:t>Work Plan</a:t>
            </a:r>
          </a:p>
          <a:p>
            <a:r>
              <a:rPr lang="da-DK" sz="1800" dirty="0" smtClean="0"/>
              <a:t>3 Year Plan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Reporting process</a:t>
            </a:r>
            <a:endParaRPr lang="da-DK" sz="36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52" y="2208554"/>
            <a:ext cx="2207998" cy="308402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2" y="3153509"/>
            <a:ext cx="2335439" cy="320111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2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Reporting</a:t>
            </a:r>
            <a:r>
              <a:rPr lang="sv-SE" dirty="0" smtClean="0"/>
              <a:t> process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b="1" i="1" dirty="0" smtClean="0"/>
              <a:t>WHAT</a:t>
            </a:r>
          </a:p>
          <a:p>
            <a:r>
              <a:rPr lang="sv-SE" sz="1600" dirty="0" smtClean="0"/>
              <a:t>Progress </a:t>
            </a:r>
            <a:r>
              <a:rPr lang="sv-SE" sz="1600" dirty="0" err="1" smtClean="0"/>
              <a:t>Report</a:t>
            </a:r>
            <a:r>
              <a:rPr lang="sv-SE" sz="1600" dirty="0" smtClean="0"/>
              <a:t> (</a:t>
            </a:r>
            <a:r>
              <a:rPr lang="sv-SE" sz="1600" dirty="0" err="1" smtClean="0"/>
              <a:t>March</a:t>
            </a:r>
            <a:r>
              <a:rPr lang="sv-SE" sz="1600" dirty="0" smtClean="0"/>
              <a:t>), and </a:t>
            </a:r>
            <a:r>
              <a:rPr lang="sv-SE" sz="1600" dirty="0" err="1" smtClean="0"/>
              <a:t>Work</a:t>
            </a:r>
            <a:r>
              <a:rPr lang="sv-SE" sz="1600" dirty="0" smtClean="0"/>
              <a:t> Plan (</a:t>
            </a:r>
            <a:r>
              <a:rPr lang="sv-SE" sz="1600" dirty="0" err="1" smtClean="0"/>
              <a:t>October</a:t>
            </a:r>
            <a:r>
              <a:rPr lang="sv-SE" sz="1600" dirty="0" smtClean="0"/>
              <a:t>)</a:t>
            </a:r>
          </a:p>
          <a:p>
            <a:r>
              <a:rPr lang="sv-SE" sz="1600" dirty="0" smtClean="0"/>
              <a:t>Input information (</a:t>
            </a:r>
            <a:r>
              <a:rPr lang="sv-SE" sz="1600" dirty="0" err="1" smtClean="0"/>
              <a:t>documented</a:t>
            </a:r>
            <a:r>
              <a:rPr lang="sv-SE" sz="1600" dirty="0" smtClean="0"/>
              <a:t> in Box): </a:t>
            </a:r>
          </a:p>
          <a:p>
            <a:pPr lvl="1">
              <a:lnSpc>
                <a:spcPct val="100000"/>
              </a:lnSpc>
            </a:pPr>
            <a:r>
              <a:rPr lang="sv-SE" sz="1600" dirty="0" smtClean="0"/>
              <a:t>Status </a:t>
            </a:r>
            <a:r>
              <a:rPr lang="sv-SE" sz="1600" dirty="0" err="1" smtClean="0"/>
              <a:t>reports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projects</a:t>
            </a:r>
            <a:r>
              <a:rPr lang="sv-SE" sz="1600" dirty="0" smtClean="0"/>
              <a:t> (PR and WP)</a:t>
            </a:r>
          </a:p>
          <a:p>
            <a:pPr lvl="1">
              <a:lnSpc>
                <a:spcPct val="100000"/>
              </a:lnSpc>
            </a:pPr>
            <a:r>
              <a:rPr lang="sv-SE" sz="1600" dirty="0" err="1" smtClean="0"/>
              <a:t>Indicators</a:t>
            </a:r>
            <a:r>
              <a:rPr lang="sv-SE" sz="1600" dirty="0" smtClean="0"/>
              <a:t> (PR)</a:t>
            </a:r>
          </a:p>
          <a:p>
            <a:pPr marL="0" indent="0">
              <a:buNone/>
            </a:pPr>
            <a:r>
              <a:rPr lang="sv-SE" sz="1600" b="1" i="1" dirty="0" smtClean="0"/>
              <a:t>WHY</a:t>
            </a:r>
            <a:r>
              <a:rPr lang="sv-SE" sz="1600" dirty="0" smtClean="0"/>
              <a:t> – </a:t>
            </a:r>
            <a:r>
              <a:rPr lang="sv-SE" sz="1600" dirty="0" err="1" smtClean="0"/>
              <a:t>Build</a:t>
            </a:r>
            <a:r>
              <a:rPr lang="sv-SE" sz="1600" dirty="0" smtClean="0"/>
              <a:t> a strong research </a:t>
            </a:r>
            <a:r>
              <a:rPr lang="sv-SE" sz="1600" dirty="0" err="1" smtClean="0"/>
              <a:t>environment</a:t>
            </a:r>
            <a:endParaRPr lang="sv-SE" sz="1600" dirty="0" smtClean="0"/>
          </a:p>
          <a:p>
            <a:r>
              <a:rPr lang="sv-SE" sz="1600" dirty="0" err="1" smtClean="0"/>
              <a:t>Analyze</a:t>
            </a:r>
            <a:r>
              <a:rPr lang="sv-SE" sz="1600" dirty="0" smtClean="0"/>
              <a:t> progress </a:t>
            </a:r>
            <a:r>
              <a:rPr lang="sv-SE" sz="1600" dirty="0" err="1" smtClean="0"/>
              <a:t>towards</a:t>
            </a:r>
            <a:r>
              <a:rPr lang="sv-SE" sz="1600" dirty="0" smtClean="0"/>
              <a:t> the </a:t>
            </a:r>
            <a:r>
              <a:rPr lang="sv-SE" sz="1600" dirty="0" err="1" smtClean="0"/>
              <a:t>strategic</a:t>
            </a:r>
            <a:r>
              <a:rPr lang="sv-SE" sz="1600" dirty="0" smtClean="0"/>
              <a:t> </a:t>
            </a:r>
            <a:r>
              <a:rPr lang="sv-SE" sz="1600" dirty="0" err="1" smtClean="0"/>
              <a:t>goal</a:t>
            </a:r>
            <a:endParaRPr lang="sv-SE" sz="1600" dirty="0" smtClean="0"/>
          </a:p>
          <a:p>
            <a:r>
              <a:rPr lang="sv-SE" sz="1600" dirty="0" err="1" smtClean="0"/>
              <a:t>Learn</a:t>
            </a:r>
            <a:r>
              <a:rPr lang="sv-SE" sz="1600" dirty="0" smtClean="0"/>
              <a:t> </a:t>
            </a:r>
            <a:r>
              <a:rPr lang="sv-SE" sz="1600" dirty="0" err="1" smtClean="0"/>
              <a:t>what</a:t>
            </a:r>
            <a:r>
              <a:rPr lang="sv-SE" sz="1600" dirty="0" smtClean="0"/>
              <a:t> </a:t>
            </a:r>
            <a:r>
              <a:rPr lang="sv-SE" sz="1600" dirty="0" err="1" smtClean="0"/>
              <a:t>works</a:t>
            </a:r>
            <a:r>
              <a:rPr lang="sv-SE" sz="1600" dirty="0" smtClean="0"/>
              <a:t> </a:t>
            </a:r>
            <a:r>
              <a:rPr lang="sv-SE" sz="1600" dirty="0" err="1" smtClean="0"/>
              <a:t>well</a:t>
            </a:r>
            <a:endParaRPr lang="sv-SE" sz="1600" dirty="0" smtClean="0"/>
          </a:p>
          <a:p>
            <a:r>
              <a:rPr lang="sv-SE" sz="1600" dirty="0" smtClean="0"/>
              <a:t>Plan the </a:t>
            </a:r>
            <a:r>
              <a:rPr lang="sv-SE" sz="1600" dirty="0" err="1" smtClean="0"/>
              <a:t>most</a:t>
            </a:r>
            <a:r>
              <a:rPr lang="sv-SE" sz="1600" dirty="0" smtClean="0"/>
              <a:t> </a:t>
            </a:r>
            <a:r>
              <a:rPr lang="sv-SE" sz="1600" dirty="0" err="1" smtClean="0"/>
              <a:t>effective</a:t>
            </a:r>
            <a:r>
              <a:rPr lang="sv-SE" sz="1600" dirty="0" smtClean="0"/>
              <a:t> actions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30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Reporting</a:t>
            </a:r>
            <a:r>
              <a:rPr lang="sv-SE" dirty="0" smtClean="0"/>
              <a:t> process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b="1" i="1" dirty="0" smtClean="0"/>
              <a:t>CHALLENGES</a:t>
            </a:r>
          </a:p>
          <a:p>
            <a:r>
              <a:rPr lang="sv-SE" sz="1600" dirty="0" err="1"/>
              <a:t>Internal</a:t>
            </a:r>
            <a:r>
              <a:rPr lang="sv-SE" sz="1600" dirty="0"/>
              <a:t> </a:t>
            </a:r>
            <a:r>
              <a:rPr lang="sv-SE" sz="1600" dirty="0" err="1"/>
              <a:t>communication</a:t>
            </a:r>
            <a:r>
              <a:rPr lang="sv-SE" sz="1600" dirty="0"/>
              <a:t> </a:t>
            </a:r>
            <a:r>
              <a:rPr lang="sv-SE" sz="1600" dirty="0" err="1"/>
              <a:t>before</a:t>
            </a:r>
            <a:r>
              <a:rPr lang="sv-SE" sz="1600" dirty="0"/>
              <a:t> and </a:t>
            </a:r>
            <a:r>
              <a:rPr lang="sv-SE" sz="1600" dirty="0" err="1"/>
              <a:t>after</a:t>
            </a:r>
            <a:r>
              <a:rPr lang="sv-SE" sz="1600" dirty="0"/>
              <a:t> </a:t>
            </a:r>
            <a:r>
              <a:rPr lang="sv-SE" sz="1600" dirty="0" err="1" smtClean="0"/>
              <a:t>reporting</a:t>
            </a:r>
            <a:r>
              <a:rPr lang="sv-SE" sz="1600" dirty="0" smtClean="0"/>
              <a:t>?</a:t>
            </a:r>
            <a:endParaRPr lang="sv-SE" sz="1600" dirty="0"/>
          </a:p>
          <a:p>
            <a:r>
              <a:rPr lang="sv-SE" sz="1600" dirty="0" smtClean="0"/>
              <a:t>Collection </a:t>
            </a:r>
            <a:r>
              <a:rPr lang="sv-SE" sz="1600" dirty="0" err="1" smtClean="0"/>
              <a:t>of</a:t>
            </a:r>
            <a:r>
              <a:rPr lang="sv-SE" sz="1600" dirty="0" smtClean="0"/>
              <a:t> input information?</a:t>
            </a:r>
          </a:p>
          <a:p>
            <a:r>
              <a:rPr lang="sv-SE" sz="1600" dirty="0" smtClean="0"/>
              <a:t>Focus to research </a:t>
            </a:r>
            <a:r>
              <a:rPr lang="sv-SE" sz="1600" dirty="0" err="1" smtClean="0"/>
              <a:t>results</a:t>
            </a:r>
            <a:r>
              <a:rPr lang="sv-SE" sz="1600" dirty="0" smtClean="0"/>
              <a:t> and </a:t>
            </a:r>
            <a:r>
              <a:rPr lang="sv-SE" sz="1600" dirty="0" err="1" smtClean="0"/>
              <a:t>conclusions</a:t>
            </a:r>
            <a:r>
              <a:rPr lang="sv-SE" sz="1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9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600" dirty="0" smtClean="0"/>
              <a:t>Communication process</a:t>
            </a:r>
            <a:endParaRPr lang="da-DK" sz="3600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 dirty="0" err="1" smtClean="0"/>
              <a:t>Visualise</a:t>
            </a:r>
            <a:r>
              <a:rPr lang="sv-SE" sz="1800" dirty="0" smtClean="0"/>
              <a:t> research and co-</a:t>
            </a:r>
            <a:r>
              <a:rPr lang="sv-SE" sz="1800" dirty="0" err="1" smtClean="0"/>
              <a:t>production</a:t>
            </a:r>
            <a:endParaRPr lang="sv-SE" sz="18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-42086" r="182" b="41150"/>
          <a:stretch/>
        </p:blipFill>
        <p:spPr>
          <a:xfrm>
            <a:off x="-41446" y="906087"/>
            <a:ext cx="9185446" cy="61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1161821"/>
            <a:ext cx="7912894" cy="652145"/>
          </a:xfrm>
        </p:spPr>
        <p:txBody>
          <a:bodyPr/>
          <a:lstStyle/>
          <a:p>
            <a:r>
              <a:rPr lang="sv-SE" dirty="0" smtClean="0"/>
              <a:t>Communication process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1770698"/>
            <a:ext cx="7675914" cy="4444798"/>
          </a:xfrm>
        </p:spPr>
        <p:txBody>
          <a:bodyPr/>
          <a:lstStyle/>
          <a:p>
            <a:pPr marL="0" indent="0">
              <a:buNone/>
            </a:pPr>
            <a:r>
              <a:rPr lang="sv-SE" sz="1600" b="1" i="1" dirty="0" smtClean="0"/>
              <a:t>WHAT - </a:t>
            </a:r>
            <a:r>
              <a:rPr lang="sv-SE" sz="1600" dirty="0" err="1" smtClean="0"/>
              <a:t>Visualise</a:t>
            </a:r>
            <a:r>
              <a:rPr lang="sv-SE" sz="1600" dirty="0" smtClean="0"/>
              <a:t> research and co-</a:t>
            </a:r>
            <a:r>
              <a:rPr lang="sv-SE" sz="1600" dirty="0" err="1" smtClean="0"/>
              <a:t>production</a:t>
            </a:r>
            <a:r>
              <a:rPr lang="sv-SE" sz="1600" dirty="0" smtClean="0"/>
              <a:t> </a:t>
            </a:r>
            <a:r>
              <a:rPr lang="sv-SE" sz="1600" dirty="0" err="1" smtClean="0"/>
              <a:t>based</a:t>
            </a:r>
            <a:r>
              <a:rPr lang="sv-SE" sz="1600" dirty="0" smtClean="0"/>
              <a:t> on TIE Vision</a:t>
            </a:r>
          </a:p>
          <a:p>
            <a:r>
              <a:rPr lang="sv-SE" sz="1600" dirty="0" smtClean="0"/>
              <a:t>New research </a:t>
            </a:r>
            <a:r>
              <a:rPr lang="sv-SE" sz="1600" dirty="0" err="1" smtClean="0"/>
              <a:t>projects</a:t>
            </a:r>
            <a:endParaRPr lang="sv-SE" sz="1600" dirty="0" smtClean="0"/>
          </a:p>
          <a:p>
            <a:r>
              <a:rPr lang="sv-SE" sz="1600" dirty="0" smtClean="0"/>
              <a:t>New </a:t>
            </a:r>
            <a:r>
              <a:rPr lang="sv-SE" sz="1600" dirty="0" err="1" smtClean="0"/>
              <a:t>activities</a:t>
            </a:r>
            <a:r>
              <a:rPr lang="sv-SE" sz="1600" dirty="0" smtClean="0"/>
              <a:t> in the </a:t>
            </a:r>
            <a:r>
              <a:rPr lang="sv-SE" sz="1600" dirty="0" err="1" smtClean="0"/>
              <a:t>projects</a:t>
            </a:r>
            <a:endParaRPr lang="sv-SE" sz="1600" dirty="0" smtClean="0"/>
          </a:p>
          <a:p>
            <a:r>
              <a:rPr lang="sv-SE" sz="1600" dirty="0" err="1" smtClean="0"/>
              <a:t>Results</a:t>
            </a:r>
            <a:endParaRPr lang="sv-SE" sz="1600" dirty="0" smtClean="0"/>
          </a:p>
          <a:p>
            <a:pPr marL="0" indent="0">
              <a:buNone/>
            </a:pPr>
            <a:r>
              <a:rPr lang="sv-SE" sz="1600" b="1" i="1" dirty="0" smtClean="0"/>
              <a:t>WHY - </a:t>
            </a:r>
            <a:r>
              <a:rPr lang="sv-SE" sz="1600" dirty="0" err="1" smtClean="0"/>
              <a:t>Demand</a:t>
            </a:r>
            <a:r>
              <a:rPr lang="sv-SE" sz="1600" dirty="0" smtClean="0"/>
              <a:t> from </a:t>
            </a:r>
            <a:r>
              <a:rPr lang="sv-SE" sz="1600" dirty="0" err="1" smtClean="0"/>
              <a:t>financier</a:t>
            </a:r>
            <a:r>
              <a:rPr lang="sv-SE" sz="1600" dirty="0" smtClean="0"/>
              <a:t> and </a:t>
            </a:r>
            <a:r>
              <a:rPr lang="sv-SE" sz="1600" dirty="0" err="1" smtClean="0"/>
              <a:t>Miun</a:t>
            </a:r>
            <a:endParaRPr lang="sv-SE" sz="1600" dirty="0" smtClean="0"/>
          </a:p>
          <a:p>
            <a:pPr marL="0" indent="0">
              <a:buNone/>
            </a:pPr>
            <a:r>
              <a:rPr lang="sv-SE" sz="1600" b="1" i="1" dirty="0" smtClean="0"/>
              <a:t>WHO - </a:t>
            </a:r>
            <a:r>
              <a:rPr lang="sv-SE" sz="1600" dirty="0" smtClean="0"/>
              <a:t>Target </a:t>
            </a:r>
            <a:r>
              <a:rPr lang="sv-SE" sz="1600" dirty="0" err="1" smtClean="0"/>
              <a:t>audience</a:t>
            </a:r>
            <a:endParaRPr lang="sv-SE" sz="1600" dirty="0"/>
          </a:p>
          <a:p>
            <a:r>
              <a:rPr lang="sv-SE" sz="1600" dirty="0" err="1" smtClean="0"/>
              <a:t>Financiers</a:t>
            </a:r>
            <a:endParaRPr lang="sv-SE" sz="1600" dirty="0" smtClean="0"/>
          </a:p>
          <a:p>
            <a:r>
              <a:rPr lang="sv-SE" sz="1600" dirty="0" smtClean="0"/>
              <a:t>Partners - </a:t>
            </a:r>
            <a:r>
              <a:rPr lang="sv-SE" sz="1600" dirty="0" err="1" smtClean="0"/>
              <a:t>existing</a:t>
            </a:r>
            <a:r>
              <a:rPr lang="sv-SE" sz="1600" dirty="0" smtClean="0"/>
              <a:t> and potential</a:t>
            </a:r>
          </a:p>
          <a:p>
            <a:r>
              <a:rPr lang="sv-SE" sz="1600" dirty="0" err="1" smtClean="0"/>
              <a:t>Colleagues</a:t>
            </a:r>
            <a:r>
              <a:rPr lang="sv-SE" sz="1600" dirty="0" smtClean="0"/>
              <a:t> in FSCN/STC and </a:t>
            </a:r>
            <a:r>
              <a:rPr lang="sv-SE" sz="1600" dirty="0" err="1" smtClean="0"/>
              <a:t>Miun</a:t>
            </a:r>
            <a:endParaRPr lang="sv-SE" sz="1600" dirty="0" smtClean="0"/>
          </a:p>
          <a:p>
            <a:r>
              <a:rPr lang="sv-SE" sz="1600" dirty="0" err="1" smtClean="0"/>
              <a:t>Others</a:t>
            </a:r>
            <a:r>
              <a:rPr lang="sv-SE" sz="1600" dirty="0" smtClean="0"/>
              <a:t>… researchers, </a:t>
            </a:r>
            <a:r>
              <a:rPr lang="sv-SE" sz="1600" dirty="0" err="1" smtClean="0"/>
              <a:t>county</a:t>
            </a:r>
            <a:r>
              <a:rPr lang="sv-SE" sz="1600" dirty="0" smtClean="0"/>
              <a:t> board, </a:t>
            </a:r>
            <a:r>
              <a:rPr lang="sv-SE" sz="1600" dirty="0" err="1" smtClean="0"/>
              <a:t>municipality</a:t>
            </a:r>
            <a:r>
              <a:rPr lang="sv-SE" sz="1600" dirty="0" smtClean="0"/>
              <a:t>, public and the Swedish King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47" y="2403039"/>
            <a:ext cx="4354966" cy="2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29100" y="1214728"/>
            <a:ext cx="7912894" cy="652145"/>
          </a:xfrm>
        </p:spPr>
        <p:txBody>
          <a:bodyPr/>
          <a:lstStyle/>
          <a:p>
            <a:r>
              <a:rPr lang="da-DK" dirty="0" smtClean="0"/>
              <a:t>Communication process</a:t>
            </a:r>
            <a:endParaRPr lang="da-DK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629100" y="1866874"/>
            <a:ext cx="4476033" cy="4207220"/>
          </a:xfrm>
        </p:spPr>
        <p:txBody>
          <a:bodyPr/>
          <a:lstStyle/>
          <a:p>
            <a:pPr marL="0" indent="0">
              <a:buNone/>
            </a:pPr>
            <a:r>
              <a:rPr lang="sv-SE" sz="1600" b="1" i="1" dirty="0" smtClean="0"/>
              <a:t>HOW</a:t>
            </a:r>
            <a:r>
              <a:rPr lang="sv-SE" sz="1600" dirty="0"/>
              <a:t> </a:t>
            </a:r>
            <a:r>
              <a:rPr lang="sv-SE" sz="1600" dirty="0" smtClean="0"/>
              <a:t>- Support </a:t>
            </a:r>
            <a:r>
              <a:rPr lang="sv-SE" sz="1600" dirty="0" err="1" smtClean="0"/>
              <a:t>your</a:t>
            </a:r>
            <a:r>
              <a:rPr lang="sv-SE" sz="1600" dirty="0" smtClean="0"/>
              <a:t> </a:t>
            </a:r>
            <a:r>
              <a:rPr lang="sv-SE" sz="1600" dirty="0" err="1" smtClean="0"/>
              <a:t>communication</a:t>
            </a:r>
            <a:endParaRPr lang="sv-SE" sz="1600" dirty="0" smtClean="0"/>
          </a:p>
          <a:p>
            <a:pPr marL="0" indent="0">
              <a:buNone/>
            </a:pPr>
            <a:r>
              <a:rPr lang="da-DK" sz="1600" b="1" dirty="0" smtClean="0"/>
              <a:t>Channels</a:t>
            </a:r>
          </a:p>
          <a:p>
            <a:r>
              <a:rPr lang="da-DK" sz="1600" dirty="0" smtClean="0"/>
              <a:t>Website</a:t>
            </a:r>
          </a:p>
          <a:p>
            <a:r>
              <a:rPr lang="da-DK" sz="1600" dirty="0" smtClean="0"/>
              <a:t>Newsletters</a:t>
            </a:r>
          </a:p>
          <a:p>
            <a:r>
              <a:rPr lang="da-DK" sz="1600" dirty="0" smtClean="0"/>
              <a:t>Press releases</a:t>
            </a:r>
          </a:p>
          <a:p>
            <a:r>
              <a:rPr lang="da-DK" sz="1600" dirty="0" smtClean="0"/>
              <a:t>Programs / Invitations / Visits</a:t>
            </a:r>
          </a:p>
          <a:p>
            <a:r>
              <a:rPr lang="da-DK" sz="1600" dirty="0"/>
              <a:t>Social media – Facebook, twitter </a:t>
            </a:r>
            <a:r>
              <a:rPr lang="da-DK" sz="1600" dirty="0" smtClean="0"/>
              <a:t>etc</a:t>
            </a:r>
          </a:p>
          <a:p>
            <a:r>
              <a:rPr lang="da-DK" sz="1600" dirty="0"/>
              <a:t>Business Innovation Seminars</a:t>
            </a:r>
          </a:p>
          <a:p>
            <a:r>
              <a:rPr lang="da-DK" sz="1600" dirty="0" smtClean="0"/>
              <a:t>Business Innovation Day</a:t>
            </a:r>
          </a:p>
          <a:p>
            <a:r>
              <a:rPr lang="da-DK" sz="1600" dirty="0" smtClean="0"/>
              <a:t>Science Innovation Day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133" y="1333675"/>
            <a:ext cx="3436861" cy="497098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6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983849"/>
            <a:ext cx="7912894" cy="652145"/>
          </a:xfrm>
        </p:spPr>
        <p:txBody>
          <a:bodyPr/>
          <a:lstStyle/>
          <a:p>
            <a:r>
              <a:rPr lang="sv-SE" dirty="0" smtClean="0"/>
              <a:t>Science Innovation Day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0" y="4019682"/>
            <a:ext cx="6292323" cy="2030881"/>
          </a:xfrm>
          <a:ln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80" y="1429789"/>
            <a:ext cx="1321514" cy="4620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Underrubrik 2"/>
          <p:cNvSpPr txBox="1">
            <a:spLocks/>
          </p:cNvSpPr>
          <p:nvPr/>
        </p:nvSpPr>
        <p:spPr>
          <a:xfrm>
            <a:off x="629100" y="1635994"/>
            <a:ext cx="6436718" cy="1360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 smtClean="0"/>
              <a:t>Regional innovation conference with FOV and BBA</a:t>
            </a:r>
          </a:p>
          <a:p>
            <a:r>
              <a:rPr lang="da-DK" sz="1600" dirty="0" smtClean="0"/>
              <a:t>Research in focus – show our results</a:t>
            </a:r>
          </a:p>
          <a:p>
            <a:r>
              <a:rPr lang="da-DK" sz="1600" dirty="0"/>
              <a:t>Posters and demonstrators – exhibition </a:t>
            </a:r>
            <a:r>
              <a:rPr lang="da-DK" sz="1600" dirty="0" smtClean="0"/>
              <a:t>area</a:t>
            </a:r>
          </a:p>
          <a:p>
            <a:r>
              <a:rPr lang="da-DK" sz="1600" dirty="0" smtClean="0"/>
              <a:t>Get new inspiration </a:t>
            </a:r>
          </a:p>
          <a:p>
            <a:r>
              <a:rPr lang="da-DK" sz="1600" dirty="0" smtClean="0"/>
              <a:t>Find new partners and cooperation</a:t>
            </a:r>
          </a:p>
        </p:txBody>
      </p:sp>
    </p:spTree>
    <p:extLst>
      <p:ext uri="{BB962C8B-B14F-4D97-AF65-F5344CB8AC3E}">
        <p14:creationId xmlns:p14="http://schemas.microsoft.com/office/powerpoint/2010/main" val="2279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1439864"/>
            <a:ext cx="7886249" cy="652145"/>
          </a:xfrm>
        </p:spPr>
        <p:txBody>
          <a:bodyPr/>
          <a:lstStyle/>
          <a:p>
            <a:r>
              <a:rPr lang="sv-SE" sz="1800" dirty="0" smtClean="0"/>
              <a:t>Research Environment </a:t>
            </a:r>
            <a:r>
              <a:rPr lang="sv-SE" sz="1800" dirty="0" err="1" smtClean="0"/>
              <a:t>with</a:t>
            </a:r>
            <a:r>
              <a:rPr lang="sv-SE" sz="1800" dirty="0" smtClean="0"/>
              <a:t> a mission and vision to support </a:t>
            </a:r>
            <a:r>
              <a:rPr lang="sv-SE" dirty="0" smtClean="0"/>
              <a:t>Transformation </a:t>
            </a:r>
            <a:r>
              <a:rPr lang="sv-SE" dirty="0" err="1" smtClean="0"/>
              <a:t>of</a:t>
            </a:r>
            <a:r>
              <a:rPr lang="sv-SE" dirty="0" smtClean="0"/>
              <a:t> the Industrial </a:t>
            </a:r>
            <a:r>
              <a:rPr lang="sv-SE" dirty="0" err="1" smtClean="0"/>
              <a:t>Ecosystem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29100" y="2701636"/>
            <a:ext cx="3885300" cy="3475962"/>
          </a:xfrm>
        </p:spPr>
        <p:txBody>
          <a:bodyPr/>
          <a:lstStyle/>
          <a:p>
            <a:r>
              <a:rPr lang="sv-SE" sz="1400" u="sng" dirty="0" smtClean="0"/>
              <a:t>Joint vision for STC and FSCN Centres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 err="1" smtClean="0"/>
              <a:t>Competence</a:t>
            </a:r>
            <a:r>
              <a:rPr lang="sv-SE" sz="1400" dirty="0" smtClean="0"/>
              <a:t> – strong research </a:t>
            </a:r>
            <a:r>
              <a:rPr lang="sv-SE" sz="1400" dirty="0" err="1" smtClean="0"/>
              <a:t>environment</a:t>
            </a:r>
            <a:endParaRPr lang="sv-SE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 err="1" smtClean="0"/>
              <a:t>Content</a:t>
            </a:r>
            <a:r>
              <a:rPr lang="sv-SE" sz="1400" dirty="0" smtClean="0"/>
              <a:t> – </a:t>
            </a:r>
            <a:r>
              <a:rPr lang="sv-SE" sz="1400" dirty="0" err="1" smtClean="0"/>
              <a:t>strategic</a:t>
            </a:r>
            <a:r>
              <a:rPr lang="sv-SE" sz="1400" dirty="0" smtClean="0"/>
              <a:t> research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 err="1" smtClean="0"/>
              <a:t>Coproduction</a:t>
            </a:r>
            <a:r>
              <a:rPr lang="sv-SE" sz="1400" dirty="0" smtClean="0"/>
              <a:t> – strong</a:t>
            </a:r>
            <a:r>
              <a:rPr lang="sv-SE" sz="1400" dirty="0"/>
              <a:t> </a:t>
            </a:r>
            <a:r>
              <a:rPr lang="sv-SE" sz="1400" dirty="0" err="1" smtClean="0"/>
              <a:t>culture</a:t>
            </a:r>
            <a:endParaRPr lang="sv-SE" sz="1400" dirty="0" smtClean="0"/>
          </a:p>
          <a:p>
            <a:endParaRPr lang="sv-SE" sz="1400" dirty="0" smtClean="0"/>
          </a:p>
          <a:p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u="sng" dirty="0">
                <a:sym typeface="Wingdings" panose="05000000000000000000" pitchFamily="2" charset="2"/>
              </a:rPr>
              <a:t>Research Environment for </a:t>
            </a:r>
            <a:r>
              <a:rPr lang="en-GB" sz="1400" u="sng" dirty="0"/>
              <a:t>Transformative Technologies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99" y="2452255"/>
            <a:ext cx="3308156" cy="3830781"/>
          </a:xfrm>
          <a:prstGeom prst="rect">
            <a:avLst/>
          </a:prstGeom>
        </p:spPr>
      </p:pic>
      <p:sp>
        <p:nvSpPr>
          <p:cNvPr id="7" name="Rundad rektangulär 6"/>
          <p:cNvSpPr/>
          <p:nvPr/>
        </p:nvSpPr>
        <p:spPr>
          <a:xfrm rot="1480250">
            <a:off x="7071510" y="2296324"/>
            <a:ext cx="1734290" cy="810625"/>
          </a:xfrm>
          <a:prstGeom prst="wedgeRoundRectCallout">
            <a:avLst/>
          </a:prstGeom>
          <a:solidFill>
            <a:srgbClr val="0D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 rot="1542254">
            <a:off x="7083891" y="2396867"/>
            <a:ext cx="170953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New </a:t>
            </a:r>
            <a:r>
              <a:rPr lang="sv-SE" b="1" dirty="0" err="1" smtClean="0">
                <a:solidFill>
                  <a:schemeClr val="bg1"/>
                </a:solidFill>
              </a:rPr>
              <a:t>strategic</a:t>
            </a:r>
            <a:r>
              <a:rPr lang="sv-SE" b="1" dirty="0" smtClean="0">
                <a:solidFill>
                  <a:schemeClr val="bg1"/>
                </a:solidFill>
              </a:rPr>
              <a:t> position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Business Innovation Day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76" y="2996954"/>
            <a:ext cx="2267218" cy="321664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Underrubrik 2"/>
          <p:cNvSpPr txBox="1">
            <a:spLocks/>
          </p:cNvSpPr>
          <p:nvPr/>
        </p:nvSpPr>
        <p:spPr>
          <a:xfrm>
            <a:off x="629100" y="2208554"/>
            <a:ext cx="5765541" cy="78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 smtClean="0"/>
              <a:t>An easy way for a company to meet researchers</a:t>
            </a:r>
          </a:p>
          <a:p>
            <a:r>
              <a:rPr lang="da-DK" sz="1600" dirty="0" smtClean="0"/>
              <a:t>Documentation and follow up</a:t>
            </a:r>
          </a:p>
          <a:p>
            <a:r>
              <a:rPr lang="da-DK" sz="1600" dirty="0" smtClean="0"/>
              <a:t>Startpoint of new projects and cooperations</a:t>
            </a:r>
          </a:p>
          <a:p>
            <a:r>
              <a:rPr lang="da-DK" sz="1600" dirty="0" smtClean="0"/>
              <a:t>Until now:</a:t>
            </a:r>
          </a:p>
          <a:p>
            <a:pPr lvl="1"/>
            <a:r>
              <a:rPr lang="da-DK" sz="1600" dirty="0" smtClean="0"/>
              <a:t>25 company challenges</a:t>
            </a:r>
          </a:p>
          <a:p>
            <a:pPr lvl="1"/>
            <a:r>
              <a:rPr lang="da-DK" sz="1600" dirty="0" smtClean="0"/>
              <a:t>9 new research projects</a:t>
            </a:r>
          </a:p>
          <a:p>
            <a:pPr lvl="1"/>
            <a:r>
              <a:rPr lang="da-DK" sz="1600" dirty="0" smtClean="0"/>
              <a:t>Exwork for students at Miun</a:t>
            </a:r>
          </a:p>
          <a:p>
            <a:endParaRPr lang="da-DK" sz="1800" dirty="0" smtClean="0"/>
          </a:p>
          <a:p>
            <a:endParaRPr lang="da-DK" sz="1800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0" y="4844258"/>
            <a:ext cx="4663420" cy="14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Communication process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/>
          <a:p>
            <a:pPr marL="0" indent="0">
              <a:buNone/>
            </a:pPr>
            <a:r>
              <a:rPr lang="sv-SE" sz="1800" b="1" i="1" dirty="0" smtClean="0"/>
              <a:t>CHALLENGES</a:t>
            </a:r>
          </a:p>
          <a:p>
            <a:pPr marL="0" indent="0">
              <a:buNone/>
            </a:pPr>
            <a:r>
              <a:rPr lang="sv-SE" sz="1600" dirty="0" err="1" smtClean="0"/>
              <a:t>How</a:t>
            </a:r>
            <a:r>
              <a:rPr lang="sv-SE" sz="1600" dirty="0" smtClean="0"/>
              <a:t> </a:t>
            </a:r>
            <a:r>
              <a:rPr lang="sv-SE" sz="1600" dirty="0" err="1" smtClean="0"/>
              <a:t>can</a:t>
            </a:r>
            <a:r>
              <a:rPr lang="sv-SE" sz="1600" dirty="0" smtClean="0"/>
              <a:t> </a:t>
            </a:r>
            <a:r>
              <a:rPr lang="sv-SE" sz="1600" dirty="0" err="1" smtClean="0"/>
              <a:t>we</a:t>
            </a:r>
            <a:r>
              <a:rPr lang="sv-SE" sz="1600" dirty="0" smtClean="0"/>
              <a:t> </a:t>
            </a:r>
            <a:r>
              <a:rPr lang="sv-SE" sz="1600" dirty="0" err="1" smtClean="0"/>
              <a:t>develop</a:t>
            </a:r>
            <a:r>
              <a:rPr lang="sv-SE" sz="1600" dirty="0" smtClean="0"/>
              <a:t> Science and Business Innovation Days?</a:t>
            </a:r>
          </a:p>
        </p:txBody>
      </p:sp>
    </p:spTree>
    <p:extLst>
      <p:ext uri="{BB962C8B-B14F-4D97-AF65-F5344CB8AC3E}">
        <p14:creationId xmlns:p14="http://schemas.microsoft.com/office/powerpoint/2010/main" val="24661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117" y="2313117"/>
            <a:ext cx="4626032" cy="3197345"/>
          </a:xfrm>
        </p:spPr>
        <p:txBody>
          <a:bodyPr/>
          <a:lstStyle/>
          <a:p>
            <a:r>
              <a:rPr lang="da-DK" sz="1800" dirty="0" smtClean="0"/>
              <a:t>Vision – Impact perspective</a:t>
            </a:r>
          </a:p>
          <a:p>
            <a:r>
              <a:rPr lang="da-DK" sz="1800" dirty="0" smtClean="0"/>
              <a:t>Strategy</a:t>
            </a:r>
            <a:endParaRPr lang="da-DK" sz="18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27118" y="1360799"/>
            <a:ext cx="7688234" cy="691200"/>
          </a:xfrm>
        </p:spPr>
        <p:txBody>
          <a:bodyPr/>
          <a:lstStyle/>
          <a:p>
            <a:r>
              <a:rPr lang="da-DK" sz="3600" dirty="0" smtClean="0"/>
              <a:t>Strategies</a:t>
            </a:r>
            <a:endParaRPr lang="da-DK" sz="36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29" y="1643432"/>
            <a:ext cx="3304851" cy="461605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" y="3272590"/>
            <a:ext cx="5265599" cy="34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9100" y="1063117"/>
            <a:ext cx="7912894" cy="652145"/>
          </a:xfrm>
        </p:spPr>
        <p:txBody>
          <a:bodyPr/>
          <a:lstStyle/>
          <a:p>
            <a:r>
              <a:rPr lang="en-US" dirty="0" smtClean="0"/>
              <a:t>Our neighbors…</a:t>
            </a:r>
            <a:endParaRPr lang="en-US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29100" y="1715262"/>
            <a:ext cx="7912894" cy="4358831"/>
          </a:xfrm>
        </p:spPr>
        <p:txBody>
          <a:bodyPr/>
          <a:lstStyle/>
          <a:p>
            <a:r>
              <a:rPr lang="sv-SE" sz="1600" dirty="0" smtClean="0"/>
              <a:t>Skövde</a:t>
            </a:r>
          </a:p>
          <a:p>
            <a:pPr lvl="1"/>
            <a:r>
              <a:rPr lang="sv-SE" sz="1600" dirty="0"/>
              <a:t>INFINIT är att söka lösningar på aktuella problem och utveckla morgondagens innovationer inom områdena Informationsteknologi, Systembiologi och Virtuella </a:t>
            </a:r>
            <a:r>
              <a:rPr lang="sv-SE" sz="1600" dirty="0" smtClean="0"/>
              <a:t>system.</a:t>
            </a:r>
          </a:p>
          <a:p>
            <a:r>
              <a:rPr lang="sv-SE" sz="1600" dirty="0" smtClean="0"/>
              <a:t>Halmstad</a:t>
            </a:r>
            <a:endParaRPr lang="sv-SE" sz="1600" dirty="0"/>
          </a:p>
        </p:txBody>
      </p:sp>
      <p:pic>
        <p:nvPicPr>
          <p:cNvPr id="1026" name="Picture 2" descr="http://www.hh.se/images/18.6149c0a014f5b7218c210112/1440423138871/KK-pilen+SVE+NY+20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17" y="2895856"/>
            <a:ext cx="4497859" cy="33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891783"/>
            <a:ext cx="7912894" cy="652145"/>
          </a:xfrm>
        </p:spPr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1543928"/>
            <a:ext cx="7912894" cy="4530165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1" dirty="0" smtClean="0"/>
              <a:t>WHY?</a:t>
            </a:r>
          </a:p>
          <a:p>
            <a:r>
              <a:rPr lang="en-US" sz="1600" dirty="0" smtClean="0"/>
              <a:t>The KK-environment demands us to motivate our portfolio and show that we develop our whole research environment </a:t>
            </a:r>
          </a:p>
          <a:p>
            <a:pPr marL="0" indent="0">
              <a:buNone/>
            </a:pPr>
            <a:r>
              <a:rPr lang="en-US" sz="1600" b="1" i="1" dirty="0" smtClean="0"/>
              <a:t>WHEN and HOW?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337" y="2955709"/>
            <a:ext cx="5669673" cy="332292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337" y="2955708"/>
            <a:ext cx="6154896" cy="33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i="1" dirty="0" smtClean="0"/>
              <a:t>CHALLENGES</a:t>
            </a:r>
          </a:p>
          <a:p>
            <a:r>
              <a:rPr lang="en-US" sz="1600" dirty="0" smtClean="0"/>
              <a:t>How is it to live in a KK-environment?</a:t>
            </a:r>
            <a:endParaRPr lang="en-US" sz="1600" dirty="0"/>
          </a:p>
          <a:p>
            <a:r>
              <a:rPr lang="en-US" sz="1600" dirty="0" smtClean="0"/>
              <a:t>Simplifications on the strategic story?</a:t>
            </a:r>
            <a:endParaRPr lang="en-US" sz="1600" dirty="0"/>
          </a:p>
          <a:p>
            <a:r>
              <a:rPr lang="en-US" sz="1600" dirty="0" smtClean="0"/>
              <a:t>Improvement of the strategic development?</a:t>
            </a:r>
          </a:p>
          <a:p>
            <a:endParaRPr lang="en-US" sz="1800" b="1" dirty="0" smtClean="0"/>
          </a:p>
          <a:p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5060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0822" y="3103123"/>
            <a:ext cx="4784509" cy="3050931"/>
          </a:xfrm>
        </p:spPr>
        <p:txBody>
          <a:bodyPr/>
          <a:lstStyle/>
          <a:p>
            <a:r>
              <a:rPr lang="da-DK" sz="1800" dirty="0" smtClean="0"/>
              <a:t>Process description on internal pages</a:t>
            </a:r>
          </a:p>
          <a:p>
            <a:r>
              <a:rPr lang="da-DK" sz="1800" dirty="0" smtClean="0"/>
              <a:t>Templates</a:t>
            </a:r>
          </a:p>
          <a:p>
            <a:r>
              <a:rPr lang="da-DK" sz="1800" dirty="0" smtClean="0"/>
              <a:t>Timetables</a:t>
            </a:r>
          </a:p>
          <a:p>
            <a:r>
              <a:rPr lang="da-DK" sz="1800" dirty="0" smtClean="0"/>
              <a:t>E-mail</a:t>
            </a:r>
          </a:p>
          <a:p>
            <a:r>
              <a:rPr lang="da-DK" sz="1800" dirty="0" smtClean="0"/>
              <a:t>Fanny and Maria</a:t>
            </a:r>
            <a:endParaRPr lang="da-DK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31" y="1678671"/>
            <a:ext cx="3228680" cy="48910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7287" y="1678670"/>
            <a:ext cx="4718918" cy="2270759"/>
          </a:xfrm>
          <a:noFill/>
        </p:spPr>
        <p:txBody>
          <a:bodyPr/>
          <a:lstStyle/>
          <a:p>
            <a:r>
              <a:rPr lang="da-DK" sz="3600" dirty="0" smtClean="0"/>
              <a:t>Initiation of new actions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7391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handsfigur 2"/>
          <p:cNvSpPr/>
          <p:nvPr/>
        </p:nvSpPr>
        <p:spPr>
          <a:xfrm>
            <a:off x="153509" y="1407513"/>
            <a:ext cx="1728000" cy="900000"/>
          </a:xfrm>
          <a:custGeom>
            <a:avLst/>
            <a:gdLst>
              <a:gd name="connsiteX0" fmla="*/ 0 w 1323814"/>
              <a:gd name="connsiteY0" fmla="*/ 76422 h 764216"/>
              <a:gd name="connsiteX1" fmla="*/ 76422 w 1323814"/>
              <a:gd name="connsiteY1" fmla="*/ 0 h 764216"/>
              <a:gd name="connsiteX2" fmla="*/ 1247392 w 1323814"/>
              <a:gd name="connsiteY2" fmla="*/ 0 h 764216"/>
              <a:gd name="connsiteX3" fmla="*/ 1323814 w 1323814"/>
              <a:gd name="connsiteY3" fmla="*/ 76422 h 764216"/>
              <a:gd name="connsiteX4" fmla="*/ 1323814 w 1323814"/>
              <a:gd name="connsiteY4" fmla="*/ 687794 h 764216"/>
              <a:gd name="connsiteX5" fmla="*/ 1247392 w 1323814"/>
              <a:gd name="connsiteY5" fmla="*/ 764216 h 764216"/>
              <a:gd name="connsiteX6" fmla="*/ 76422 w 1323814"/>
              <a:gd name="connsiteY6" fmla="*/ 764216 h 764216"/>
              <a:gd name="connsiteX7" fmla="*/ 0 w 1323814"/>
              <a:gd name="connsiteY7" fmla="*/ 687794 h 764216"/>
              <a:gd name="connsiteX8" fmla="*/ 0 w 1323814"/>
              <a:gd name="connsiteY8" fmla="*/ 76422 h 7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3814" h="764216">
                <a:moveTo>
                  <a:pt x="0" y="76422"/>
                </a:moveTo>
                <a:cubicBezTo>
                  <a:pt x="0" y="34215"/>
                  <a:pt x="34215" y="0"/>
                  <a:pt x="76422" y="0"/>
                </a:cubicBezTo>
                <a:lnTo>
                  <a:pt x="1247392" y="0"/>
                </a:lnTo>
                <a:cubicBezTo>
                  <a:pt x="1289599" y="0"/>
                  <a:pt x="1323814" y="34215"/>
                  <a:pt x="1323814" y="76422"/>
                </a:cubicBezTo>
                <a:lnTo>
                  <a:pt x="1323814" y="687794"/>
                </a:lnTo>
                <a:cubicBezTo>
                  <a:pt x="1323814" y="730001"/>
                  <a:pt x="1289599" y="764216"/>
                  <a:pt x="1247392" y="764216"/>
                </a:cubicBezTo>
                <a:lnTo>
                  <a:pt x="76422" y="764216"/>
                </a:lnTo>
                <a:cubicBezTo>
                  <a:pt x="34215" y="764216"/>
                  <a:pt x="0" y="730001"/>
                  <a:pt x="0" y="687794"/>
                </a:cubicBezTo>
                <a:lnTo>
                  <a:pt x="0" y="764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301895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smtClean="0"/>
              <a:t>Start </a:t>
            </a:r>
            <a:r>
              <a:rPr lang="sv-SE" dirty="0" err="1" smtClean="0"/>
              <a:t>u</a:t>
            </a:r>
            <a:r>
              <a:rPr lang="sv-SE" kern="1200" dirty="0" err="1" smtClean="0"/>
              <a:t>p</a:t>
            </a:r>
            <a:endParaRPr lang="sv-SE" kern="1200" dirty="0" smtClean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smtClean="0"/>
              <a:t>Dec. 10</a:t>
            </a:r>
            <a:endParaRPr lang="sv-SE" kern="1200" dirty="0"/>
          </a:p>
        </p:txBody>
      </p:sp>
      <p:sp>
        <p:nvSpPr>
          <p:cNvPr id="6" name="Frihandsfigur 5"/>
          <p:cNvSpPr/>
          <p:nvPr/>
        </p:nvSpPr>
        <p:spPr>
          <a:xfrm>
            <a:off x="267577" y="2124000"/>
            <a:ext cx="1800000" cy="1068034"/>
          </a:xfrm>
          <a:custGeom>
            <a:avLst/>
            <a:gdLst>
              <a:gd name="connsiteX0" fmla="*/ 0 w 1533783"/>
              <a:gd name="connsiteY0" fmla="*/ 153378 h 3800637"/>
              <a:gd name="connsiteX1" fmla="*/ 153378 w 1533783"/>
              <a:gd name="connsiteY1" fmla="*/ 0 h 3800637"/>
              <a:gd name="connsiteX2" fmla="*/ 1380405 w 1533783"/>
              <a:gd name="connsiteY2" fmla="*/ 0 h 3800637"/>
              <a:gd name="connsiteX3" fmla="*/ 1533783 w 1533783"/>
              <a:gd name="connsiteY3" fmla="*/ 153378 h 3800637"/>
              <a:gd name="connsiteX4" fmla="*/ 1533783 w 1533783"/>
              <a:gd name="connsiteY4" fmla="*/ 3647259 h 3800637"/>
              <a:gd name="connsiteX5" fmla="*/ 1380405 w 1533783"/>
              <a:gd name="connsiteY5" fmla="*/ 3800637 h 3800637"/>
              <a:gd name="connsiteX6" fmla="*/ 153378 w 1533783"/>
              <a:gd name="connsiteY6" fmla="*/ 3800637 h 3800637"/>
              <a:gd name="connsiteX7" fmla="*/ 0 w 1533783"/>
              <a:gd name="connsiteY7" fmla="*/ 3647259 h 3800637"/>
              <a:gd name="connsiteX8" fmla="*/ 0 w 1533783"/>
              <a:gd name="connsiteY8" fmla="*/ 153378 h 380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783" h="3800637">
                <a:moveTo>
                  <a:pt x="0" y="153378"/>
                </a:moveTo>
                <a:cubicBezTo>
                  <a:pt x="0" y="68670"/>
                  <a:pt x="68670" y="0"/>
                  <a:pt x="153378" y="0"/>
                </a:cubicBezTo>
                <a:lnTo>
                  <a:pt x="1380405" y="0"/>
                </a:lnTo>
                <a:cubicBezTo>
                  <a:pt x="1465113" y="0"/>
                  <a:pt x="1533783" y="68670"/>
                  <a:pt x="1533783" y="153378"/>
                </a:cubicBezTo>
                <a:lnTo>
                  <a:pt x="1533783" y="3647259"/>
                </a:lnTo>
                <a:cubicBezTo>
                  <a:pt x="1533783" y="3731967"/>
                  <a:pt x="1465113" y="3800637"/>
                  <a:pt x="1380405" y="3800637"/>
                </a:cubicBezTo>
                <a:lnTo>
                  <a:pt x="153378" y="3800637"/>
                </a:lnTo>
                <a:cubicBezTo>
                  <a:pt x="68670" y="3800637"/>
                  <a:pt x="0" y="3731967"/>
                  <a:pt x="0" y="3647259"/>
                </a:cubicBezTo>
                <a:lnTo>
                  <a:pt x="0" y="15337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043" tIns="116043" rIns="116043" bIns="116043" numCol="1" spcCol="1270" anchor="t" anchorCtr="0">
            <a:noAutofit/>
          </a:bodyPr>
          <a:lstStyle/>
          <a:p>
            <a:pPr marL="265113" lvl="1" indent="-265113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Instructions</a:t>
            </a:r>
            <a:r>
              <a:rPr lang="sv-SE" sz="1600" kern="1200" dirty="0" smtClean="0"/>
              <a:t> and templates on </a:t>
            </a:r>
            <a:r>
              <a:rPr lang="sv-SE" sz="1600" kern="1200" dirty="0" err="1" smtClean="0"/>
              <a:t>website</a:t>
            </a:r>
            <a:r>
              <a:rPr lang="sv-SE" sz="1600" kern="1200" dirty="0" smtClean="0"/>
              <a:t> and mail</a:t>
            </a:r>
            <a:endParaRPr lang="sv-SE" sz="1600" kern="1200" dirty="0"/>
          </a:p>
        </p:txBody>
      </p:sp>
      <p:sp>
        <p:nvSpPr>
          <p:cNvPr id="8" name="Frihandsfigur 7"/>
          <p:cNvSpPr/>
          <p:nvPr/>
        </p:nvSpPr>
        <p:spPr>
          <a:xfrm>
            <a:off x="2287932" y="1407466"/>
            <a:ext cx="1728000" cy="900000"/>
          </a:xfrm>
          <a:custGeom>
            <a:avLst/>
            <a:gdLst>
              <a:gd name="connsiteX0" fmla="*/ 0 w 922084"/>
              <a:gd name="connsiteY0" fmla="*/ 76422 h 764216"/>
              <a:gd name="connsiteX1" fmla="*/ 76422 w 922084"/>
              <a:gd name="connsiteY1" fmla="*/ 0 h 764216"/>
              <a:gd name="connsiteX2" fmla="*/ 845662 w 922084"/>
              <a:gd name="connsiteY2" fmla="*/ 0 h 764216"/>
              <a:gd name="connsiteX3" fmla="*/ 922084 w 922084"/>
              <a:gd name="connsiteY3" fmla="*/ 76422 h 764216"/>
              <a:gd name="connsiteX4" fmla="*/ 922084 w 922084"/>
              <a:gd name="connsiteY4" fmla="*/ 687794 h 764216"/>
              <a:gd name="connsiteX5" fmla="*/ 845662 w 922084"/>
              <a:gd name="connsiteY5" fmla="*/ 764216 h 764216"/>
              <a:gd name="connsiteX6" fmla="*/ 76422 w 922084"/>
              <a:gd name="connsiteY6" fmla="*/ 764216 h 764216"/>
              <a:gd name="connsiteX7" fmla="*/ 0 w 922084"/>
              <a:gd name="connsiteY7" fmla="*/ 687794 h 764216"/>
              <a:gd name="connsiteX8" fmla="*/ 0 w 922084"/>
              <a:gd name="connsiteY8" fmla="*/ 76422 h 7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084" h="764216">
                <a:moveTo>
                  <a:pt x="0" y="76422"/>
                </a:moveTo>
                <a:cubicBezTo>
                  <a:pt x="0" y="34215"/>
                  <a:pt x="34215" y="0"/>
                  <a:pt x="76422" y="0"/>
                </a:cubicBezTo>
                <a:lnTo>
                  <a:pt x="845662" y="0"/>
                </a:lnTo>
                <a:cubicBezTo>
                  <a:pt x="887869" y="0"/>
                  <a:pt x="922084" y="34215"/>
                  <a:pt x="922084" y="76422"/>
                </a:cubicBezTo>
                <a:lnTo>
                  <a:pt x="922084" y="687794"/>
                </a:lnTo>
                <a:cubicBezTo>
                  <a:pt x="922084" y="730001"/>
                  <a:pt x="887869" y="764216"/>
                  <a:pt x="845662" y="764216"/>
                </a:cubicBezTo>
                <a:lnTo>
                  <a:pt x="76422" y="764216"/>
                </a:lnTo>
                <a:cubicBezTo>
                  <a:pt x="34215" y="764216"/>
                  <a:pt x="0" y="730001"/>
                  <a:pt x="0" y="687794"/>
                </a:cubicBezTo>
                <a:lnTo>
                  <a:pt x="0" y="764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301895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smtClean="0"/>
              <a:t>Draft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smtClean="0"/>
              <a:t>Feb. 1</a:t>
            </a:r>
            <a:endParaRPr lang="sv-SE" kern="1200" dirty="0"/>
          </a:p>
        </p:txBody>
      </p:sp>
      <p:sp>
        <p:nvSpPr>
          <p:cNvPr id="9" name="Frihandsfigur 8"/>
          <p:cNvSpPr/>
          <p:nvPr/>
        </p:nvSpPr>
        <p:spPr>
          <a:xfrm>
            <a:off x="2360227" y="2124000"/>
            <a:ext cx="1888974" cy="2163188"/>
          </a:xfrm>
          <a:custGeom>
            <a:avLst/>
            <a:gdLst>
              <a:gd name="connsiteX0" fmla="*/ 0 w 1515951"/>
              <a:gd name="connsiteY0" fmla="*/ 151595 h 3800827"/>
              <a:gd name="connsiteX1" fmla="*/ 151595 w 1515951"/>
              <a:gd name="connsiteY1" fmla="*/ 0 h 3800827"/>
              <a:gd name="connsiteX2" fmla="*/ 1364356 w 1515951"/>
              <a:gd name="connsiteY2" fmla="*/ 0 h 3800827"/>
              <a:gd name="connsiteX3" fmla="*/ 1515951 w 1515951"/>
              <a:gd name="connsiteY3" fmla="*/ 151595 h 3800827"/>
              <a:gd name="connsiteX4" fmla="*/ 1515951 w 1515951"/>
              <a:gd name="connsiteY4" fmla="*/ 3649232 h 3800827"/>
              <a:gd name="connsiteX5" fmla="*/ 1364356 w 1515951"/>
              <a:gd name="connsiteY5" fmla="*/ 3800827 h 3800827"/>
              <a:gd name="connsiteX6" fmla="*/ 151595 w 1515951"/>
              <a:gd name="connsiteY6" fmla="*/ 3800827 h 3800827"/>
              <a:gd name="connsiteX7" fmla="*/ 0 w 1515951"/>
              <a:gd name="connsiteY7" fmla="*/ 3649232 h 3800827"/>
              <a:gd name="connsiteX8" fmla="*/ 0 w 1515951"/>
              <a:gd name="connsiteY8" fmla="*/ 151595 h 38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951" h="3800827">
                <a:moveTo>
                  <a:pt x="0" y="151595"/>
                </a:moveTo>
                <a:cubicBezTo>
                  <a:pt x="0" y="67871"/>
                  <a:pt x="67871" y="0"/>
                  <a:pt x="151595" y="0"/>
                </a:cubicBezTo>
                <a:lnTo>
                  <a:pt x="1364356" y="0"/>
                </a:lnTo>
                <a:cubicBezTo>
                  <a:pt x="1448080" y="0"/>
                  <a:pt x="1515951" y="67871"/>
                  <a:pt x="1515951" y="151595"/>
                </a:cubicBezTo>
                <a:lnTo>
                  <a:pt x="1515951" y="3649232"/>
                </a:lnTo>
                <a:cubicBezTo>
                  <a:pt x="1515951" y="3732956"/>
                  <a:pt x="1448080" y="3800827"/>
                  <a:pt x="1364356" y="3800827"/>
                </a:cubicBezTo>
                <a:lnTo>
                  <a:pt x="151595" y="3800827"/>
                </a:lnTo>
                <a:cubicBezTo>
                  <a:pt x="67871" y="3800827"/>
                  <a:pt x="0" y="3732956"/>
                  <a:pt x="0" y="3649232"/>
                </a:cubicBezTo>
                <a:lnTo>
                  <a:pt x="0" y="15159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21" tIns="115521" rIns="115521" bIns="115521" numCol="1" spcCol="1270" anchor="t" anchorCtr="0">
            <a:noAutofit/>
          </a:bodyPr>
          <a:lstStyle/>
          <a:p>
            <a:pPr marL="285750" lvl="1" indent="-2857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sv-SE" sz="1600" dirty="0" err="1" smtClean="0"/>
              <a:t>S</a:t>
            </a:r>
            <a:r>
              <a:rPr lang="sv-SE" sz="1600" kern="1200" dirty="0" err="1" smtClean="0"/>
              <a:t>eminar</a:t>
            </a:r>
            <a:r>
              <a:rPr lang="sv-SE" sz="1600" kern="1200" dirty="0" smtClean="0"/>
              <a:t> 5/2 </a:t>
            </a:r>
          </a:p>
          <a:p>
            <a:pPr marL="285750" lvl="1" indent="-285750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smtClean="0"/>
              <a:t>Reference Group 12/2</a:t>
            </a:r>
            <a:endParaRPr lang="sv-SE" sz="1600" kern="1200" dirty="0"/>
          </a:p>
          <a:p>
            <a:pPr marL="285750" lvl="1" indent="-285750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smtClean="0"/>
              <a:t>Feedback from Vice </a:t>
            </a:r>
            <a:r>
              <a:rPr lang="sv-SE" sz="1600" dirty="0" smtClean="0"/>
              <a:t>D</a:t>
            </a:r>
            <a:r>
              <a:rPr lang="sv-SE" sz="1600" kern="1200" dirty="0" smtClean="0"/>
              <a:t>eans</a:t>
            </a:r>
            <a:endParaRPr lang="sv-SE" sz="1600" kern="1200" dirty="0"/>
          </a:p>
          <a:p>
            <a:pPr marL="285750" lvl="1" indent="-285750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Proposal</a:t>
            </a:r>
            <a:r>
              <a:rPr lang="sv-SE" sz="1600" kern="1200" dirty="0" smtClean="0"/>
              <a:t> Template 23/2</a:t>
            </a:r>
            <a:endParaRPr lang="sv-SE" sz="1600" kern="1200" dirty="0"/>
          </a:p>
        </p:txBody>
      </p:sp>
      <p:sp>
        <p:nvSpPr>
          <p:cNvPr id="11" name="Frihandsfigur 10"/>
          <p:cNvSpPr/>
          <p:nvPr/>
        </p:nvSpPr>
        <p:spPr>
          <a:xfrm>
            <a:off x="4465885" y="1407466"/>
            <a:ext cx="1728000" cy="900000"/>
          </a:xfrm>
          <a:custGeom>
            <a:avLst/>
            <a:gdLst>
              <a:gd name="connsiteX0" fmla="*/ 0 w 1365884"/>
              <a:gd name="connsiteY0" fmla="*/ 76422 h 764216"/>
              <a:gd name="connsiteX1" fmla="*/ 76422 w 1365884"/>
              <a:gd name="connsiteY1" fmla="*/ 0 h 764216"/>
              <a:gd name="connsiteX2" fmla="*/ 1289462 w 1365884"/>
              <a:gd name="connsiteY2" fmla="*/ 0 h 764216"/>
              <a:gd name="connsiteX3" fmla="*/ 1365884 w 1365884"/>
              <a:gd name="connsiteY3" fmla="*/ 76422 h 764216"/>
              <a:gd name="connsiteX4" fmla="*/ 1365884 w 1365884"/>
              <a:gd name="connsiteY4" fmla="*/ 687794 h 764216"/>
              <a:gd name="connsiteX5" fmla="*/ 1289462 w 1365884"/>
              <a:gd name="connsiteY5" fmla="*/ 764216 h 764216"/>
              <a:gd name="connsiteX6" fmla="*/ 76422 w 1365884"/>
              <a:gd name="connsiteY6" fmla="*/ 764216 h 764216"/>
              <a:gd name="connsiteX7" fmla="*/ 0 w 1365884"/>
              <a:gd name="connsiteY7" fmla="*/ 687794 h 764216"/>
              <a:gd name="connsiteX8" fmla="*/ 0 w 1365884"/>
              <a:gd name="connsiteY8" fmla="*/ 76422 h 7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884" h="764216">
                <a:moveTo>
                  <a:pt x="0" y="76422"/>
                </a:moveTo>
                <a:cubicBezTo>
                  <a:pt x="0" y="34215"/>
                  <a:pt x="34215" y="0"/>
                  <a:pt x="76422" y="0"/>
                </a:cubicBezTo>
                <a:lnTo>
                  <a:pt x="1289462" y="0"/>
                </a:lnTo>
                <a:cubicBezTo>
                  <a:pt x="1331669" y="0"/>
                  <a:pt x="1365884" y="34215"/>
                  <a:pt x="1365884" y="76422"/>
                </a:cubicBezTo>
                <a:lnTo>
                  <a:pt x="1365884" y="687794"/>
                </a:lnTo>
                <a:cubicBezTo>
                  <a:pt x="1365884" y="730001"/>
                  <a:pt x="1331669" y="764216"/>
                  <a:pt x="1289462" y="764216"/>
                </a:cubicBezTo>
                <a:lnTo>
                  <a:pt x="76422" y="764216"/>
                </a:lnTo>
                <a:cubicBezTo>
                  <a:pt x="34215" y="764216"/>
                  <a:pt x="0" y="730001"/>
                  <a:pt x="0" y="687794"/>
                </a:cubicBezTo>
                <a:lnTo>
                  <a:pt x="0" y="764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301895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err="1" smtClean="0"/>
              <a:t>Proposal</a:t>
            </a:r>
            <a:r>
              <a:rPr lang="sv-SE" kern="1200" dirty="0" smtClean="0"/>
              <a:t>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kern="1200" dirty="0" err="1" smtClean="0"/>
              <a:t>March</a:t>
            </a:r>
            <a:r>
              <a:rPr lang="sv-SE" kern="1200" dirty="0" smtClean="0"/>
              <a:t> 11</a:t>
            </a:r>
            <a:endParaRPr lang="sv-SE" kern="1200" dirty="0"/>
          </a:p>
        </p:txBody>
      </p:sp>
      <p:sp>
        <p:nvSpPr>
          <p:cNvPr id="12" name="Frihandsfigur 11"/>
          <p:cNvSpPr/>
          <p:nvPr/>
        </p:nvSpPr>
        <p:spPr>
          <a:xfrm>
            <a:off x="4541850" y="2124000"/>
            <a:ext cx="2092849" cy="2705448"/>
          </a:xfrm>
          <a:custGeom>
            <a:avLst/>
            <a:gdLst>
              <a:gd name="connsiteX0" fmla="*/ 0 w 1526587"/>
              <a:gd name="connsiteY0" fmla="*/ 152659 h 3800827"/>
              <a:gd name="connsiteX1" fmla="*/ 152659 w 1526587"/>
              <a:gd name="connsiteY1" fmla="*/ 0 h 3800827"/>
              <a:gd name="connsiteX2" fmla="*/ 1373928 w 1526587"/>
              <a:gd name="connsiteY2" fmla="*/ 0 h 3800827"/>
              <a:gd name="connsiteX3" fmla="*/ 1526587 w 1526587"/>
              <a:gd name="connsiteY3" fmla="*/ 152659 h 3800827"/>
              <a:gd name="connsiteX4" fmla="*/ 1526587 w 1526587"/>
              <a:gd name="connsiteY4" fmla="*/ 3648168 h 3800827"/>
              <a:gd name="connsiteX5" fmla="*/ 1373928 w 1526587"/>
              <a:gd name="connsiteY5" fmla="*/ 3800827 h 3800827"/>
              <a:gd name="connsiteX6" fmla="*/ 152659 w 1526587"/>
              <a:gd name="connsiteY6" fmla="*/ 3800827 h 3800827"/>
              <a:gd name="connsiteX7" fmla="*/ 0 w 1526587"/>
              <a:gd name="connsiteY7" fmla="*/ 3648168 h 3800827"/>
              <a:gd name="connsiteX8" fmla="*/ 0 w 1526587"/>
              <a:gd name="connsiteY8" fmla="*/ 152659 h 380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587" h="3800827">
                <a:moveTo>
                  <a:pt x="0" y="152659"/>
                </a:moveTo>
                <a:cubicBezTo>
                  <a:pt x="0" y="68348"/>
                  <a:pt x="68348" y="0"/>
                  <a:pt x="152659" y="0"/>
                </a:cubicBezTo>
                <a:lnTo>
                  <a:pt x="1373928" y="0"/>
                </a:lnTo>
                <a:cubicBezTo>
                  <a:pt x="1458239" y="0"/>
                  <a:pt x="1526587" y="68348"/>
                  <a:pt x="1526587" y="152659"/>
                </a:cubicBezTo>
                <a:lnTo>
                  <a:pt x="1526587" y="3648168"/>
                </a:lnTo>
                <a:cubicBezTo>
                  <a:pt x="1526587" y="3732479"/>
                  <a:pt x="1458239" y="3800827"/>
                  <a:pt x="1373928" y="3800827"/>
                </a:cubicBezTo>
                <a:lnTo>
                  <a:pt x="152659" y="3800827"/>
                </a:lnTo>
                <a:cubicBezTo>
                  <a:pt x="68348" y="3800827"/>
                  <a:pt x="0" y="3732479"/>
                  <a:pt x="0" y="3648168"/>
                </a:cubicBezTo>
                <a:lnTo>
                  <a:pt x="0" y="15265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832" tIns="115832" rIns="115832" bIns="115832" numCol="1" spcCol="1270" anchor="t" anchorCtr="0">
            <a:noAutofit/>
          </a:bodyPr>
          <a:lstStyle/>
          <a:p>
            <a:pPr marL="285750" lvl="1" indent="-2857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sv-SE" sz="1600" kern="1200" dirty="0" smtClean="0"/>
              <a:t>Reference </a:t>
            </a:r>
            <a:r>
              <a:rPr lang="sv-SE" sz="1600" dirty="0"/>
              <a:t>G</a:t>
            </a:r>
            <a:r>
              <a:rPr lang="sv-SE" sz="1600" kern="1200" dirty="0" smtClean="0"/>
              <a:t>roup 22/3 </a:t>
            </a:r>
            <a:endParaRPr lang="sv-SE" sz="1600" kern="1200" dirty="0"/>
          </a:p>
          <a:p>
            <a:pPr marL="285750" lvl="1" indent="-285750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dirty="0" smtClean="0"/>
              <a:t>Dean: </a:t>
            </a:r>
            <a:r>
              <a:rPr lang="sv-SE" sz="1600" dirty="0" err="1" smtClean="0"/>
              <a:t>proposal</a:t>
            </a:r>
            <a:r>
              <a:rPr lang="sv-SE" sz="1600" dirty="0" smtClean="0"/>
              <a:t> </a:t>
            </a:r>
            <a:r>
              <a:rPr lang="sv-SE" sz="1600" dirty="0" err="1" smtClean="0"/>
              <a:t>selection</a:t>
            </a:r>
            <a:r>
              <a:rPr lang="sv-SE" sz="1600" dirty="0" smtClean="0"/>
              <a:t> 24/3</a:t>
            </a:r>
            <a:endParaRPr lang="sv-SE" sz="1600" kern="1200" dirty="0"/>
          </a:p>
          <a:p>
            <a:pPr marL="265113" lvl="2" indent="-265113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Initiate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writing</a:t>
            </a:r>
            <a:r>
              <a:rPr lang="sv-SE" sz="1600" kern="1200" dirty="0" smtClean="0"/>
              <a:t> and budget process</a:t>
            </a:r>
            <a:endParaRPr lang="sv-SE" sz="1600" kern="1200" dirty="0"/>
          </a:p>
          <a:p>
            <a:pPr marL="265113" lvl="2" indent="-265113" algn="l" defTabSz="444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Suggest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external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reviewers</a:t>
            </a:r>
            <a:r>
              <a:rPr lang="sv-SE" sz="1600" kern="1200" dirty="0" smtClean="0"/>
              <a:t> 7/4</a:t>
            </a:r>
            <a:endParaRPr lang="sv-SE" sz="1600" kern="1200" dirty="0"/>
          </a:p>
        </p:txBody>
      </p:sp>
      <p:sp>
        <p:nvSpPr>
          <p:cNvPr id="14" name="Frihandsfigur 13"/>
          <p:cNvSpPr/>
          <p:nvPr/>
        </p:nvSpPr>
        <p:spPr>
          <a:xfrm>
            <a:off x="6668002" y="1407665"/>
            <a:ext cx="1728000" cy="900000"/>
          </a:xfrm>
          <a:custGeom>
            <a:avLst/>
            <a:gdLst>
              <a:gd name="connsiteX0" fmla="*/ 0 w 1912452"/>
              <a:gd name="connsiteY0" fmla="*/ 76422 h 764216"/>
              <a:gd name="connsiteX1" fmla="*/ 76422 w 1912452"/>
              <a:gd name="connsiteY1" fmla="*/ 0 h 764216"/>
              <a:gd name="connsiteX2" fmla="*/ 1836030 w 1912452"/>
              <a:gd name="connsiteY2" fmla="*/ 0 h 764216"/>
              <a:gd name="connsiteX3" fmla="*/ 1912452 w 1912452"/>
              <a:gd name="connsiteY3" fmla="*/ 76422 h 764216"/>
              <a:gd name="connsiteX4" fmla="*/ 1912452 w 1912452"/>
              <a:gd name="connsiteY4" fmla="*/ 687794 h 764216"/>
              <a:gd name="connsiteX5" fmla="*/ 1836030 w 1912452"/>
              <a:gd name="connsiteY5" fmla="*/ 764216 h 764216"/>
              <a:gd name="connsiteX6" fmla="*/ 76422 w 1912452"/>
              <a:gd name="connsiteY6" fmla="*/ 764216 h 764216"/>
              <a:gd name="connsiteX7" fmla="*/ 0 w 1912452"/>
              <a:gd name="connsiteY7" fmla="*/ 687794 h 764216"/>
              <a:gd name="connsiteX8" fmla="*/ 0 w 1912452"/>
              <a:gd name="connsiteY8" fmla="*/ 76422 h 7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452" h="764216">
                <a:moveTo>
                  <a:pt x="0" y="76422"/>
                </a:moveTo>
                <a:cubicBezTo>
                  <a:pt x="0" y="34215"/>
                  <a:pt x="34215" y="0"/>
                  <a:pt x="76422" y="0"/>
                </a:cubicBezTo>
                <a:lnTo>
                  <a:pt x="1836030" y="0"/>
                </a:lnTo>
                <a:cubicBezTo>
                  <a:pt x="1878237" y="0"/>
                  <a:pt x="1912452" y="34215"/>
                  <a:pt x="1912452" y="76422"/>
                </a:cubicBezTo>
                <a:lnTo>
                  <a:pt x="1912452" y="687794"/>
                </a:lnTo>
                <a:cubicBezTo>
                  <a:pt x="1912452" y="730001"/>
                  <a:pt x="1878237" y="764216"/>
                  <a:pt x="1836030" y="764216"/>
                </a:cubicBezTo>
                <a:lnTo>
                  <a:pt x="76422" y="764216"/>
                </a:lnTo>
                <a:cubicBezTo>
                  <a:pt x="34215" y="764216"/>
                  <a:pt x="0" y="730001"/>
                  <a:pt x="0" y="687794"/>
                </a:cubicBezTo>
                <a:lnTo>
                  <a:pt x="0" y="764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301895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dirty="0" smtClean="0"/>
              <a:t>Full </a:t>
            </a:r>
            <a:r>
              <a:rPr lang="sv-SE" dirty="0" err="1" smtClean="0"/>
              <a:t>application</a:t>
            </a:r>
            <a:r>
              <a:rPr lang="sv-SE" kern="1200" dirty="0" smtClean="0"/>
              <a:t>  May 6</a:t>
            </a:r>
            <a:endParaRPr lang="sv-SE" kern="1200" dirty="0"/>
          </a:p>
        </p:txBody>
      </p:sp>
      <p:sp>
        <p:nvSpPr>
          <p:cNvPr id="15" name="Frihandsfigur 14"/>
          <p:cNvSpPr/>
          <p:nvPr/>
        </p:nvSpPr>
        <p:spPr>
          <a:xfrm>
            <a:off x="6794202" y="2124000"/>
            <a:ext cx="2254102" cy="4130219"/>
          </a:xfrm>
          <a:custGeom>
            <a:avLst/>
            <a:gdLst>
              <a:gd name="connsiteX0" fmla="*/ 0 w 1528612"/>
              <a:gd name="connsiteY0" fmla="*/ 152861 h 3800295"/>
              <a:gd name="connsiteX1" fmla="*/ 152861 w 1528612"/>
              <a:gd name="connsiteY1" fmla="*/ 0 h 3800295"/>
              <a:gd name="connsiteX2" fmla="*/ 1375751 w 1528612"/>
              <a:gd name="connsiteY2" fmla="*/ 0 h 3800295"/>
              <a:gd name="connsiteX3" fmla="*/ 1528612 w 1528612"/>
              <a:gd name="connsiteY3" fmla="*/ 152861 h 3800295"/>
              <a:gd name="connsiteX4" fmla="*/ 1528612 w 1528612"/>
              <a:gd name="connsiteY4" fmla="*/ 3647434 h 3800295"/>
              <a:gd name="connsiteX5" fmla="*/ 1375751 w 1528612"/>
              <a:gd name="connsiteY5" fmla="*/ 3800295 h 3800295"/>
              <a:gd name="connsiteX6" fmla="*/ 152861 w 1528612"/>
              <a:gd name="connsiteY6" fmla="*/ 3800295 h 3800295"/>
              <a:gd name="connsiteX7" fmla="*/ 0 w 1528612"/>
              <a:gd name="connsiteY7" fmla="*/ 3647434 h 3800295"/>
              <a:gd name="connsiteX8" fmla="*/ 0 w 1528612"/>
              <a:gd name="connsiteY8" fmla="*/ 152861 h 380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612" h="3800295">
                <a:moveTo>
                  <a:pt x="0" y="152861"/>
                </a:moveTo>
                <a:cubicBezTo>
                  <a:pt x="0" y="68438"/>
                  <a:pt x="68438" y="0"/>
                  <a:pt x="152861" y="0"/>
                </a:cubicBezTo>
                <a:lnTo>
                  <a:pt x="1375751" y="0"/>
                </a:lnTo>
                <a:cubicBezTo>
                  <a:pt x="1460174" y="0"/>
                  <a:pt x="1528612" y="68438"/>
                  <a:pt x="1528612" y="152861"/>
                </a:cubicBezTo>
                <a:lnTo>
                  <a:pt x="1528612" y="3647434"/>
                </a:lnTo>
                <a:cubicBezTo>
                  <a:pt x="1528612" y="3731857"/>
                  <a:pt x="1460174" y="3800295"/>
                  <a:pt x="1375751" y="3800295"/>
                </a:cubicBezTo>
                <a:lnTo>
                  <a:pt x="152861" y="3800295"/>
                </a:lnTo>
                <a:cubicBezTo>
                  <a:pt x="68438" y="3800295"/>
                  <a:pt x="0" y="3731857"/>
                  <a:pt x="0" y="3647434"/>
                </a:cubicBezTo>
                <a:lnTo>
                  <a:pt x="0" y="15286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892" tIns="115892" rIns="115892" bIns="115892" numCol="1" spcCol="1270" anchor="t" anchorCtr="0">
            <a:noAutofit/>
          </a:bodyPr>
          <a:lstStyle/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Internal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review</a:t>
            </a:r>
            <a:r>
              <a:rPr lang="sv-SE" sz="1600" kern="1200" dirty="0" smtClean="0"/>
              <a:t/>
            </a:r>
            <a:br>
              <a:rPr lang="sv-SE" sz="1600" kern="1200" dirty="0" smtClean="0"/>
            </a:br>
            <a:r>
              <a:rPr lang="sv-SE" sz="1600" kern="1200" dirty="0" smtClean="0"/>
              <a:t>call </a:t>
            </a:r>
            <a:r>
              <a:rPr lang="sv-SE" sz="1600" kern="1200" dirty="0" err="1" smtClean="0"/>
              <a:t>fullfillment</a:t>
            </a:r>
            <a:endParaRPr lang="sv-SE" sz="1600" kern="1200" dirty="0"/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External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review</a:t>
            </a:r>
            <a:r>
              <a:rPr lang="sv-SE" sz="1600" kern="1200" dirty="0" smtClean="0"/>
              <a:t>  </a:t>
            </a:r>
            <a:r>
              <a:rPr lang="sv-SE" sz="1600" kern="1200" dirty="0" err="1" smtClean="0"/>
              <a:t>reports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due</a:t>
            </a:r>
            <a:r>
              <a:rPr lang="sv-SE" sz="1600" kern="1200" dirty="0" smtClean="0"/>
              <a:t> 17/6</a:t>
            </a:r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smtClean="0"/>
              <a:t>Re-</a:t>
            </a:r>
            <a:r>
              <a:rPr lang="sv-SE" sz="1600" kern="1200" dirty="0" err="1" smtClean="0"/>
              <a:t>review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kern="1200" dirty="0" smtClean="0"/>
              <a:t>mid August - 1 </a:t>
            </a:r>
            <a:r>
              <a:rPr lang="sv-SE" sz="1600" kern="1200" dirty="0" err="1" smtClean="0"/>
              <a:t>Sept</a:t>
            </a:r>
            <a:r>
              <a:rPr lang="sv-SE" sz="1600" kern="1200" dirty="0" smtClean="0"/>
              <a:t> </a:t>
            </a:r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 smtClean="0"/>
              <a:t>9/9: </a:t>
            </a:r>
            <a:r>
              <a:rPr lang="sv-SE" sz="1600" dirty="0" err="1" smtClean="0"/>
              <a:t>Revised</a:t>
            </a:r>
            <a:r>
              <a:rPr lang="sv-SE" sz="1600" dirty="0" smtClean="0"/>
              <a:t> </a:t>
            </a:r>
            <a:r>
              <a:rPr lang="sv-SE" sz="1600" dirty="0" err="1" smtClean="0"/>
              <a:t>application</a:t>
            </a:r>
            <a:r>
              <a:rPr lang="sv-SE" sz="1600" dirty="0" smtClean="0"/>
              <a:t> </a:t>
            </a:r>
            <a:r>
              <a:rPr lang="sv-SE" sz="1600" dirty="0" err="1" smtClean="0"/>
              <a:t>incl</a:t>
            </a:r>
            <a:r>
              <a:rPr lang="sv-SE" sz="1600" dirty="0" smtClean="0"/>
              <a:t> budget and CVs </a:t>
            </a:r>
            <a:endParaRPr lang="sv-SE" sz="1600" kern="1200" dirty="0"/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Advisory</a:t>
            </a:r>
            <a:r>
              <a:rPr lang="sv-SE" sz="1600" kern="1200" dirty="0" smtClean="0"/>
              <a:t> </a:t>
            </a:r>
            <a:r>
              <a:rPr lang="sv-SE" sz="1600" kern="1200" dirty="0" err="1" smtClean="0"/>
              <a:t>committee</a:t>
            </a:r>
            <a:endParaRPr lang="sv-SE" sz="1600" kern="1200" dirty="0" smtClean="0"/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 smtClean="0"/>
              <a:t>Reference Group</a:t>
            </a:r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kern="1200" dirty="0" err="1" smtClean="0"/>
              <a:t>Faculty</a:t>
            </a:r>
            <a:r>
              <a:rPr lang="sv-SE" sz="1600" kern="1200" dirty="0" smtClean="0"/>
              <a:t> board</a:t>
            </a:r>
          </a:p>
          <a:p>
            <a:pPr marL="180975" lvl="1" indent="-180975" algn="l" defTabSz="4445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 smtClean="0"/>
              <a:t>Dean </a:t>
            </a:r>
            <a:r>
              <a:rPr lang="sv-SE" sz="1600" dirty="0" err="1" smtClean="0"/>
              <a:t>selects</a:t>
            </a:r>
            <a:r>
              <a:rPr lang="sv-SE" sz="1600" dirty="0" smtClean="0"/>
              <a:t> actions for VP</a:t>
            </a:r>
            <a:endParaRPr lang="sv-SE" sz="1600" kern="1200" dirty="0"/>
          </a:p>
        </p:txBody>
      </p:sp>
      <p:sp>
        <p:nvSpPr>
          <p:cNvPr id="7" name="Frihandsfigur 6"/>
          <p:cNvSpPr/>
          <p:nvPr/>
        </p:nvSpPr>
        <p:spPr>
          <a:xfrm rot="21599910">
            <a:off x="1927192" y="1503106"/>
            <a:ext cx="360000" cy="316803"/>
          </a:xfrm>
          <a:custGeom>
            <a:avLst/>
            <a:gdLst>
              <a:gd name="connsiteX0" fmla="*/ 0 w 367631"/>
              <a:gd name="connsiteY0" fmla="*/ 63361 h 316803"/>
              <a:gd name="connsiteX1" fmla="*/ 209230 w 367631"/>
              <a:gd name="connsiteY1" fmla="*/ 63361 h 316803"/>
              <a:gd name="connsiteX2" fmla="*/ 209230 w 367631"/>
              <a:gd name="connsiteY2" fmla="*/ 0 h 316803"/>
              <a:gd name="connsiteX3" fmla="*/ 367631 w 367631"/>
              <a:gd name="connsiteY3" fmla="*/ 158402 h 316803"/>
              <a:gd name="connsiteX4" fmla="*/ 209230 w 367631"/>
              <a:gd name="connsiteY4" fmla="*/ 316803 h 316803"/>
              <a:gd name="connsiteX5" fmla="*/ 209230 w 367631"/>
              <a:gd name="connsiteY5" fmla="*/ 253442 h 316803"/>
              <a:gd name="connsiteX6" fmla="*/ 0 w 367631"/>
              <a:gd name="connsiteY6" fmla="*/ 253442 h 316803"/>
              <a:gd name="connsiteX7" fmla="*/ 0 w 367631"/>
              <a:gd name="connsiteY7" fmla="*/ 63361 h 3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631" h="316803">
                <a:moveTo>
                  <a:pt x="0" y="63361"/>
                </a:moveTo>
                <a:lnTo>
                  <a:pt x="209230" y="63361"/>
                </a:lnTo>
                <a:lnTo>
                  <a:pt x="209230" y="0"/>
                </a:lnTo>
                <a:lnTo>
                  <a:pt x="367631" y="158402"/>
                </a:lnTo>
                <a:lnTo>
                  <a:pt x="209230" y="316803"/>
                </a:lnTo>
                <a:lnTo>
                  <a:pt x="209230" y="253442"/>
                </a:lnTo>
                <a:lnTo>
                  <a:pt x="0" y="253442"/>
                </a:lnTo>
                <a:lnTo>
                  <a:pt x="0" y="63361"/>
                </a:ln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0" rIns="95041" bIns="6336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400" kern="1200"/>
          </a:p>
        </p:txBody>
      </p:sp>
      <p:sp>
        <p:nvSpPr>
          <p:cNvPr id="13" name="Frihandsfigur 12"/>
          <p:cNvSpPr/>
          <p:nvPr/>
        </p:nvSpPr>
        <p:spPr>
          <a:xfrm rot="278">
            <a:off x="6261461" y="1503173"/>
            <a:ext cx="360000" cy="316803"/>
          </a:xfrm>
          <a:custGeom>
            <a:avLst/>
            <a:gdLst>
              <a:gd name="connsiteX0" fmla="*/ 0 w 437567"/>
              <a:gd name="connsiteY0" fmla="*/ 63361 h 316803"/>
              <a:gd name="connsiteX1" fmla="*/ 279166 w 437567"/>
              <a:gd name="connsiteY1" fmla="*/ 63361 h 316803"/>
              <a:gd name="connsiteX2" fmla="*/ 279166 w 437567"/>
              <a:gd name="connsiteY2" fmla="*/ 0 h 316803"/>
              <a:gd name="connsiteX3" fmla="*/ 437567 w 437567"/>
              <a:gd name="connsiteY3" fmla="*/ 158402 h 316803"/>
              <a:gd name="connsiteX4" fmla="*/ 279166 w 437567"/>
              <a:gd name="connsiteY4" fmla="*/ 316803 h 316803"/>
              <a:gd name="connsiteX5" fmla="*/ 279166 w 437567"/>
              <a:gd name="connsiteY5" fmla="*/ 253442 h 316803"/>
              <a:gd name="connsiteX6" fmla="*/ 0 w 437567"/>
              <a:gd name="connsiteY6" fmla="*/ 253442 h 316803"/>
              <a:gd name="connsiteX7" fmla="*/ 0 w 437567"/>
              <a:gd name="connsiteY7" fmla="*/ 63361 h 3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67" h="316803">
                <a:moveTo>
                  <a:pt x="0" y="63361"/>
                </a:moveTo>
                <a:lnTo>
                  <a:pt x="279166" y="63361"/>
                </a:lnTo>
                <a:lnTo>
                  <a:pt x="279166" y="0"/>
                </a:lnTo>
                <a:lnTo>
                  <a:pt x="437567" y="158402"/>
                </a:lnTo>
                <a:lnTo>
                  <a:pt x="279166" y="316803"/>
                </a:lnTo>
                <a:lnTo>
                  <a:pt x="279166" y="253442"/>
                </a:lnTo>
                <a:lnTo>
                  <a:pt x="0" y="253442"/>
                </a:lnTo>
                <a:lnTo>
                  <a:pt x="0" y="63361"/>
                </a:ln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0" rIns="95041" bIns="6336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400" kern="1200"/>
          </a:p>
        </p:txBody>
      </p:sp>
      <p:sp>
        <p:nvSpPr>
          <p:cNvPr id="10" name="Frihandsfigur 9"/>
          <p:cNvSpPr/>
          <p:nvPr/>
        </p:nvSpPr>
        <p:spPr>
          <a:xfrm>
            <a:off x="4068924" y="1503085"/>
            <a:ext cx="360000" cy="316803"/>
          </a:xfrm>
          <a:custGeom>
            <a:avLst/>
            <a:gdLst>
              <a:gd name="connsiteX0" fmla="*/ 0 w 626161"/>
              <a:gd name="connsiteY0" fmla="*/ 63361 h 316803"/>
              <a:gd name="connsiteX1" fmla="*/ 467760 w 626161"/>
              <a:gd name="connsiteY1" fmla="*/ 63361 h 316803"/>
              <a:gd name="connsiteX2" fmla="*/ 467760 w 626161"/>
              <a:gd name="connsiteY2" fmla="*/ 0 h 316803"/>
              <a:gd name="connsiteX3" fmla="*/ 626161 w 626161"/>
              <a:gd name="connsiteY3" fmla="*/ 158402 h 316803"/>
              <a:gd name="connsiteX4" fmla="*/ 467760 w 626161"/>
              <a:gd name="connsiteY4" fmla="*/ 316803 h 316803"/>
              <a:gd name="connsiteX5" fmla="*/ 467760 w 626161"/>
              <a:gd name="connsiteY5" fmla="*/ 253442 h 316803"/>
              <a:gd name="connsiteX6" fmla="*/ 0 w 626161"/>
              <a:gd name="connsiteY6" fmla="*/ 253442 h 316803"/>
              <a:gd name="connsiteX7" fmla="*/ 0 w 626161"/>
              <a:gd name="connsiteY7" fmla="*/ 63361 h 3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161" h="316803">
                <a:moveTo>
                  <a:pt x="0" y="63361"/>
                </a:moveTo>
                <a:lnTo>
                  <a:pt x="467760" y="63361"/>
                </a:lnTo>
                <a:lnTo>
                  <a:pt x="467760" y="0"/>
                </a:lnTo>
                <a:lnTo>
                  <a:pt x="626161" y="158402"/>
                </a:lnTo>
                <a:lnTo>
                  <a:pt x="467760" y="316803"/>
                </a:lnTo>
                <a:lnTo>
                  <a:pt x="467760" y="253442"/>
                </a:lnTo>
                <a:lnTo>
                  <a:pt x="0" y="253442"/>
                </a:lnTo>
                <a:lnTo>
                  <a:pt x="0" y="63361"/>
                </a:ln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95041" bIns="63361" numCol="1" spcCol="1270" anchor="ctr" anchorCtr="0">
            <a:noAutofit/>
          </a:bodyPr>
          <a:lstStyle/>
          <a:p>
            <a:pPr lvl="0" algn="ctr" defTabSz="177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v-SE" sz="400" kern="1200"/>
          </a:p>
        </p:txBody>
      </p:sp>
      <p:sp>
        <p:nvSpPr>
          <p:cNvPr id="18" name="Rubrik 3"/>
          <p:cNvSpPr txBox="1">
            <a:spLocks/>
          </p:cNvSpPr>
          <p:nvPr/>
        </p:nvSpPr>
        <p:spPr>
          <a:xfrm>
            <a:off x="374073" y="655663"/>
            <a:ext cx="7062076" cy="69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200" dirty="0" smtClean="0">
                <a:solidFill>
                  <a:schemeClr val="tx1"/>
                </a:solidFill>
              </a:rPr>
              <a:t>Initiation of new actions 2016</a:t>
            </a:r>
            <a:endParaRPr lang="da-DK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208554"/>
            <a:ext cx="7372350" cy="1670780"/>
          </a:xfrm>
        </p:spPr>
        <p:txBody>
          <a:bodyPr/>
          <a:lstStyle/>
          <a:p>
            <a:r>
              <a:rPr lang="da-DK" sz="1800" dirty="0" smtClean="0"/>
              <a:t>Seminars</a:t>
            </a:r>
          </a:p>
          <a:p>
            <a:r>
              <a:rPr lang="da-DK" sz="1800" dirty="0"/>
              <a:t>External and internal </a:t>
            </a:r>
            <a:r>
              <a:rPr lang="da-DK" sz="1800" dirty="0" smtClean="0"/>
              <a:t>reviews</a:t>
            </a:r>
          </a:p>
          <a:p>
            <a:r>
              <a:rPr lang="da-DK" sz="1800" dirty="0"/>
              <a:t>Reference </a:t>
            </a:r>
            <a:r>
              <a:rPr lang="da-DK" sz="1800" dirty="0" smtClean="0"/>
              <a:t>group</a:t>
            </a:r>
          </a:p>
          <a:p>
            <a:pPr>
              <a:spcBef>
                <a:spcPts val="1800"/>
              </a:spcBef>
            </a:pPr>
            <a:r>
              <a:rPr lang="da-DK" sz="1800" dirty="0" smtClean="0"/>
              <a:t>New: advisory committee</a:t>
            </a:r>
            <a:endParaRPr lang="da-DK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Quality process</a:t>
            </a:r>
            <a:endParaRPr lang="da-DK" sz="3600" dirty="0"/>
          </a:p>
        </p:txBody>
      </p:sp>
      <p:sp>
        <p:nvSpPr>
          <p:cNvPr id="5" name="Ellips 4"/>
          <p:cNvSpPr/>
          <p:nvPr/>
        </p:nvSpPr>
        <p:spPr>
          <a:xfrm>
            <a:off x="1857829" y="1471428"/>
            <a:ext cx="4513943" cy="416011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3788228" y="3572134"/>
            <a:ext cx="3072493" cy="2960914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595257" y="2721429"/>
            <a:ext cx="3072493" cy="2960914"/>
          </a:xfrm>
          <a:prstGeom prst="ellipse">
            <a:avLst/>
          </a:prstGeom>
          <a:noFill/>
          <a:ln>
            <a:solidFill>
              <a:srgbClr val="FF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 flipH="1">
            <a:off x="5129439" y="4179432"/>
            <a:ext cx="196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TIE-</a:t>
            </a:r>
            <a:r>
              <a:rPr lang="sv-SE" dirty="0" err="1" smtClean="0">
                <a:solidFill>
                  <a:schemeClr val="bg1">
                    <a:lumMod val="75000"/>
                  </a:schemeClr>
                </a:solidFill>
              </a:rPr>
              <a:t>strategy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 flipH="1">
            <a:off x="2700109" y="4544318"/>
            <a:ext cx="248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>
                    <a:lumMod val="75000"/>
                  </a:schemeClr>
                </a:solidFill>
              </a:rPr>
              <a:t>MIUN´s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 research </a:t>
            </a:r>
            <a:r>
              <a:rPr lang="sv-SE" dirty="0" err="1" smtClean="0">
                <a:solidFill>
                  <a:schemeClr val="bg1">
                    <a:lumMod val="75000"/>
                  </a:schemeClr>
                </a:solidFill>
              </a:rPr>
              <a:t>strategy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flipH="1">
            <a:off x="6581777" y="3441085"/>
            <a:ext cx="157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3-years plan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 flipH="1">
            <a:off x="4851174" y="2056445"/>
            <a:ext cx="200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>
                    <a:lumMod val="75000"/>
                  </a:schemeClr>
                </a:solidFill>
              </a:rPr>
              <a:t>Committments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75000"/>
                  </a:schemeClr>
                </a:solidFill>
              </a:rPr>
              <a:t>towards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</a:rPr>
              <a:t> KKS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982868"/>
            <a:ext cx="7912894" cy="652145"/>
          </a:xfrm>
        </p:spPr>
        <p:txBody>
          <a:bodyPr/>
          <a:lstStyle/>
          <a:p>
            <a:r>
              <a:rPr lang="sv-SE" dirty="0"/>
              <a:t>Initiation </a:t>
            </a:r>
            <a:r>
              <a:rPr lang="sv-SE" dirty="0" err="1"/>
              <a:t>of</a:t>
            </a:r>
            <a:r>
              <a:rPr lang="sv-SE" dirty="0"/>
              <a:t> new </a:t>
            </a:r>
            <a:r>
              <a:rPr lang="sv-SE" dirty="0" smtClean="0"/>
              <a:t>actions and </a:t>
            </a:r>
            <a:r>
              <a:rPr lang="sv-SE" dirty="0" err="1" smtClean="0"/>
              <a:t>quality</a:t>
            </a:r>
            <a:r>
              <a:rPr lang="sv-SE" dirty="0" smtClean="0"/>
              <a:t> process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1586212"/>
            <a:ext cx="7912894" cy="4783591"/>
          </a:xfrm>
        </p:spPr>
        <p:txBody>
          <a:bodyPr/>
          <a:lstStyle/>
          <a:p>
            <a:pPr marL="0" indent="0" defTabSz="720725">
              <a:buNone/>
              <a:tabLst>
                <a:tab pos="1079500" algn="l"/>
              </a:tabLst>
            </a:pPr>
            <a:r>
              <a:rPr lang="sv-SE" sz="1600" b="1" i="1" dirty="0" smtClean="0"/>
              <a:t>WHY </a:t>
            </a:r>
            <a:r>
              <a:rPr lang="sv-SE" sz="1600" dirty="0"/>
              <a:t>	</a:t>
            </a:r>
            <a:r>
              <a:rPr lang="sv-SE" sz="1600" dirty="0" smtClean="0"/>
              <a:t>	</a:t>
            </a:r>
            <a:r>
              <a:rPr lang="sv-SE" sz="1600" dirty="0" err="1" smtClean="0"/>
              <a:t>regulations</a:t>
            </a:r>
            <a:r>
              <a:rPr lang="sv-SE" sz="1600" dirty="0" smtClean="0"/>
              <a:t> </a:t>
            </a:r>
            <a:r>
              <a:rPr lang="sv-SE" sz="1600" dirty="0"/>
              <a:t>for KK-</a:t>
            </a:r>
            <a:r>
              <a:rPr lang="sv-SE" sz="1600" dirty="0" err="1"/>
              <a:t>environment</a:t>
            </a:r>
            <a:r>
              <a:rPr lang="sv-SE" sz="1600" dirty="0"/>
              <a:t> </a:t>
            </a:r>
            <a:r>
              <a:rPr lang="sv-SE" sz="1600" dirty="0" smtClean="0"/>
              <a:t>program 10 </a:t>
            </a:r>
            <a:r>
              <a:rPr lang="sv-SE" sz="1600" dirty="0" err="1" smtClean="0"/>
              <a:t>year</a:t>
            </a:r>
            <a:endParaRPr lang="sv-SE" sz="1600" dirty="0"/>
          </a:p>
          <a:p>
            <a:pPr marL="0" indent="0" defTabSz="720725">
              <a:buNone/>
              <a:tabLst>
                <a:tab pos="1079500" algn="l"/>
              </a:tabLst>
            </a:pPr>
            <a:r>
              <a:rPr lang="sv-SE" sz="1600" dirty="0" smtClean="0"/>
              <a:t>		</a:t>
            </a:r>
            <a:r>
              <a:rPr lang="sv-SE" sz="1600" b="1" i="1" u="sng" dirty="0" err="1" smtClean="0"/>
              <a:t>Freedom</a:t>
            </a:r>
            <a:r>
              <a:rPr lang="sv-SE" sz="1600" b="1" i="1" u="sng" dirty="0" smtClean="0"/>
              <a:t> </a:t>
            </a:r>
            <a:r>
              <a:rPr lang="sv-SE" sz="1600" b="1" i="1" u="sng" dirty="0" err="1" smtClean="0"/>
              <a:t>with</a:t>
            </a:r>
            <a:r>
              <a:rPr lang="sv-SE" sz="1600" b="1" i="1" u="sng" dirty="0" smtClean="0"/>
              <a:t> </a:t>
            </a:r>
            <a:r>
              <a:rPr lang="sv-SE" sz="1600" b="1" i="1" u="sng" dirty="0" err="1" smtClean="0"/>
              <a:t>responsibility</a:t>
            </a:r>
            <a:endParaRPr lang="sv-SE" sz="1600" b="1" i="1" u="sng" dirty="0"/>
          </a:p>
          <a:p>
            <a:pPr marL="0" indent="0" defTabSz="720725">
              <a:buNone/>
              <a:tabLst>
                <a:tab pos="1079500" algn="l"/>
              </a:tabLst>
            </a:pPr>
            <a:r>
              <a:rPr lang="sv-SE" sz="1600" b="1" i="1" dirty="0" smtClean="0"/>
              <a:t>		</a:t>
            </a:r>
            <a:r>
              <a:rPr lang="sv-SE" sz="1600" dirty="0" err="1" smtClean="0"/>
              <a:t>develop</a:t>
            </a:r>
            <a:r>
              <a:rPr lang="sv-SE" sz="1600" dirty="0" smtClean="0"/>
              <a:t> </a:t>
            </a:r>
            <a:r>
              <a:rPr lang="sv-SE" sz="1600" dirty="0"/>
              <a:t>forms and </a:t>
            </a:r>
            <a:r>
              <a:rPr lang="sv-SE" sz="1600" dirty="0" err="1"/>
              <a:t>culture</a:t>
            </a:r>
            <a:r>
              <a:rPr lang="sv-SE" sz="1600" dirty="0"/>
              <a:t> to </a:t>
            </a:r>
            <a:r>
              <a:rPr lang="sv-SE" sz="1600" dirty="0" err="1"/>
              <a:t>strategically</a:t>
            </a:r>
            <a:r>
              <a:rPr lang="sv-SE" sz="1600" dirty="0"/>
              <a:t> </a:t>
            </a:r>
            <a:r>
              <a:rPr lang="sv-SE" sz="1600" dirty="0" err="1"/>
              <a:t>develop</a:t>
            </a:r>
            <a:r>
              <a:rPr lang="sv-SE" sz="1600" dirty="0"/>
              <a:t> and </a:t>
            </a:r>
            <a:r>
              <a:rPr lang="sv-SE" sz="1600" dirty="0" smtClean="0"/>
              <a:t>				</a:t>
            </a:r>
            <a:r>
              <a:rPr lang="sv-SE" sz="1600" dirty="0" err="1" smtClean="0"/>
              <a:t>profile</a:t>
            </a:r>
            <a:r>
              <a:rPr lang="sv-SE" sz="1600" dirty="0" smtClean="0"/>
              <a:t> the </a:t>
            </a:r>
            <a:r>
              <a:rPr lang="sv-SE" sz="1600" dirty="0" err="1" smtClean="0"/>
              <a:t>university</a:t>
            </a:r>
            <a:r>
              <a:rPr lang="sv-SE" sz="1600" dirty="0" smtClean="0"/>
              <a:t> </a:t>
            </a:r>
            <a:r>
              <a:rPr lang="sv-SE" sz="1600" dirty="0"/>
              <a:t>in </a:t>
            </a:r>
            <a:r>
              <a:rPr lang="sv-SE" sz="1600" dirty="0" err="1"/>
              <a:t>purpose</a:t>
            </a:r>
            <a:r>
              <a:rPr lang="sv-SE" sz="1600" dirty="0"/>
              <a:t> to support the </a:t>
            </a:r>
            <a:r>
              <a:rPr lang="sv-SE" sz="1600" dirty="0" smtClean="0"/>
              <a:t>					</a:t>
            </a:r>
            <a:r>
              <a:rPr lang="sv-SE" sz="1600" dirty="0" err="1" smtClean="0"/>
              <a:t>development</a:t>
            </a:r>
            <a:r>
              <a:rPr lang="sv-SE" sz="1600" dirty="0" smtClean="0"/>
              <a:t> </a:t>
            </a:r>
            <a:r>
              <a:rPr lang="sv-SE" sz="1600" dirty="0" err="1"/>
              <a:t>of</a:t>
            </a:r>
            <a:r>
              <a:rPr lang="sv-SE" sz="1600" dirty="0"/>
              <a:t> a </a:t>
            </a:r>
            <a:r>
              <a:rPr lang="sv-SE" sz="1600" dirty="0" err="1" smtClean="0"/>
              <a:t>highly</a:t>
            </a:r>
            <a:r>
              <a:rPr lang="sv-SE" sz="1600" dirty="0" smtClean="0"/>
              <a:t> </a:t>
            </a:r>
            <a:r>
              <a:rPr lang="sv-SE" sz="1600" dirty="0" err="1"/>
              <a:t>profiled</a:t>
            </a:r>
            <a:r>
              <a:rPr lang="sv-SE" sz="1600" dirty="0"/>
              <a:t> </a:t>
            </a:r>
            <a:r>
              <a:rPr lang="sv-SE" sz="1600" dirty="0" smtClean="0"/>
              <a:t>and </a:t>
            </a:r>
            <a:r>
              <a:rPr lang="sv-SE" sz="1600" dirty="0"/>
              <a:t>research intensive </a:t>
            </a:r>
            <a:r>
              <a:rPr lang="sv-SE" sz="1600" dirty="0" smtClean="0"/>
              <a:t>				</a:t>
            </a:r>
            <a:r>
              <a:rPr lang="sv-SE" sz="1600" dirty="0" err="1" smtClean="0"/>
              <a:t>environment</a:t>
            </a:r>
            <a:endParaRPr lang="sv-SE" sz="1600" dirty="0"/>
          </a:p>
          <a:p>
            <a:pPr marL="0" indent="0" defTabSz="712788">
              <a:buNone/>
              <a:tabLst>
                <a:tab pos="895350" algn="l"/>
              </a:tabLst>
            </a:pPr>
            <a:r>
              <a:rPr lang="sv-SE" sz="1600" b="1" i="1" dirty="0" smtClean="0"/>
              <a:t>WHAT</a:t>
            </a:r>
            <a:r>
              <a:rPr lang="sv-SE" sz="1600" dirty="0"/>
              <a:t>	</a:t>
            </a:r>
            <a:r>
              <a:rPr lang="sv-SE" sz="1600" dirty="0" smtClean="0"/>
              <a:t>	</a:t>
            </a:r>
            <a:r>
              <a:rPr lang="sv-SE" sz="1600" dirty="0" err="1" smtClean="0"/>
              <a:t>high</a:t>
            </a:r>
            <a:r>
              <a:rPr lang="sv-SE" sz="1600" dirty="0" smtClean="0"/>
              <a:t> </a:t>
            </a:r>
            <a:r>
              <a:rPr lang="sv-SE" sz="1600" dirty="0" err="1" smtClean="0"/>
              <a:t>scientific</a:t>
            </a:r>
            <a:r>
              <a:rPr lang="sv-SE" sz="1600" dirty="0" smtClean="0"/>
              <a:t> and co-</a:t>
            </a:r>
            <a:r>
              <a:rPr lang="sv-SE" sz="1600" dirty="0" err="1" smtClean="0"/>
              <a:t>production</a:t>
            </a:r>
            <a:r>
              <a:rPr lang="sv-SE" sz="1600" dirty="0" smtClean="0"/>
              <a:t> </a:t>
            </a:r>
            <a:r>
              <a:rPr lang="sv-SE" sz="1600" dirty="0" err="1" smtClean="0"/>
              <a:t>quality</a:t>
            </a:r>
            <a:endParaRPr lang="sv-SE" sz="1600" dirty="0"/>
          </a:p>
          <a:p>
            <a:pPr marL="0" indent="0" defTabSz="712788">
              <a:spcBef>
                <a:spcPts val="600"/>
              </a:spcBef>
              <a:buNone/>
            </a:pPr>
            <a:r>
              <a:rPr lang="sv-SE" sz="1600" dirty="0" smtClean="0"/>
              <a:t>		call </a:t>
            </a:r>
            <a:r>
              <a:rPr lang="sv-SE" sz="1600" dirty="0" err="1" smtClean="0"/>
              <a:t>fullfillment</a:t>
            </a:r>
            <a:endParaRPr lang="sv-SE" sz="1600" dirty="0"/>
          </a:p>
          <a:p>
            <a:pPr marL="0" indent="0" defTabSz="712788">
              <a:spcBef>
                <a:spcPts val="600"/>
              </a:spcBef>
              <a:buNone/>
            </a:pPr>
            <a:r>
              <a:rPr lang="sv-SE" sz="1600" dirty="0" smtClean="0"/>
              <a:t>		</a:t>
            </a:r>
            <a:r>
              <a:rPr lang="sv-SE" sz="1600" dirty="0" err="1" smtClean="0"/>
              <a:t>strategic</a:t>
            </a:r>
            <a:r>
              <a:rPr lang="sv-SE" sz="1600" dirty="0" smtClean="0"/>
              <a:t> </a:t>
            </a:r>
            <a:r>
              <a:rPr lang="sv-SE" sz="1600" dirty="0" err="1" smtClean="0"/>
              <a:t>relevance</a:t>
            </a:r>
            <a:endParaRPr lang="sv-SE" sz="1600" dirty="0" smtClean="0"/>
          </a:p>
          <a:p>
            <a:pPr marL="0" indent="0" defTabSz="712788">
              <a:spcBef>
                <a:spcPts val="1800"/>
              </a:spcBef>
              <a:buNone/>
            </a:pPr>
            <a:r>
              <a:rPr lang="sv-SE" sz="1600" b="1" i="1" dirty="0" smtClean="0"/>
              <a:t>HOW</a:t>
            </a:r>
            <a:r>
              <a:rPr lang="sv-SE" sz="1600" dirty="0" smtClean="0"/>
              <a:t>		</a:t>
            </a:r>
            <a:r>
              <a:rPr lang="sv-SE" sz="1600" dirty="0" err="1" smtClean="0"/>
              <a:t>Internal</a:t>
            </a:r>
            <a:r>
              <a:rPr lang="sv-SE" sz="1600" dirty="0" smtClean="0"/>
              <a:t> </a:t>
            </a:r>
            <a:r>
              <a:rPr lang="sv-SE" sz="1600" dirty="0" err="1" smtClean="0"/>
              <a:t>review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call </a:t>
            </a:r>
            <a:r>
              <a:rPr lang="sv-SE" sz="1600" dirty="0" err="1" smtClean="0"/>
              <a:t>fullfillment</a:t>
            </a:r>
            <a:endParaRPr lang="sv-SE" sz="1600" dirty="0" smtClean="0"/>
          </a:p>
          <a:p>
            <a:pPr marL="0" indent="0" defTabSz="712788">
              <a:spcBef>
                <a:spcPts val="600"/>
              </a:spcBef>
              <a:buNone/>
            </a:pPr>
            <a:r>
              <a:rPr lang="sv-SE" sz="1600" dirty="0"/>
              <a:t>	</a:t>
            </a:r>
            <a:r>
              <a:rPr lang="sv-SE" sz="1600" dirty="0" smtClean="0"/>
              <a:t>	</a:t>
            </a:r>
            <a:r>
              <a:rPr lang="sv-SE" sz="1600" dirty="0" err="1" smtClean="0"/>
              <a:t>external</a:t>
            </a:r>
            <a:r>
              <a:rPr lang="sv-SE" sz="1600" dirty="0" smtClean="0"/>
              <a:t> </a:t>
            </a:r>
            <a:r>
              <a:rPr lang="sv-SE" sz="1600" dirty="0" err="1" smtClean="0"/>
              <a:t>review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scientific</a:t>
            </a:r>
            <a:r>
              <a:rPr lang="sv-SE" sz="1600" dirty="0" smtClean="0"/>
              <a:t> and </a:t>
            </a:r>
            <a:r>
              <a:rPr lang="sv-SE" sz="1600" dirty="0" err="1" smtClean="0"/>
              <a:t>coproduction</a:t>
            </a:r>
            <a:r>
              <a:rPr lang="sv-SE" sz="1600" dirty="0" smtClean="0"/>
              <a:t> </a:t>
            </a:r>
            <a:r>
              <a:rPr lang="sv-SE" sz="1600" dirty="0" err="1" smtClean="0"/>
              <a:t>quality</a:t>
            </a:r>
            <a:endParaRPr lang="sv-SE" sz="1600" dirty="0" smtClean="0"/>
          </a:p>
          <a:p>
            <a:pPr marL="0" indent="0" defTabSz="712788">
              <a:spcBef>
                <a:spcPts val="600"/>
              </a:spcBef>
              <a:buNone/>
            </a:pPr>
            <a:r>
              <a:rPr lang="sv-SE" sz="1600" dirty="0"/>
              <a:t>	</a:t>
            </a:r>
            <a:r>
              <a:rPr lang="sv-SE" sz="1600" dirty="0" smtClean="0"/>
              <a:t>	</a:t>
            </a:r>
            <a:r>
              <a:rPr lang="sv-SE" sz="1600" dirty="0" err="1" smtClean="0"/>
              <a:t>advisory</a:t>
            </a:r>
            <a:r>
              <a:rPr lang="sv-SE" sz="1600" dirty="0" smtClean="0"/>
              <a:t> </a:t>
            </a:r>
            <a:r>
              <a:rPr lang="sv-SE" sz="1600" dirty="0" err="1" smtClean="0"/>
              <a:t>commitee</a:t>
            </a:r>
            <a:r>
              <a:rPr lang="sv-SE" sz="1600" dirty="0" smtClean="0"/>
              <a:t> </a:t>
            </a:r>
          </a:p>
          <a:p>
            <a:pPr marL="0" indent="0" defTabSz="712788">
              <a:spcBef>
                <a:spcPts val="600"/>
              </a:spcBef>
              <a:buNone/>
            </a:pPr>
            <a:r>
              <a:rPr lang="sv-SE" sz="1600" dirty="0" smtClean="0"/>
              <a:t>		</a:t>
            </a:r>
            <a:r>
              <a:rPr lang="sv-SE" sz="1600" dirty="0" err="1" smtClean="0"/>
              <a:t>Reference</a:t>
            </a:r>
            <a:r>
              <a:rPr lang="sv-SE" sz="1600" dirty="0" smtClean="0"/>
              <a:t> </a:t>
            </a:r>
            <a:r>
              <a:rPr lang="sv-SE" sz="1600" dirty="0" err="1" smtClean="0"/>
              <a:t>group</a:t>
            </a:r>
            <a:r>
              <a:rPr lang="sv-SE" sz="1600" dirty="0" smtClean="0"/>
              <a:t> on </a:t>
            </a:r>
            <a:r>
              <a:rPr lang="sv-SE" sz="1600" dirty="0" err="1" smtClean="0"/>
              <a:t>strategic</a:t>
            </a:r>
            <a:r>
              <a:rPr lang="sv-SE" sz="1600" dirty="0" smtClean="0"/>
              <a:t> relevans</a:t>
            </a:r>
          </a:p>
        </p:txBody>
      </p:sp>
    </p:spTree>
    <p:extLst>
      <p:ext uri="{BB962C8B-B14F-4D97-AF65-F5344CB8AC3E}">
        <p14:creationId xmlns:p14="http://schemas.microsoft.com/office/powerpoint/2010/main" val="32707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Strategic</a:t>
            </a:r>
            <a:r>
              <a:rPr lang="sv-SE" dirty="0" smtClean="0"/>
              <a:t> </a:t>
            </a:r>
            <a:r>
              <a:rPr lang="sv-SE" dirty="0" err="1" smtClean="0"/>
              <a:t>Framework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baseline="30000" dirty="0"/>
              <a:t>1</a:t>
            </a:r>
            <a:r>
              <a:rPr lang="en-US" sz="1400" dirty="0"/>
              <a:t> Analysts and consultants call on businesses to create more value through innovation, yet most companies have been optimized to provide greater efficiency, not greater innovation. As a result, any innovation-driven strategy will likely falter unless we fundamentally </a:t>
            </a:r>
            <a:r>
              <a:rPr lang="en-US" sz="1400" i="1" u="sng" dirty="0">
                <a:solidFill>
                  <a:srgbClr val="0070C0"/>
                </a:solidFill>
              </a:rPr>
              <a:t>reframe our strategic thinking</a:t>
            </a:r>
            <a:r>
              <a:rPr lang="en-US" sz="1400" dirty="0" smtClean="0"/>
              <a:t>.</a:t>
            </a:r>
          </a:p>
          <a:p>
            <a:r>
              <a:rPr lang="en-US" sz="1400" baseline="30000" dirty="0"/>
              <a:t>1 </a:t>
            </a:r>
            <a:r>
              <a:rPr lang="en-US" sz="1400" dirty="0"/>
              <a:t>In particular, we must </a:t>
            </a:r>
            <a:r>
              <a:rPr lang="en-US" sz="1400" i="1" u="sng" dirty="0">
                <a:solidFill>
                  <a:srgbClr val="0070C0"/>
                </a:solidFill>
              </a:rPr>
              <a:t>regrind our lenses to monitor the periphery</a:t>
            </a:r>
            <a:r>
              <a:rPr lang="en-US" sz="1400" dirty="0"/>
              <a:t>, that is, the edges, of our business. At these edges lie our richest opportunities for value creation and our strongest protection against value destruction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51" y="6283036"/>
            <a:ext cx="6817069" cy="54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80"/>
          <p:cNvSpPr/>
          <p:nvPr/>
        </p:nvSpPr>
        <p:spPr>
          <a:xfrm>
            <a:off x="4659743" y="2290420"/>
            <a:ext cx="4015332" cy="3075709"/>
          </a:xfrm>
          <a:prstGeom prst="ellipse">
            <a:avLst/>
          </a:prstGeom>
          <a:noFill/>
          <a:ln w="57150"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34" y="2459606"/>
            <a:ext cx="1291290" cy="1282416"/>
          </a:xfrm>
          <a:prstGeom prst="rect">
            <a:avLst/>
          </a:prstGeom>
        </p:spPr>
      </p:pic>
      <p:cxnSp>
        <p:nvCxnSpPr>
          <p:cNvPr id="17" name="Rak pil 16"/>
          <p:cNvCxnSpPr>
            <a:endCxn id="15" idx="3"/>
          </p:cNvCxnSpPr>
          <p:nvPr/>
        </p:nvCxnSpPr>
        <p:spPr>
          <a:xfrm flipV="1">
            <a:off x="4443704" y="4915702"/>
            <a:ext cx="804073" cy="621811"/>
          </a:xfrm>
          <a:prstGeom prst="straightConnector1">
            <a:avLst/>
          </a:prstGeom>
          <a:ln>
            <a:solidFill>
              <a:srgbClr val="3FAE2A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00" y="3902287"/>
            <a:ext cx="1244636" cy="1262450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3358445" y="5469350"/>
            <a:ext cx="2724489" cy="369332"/>
          </a:xfrm>
          <a:prstGeom prst="rect">
            <a:avLst/>
          </a:prstGeom>
          <a:solidFill>
            <a:srgbClr val="3FAE2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Edge – new businesses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789530" y="3456756"/>
            <a:ext cx="1958177" cy="646331"/>
          </a:xfrm>
          <a:prstGeom prst="rect">
            <a:avLst/>
          </a:prstGeom>
          <a:solidFill>
            <a:srgbClr val="3FAE2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Core – resource efficiency</a:t>
            </a:r>
          </a:p>
        </p:txBody>
      </p:sp>
    </p:spTree>
    <p:extLst>
      <p:ext uri="{BB962C8B-B14F-4D97-AF65-F5344CB8AC3E}">
        <p14:creationId xmlns:p14="http://schemas.microsoft.com/office/powerpoint/2010/main" val="16214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Initiation </a:t>
            </a:r>
            <a:r>
              <a:rPr lang="sv-SE" dirty="0" err="1" smtClean="0"/>
              <a:t>of</a:t>
            </a:r>
            <a:r>
              <a:rPr lang="sv-SE" dirty="0" smtClean="0"/>
              <a:t> new actions and </a:t>
            </a:r>
            <a:r>
              <a:rPr lang="sv-SE" dirty="0" err="1" smtClean="0"/>
              <a:t>quality</a:t>
            </a:r>
            <a:r>
              <a:rPr lang="sv-SE" dirty="0" smtClean="0"/>
              <a:t> process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b="1" i="1" dirty="0" smtClean="0"/>
              <a:t>CHALLENGES</a:t>
            </a:r>
          </a:p>
          <a:p>
            <a:r>
              <a:rPr lang="sv-SE" sz="1600" dirty="0" err="1" smtClean="0"/>
              <a:t>Timetable</a:t>
            </a:r>
            <a:r>
              <a:rPr lang="sv-SE" sz="1600" dirty="0"/>
              <a:t> </a:t>
            </a:r>
            <a:r>
              <a:rPr lang="sv-SE" sz="1600" dirty="0" smtClean="0"/>
              <a:t>9 </a:t>
            </a:r>
            <a:r>
              <a:rPr lang="sv-SE" sz="1600" dirty="0" err="1" smtClean="0"/>
              <a:t>months</a:t>
            </a:r>
            <a:r>
              <a:rPr lang="sv-SE" sz="1600" dirty="0" smtClean="0"/>
              <a:t> forward planning</a:t>
            </a:r>
          </a:p>
          <a:p>
            <a:r>
              <a:rPr lang="sv-SE" sz="1600" dirty="0" err="1" smtClean="0"/>
              <a:t>Instructions</a:t>
            </a:r>
            <a:r>
              <a:rPr lang="sv-SE" sz="1600" dirty="0" smtClean="0"/>
              <a:t> </a:t>
            </a:r>
            <a:r>
              <a:rPr lang="sv-SE" sz="1600" dirty="0" err="1" smtClean="0"/>
              <a:t>internal</a:t>
            </a:r>
            <a:r>
              <a:rPr lang="sv-SE" sz="1600" dirty="0" smtClean="0"/>
              <a:t> and </a:t>
            </a:r>
            <a:r>
              <a:rPr lang="sv-SE" sz="1600" dirty="0" err="1" smtClean="0"/>
              <a:t>external</a:t>
            </a:r>
            <a:endParaRPr lang="sv-SE" sz="1600" dirty="0" smtClean="0"/>
          </a:p>
          <a:p>
            <a:r>
              <a:rPr lang="sv-SE" sz="1600" dirty="0" smtClean="0"/>
              <a:t>Forms </a:t>
            </a:r>
            <a:r>
              <a:rPr lang="sv-SE" sz="1600" dirty="0"/>
              <a:t>and </a:t>
            </a:r>
            <a:r>
              <a:rPr lang="sv-SE" sz="1600" dirty="0" smtClean="0"/>
              <a:t>templates</a:t>
            </a:r>
            <a:br>
              <a:rPr lang="sv-SE" sz="1600" dirty="0" smtClean="0"/>
            </a:br>
            <a:r>
              <a:rPr lang="sv-SE" sz="1600" dirty="0" smtClean="0"/>
              <a:t>draft, </a:t>
            </a:r>
            <a:r>
              <a:rPr lang="sv-SE" sz="1600" dirty="0" err="1" smtClean="0"/>
              <a:t>proposal</a:t>
            </a:r>
            <a:r>
              <a:rPr lang="sv-SE" sz="1600" dirty="0" smtClean="0"/>
              <a:t>, </a:t>
            </a:r>
            <a:r>
              <a:rPr lang="sv-SE" sz="1600" dirty="0" err="1" smtClean="0"/>
              <a:t>review</a:t>
            </a:r>
            <a:r>
              <a:rPr lang="sv-SE" sz="1600" dirty="0" smtClean="0"/>
              <a:t> </a:t>
            </a:r>
            <a:r>
              <a:rPr lang="sv-SE" sz="1600" dirty="0" err="1" smtClean="0"/>
              <a:t>report</a:t>
            </a:r>
            <a:endParaRPr lang="sv-SE" sz="1600" dirty="0"/>
          </a:p>
          <a:p>
            <a:r>
              <a:rPr lang="sv-SE" sz="1600" dirty="0" smtClean="0"/>
              <a:t>Review </a:t>
            </a:r>
            <a:r>
              <a:rPr lang="sv-SE" sz="1600" dirty="0" err="1" smtClean="0"/>
              <a:t>criteria</a:t>
            </a:r>
            <a:r>
              <a:rPr lang="sv-SE" sz="1600" dirty="0" smtClean="0"/>
              <a:t> – </a:t>
            </a:r>
            <a:r>
              <a:rPr lang="sv-SE" sz="1600" dirty="0" err="1" smtClean="0"/>
              <a:t>beyond</a:t>
            </a:r>
            <a:r>
              <a:rPr lang="sv-SE" sz="1600" dirty="0" smtClean="0"/>
              <a:t> KKS </a:t>
            </a:r>
            <a:r>
              <a:rPr lang="sv-SE" sz="1600" dirty="0" err="1" smtClean="0"/>
              <a:t>requirements</a:t>
            </a:r>
            <a:r>
              <a:rPr lang="sv-SE" sz="1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3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8" y="2231010"/>
            <a:ext cx="5450724" cy="379483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TIE – </a:t>
            </a:r>
            <a:r>
              <a:rPr lang="sv-SE" sz="2000" dirty="0" err="1" smtClean="0"/>
              <a:t>Transforming</a:t>
            </a:r>
            <a:r>
              <a:rPr lang="sv-SE" sz="2000" dirty="0" smtClean="0"/>
              <a:t> the Industrial </a:t>
            </a:r>
            <a:r>
              <a:rPr lang="sv-SE" sz="2000" dirty="0" err="1" smtClean="0"/>
              <a:t>Ecosystem</a:t>
            </a:r>
            <a:r>
              <a:rPr lang="sv-SE" sz="2000" dirty="0" smtClean="0"/>
              <a:t> </a:t>
            </a:r>
            <a:r>
              <a:rPr lang="sv-SE" sz="1600" dirty="0" smtClean="0"/>
              <a:t>(</a:t>
            </a:r>
            <a:r>
              <a:rPr lang="sv-SE" sz="1600" dirty="0" err="1" smtClean="0"/>
              <a:t>Boundary</a:t>
            </a:r>
            <a:r>
              <a:rPr lang="sv-SE" sz="1600" dirty="0" smtClean="0"/>
              <a:t> </a:t>
            </a:r>
            <a:r>
              <a:rPr lang="sv-SE" sz="1600" dirty="0" err="1" smtClean="0"/>
              <a:t>conditions</a:t>
            </a:r>
            <a:r>
              <a:rPr lang="sv-SE" sz="1600" dirty="0" smtClean="0"/>
              <a:t>)</a:t>
            </a:r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5707038" y="2235599"/>
            <a:ext cx="2808312" cy="3785652"/>
          </a:xfrm>
          <a:prstGeom prst="rect">
            <a:avLst/>
          </a:prstGeom>
          <a:solidFill>
            <a:srgbClr val="EEF3F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Exploit </a:t>
            </a:r>
            <a:r>
              <a:rPr lang="en-US" sz="1500" dirty="0"/>
              <a:t>the competitive advantages of the </a:t>
            </a:r>
            <a:r>
              <a:rPr lang="en-US" sz="1500" dirty="0" smtClean="0"/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Choose </a:t>
            </a:r>
            <a:r>
              <a:rPr lang="en-US" sz="1500" dirty="0"/>
              <a:t>opportunities from a global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Use </a:t>
            </a:r>
            <a:r>
              <a:rPr lang="en-US" sz="1500" dirty="0"/>
              <a:t>information technology as a key enabler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Adapt </a:t>
            </a:r>
            <a:r>
              <a:rPr lang="en-US" sz="1500" dirty="0"/>
              <a:t>to changing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Supply </a:t>
            </a:r>
            <a:r>
              <a:rPr lang="en-US" sz="1500" dirty="0"/>
              <a:t>competence and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Profile </a:t>
            </a:r>
            <a:r>
              <a:rPr lang="en-US" sz="1500" dirty="0"/>
              <a:t>the most exciting future </a:t>
            </a:r>
            <a:r>
              <a:rPr lang="en-US" sz="1500" dirty="0" smtClean="0"/>
              <a:t>opportunities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499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Our</a:t>
            </a:r>
            <a:r>
              <a:rPr lang="sv-SE" dirty="0" smtClean="0"/>
              <a:t> original research focus</a:t>
            </a:r>
            <a:endParaRPr lang="sv-SE" dirty="0"/>
          </a:p>
        </p:txBody>
      </p:sp>
      <p:sp>
        <p:nvSpPr>
          <p:cNvPr id="3" name="Right Arrow 56"/>
          <p:cNvSpPr/>
          <p:nvPr/>
        </p:nvSpPr>
        <p:spPr>
          <a:xfrm>
            <a:off x="2827631" y="3744079"/>
            <a:ext cx="764728" cy="496457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ight Arrow 56"/>
          <p:cNvSpPr/>
          <p:nvPr/>
        </p:nvSpPr>
        <p:spPr>
          <a:xfrm rot="5400000">
            <a:off x="4320244" y="2762888"/>
            <a:ext cx="921306" cy="496457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ight Arrow 56"/>
          <p:cNvSpPr/>
          <p:nvPr/>
        </p:nvSpPr>
        <p:spPr>
          <a:xfrm rot="10800000">
            <a:off x="5954112" y="3704275"/>
            <a:ext cx="715981" cy="496457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ight Arrow 56"/>
          <p:cNvSpPr/>
          <p:nvPr/>
        </p:nvSpPr>
        <p:spPr>
          <a:xfrm rot="16200000">
            <a:off x="4289134" y="4683935"/>
            <a:ext cx="992600" cy="496457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oup 12"/>
          <p:cNvGrpSpPr/>
          <p:nvPr/>
        </p:nvGrpSpPr>
        <p:grpSpPr>
          <a:xfrm>
            <a:off x="2529270" y="2441073"/>
            <a:ext cx="4410635" cy="3075709"/>
            <a:chOff x="3848313" y="3002508"/>
            <a:chExt cx="1679031" cy="1132763"/>
          </a:xfrm>
        </p:grpSpPr>
        <p:sp>
          <p:nvSpPr>
            <p:cNvPr id="8" name="TextBox 179"/>
            <p:cNvSpPr txBox="1"/>
            <p:nvPr/>
          </p:nvSpPr>
          <p:spPr>
            <a:xfrm>
              <a:off x="3848313" y="3275124"/>
              <a:ext cx="16790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sv-SE" sz="1400" b="1" i="1" dirty="0">
                <a:solidFill>
                  <a:srgbClr val="002060"/>
                </a:solidFill>
              </a:endParaRPr>
            </a:p>
          </p:txBody>
        </p:sp>
        <p:sp>
          <p:nvSpPr>
            <p:cNvPr id="9" name="Oval 180"/>
            <p:cNvSpPr/>
            <p:nvPr/>
          </p:nvSpPr>
          <p:spPr>
            <a:xfrm>
              <a:off x="3930555" y="3002508"/>
              <a:ext cx="1528548" cy="1132763"/>
            </a:xfrm>
            <a:prstGeom prst="ellipse">
              <a:avLst/>
            </a:prstGeom>
            <a:noFill/>
            <a:ln w="57150">
              <a:solidFill>
                <a:srgbClr val="3FAE2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TextBox 19"/>
          <p:cNvSpPr txBox="1"/>
          <p:nvPr/>
        </p:nvSpPr>
        <p:spPr>
          <a:xfrm>
            <a:off x="6731124" y="4340160"/>
            <a:ext cx="1170513" cy="415498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sv-SE" sz="1050" b="1" dirty="0" smtClean="0">
                <a:solidFill>
                  <a:schemeClr val="bg1"/>
                </a:solidFill>
                <a:sym typeface="Wingdings" pitchFamily="2" charset="2"/>
              </a:rPr>
              <a:t>New </a:t>
            </a:r>
            <a:r>
              <a:rPr lang="sv-SE" sz="1050" b="1" dirty="0" err="1" smtClean="0">
                <a:solidFill>
                  <a:schemeClr val="bg1"/>
                </a:solidFill>
                <a:sym typeface="Wingdings" pitchFamily="2" charset="2"/>
              </a:rPr>
              <a:t>Cellulosic</a:t>
            </a:r>
            <a:r>
              <a:rPr lang="sv-SE" sz="105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algn="ctr">
              <a:defRPr/>
            </a:pPr>
            <a:r>
              <a:rPr lang="sv-SE" sz="1050" b="1" dirty="0" smtClean="0">
                <a:solidFill>
                  <a:schemeClr val="bg1"/>
                </a:solidFill>
                <a:sym typeface="Wingdings" pitchFamily="2" charset="2"/>
              </a:rPr>
              <a:t>Materials</a:t>
            </a:r>
            <a:endParaRPr lang="sv-SE" sz="105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1781856" y="3009903"/>
            <a:ext cx="1091966" cy="415498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1050" b="1" dirty="0" err="1" smtClean="0">
                <a:solidFill>
                  <a:schemeClr val="bg1"/>
                </a:solidFill>
              </a:rPr>
              <a:t>Measurement</a:t>
            </a:r>
            <a:r>
              <a:rPr lang="sv-SE" sz="105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sz="1050" b="1" dirty="0" smtClean="0">
                <a:solidFill>
                  <a:schemeClr val="bg1"/>
                </a:solidFill>
              </a:rPr>
              <a:t>Systems</a:t>
            </a:r>
            <a:endParaRPr lang="sv-SE" sz="1050" b="1" dirty="0">
              <a:solidFill>
                <a:schemeClr val="bg1"/>
              </a:solidFill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3648975" y="4689384"/>
            <a:ext cx="1124027" cy="523220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e2mp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2393068" y="4240006"/>
            <a:ext cx="1141659" cy="461665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FORIC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4422450" y="2678162"/>
            <a:ext cx="1193938" cy="461665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EISS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6594999" y="3351132"/>
            <a:ext cx="1035773" cy="461665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KM2</a:t>
            </a:r>
            <a:endParaRPr lang="sv-SE" sz="2400" b="1" dirty="0">
              <a:solidFill>
                <a:schemeClr val="bg1"/>
              </a:solidFill>
            </a:endParaRPr>
          </a:p>
        </p:txBody>
      </p:sp>
      <p:cxnSp>
        <p:nvCxnSpPr>
          <p:cNvPr id="19" name="Rak pil 18"/>
          <p:cNvCxnSpPr/>
          <p:nvPr/>
        </p:nvCxnSpPr>
        <p:spPr>
          <a:xfrm flipV="1">
            <a:off x="2585017" y="5090833"/>
            <a:ext cx="804073" cy="621811"/>
          </a:xfrm>
          <a:prstGeom prst="straightConnector1">
            <a:avLst/>
          </a:prstGeom>
          <a:ln>
            <a:solidFill>
              <a:srgbClr val="3FAE2A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1499758" y="5644481"/>
            <a:ext cx="2724489" cy="369332"/>
          </a:xfrm>
          <a:prstGeom prst="rect">
            <a:avLst/>
          </a:prstGeom>
          <a:solidFill>
            <a:srgbClr val="3FAE2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Edge – new businesses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930843" y="3631887"/>
            <a:ext cx="1958177" cy="646331"/>
          </a:xfrm>
          <a:prstGeom prst="rect">
            <a:avLst/>
          </a:prstGeom>
          <a:solidFill>
            <a:srgbClr val="3FAE2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Core – resource efficiency</a:t>
            </a:r>
          </a:p>
        </p:txBody>
      </p:sp>
    </p:spTree>
    <p:extLst>
      <p:ext uri="{BB962C8B-B14F-4D97-AF65-F5344CB8AC3E}">
        <p14:creationId xmlns:p14="http://schemas.microsoft.com/office/powerpoint/2010/main" val="580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0" y="702860"/>
            <a:ext cx="7896659" cy="736844"/>
          </a:xfrm>
        </p:spPr>
        <p:txBody>
          <a:bodyPr/>
          <a:lstStyle/>
          <a:p>
            <a:r>
              <a:rPr lang="sv-SE" dirty="0" smtClean="0"/>
              <a:t>Support to Transformation</a:t>
            </a:r>
            <a:endParaRPr lang="sv-SE" dirty="0"/>
          </a:p>
        </p:txBody>
      </p:sp>
      <p:sp>
        <p:nvSpPr>
          <p:cNvPr id="3" name="Oval 180"/>
          <p:cNvSpPr/>
          <p:nvPr/>
        </p:nvSpPr>
        <p:spPr>
          <a:xfrm>
            <a:off x="2785874" y="2578158"/>
            <a:ext cx="4015332" cy="3075709"/>
          </a:xfrm>
          <a:prstGeom prst="ellipse">
            <a:avLst/>
          </a:prstGeom>
          <a:noFill/>
          <a:ln w="57150"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19"/>
          <p:cNvSpPr txBox="1"/>
          <p:nvPr/>
        </p:nvSpPr>
        <p:spPr>
          <a:xfrm>
            <a:off x="6771688" y="4477245"/>
            <a:ext cx="1170513" cy="415498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sv-SE" sz="1050" b="1" dirty="0" smtClean="0">
                <a:solidFill>
                  <a:schemeClr val="bg1"/>
                </a:solidFill>
                <a:sym typeface="Wingdings" pitchFamily="2" charset="2"/>
              </a:rPr>
              <a:t>New </a:t>
            </a:r>
            <a:r>
              <a:rPr lang="sv-SE" sz="1050" b="1" dirty="0" err="1" smtClean="0">
                <a:solidFill>
                  <a:schemeClr val="bg1"/>
                </a:solidFill>
                <a:sym typeface="Wingdings" pitchFamily="2" charset="2"/>
              </a:rPr>
              <a:t>Cellulosic</a:t>
            </a:r>
            <a:r>
              <a:rPr lang="sv-SE" sz="105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algn="ctr">
              <a:defRPr/>
            </a:pPr>
            <a:r>
              <a:rPr lang="sv-SE" sz="1050" b="1" dirty="0" smtClean="0">
                <a:solidFill>
                  <a:schemeClr val="bg1"/>
                </a:solidFill>
                <a:sym typeface="Wingdings" pitchFamily="2" charset="2"/>
              </a:rPr>
              <a:t>Materials</a:t>
            </a:r>
            <a:endParaRPr lang="sv-SE" sz="105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21"/>
          <p:cNvSpPr txBox="1"/>
          <p:nvPr/>
        </p:nvSpPr>
        <p:spPr>
          <a:xfrm>
            <a:off x="1822420" y="3146988"/>
            <a:ext cx="1091966" cy="415498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1050" b="1" dirty="0" err="1" smtClean="0">
                <a:solidFill>
                  <a:schemeClr val="bg1"/>
                </a:solidFill>
              </a:rPr>
              <a:t>Measurement</a:t>
            </a:r>
            <a:r>
              <a:rPr lang="sv-SE" sz="105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sz="1050" b="1" dirty="0" smtClean="0">
                <a:solidFill>
                  <a:schemeClr val="bg1"/>
                </a:solidFill>
              </a:rPr>
              <a:t>Systems</a:t>
            </a:r>
            <a:endParaRPr lang="sv-SE" sz="1050" b="1" dirty="0">
              <a:solidFill>
                <a:schemeClr val="bg1"/>
              </a:solidFill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3689539" y="4826469"/>
            <a:ext cx="1124027" cy="523220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e2mp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2433632" y="4377091"/>
            <a:ext cx="1141659" cy="461665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FORIC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4463014" y="2815247"/>
            <a:ext cx="1193938" cy="461665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EISS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6635563" y="3488217"/>
            <a:ext cx="1035773" cy="461665"/>
          </a:xfrm>
          <a:prstGeom prst="rect">
            <a:avLst/>
          </a:prstGeom>
          <a:solidFill>
            <a:srgbClr val="0D76B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KM2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13" name="Right Arrow 56"/>
          <p:cNvSpPr/>
          <p:nvPr/>
        </p:nvSpPr>
        <p:spPr>
          <a:xfrm rot="18995447">
            <a:off x="6321395" y="2447986"/>
            <a:ext cx="1391703" cy="496457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ight Arrow 56"/>
          <p:cNvSpPr/>
          <p:nvPr/>
        </p:nvSpPr>
        <p:spPr>
          <a:xfrm rot="10474607">
            <a:off x="1871292" y="3975893"/>
            <a:ext cx="845833" cy="496457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ight Arrow 56"/>
          <p:cNvSpPr/>
          <p:nvPr/>
        </p:nvSpPr>
        <p:spPr>
          <a:xfrm rot="15306334">
            <a:off x="3796475" y="1973880"/>
            <a:ext cx="632327" cy="496457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56"/>
          <p:cNvSpPr/>
          <p:nvPr/>
        </p:nvSpPr>
        <p:spPr>
          <a:xfrm rot="3042121">
            <a:off x="6110656" y="5292565"/>
            <a:ext cx="612715" cy="557194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33"/>
          <p:cNvSpPr txBox="1"/>
          <p:nvPr/>
        </p:nvSpPr>
        <p:spPr>
          <a:xfrm>
            <a:off x="7664541" y="1794715"/>
            <a:ext cx="971109" cy="64633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New </a:t>
            </a:r>
            <a:r>
              <a:rPr lang="sv-SE" sz="1200" dirty="0" err="1" smtClean="0"/>
              <a:t>energy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systems</a:t>
            </a:r>
            <a:endParaRPr lang="sv-SE" sz="1200" dirty="0"/>
          </a:p>
        </p:txBody>
      </p:sp>
      <p:sp>
        <p:nvSpPr>
          <p:cNvPr id="18" name="TextBox 31"/>
          <p:cNvSpPr txBox="1"/>
          <p:nvPr/>
        </p:nvSpPr>
        <p:spPr>
          <a:xfrm>
            <a:off x="2507848" y="1554241"/>
            <a:ext cx="2105063" cy="2769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/>
              <a:t>Process </a:t>
            </a:r>
            <a:r>
              <a:rPr lang="sv-SE" sz="1200" dirty="0" err="1" smtClean="0"/>
              <a:t>control</a:t>
            </a:r>
            <a:r>
              <a:rPr lang="sv-SE" sz="1200" dirty="0" smtClean="0"/>
              <a:t> as a service</a:t>
            </a:r>
            <a:endParaRPr lang="sv-SE" sz="1200" dirty="0"/>
          </a:p>
        </p:txBody>
      </p:sp>
      <p:sp>
        <p:nvSpPr>
          <p:cNvPr id="19" name="TextBox 32"/>
          <p:cNvSpPr txBox="1"/>
          <p:nvPr/>
        </p:nvSpPr>
        <p:spPr>
          <a:xfrm>
            <a:off x="4629332" y="1540800"/>
            <a:ext cx="11977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ABB</a:t>
            </a:r>
          </a:p>
          <a:p>
            <a:r>
              <a:rPr lang="sv-SE" sz="900" dirty="0" smtClean="0"/>
              <a:t>ÅF, Analog </a:t>
            </a:r>
            <a:r>
              <a:rPr lang="sv-SE" sz="900" dirty="0" err="1" smtClean="0"/>
              <a:t>Devices</a:t>
            </a:r>
            <a:endParaRPr lang="sv-SE" sz="900" dirty="0" smtClean="0"/>
          </a:p>
          <a:p>
            <a:r>
              <a:rPr lang="sv-SE" sz="900" dirty="0" err="1" smtClean="0"/>
              <a:t>Eurocon</a:t>
            </a:r>
            <a:endParaRPr lang="sv-SE" sz="900" dirty="0" smtClean="0"/>
          </a:p>
        </p:txBody>
      </p:sp>
      <p:sp>
        <p:nvSpPr>
          <p:cNvPr id="20" name="TextBox 12"/>
          <p:cNvSpPr txBox="1"/>
          <p:nvPr/>
        </p:nvSpPr>
        <p:spPr>
          <a:xfrm>
            <a:off x="6089033" y="5904231"/>
            <a:ext cx="1093059" cy="2769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Biomaterials</a:t>
            </a:r>
            <a:endParaRPr lang="sv-SE" sz="1200" dirty="0"/>
          </a:p>
        </p:txBody>
      </p:sp>
      <p:sp>
        <p:nvSpPr>
          <p:cNvPr id="21" name="TextBox 40"/>
          <p:cNvSpPr txBox="1"/>
          <p:nvPr/>
        </p:nvSpPr>
        <p:spPr>
          <a:xfrm>
            <a:off x="1454324" y="2096710"/>
            <a:ext cx="1247554" cy="46166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Environmental</a:t>
            </a:r>
            <a:r>
              <a:rPr lang="sv-SE" sz="1200" dirty="0" smtClean="0"/>
              <a:t> sensors</a:t>
            </a:r>
            <a:endParaRPr lang="sv-SE" sz="1200" dirty="0"/>
          </a:p>
        </p:txBody>
      </p:sp>
      <p:sp>
        <p:nvSpPr>
          <p:cNvPr id="22" name="Right Arrow 56"/>
          <p:cNvSpPr/>
          <p:nvPr/>
        </p:nvSpPr>
        <p:spPr>
          <a:xfrm rot="13753009">
            <a:off x="2717805" y="2498518"/>
            <a:ext cx="632327" cy="496457"/>
          </a:xfrm>
          <a:prstGeom prst="rightArrow">
            <a:avLst/>
          </a:prstGeom>
          <a:solidFill>
            <a:srgbClr val="3FAE2A"/>
          </a:solidFill>
          <a:ln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50"/>
          <p:cNvSpPr txBox="1"/>
          <p:nvPr/>
        </p:nvSpPr>
        <p:spPr>
          <a:xfrm>
            <a:off x="1560238" y="2590191"/>
            <a:ext cx="10374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err="1" smtClean="0"/>
              <a:t>SensAir</a:t>
            </a:r>
            <a:endParaRPr lang="sv-SE" sz="900" dirty="0" smtClean="0"/>
          </a:p>
          <a:p>
            <a:r>
              <a:rPr lang="sv-SE" sz="900" dirty="0" smtClean="0"/>
              <a:t>Saab Combitech</a:t>
            </a:r>
          </a:p>
          <a:p>
            <a:r>
              <a:rPr lang="sv-SE" sz="900" dirty="0" smtClean="0"/>
              <a:t>Spinn-</a:t>
            </a:r>
            <a:r>
              <a:rPr lang="sv-SE" sz="900" dirty="0" err="1" smtClean="0"/>
              <a:t>offs</a:t>
            </a:r>
            <a:endParaRPr lang="sv-SE" sz="900" dirty="0" smtClean="0"/>
          </a:p>
        </p:txBody>
      </p:sp>
      <p:sp>
        <p:nvSpPr>
          <p:cNvPr id="24" name="TextBox 26"/>
          <p:cNvSpPr txBox="1"/>
          <p:nvPr/>
        </p:nvSpPr>
        <p:spPr>
          <a:xfrm>
            <a:off x="6843353" y="5064550"/>
            <a:ext cx="10567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Billerud Korsnäs</a:t>
            </a:r>
          </a:p>
          <a:p>
            <a:r>
              <a:rPr lang="sv-SE" sz="900" dirty="0" smtClean="0"/>
              <a:t>SCA, Stora Enso</a:t>
            </a:r>
          </a:p>
          <a:p>
            <a:r>
              <a:rPr lang="sv-SE" sz="900" dirty="0" smtClean="0"/>
              <a:t>Metso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4447397" y="5786636"/>
            <a:ext cx="10567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SCA, Stora Enso</a:t>
            </a:r>
          </a:p>
          <a:p>
            <a:r>
              <a:rPr lang="sv-SE" sz="900" dirty="0" smtClean="0"/>
              <a:t>Holmen</a:t>
            </a:r>
          </a:p>
          <a:p>
            <a:r>
              <a:rPr lang="sv-SE" sz="900" dirty="0" smtClean="0"/>
              <a:t>Metso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3039271" y="202416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900" dirty="0" err="1" smtClean="0"/>
              <a:t>SensAir</a:t>
            </a:r>
            <a:endParaRPr lang="sv-SE" sz="900" dirty="0" smtClean="0"/>
          </a:p>
          <a:p>
            <a:pPr algn="r"/>
            <a:r>
              <a:rPr lang="sv-SE" sz="900" dirty="0" smtClean="0"/>
              <a:t>Iggesund</a:t>
            </a:r>
          </a:p>
        </p:txBody>
      </p:sp>
      <p:sp>
        <p:nvSpPr>
          <p:cNvPr id="27" name="TextBox 38"/>
          <p:cNvSpPr txBox="1"/>
          <p:nvPr/>
        </p:nvSpPr>
        <p:spPr>
          <a:xfrm>
            <a:off x="629100" y="4110944"/>
            <a:ext cx="1105769" cy="2769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Bioeconomy</a:t>
            </a:r>
            <a:endParaRPr lang="sv-SE" sz="1200" dirty="0"/>
          </a:p>
        </p:txBody>
      </p:sp>
      <p:sp>
        <p:nvSpPr>
          <p:cNvPr id="28" name="TextBox 36"/>
          <p:cNvSpPr txBox="1"/>
          <p:nvPr/>
        </p:nvSpPr>
        <p:spPr>
          <a:xfrm>
            <a:off x="1239813" y="4554147"/>
            <a:ext cx="8031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sv-SE" sz="900" dirty="0" smtClean="0">
                <a:sym typeface="Wingdings" pitchFamily="2" charset="2"/>
              </a:rPr>
              <a:t>Ragn-Sells</a:t>
            </a:r>
          </a:p>
          <a:p>
            <a:pPr algn="r">
              <a:defRPr/>
            </a:pPr>
            <a:r>
              <a:rPr lang="sv-SE" sz="900" dirty="0" smtClean="0">
                <a:sym typeface="Wingdings" pitchFamily="2" charset="2"/>
              </a:rPr>
              <a:t>Valmet, SCA, </a:t>
            </a:r>
            <a:r>
              <a:rPr lang="sv-SE" sz="900" dirty="0" err="1" smtClean="0">
                <a:sym typeface="Wingdings" pitchFamily="2" charset="2"/>
              </a:rPr>
              <a:t>Frontway</a:t>
            </a:r>
            <a:endParaRPr lang="sv-SE" sz="900" dirty="0" smtClean="0">
              <a:sym typeface="Wingdings" pitchFamily="2" charset="2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5751442" y="1964779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ABB</a:t>
            </a:r>
          </a:p>
          <a:p>
            <a:r>
              <a:rPr lang="sv-SE" sz="900" dirty="0" smtClean="0"/>
              <a:t>ÅF, Hägglunds</a:t>
            </a:r>
          </a:p>
          <a:p>
            <a:r>
              <a:rPr lang="sv-SE" sz="900" dirty="0" smtClean="0"/>
              <a:t>Sundsvall Energy</a:t>
            </a:r>
          </a:p>
          <a:p>
            <a:r>
              <a:rPr lang="sv-SE" sz="900" dirty="0" smtClean="0"/>
              <a:t>Vattenfall</a:t>
            </a:r>
          </a:p>
        </p:txBody>
      </p:sp>
      <p:sp>
        <p:nvSpPr>
          <p:cNvPr id="30" name="TextBox 23"/>
          <p:cNvSpPr txBox="1"/>
          <p:nvPr/>
        </p:nvSpPr>
        <p:spPr>
          <a:xfrm>
            <a:off x="7698140" y="3488217"/>
            <a:ext cx="10951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/>
              <a:t>STT </a:t>
            </a:r>
            <a:r>
              <a:rPr lang="sv-SE" sz="900" dirty="0" err="1" smtClean="0"/>
              <a:t>Emtec</a:t>
            </a:r>
            <a:endParaRPr lang="sv-SE" sz="900" dirty="0" smtClean="0"/>
          </a:p>
          <a:p>
            <a:r>
              <a:rPr lang="sv-SE" sz="900" dirty="0" smtClean="0"/>
              <a:t>Superior </a:t>
            </a:r>
            <a:r>
              <a:rPr lang="sv-SE" sz="900" dirty="0" err="1" smtClean="0"/>
              <a:t>Graphite</a:t>
            </a:r>
            <a:endParaRPr lang="sv-SE" sz="900" dirty="0" smtClean="0"/>
          </a:p>
          <a:p>
            <a:r>
              <a:rPr lang="sv-SE" sz="900" dirty="0" smtClean="0"/>
              <a:t>Sol </a:t>
            </a:r>
            <a:r>
              <a:rPr lang="sv-SE" sz="900" dirty="0" err="1" smtClean="0"/>
              <a:t>Voltaics</a:t>
            </a:r>
            <a:endParaRPr lang="sv-SE" sz="900" dirty="0" smtClean="0"/>
          </a:p>
        </p:txBody>
      </p:sp>
      <p:cxnSp>
        <p:nvCxnSpPr>
          <p:cNvPr id="31" name="Rak pil 30"/>
          <p:cNvCxnSpPr/>
          <p:nvPr/>
        </p:nvCxnSpPr>
        <p:spPr>
          <a:xfrm flipV="1">
            <a:off x="2637400" y="5246378"/>
            <a:ext cx="804073" cy="621811"/>
          </a:xfrm>
          <a:prstGeom prst="straightConnector1">
            <a:avLst/>
          </a:prstGeom>
          <a:ln>
            <a:solidFill>
              <a:srgbClr val="3FAE2A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1552141" y="5800026"/>
            <a:ext cx="2724489" cy="369332"/>
          </a:xfrm>
          <a:prstGeom prst="rect">
            <a:avLst/>
          </a:prstGeom>
          <a:solidFill>
            <a:srgbClr val="3FAE2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Edge – new businesses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3983226" y="3787432"/>
            <a:ext cx="1958177" cy="646331"/>
          </a:xfrm>
          <a:prstGeom prst="rect">
            <a:avLst/>
          </a:prstGeom>
          <a:solidFill>
            <a:srgbClr val="3FAE2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Core – resource efficiency</a:t>
            </a:r>
          </a:p>
        </p:txBody>
      </p:sp>
      <p:sp>
        <p:nvSpPr>
          <p:cNvPr id="34" name="textruta 33"/>
          <p:cNvSpPr txBox="1"/>
          <p:nvPr/>
        </p:nvSpPr>
        <p:spPr>
          <a:xfrm rot="20748741">
            <a:off x="1769745" y="162731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”</a:t>
            </a:r>
            <a:r>
              <a:rPr lang="sv-SE" i="1" dirty="0" err="1" smtClean="0"/>
              <a:t>IoT</a:t>
            </a:r>
            <a:r>
              <a:rPr lang="sv-SE" i="1" dirty="0" smtClean="0"/>
              <a:t>”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9099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smtClean="0"/>
              <a:t>The </a:t>
            </a:r>
            <a:r>
              <a:rPr lang="sv-SE" sz="1800" dirty="0" err="1" smtClean="0"/>
              <a:t>strategic</a:t>
            </a:r>
            <a:r>
              <a:rPr lang="sv-SE" sz="1800" dirty="0" smtClean="0"/>
              <a:t> process – step by step</a:t>
            </a:r>
            <a:br>
              <a:rPr lang="sv-SE" sz="1800" dirty="0" smtClean="0"/>
            </a:br>
            <a:r>
              <a:rPr lang="sv-SE" dirty="0" err="1" smtClean="0"/>
              <a:t>Towards</a:t>
            </a:r>
            <a:r>
              <a:rPr lang="sv-SE" dirty="0" smtClean="0"/>
              <a:t> a </a:t>
            </a:r>
            <a:r>
              <a:rPr lang="sv-SE" dirty="0" err="1" smtClean="0"/>
              <a:t>sharper</a:t>
            </a:r>
            <a:r>
              <a:rPr lang="sv-SE" dirty="0" smtClean="0"/>
              <a:t> Vision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9" y="4520880"/>
            <a:ext cx="2406417" cy="180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69" y="3281725"/>
            <a:ext cx="2322580" cy="1800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6" y="2598787"/>
            <a:ext cx="2250000" cy="1800000"/>
          </a:xfrm>
          <a:prstGeom prst="rect">
            <a:avLst/>
          </a:prstGeom>
        </p:spPr>
      </p:pic>
      <p:sp>
        <p:nvSpPr>
          <p:cNvPr id="9" name="Uppåtvinklad 8"/>
          <p:cNvSpPr/>
          <p:nvPr/>
        </p:nvSpPr>
        <p:spPr>
          <a:xfrm rot="5400000">
            <a:off x="2113650" y="4052418"/>
            <a:ext cx="554736" cy="1335024"/>
          </a:xfrm>
          <a:prstGeom prst="bentUpArrow">
            <a:avLst/>
          </a:prstGeom>
          <a:solidFill>
            <a:srgbClr val="0D76BD"/>
          </a:solidFill>
          <a:ln>
            <a:solidFill>
              <a:srgbClr val="0D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påtvinklad 9"/>
          <p:cNvSpPr/>
          <p:nvPr/>
        </p:nvSpPr>
        <p:spPr>
          <a:xfrm rot="5400000">
            <a:off x="5137018" y="4753368"/>
            <a:ext cx="554736" cy="1335024"/>
          </a:xfrm>
          <a:prstGeom prst="bentUpArrow">
            <a:avLst/>
          </a:prstGeom>
          <a:solidFill>
            <a:srgbClr val="0D76BD"/>
          </a:solidFill>
          <a:ln>
            <a:solidFill>
              <a:srgbClr val="0D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New </a:t>
            </a:r>
            <a:r>
              <a:rPr lang="sv-SE" dirty="0" err="1" smtClean="0"/>
              <a:t>strategic</a:t>
            </a:r>
            <a:r>
              <a:rPr lang="sv-SE" dirty="0" smtClean="0"/>
              <a:t> actions</a:t>
            </a:r>
            <a:endParaRPr lang="sv-SE" dirty="0"/>
          </a:p>
        </p:txBody>
      </p:sp>
      <p:pic>
        <p:nvPicPr>
          <p:cNvPr id="4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75" y="2109107"/>
            <a:ext cx="7017104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Support </a:t>
            </a:r>
            <a:r>
              <a:rPr lang="sv-SE" dirty="0" err="1" smtClean="0"/>
              <a:t>Core</a:t>
            </a:r>
            <a:r>
              <a:rPr lang="sv-SE" dirty="0" smtClean="0"/>
              <a:t> </a:t>
            </a:r>
            <a:r>
              <a:rPr lang="sv-SE" i="1" dirty="0" smtClean="0"/>
              <a:t>and</a:t>
            </a:r>
            <a:r>
              <a:rPr lang="sv-SE" dirty="0" smtClean="0"/>
              <a:t> </a:t>
            </a:r>
            <a:r>
              <a:rPr lang="sv-SE" dirty="0" err="1" smtClean="0"/>
              <a:t>Edge</a:t>
            </a:r>
            <a:endParaRPr lang="sv-SE" dirty="0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2"/>
          <a:srcRect l="15091" b="4938"/>
          <a:stretch/>
        </p:blipFill>
        <p:spPr>
          <a:xfrm>
            <a:off x="1611344" y="2044965"/>
            <a:ext cx="5932170" cy="42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_43pptx" id="{C67E7DA9-80A8-B44E-B0C8-59E4DE477A34}" vid="{BB400714-E7A2-1845-983C-5E78BD74227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1421</TotalTime>
  <Words>1247</Words>
  <Application>Microsoft Office PowerPoint</Application>
  <PresentationFormat>Bildspel på skärmen (4:3)</PresentationFormat>
  <Paragraphs>315</Paragraphs>
  <Slides>30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Std</vt:lpstr>
      <vt:lpstr>Wingdings</vt:lpstr>
      <vt:lpstr>3_Office-tema</vt:lpstr>
      <vt:lpstr>Presentation Workplan 2016-2018</vt:lpstr>
      <vt:lpstr>Research Environment with a mission and vision to support Transformation of the Industrial Ecosystem</vt:lpstr>
      <vt:lpstr>Strategic Framework</vt:lpstr>
      <vt:lpstr>TIE – Transforming the Industrial Ecosystem (Boundary conditions)</vt:lpstr>
      <vt:lpstr>Our original research focus</vt:lpstr>
      <vt:lpstr>Support to Transformation</vt:lpstr>
      <vt:lpstr>The strategic process – step by step Towards a sharper Vision</vt:lpstr>
      <vt:lpstr>New strategic actions</vt:lpstr>
      <vt:lpstr>Support Core and Edge</vt:lpstr>
      <vt:lpstr>Emerging Business Areas</vt:lpstr>
      <vt:lpstr>PowerPoint-presentation</vt:lpstr>
      <vt:lpstr>PowerPoint-presentation</vt:lpstr>
      <vt:lpstr>Reporting process</vt:lpstr>
      <vt:lpstr>Reporting process</vt:lpstr>
      <vt:lpstr>Reporting process</vt:lpstr>
      <vt:lpstr>Communication process</vt:lpstr>
      <vt:lpstr>Communication process</vt:lpstr>
      <vt:lpstr>Communication process</vt:lpstr>
      <vt:lpstr>Science Innovation Day</vt:lpstr>
      <vt:lpstr>Business Innovation Day</vt:lpstr>
      <vt:lpstr>Communication process</vt:lpstr>
      <vt:lpstr>Strategies</vt:lpstr>
      <vt:lpstr>Our neighbors…</vt:lpstr>
      <vt:lpstr>Strategies</vt:lpstr>
      <vt:lpstr>Strategies </vt:lpstr>
      <vt:lpstr>Initiation of new actions</vt:lpstr>
      <vt:lpstr>PowerPoint-presentation</vt:lpstr>
      <vt:lpstr>Quality process</vt:lpstr>
      <vt:lpstr>Initiation of new actions and quality process</vt:lpstr>
      <vt:lpstr>Initiation of new actions and quality process</vt:lpstr>
    </vt:vector>
  </TitlesOfParts>
  <Company>Mid Sweden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in Sensor and Automation Systems - SANDAS</dc:title>
  <dc:creator>Mattsson Claes</dc:creator>
  <cp:lastModifiedBy>Grafström Christine</cp:lastModifiedBy>
  <cp:revision>94</cp:revision>
  <cp:lastPrinted>2015-12-09T14:26:00Z</cp:lastPrinted>
  <dcterms:created xsi:type="dcterms:W3CDTF">2015-11-08T19:01:37Z</dcterms:created>
  <dcterms:modified xsi:type="dcterms:W3CDTF">2015-12-10T11:57:19Z</dcterms:modified>
</cp:coreProperties>
</file>