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6" r:id="rId4"/>
  </p:sldMasterIdLst>
  <p:notesMasterIdLst>
    <p:notesMasterId r:id="rId16"/>
  </p:notesMasterIdLst>
  <p:sldIdLst>
    <p:sldId id="500" r:id="rId5"/>
    <p:sldId id="261" r:id="rId6"/>
    <p:sldId id="501" r:id="rId7"/>
    <p:sldId id="502" r:id="rId8"/>
    <p:sldId id="503" r:id="rId9"/>
    <p:sldId id="504" r:id="rId10"/>
    <p:sldId id="505" r:id="rId11"/>
    <p:sldId id="507" r:id="rId12"/>
    <p:sldId id="508" r:id="rId13"/>
    <p:sldId id="509" r:id="rId14"/>
    <p:sldId id="510" r:id="rId15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02D348-0FE7-4636-BEB0-143EC8029EB6}" v="47" dt="2019-04-08T15:10:11.013"/>
    <p1510:client id="{61F974A0-D826-4336-AE46-DB3AC6A79D66}" v="432" dt="2019-04-08T11:24:16.9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83871" autoAdjust="0"/>
  </p:normalViewPr>
  <p:slideViewPr>
    <p:cSldViewPr snapToGrid="0">
      <p:cViewPr varScale="1">
        <p:scale>
          <a:sx n="111" d="100"/>
          <a:sy n="111" d="100"/>
        </p:scale>
        <p:origin x="147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89CD7-9FE5-429F-B9E0-AA1946CCC9BD}" type="datetimeFigureOut">
              <a:rPr lang="sv-SE" smtClean="0"/>
              <a:t>2019-04-10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C2188-90C9-4DE2-9CC5-BA3A554B768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438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C2188-90C9-4DE2-9CC5-BA3A554B7687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200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141649" y="1360801"/>
            <a:ext cx="7373700" cy="691957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800" b="1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Stor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141650" y="2208554"/>
            <a:ext cx="7373701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04221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9101" y="1542416"/>
            <a:ext cx="788624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629100" y="2235599"/>
            <a:ext cx="3885300" cy="394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Bildtext</a:t>
            </a:r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4630499" y="2235599"/>
            <a:ext cx="3885300" cy="3942000"/>
          </a:xfrm>
        </p:spPr>
        <p:txBody>
          <a:bodyPr/>
          <a:lstStyle/>
          <a:p>
            <a:r>
              <a:rPr lang="sv-SE" dirty="0"/>
              <a:t>Klicka på ikonen för att lägga till en bild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12374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vå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9101" y="1542416"/>
            <a:ext cx="788624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4630500" y="2241462"/>
            <a:ext cx="3885300" cy="3942000"/>
          </a:xfrm>
        </p:spPr>
        <p:txBody>
          <a:bodyPr/>
          <a:lstStyle/>
          <a:p>
            <a:r>
              <a:rPr lang="sv-SE" dirty="0"/>
              <a:t>Klicka på ikonen för att lägga till en bild</a:t>
            </a:r>
          </a:p>
        </p:txBody>
      </p:sp>
      <p:sp>
        <p:nvSpPr>
          <p:cNvPr id="8" name="Platshållare för bild 12"/>
          <p:cNvSpPr>
            <a:spLocks noGrp="1"/>
          </p:cNvSpPr>
          <p:nvPr>
            <p:ph type="pic" sz="quarter" idx="15"/>
          </p:nvPr>
        </p:nvSpPr>
        <p:spPr>
          <a:xfrm>
            <a:off x="629100" y="2235600"/>
            <a:ext cx="3885300" cy="3942000"/>
          </a:xfrm>
        </p:spPr>
        <p:txBody>
          <a:bodyPr/>
          <a:lstStyle/>
          <a:p>
            <a:r>
              <a:rPr lang="sv-SE" dirty="0"/>
              <a:t>Klicka på ikonen för att lägga till en bild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54765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101" y="1540800"/>
            <a:ext cx="7886249" cy="574296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9101" y="2235600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9100" y="3180016"/>
            <a:ext cx="3869100" cy="300964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30500" y="2235599"/>
            <a:ext cx="3869100" cy="82391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30500" y="3180014"/>
            <a:ext cx="3869100" cy="300964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1773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629100" y="1540800"/>
            <a:ext cx="7896659" cy="7368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437741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med bild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9101" y="1542416"/>
            <a:ext cx="788624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9100" y="2234709"/>
            <a:ext cx="3885300" cy="394225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1" name="Platshållare för diagram 10"/>
          <p:cNvSpPr>
            <a:spLocks noGrp="1"/>
          </p:cNvSpPr>
          <p:nvPr>
            <p:ph type="chart" sz="quarter" idx="13"/>
          </p:nvPr>
        </p:nvSpPr>
        <p:spPr>
          <a:xfrm>
            <a:off x="4630500" y="2234963"/>
            <a:ext cx="3885300" cy="3942000"/>
          </a:xfrm>
        </p:spPr>
        <p:txBody>
          <a:bodyPr/>
          <a:lstStyle/>
          <a:p>
            <a:r>
              <a:rPr lang="sv-SE"/>
              <a:t>Klicka på ikonen för att lägga till ett diagram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49929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med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9101" y="1542416"/>
            <a:ext cx="788624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629100" y="2235599"/>
            <a:ext cx="3885300" cy="394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Bildtext</a:t>
            </a:r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4630499" y="2235599"/>
            <a:ext cx="3885300" cy="3942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49191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med två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9101" y="1542416"/>
            <a:ext cx="788624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4630500" y="2241462"/>
            <a:ext cx="3885300" cy="3942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8" name="Platshållare för bild 12"/>
          <p:cNvSpPr>
            <a:spLocks noGrp="1"/>
          </p:cNvSpPr>
          <p:nvPr>
            <p:ph type="pic" sz="quarter" idx="15"/>
          </p:nvPr>
        </p:nvSpPr>
        <p:spPr>
          <a:xfrm>
            <a:off x="629100" y="2235600"/>
            <a:ext cx="3885300" cy="3942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26095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629100" y="1540800"/>
            <a:ext cx="7896659" cy="736844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4436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3429000"/>
            <a:ext cx="9144000" cy="3420000"/>
          </a:xfrm>
        </p:spPr>
        <p:txBody>
          <a:bodyPr/>
          <a:lstStyle/>
          <a:p>
            <a:r>
              <a:rPr lang="sv-SE" dirty="0"/>
              <a:t>Klicka på ikonen för att lägga till en bild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143000" y="2208554"/>
            <a:ext cx="7372350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 hasCustomPrompt="1"/>
          </p:nvPr>
        </p:nvSpPr>
        <p:spPr>
          <a:xfrm>
            <a:off x="1143000" y="1360799"/>
            <a:ext cx="7372351" cy="691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3800"/>
            </a:lvl1pPr>
          </a:lstStyle>
          <a:p>
            <a:r>
              <a:rPr lang="sv-SE" dirty="0"/>
              <a:t>Stor rubrik</a:t>
            </a:r>
          </a:p>
        </p:txBody>
      </p:sp>
      <p:pic>
        <p:nvPicPr>
          <p:cNvPr id="7" name="107192D2-3778-4ECE-8BEC-1F42874D3F29" descr="759C4F0E-5528-4626-A835-687661AA8F96@familjenpangea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000" y="360000"/>
            <a:ext cx="156600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8845F42B-4EF5-4D6B-8682-A5982EAC8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67950" y="6356350"/>
            <a:ext cx="1147400" cy="360000"/>
          </a:xfrm>
        </p:spPr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175365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pla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143001" y="1359582"/>
            <a:ext cx="7372350" cy="691957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800" b="1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Stor rubrik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143001" y="2208554"/>
            <a:ext cx="7372349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8" name="Platshållare för bildnummer 6">
            <a:extLst>
              <a:ext uri="{FF2B5EF4-FFF2-40B4-BE49-F238E27FC236}">
                <a16:creationId xmlns:a16="http://schemas.microsoft.com/office/drawing/2014/main" id="{E6E77FAC-7E8E-40C4-8E89-FD0B5BA2A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67950" y="6356350"/>
            <a:ext cx="1147400" cy="360000"/>
          </a:xfrm>
        </p:spPr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6512235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9100" y="1540801"/>
            <a:ext cx="7912894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9100" y="2237130"/>
            <a:ext cx="7912894" cy="3836963"/>
          </a:xfrm>
        </p:spPr>
        <p:txBody>
          <a:bodyPr/>
          <a:lstStyle>
            <a:lvl1pPr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7452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42100" y="3020400"/>
            <a:ext cx="7373700" cy="1117846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38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142100" y="4589464"/>
            <a:ext cx="7373700" cy="110795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7783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142100" y="3021178"/>
            <a:ext cx="7373700" cy="1382378"/>
          </a:xfrm>
        </p:spPr>
        <p:txBody>
          <a:bodyPr anchor="t">
            <a:normAutofit/>
          </a:bodyPr>
          <a:lstStyle>
            <a:lvl1pPr>
              <a:defRPr sz="38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Avsnittsrubrik</a:t>
            </a:r>
          </a:p>
        </p:txBody>
      </p:sp>
      <p:sp>
        <p:nvSpPr>
          <p:cNvPr id="5" name="Platshållare för bildnummer 6">
            <a:extLst>
              <a:ext uri="{FF2B5EF4-FFF2-40B4-BE49-F238E27FC236}">
                <a16:creationId xmlns:a16="http://schemas.microsoft.com/office/drawing/2014/main" id="{058EEFB7-D9D5-4356-9B55-36CFED2B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67950" y="6356350"/>
            <a:ext cx="1147400" cy="360000"/>
          </a:xfrm>
        </p:spPr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62069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med 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142100" y="3021178"/>
            <a:ext cx="7373700" cy="1382378"/>
          </a:xfrm>
        </p:spPr>
        <p:txBody>
          <a:bodyPr anchor="t">
            <a:normAutofit/>
          </a:bodyPr>
          <a:lstStyle>
            <a:lvl1pPr>
              <a:defRPr sz="38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Avsnittsrubrik</a:t>
            </a:r>
          </a:p>
        </p:txBody>
      </p:sp>
      <p:sp>
        <p:nvSpPr>
          <p:cNvPr id="3" name="Platshållare för bildnummer 6">
            <a:extLst>
              <a:ext uri="{FF2B5EF4-FFF2-40B4-BE49-F238E27FC236}">
                <a16:creationId xmlns:a16="http://schemas.microsoft.com/office/drawing/2014/main" id="{ED9EF0EE-322B-4779-99CD-7F6DAB616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67950" y="6356350"/>
            <a:ext cx="1147400" cy="360000"/>
          </a:xfrm>
        </p:spPr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67434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9101" y="1542416"/>
            <a:ext cx="788624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9100" y="2234709"/>
            <a:ext cx="3885300" cy="394225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30500" y="2235600"/>
            <a:ext cx="3885300" cy="3942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34327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bild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9101" y="1542416"/>
            <a:ext cx="788624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9100" y="2234709"/>
            <a:ext cx="3885300" cy="394225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1" name="Platshållare för diagram 10"/>
          <p:cNvSpPr>
            <a:spLocks noGrp="1"/>
          </p:cNvSpPr>
          <p:nvPr>
            <p:ph type="chart" sz="quarter" idx="13"/>
          </p:nvPr>
        </p:nvSpPr>
        <p:spPr>
          <a:xfrm>
            <a:off x="4630500" y="2234963"/>
            <a:ext cx="3885300" cy="3942000"/>
          </a:xfrm>
        </p:spPr>
        <p:txBody>
          <a:bodyPr/>
          <a:lstStyle/>
          <a:p>
            <a:r>
              <a:rPr lang="sv-SE" dirty="0"/>
              <a:t>Klicka på ikonen för att lägga till ett diagram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0072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107192D2-3778-4ECE-8BEC-1F42874D3F29" descr="759C4F0E-5528-4626-A835-687661AA8F96@familjenpangea"/>
          <p:cNvPicPr>
            <a:picLocks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000" y="360000"/>
            <a:ext cx="156600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143001" y="1542416"/>
            <a:ext cx="7372349" cy="65214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143000" y="2237130"/>
            <a:ext cx="7372350" cy="3836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367950" y="6356350"/>
            <a:ext cx="1147400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textruta 7"/>
          <p:cNvSpPr txBox="1"/>
          <p:nvPr userDrawn="1"/>
        </p:nvSpPr>
        <p:spPr>
          <a:xfrm>
            <a:off x="628650" y="6285534"/>
            <a:ext cx="2704651" cy="501632"/>
          </a:xfrm>
          <a:prstGeom prst="rect">
            <a:avLst/>
          </a:prstGeom>
          <a:noFill/>
        </p:spPr>
        <p:txBody>
          <a:bodyPr wrap="square" lIns="36000" rtlCol="0" anchor="ctr" anchorCtr="0">
            <a:noAutofit/>
          </a:bodyPr>
          <a:lstStyle/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Mittuniversitetet och </a:t>
            </a:r>
            <a:r>
              <a:rPr lang="sv-SE" sz="1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 Kommun</a:t>
            </a:r>
          </a:p>
        </p:txBody>
      </p:sp>
      <p:cxnSp>
        <p:nvCxnSpPr>
          <p:cNvPr id="9" name="Rak 8"/>
          <p:cNvCxnSpPr/>
          <p:nvPr userDrawn="1"/>
        </p:nvCxnSpPr>
        <p:spPr>
          <a:xfrm>
            <a:off x="639036" y="6310166"/>
            <a:ext cx="7884000" cy="0"/>
          </a:xfrm>
          <a:prstGeom prst="line">
            <a:avLst/>
          </a:prstGeom>
          <a:ln w="31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0926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9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65" r:id="rId14"/>
    <p:sldLayoutId id="2147483663" r:id="rId15"/>
    <p:sldLayoutId id="2147483664" r:id="rId16"/>
    <p:sldLayoutId id="2147483654" r:id="rId17"/>
  </p:sldLayoutIdLst>
  <p:hf hdr="0" dt="0"/>
  <p:txStyles>
    <p:titleStyle>
      <a:lvl1pPr algn="l" defTabSz="914400" rtl="0" eaLnBrk="1" latinLnBrk="0" hangingPunct="1">
        <a:lnSpc>
          <a:spcPts val="36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500"/>
        </a:spcBef>
        <a:spcAft>
          <a:spcPts val="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  <p15:guide id="3" orient="horz" pos="1094">
          <p15:clr>
            <a:srgbClr val="F26B43"/>
          </p15:clr>
        </p15:guide>
        <p15:guide id="4" orient="horz" pos="1480">
          <p15:clr>
            <a:srgbClr val="F26B43"/>
          </p15:clr>
        </p15:guide>
        <p15:guide id="5" pos="3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E9D71014-975A-49AE-80B0-7C811F82E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 dirty="0"/>
              <a:t>Instruktioner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D260C505-EFFF-4364-9A00-1454C097DDE3}"/>
              </a:ext>
            </a:extLst>
          </p:cNvPr>
          <p:cNvSpPr txBox="1"/>
          <p:nvPr/>
        </p:nvSpPr>
        <p:spPr>
          <a:xfrm>
            <a:off x="1143000" y="2267599"/>
            <a:ext cx="542964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v-SE" sz="1400" dirty="0"/>
              <a:t>Välj rätt kommunlogotyp här till höger</a:t>
            </a:r>
          </a:p>
          <a:p>
            <a:pPr marL="342900" indent="-342900">
              <a:buAutoNum type="arabicPeriod"/>
            </a:pPr>
            <a:r>
              <a:rPr lang="sv-SE" sz="1400" dirty="0"/>
              <a:t>Högerklicka och välj kopiera</a:t>
            </a:r>
          </a:p>
          <a:p>
            <a:pPr marL="342900" indent="-342900">
              <a:buAutoNum type="arabicPeriod"/>
            </a:pPr>
            <a:r>
              <a:rPr lang="sv-SE" sz="1400" dirty="0"/>
              <a:t>Välj visa och bildbakgrund i verktygsfältet ovan</a:t>
            </a:r>
          </a:p>
          <a:p>
            <a:pPr marL="342900" indent="-342900">
              <a:buAutoNum type="arabicPeriod"/>
            </a:pPr>
            <a:r>
              <a:rPr lang="sv-SE" sz="1400" dirty="0"/>
              <a:t>Försäkra dig om att du står på den första bilden</a:t>
            </a:r>
          </a:p>
          <a:p>
            <a:pPr marL="342900" indent="-342900">
              <a:buAutoNum type="arabicPeriod"/>
            </a:pPr>
            <a:r>
              <a:rPr lang="sv-SE" sz="1400" dirty="0"/>
              <a:t>Tryck </a:t>
            </a:r>
            <a:r>
              <a:rPr lang="sv-SE" sz="1400" dirty="0" err="1"/>
              <a:t>Ctrl</a:t>
            </a:r>
            <a:r>
              <a:rPr lang="sv-SE" sz="1400" dirty="0"/>
              <a:t> V</a:t>
            </a:r>
          </a:p>
          <a:p>
            <a:pPr marL="342900" indent="-342900">
              <a:buAutoNum type="arabicPeriod"/>
            </a:pPr>
            <a:r>
              <a:rPr lang="sv-SE" sz="1400" dirty="0"/>
              <a:t>Placera loggan i övre vänstra hörnet motsvarande </a:t>
            </a:r>
            <a:r>
              <a:rPr lang="sv-SE" sz="1400" dirty="0" err="1"/>
              <a:t>MIUN’s</a:t>
            </a:r>
            <a:r>
              <a:rPr lang="sv-SE" sz="1400" dirty="0"/>
              <a:t> logotyp i storlek och placering</a:t>
            </a:r>
          </a:p>
          <a:p>
            <a:pPr marL="342900" indent="-342900">
              <a:buAutoNum type="arabicPeriod"/>
            </a:pPr>
            <a:r>
              <a:rPr lang="sv-SE" sz="1400" dirty="0"/>
              <a:t>Längst ner på samma sida ändrar du texten så att rätt kommun står på sidfoten</a:t>
            </a:r>
          </a:p>
          <a:p>
            <a:pPr marL="342900" indent="-342900">
              <a:buAutoNum type="arabicPeriod"/>
            </a:pPr>
            <a:r>
              <a:rPr lang="sv-SE" sz="1400" dirty="0"/>
              <a:t>Använd rubrikerna på kommande sidor</a:t>
            </a:r>
          </a:p>
          <a:p>
            <a:pPr marL="342900" indent="-342900">
              <a:buAutoNum type="arabicPeriod"/>
            </a:pPr>
            <a:r>
              <a:rPr lang="sv-SE" sz="1400" dirty="0"/>
              <a:t>Komplettera gärna med bilder för en attraktiv presentation</a:t>
            </a:r>
          </a:p>
          <a:p>
            <a:pPr marL="342900" indent="-342900">
              <a:buAutoNum type="arabicPeriod"/>
            </a:pPr>
            <a:r>
              <a:rPr lang="sv-SE" sz="1400" dirty="0"/>
              <a:t>Notera gärna manusstolpar på anteckningsdelen längst ner så att presentationen kan återanvändas vid ett senare tillfälle</a:t>
            </a:r>
          </a:p>
          <a:p>
            <a:pPr marL="342900" indent="-342900">
              <a:buAutoNum type="arabicPeriod"/>
            </a:pPr>
            <a:r>
              <a:rPr lang="sv-SE" sz="1400" dirty="0"/>
              <a:t>Försök att ha max 10 </a:t>
            </a:r>
            <a:r>
              <a:rPr lang="sv-SE" sz="1400" dirty="0" err="1"/>
              <a:t>PPT’s</a:t>
            </a:r>
            <a:endParaRPr lang="sv-SE" sz="1400" dirty="0"/>
          </a:p>
          <a:p>
            <a:pPr marL="342900" indent="-342900">
              <a:buFontTx/>
              <a:buAutoNum type="arabicPeriod"/>
            </a:pPr>
            <a:r>
              <a:rPr lang="sv-SE" sz="1400" dirty="0"/>
              <a:t>Radera den här sidan</a:t>
            </a:r>
          </a:p>
          <a:p>
            <a:pPr marL="342900" indent="-342900">
              <a:buAutoNum type="arabicPeriod"/>
            </a:pPr>
            <a:r>
              <a:rPr lang="sv-SE" sz="1400" dirty="0"/>
              <a:t>Presentationen sparas sedan på </a:t>
            </a:r>
            <a:r>
              <a:rPr lang="sv-SE" sz="1400" dirty="0" err="1"/>
              <a:t>MIUN’s</a:t>
            </a:r>
            <a:r>
              <a:rPr lang="sv-SE" sz="1400" dirty="0"/>
              <a:t> hemsida tillsammans med projektbeskrivning och akademisk rapport.</a:t>
            </a:r>
          </a:p>
          <a:p>
            <a:pPr marL="342900" indent="-342900">
              <a:buAutoNum type="arabicPeriod"/>
            </a:pPr>
            <a:r>
              <a:rPr lang="sv-SE" sz="1400" dirty="0"/>
              <a:t>Lycka till!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5058B6D7-3E79-4551-8FB5-552A695074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667" y="2490904"/>
            <a:ext cx="1915101" cy="458957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70086371-E7B3-425D-A36F-D69D6406D1B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668" y="3199521"/>
            <a:ext cx="1723718" cy="458957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7266045E-9556-4613-ABB5-2AF1130DEF2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6997" y="4063593"/>
            <a:ext cx="1682389" cy="572728"/>
          </a:xfrm>
          <a:prstGeom prst="rect">
            <a:avLst/>
          </a:prstGeom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1A1D49B5-323A-4C79-80C4-375EDF0E411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6997" y="4668256"/>
            <a:ext cx="1682389" cy="1189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89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2D75D9-B0EA-4E73-9EBB-2FA2F6A2D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8. Från resultat till handling – lärande inom kommunen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7FE92A5-D441-465A-A87E-3C982886F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Berätta hur det lärande som forskningsstudien genererat kommer att tas om hand och spridas till deltagande kommun/er.</a:t>
            </a:r>
          </a:p>
          <a:p>
            <a:r>
              <a:rPr lang="sv-SE" dirty="0"/>
              <a:t>Det här avsnittet författas med fördel av deltagande kommunrepresentant/er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653B649-D3FD-49A8-ABD7-50A0BC846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94482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D72499-CD58-4E73-8656-79E34E9D4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9. Lärdomar från samarbetet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6596279-9596-4DAA-AF81-71A0F2EC9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Berätta om samarbetet under förstudien/projektet och vilka lärdomar som kan dras för att förbättra kommande samarbeten.</a:t>
            </a:r>
          </a:p>
          <a:p>
            <a:r>
              <a:rPr lang="sv-SE" dirty="0"/>
              <a:t>Vad har fungerat bra?</a:t>
            </a:r>
          </a:p>
          <a:p>
            <a:r>
              <a:rPr lang="sv-SE" dirty="0"/>
              <a:t>Vad har fungerat men kan utvecklas?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75EE392-40C9-43A5-9334-65DB5653A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6550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0C7E8E4-1FBC-4691-9509-D9B928CAB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Innehåll</a:t>
            </a:r>
          </a:p>
        </p:txBody>
      </p:sp>
      <p:sp>
        <p:nvSpPr>
          <p:cNvPr id="51" name="Platshållare för innehåll 50">
            <a:extLst>
              <a:ext uri="{FF2B5EF4-FFF2-40B4-BE49-F238E27FC236}">
                <a16:creationId xmlns:a16="http://schemas.microsoft.com/office/drawing/2014/main" id="{8749A270-9AC2-4458-B08C-F5300C01D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sv-SE" dirty="0"/>
              <a:t>Forskningsfrågan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sv-SE" dirty="0"/>
              <a:t>Deltagare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sv-SE" dirty="0"/>
              <a:t>Syftet med förstudien/projektet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sv-SE" dirty="0"/>
              <a:t>Mål med arbetet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sv-SE" dirty="0"/>
              <a:t>Planerade leveranser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sv-SE" dirty="0"/>
              <a:t>Resultat från studien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sv-SE" dirty="0"/>
              <a:t>Från förstudie till framtida profilområde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sv-SE" dirty="0"/>
              <a:t>Från resultat till handling – lärande inom kommunen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sv-SE" dirty="0"/>
              <a:t>Lärdomar från samarbetet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6AFFBE6-CC1B-44E5-9D53-686D6BAEB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94934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ECDDE6-369C-4028-84C1-B7E747B58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1. Forskningsfrågan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63A01C-C96E-420C-8B09-AB37C9BB4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Beskriv kort bakgrund och den fråga som har </a:t>
            </a:r>
            <a:r>
              <a:rPr lang="sv-SE" dirty="0" err="1"/>
              <a:t>beforskats</a:t>
            </a:r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60ECE14-E925-4E41-AB12-7B20FFD82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97373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C29DB1-9C44-4269-86A6-31C09813F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2. Deltagare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25853B1-E236-426A-B59F-15079786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Vilka har deltagit och bidragit till resultatet?</a:t>
            </a:r>
          </a:p>
          <a:p>
            <a:r>
              <a:rPr lang="sv-SE" dirty="0"/>
              <a:t>MIUN?</a:t>
            </a:r>
          </a:p>
          <a:p>
            <a:r>
              <a:rPr lang="sv-SE" dirty="0"/>
              <a:t>Kommun?</a:t>
            </a:r>
          </a:p>
          <a:p>
            <a:r>
              <a:rPr lang="sv-SE" dirty="0"/>
              <a:t>Företag?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AABDA5D-4837-47E5-88ED-E9E66D36A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35667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CA404F1-25C0-4F0B-90F4-B45303423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3. Syftet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E15E02-44C7-48D9-BA1B-53EF170AD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Syfte för Mittuniversitetet</a:t>
            </a:r>
          </a:p>
          <a:p>
            <a:r>
              <a:rPr lang="sv-SE" dirty="0"/>
              <a:t>Syfte för kommunen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3A5CD46-ADD0-4E73-9BF4-418EBEA28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83557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E984CE-889E-4221-89B5-0A040119F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4. Mål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804CFD-9CDF-49C5-86FA-4E65A91BF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Beskriv målet/målen med studien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E606CA4-EC17-41C1-902B-80CF5AEC4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40364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DB2B1F-AC5D-48A4-B105-FB9A2D3AE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5. Planerade leveranser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CB60755-7E51-4871-AD16-848D9D6A2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Utgå ifrån beslutsdokumentet och beskriv vad förstudien skulle leverera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EA9C5AE-189F-48AA-BEBB-75B3BEBE2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5942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AAB57C-1D24-49D0-B1AF-A3DFE0516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6. Resultat från studien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6CA4D28-8609-4BD1-90B7-BACF12B44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Beskriv:</a:t>
            </a:r>
          </a:p>
          <a:p>
            <a:pPr lvl="1"/>
            <a:r>
              <a:rPr lang="sv-SE" dirty="0"/>
              <a:t>Resultaten från ert arbete</a:t>
            </a:r>
          </a:p>
          <a:p>
            <a:pPr lvl="1"/>
            <a:r>
              <a:rPr lang="sv-SE" dirty="0"/>
              <a:t>Avvikelser från förväntat resultat</a:t>
            </a:r>
          </a:p>
          <a:p>
            <a:r>
              <a:rPr lang="sv-SE" dirty="0"/>
              <a:t>Berätta också om</a:t>
            </a:r>
          </a:p>
          <a:p>
            <a:pPr lvl="1"/>
            <a:r>
              <a:rPr lang="sv-SE" dirty="0"/>
              <a:t>Vetenskapliga publikationer</a:t>
            </a:r>
          </a:p>
          <a:p>
            <a:pPr lvl="1"/>
            <a:r>
              <a:rPr lang="sv-SE" dirty="0"/>
              <a:t>Deltagande på vetenskapliga konferenser</a:t>
            </a:r>
          </a:p>
          <a:p>
            <a:pPr lvl="1"/>
            <a:r>
              <a:rPr lang="sv-SE" dirty="0"/>
              <a:t>Presentationer av mer populärvetenskaplig karaktär samt för vilka målgrupper</a:t>
            </a:r>
          </a:p>
          <a:p>
            <a:pPr lvl="1"/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9C6841A-83E0-45F7-A467-63D2FB795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9637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E97B56-87D0-4F27-BCDE-2C3CF27D9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7. Från förstudie till framtida profilområde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4F805F-A3BD-464C-AA58-8D92B7320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Beskriv ev. samband med andra arbeten och hur det kan utvecklas till nya profilområden eller förstärka ett befintligt</a:t>
            </a:r>
          </a:p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17A4359-F283-425C-98B6-843903E76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1727403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Mittuniversitete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CB9"/>
      </a:accent1>
      <a:accent2>
        <a:srgbClr val="00BFD6"/>
      </a:accent2>
      <a:accent3>
        <a:srgbClr val="007934"/>
      </a:accent3>
      <a:accent4>
        <a:srgbClr val="3FAE2A"/>
      </a:accent4>
      <a:accent5>
        <a:srgbClr val="706259"/>
      </a:accent5>
      <a:accent6>
        <a:srgbClr val="AEA299"/>
      </a:accent6>
      <a:hlink>
        <a:srgbClr val="0563C1"/>
      </a:hlink>
      <a:folHlink>
        <a:srgbClr val="954F72"/>
      </a:folHlink>
    </a:clrScheme>
    <a:fontScheme name="PP Mittuniversitet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" id="{EF2CCCE3-DD02-4E41-8C66-C60238BB1F5F}" vid="{2907A824-EFCD-4150-861F-4613195136A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346789FD69B0C469CB7C48C65C7A37A" ma:contentTypeVersion="10" ma:contentTypeDescription="Skapa ett nytt dokument." ma:contentTypeScope="" ma:versionID="ff324f804ce0b19f0c15d629a5fe1567">
  <xsd:schema xmlns:xsd="http://www.w3.org/2001/XMLSchema" xmlns:xs="http://www.w3.org/2001/XMLSchema" xmlns:p="http://schemas.microsoft.com/office/2006/metadata/properties" xmlns:ns2="f9f49e33-34e1-4d2b-b78c-a29c28dd20f9" xmlns:ns3="a15323f1-9f1c-46ca-904d-5f7ca8cadcf8" targetNamespace="http://schemas.microsoft.com/office/2006/metadata/properties" ma:root="true" ma:fieldsID="0ab94c315b309e8364135f787595c79f" ns2:_="" ns3:_="">
    <xsd:import namespace="f9f49e33-34e1-4d2b-b78c-a29c28dd20f9"/>
    <xsd:import namespace="a15323f1-9f1c-46ca-904d-5f7ca8cadc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f49e33-34e1-4d2b-b78c-a29c28dd20f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at med information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5323f1-9f1c-46ca-904d-5f7ca8cadc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D013EB-A943-4D46-A4B3-3481BE86DFC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66918B4-574F-4BDD-ACAD-FDD2971CBB00}">
  <ds:schemaRefs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2006/documentManagement/types"/>
    <ds:schemaRef ds:uri="f9f49e33-34e1-4d2b-b78c-a29c28dd20f9"/>
    <ds:schemaRef ds:uri="a15323f1-9f1c-46ca-904d-5f7ca8cadcf8"/>
    <ds:schemaRef ds:uri="http://purl.org/dc/terms/"/>
    <ds:schemaRef ds:uri="http://purl.org/dc/dcmitype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CC254AD-03FF-4FCE-86D1-96E42092C4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f49e33-34e1-4d2b-b78c-a29c28dd20f9"/>
    <ds:schemaRef ds:uri="a15323f1-9f1c-46ca-904d-5f7ca8cadc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8732</TotalTime>
  <Words>343</Words>
  <Application>Microsoft Office PowerPoint</Application>
  <PresentationFormat>Bildspel på skärmen (4:3)</PresentationFormat>
  <Paragraphs>67</Paragraphs>
  <Slides>11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4" baseType="lpstr">
      <vt:lpstr>Arial</vt:lpstr>
      <vt:lpstr>Calibri</vt:lpstr>
      <vt:lpstr>1_Office-tema</vt:lpstr>
      <vt:lpstr>Instruktioner</vt:lpstr>
      <vt:lpstr>Innehåll</vt:lpstr>
      <vt:lpstr>1. Forskningsfrågan</vt:lpstr>
      <vt:lpstr>2. Deltagare</vt:lpstr>
      <vt:lpstr>3. Syftet</vt:lpstr>
      <vt:lpstr>4. Mål</vt:lpstr>
      <vt:lpstr>5. Planerade leveranser</vt:lpstr>
      <vt:lpstr>6. Resultat från studien</vt:lpstr>
      <vt:lpstr>7. Från förstudie till framtida profilområde</vt:lpstr>
      <vt:lpstr>8. Från resultat till handling – lärande inom kommunen</vt:lpstr>
      <vt:lpstr>9. Lärdomar från samarbetet</vt:lpstr>
    </vt:vector>
  </TitlesOfParts>
  <Company>Mittuniversitetet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Måns Fahlander</dc:creator>
  <cp:lastModifiedBy>Axbrink Inger</cp:lastModifiedBy>
  <cp:revision>1</cp:revision>
  <cp:lastPrinted>2019-01-31T13:40:29Z</cp:lastPrinted>
  <dcterms:created xsi:type="dcterms:W3CDTF">2019-04-02T12:12:00Z</dcterms:created>
  <dcterms:modified xsi:type="dcterms:W3CDTF">2019-04-10T11:36:08Z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0x0101001346789FD69B0C469CB7C48C65C7A37A</vt:lpwstr>
  </property>
  <property fmtid="{D5CDD505-2E9C-101B-9397-08002B2CF9AE}" pid="3" name="AuthorIds_UIVersion_512">
    <vt:lpwstr>69</vt:lpwstr>
  </property>
</Properties>
</file>