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48"/>
  </p:notesMasterIdLst>
  <p:sldIdLst>
    <p:sldId id="330" r:id="rId3"/>
    <p:sldId id="258" r:id="rId4"/>
    <p:sldId id="257" r:id="rId5"/>
    <p:sldId id="373" r:id="rId6"/>
    <p:sldId id="311" r:id="rId7"/>
    <p:sldId id="361" r:id="rId8"/>
    <p:sldId id="312" r:id="rId9"/>
    <p:sldId id="375" r:id="rId10"/>
    <p:sldId id="358" r:id="rId11"/>
    <p:sldId id="376" r:id="rId12"/>
    <p:sldId id="321" r:id="rId13"/>
    <p:sldId id="267" r:id="rId14"/>
    <p:sldId id="269" r:id="rId15"/>
    <p:sldId id="359" r:id="rId16"/>
    <p:sldId id="262" r:id="rId17"/>
    <p:sldId id="357" r:id="rId18"/>
    <p:sldId id="356" r:id="rId19"/>
    <p:sldId id="272" r:id="rId20"/>
    <p:sldId id="364" r:id="rId21"/>
    <p:sldId id="295" r:id="rId22"/>
    <p:sldId id="306" r:id="rId23"/>
    <p:sldId id="305" r:id="rId24"/>
    <p:sldId id="340" r:id="rId25"/>
    <p:sldId id="270" r:id="rId26"/>
    <p:sldId id="369" r:id="rId27"/>
    <p:sldId id="296" r:id="rId28"/>
    <p:sldId id="297" r:id="rId29"/>
    <p:sldId id="362" r:id="rId30"/>
    <p:sldId id="299" r:id="rId31"/>
    <p:sldId id="348" r:id="rId32"/>
    <p:sldId id="298" r:id="rId33"/>
    <p:sldId id="346" r:id="rId34"/>
    <p:sldId id="334" r:id="rId35"/>
    <p:sldId id="336" r:id="rId36"/>
    <p:sldId id="337" r:id="rId37"/>
    <p:sldId id="347" r:id="rId38"/>
    <p:sldId id="363" r:id="rId39"/>
    <p:sldId id="335" r:id="rId40"/>
    <p:sldId id="317" r:id="rId41"/>
    <p:sldId id="301" r:id="rId42"/>
    <p:sldId id="302" r:id="rId43"/>
    <p:sldId id="300" r:id="rId44"/>
    <p:sldId id="368" r:id="rId45"/>
    <p:sldId id="350" r:id="rId46"/>
    <p:sldId id="371" r:id="rId47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BDD680"/>
    <a:srgbClr val="AFCD65"/>
    <a:srgbClr val="A4DE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43" autoAdjust="0"/>
    <p:restoredTop sz="94676" autoAdjust="0"/>
  </p:normalViewPr>
  <p:slideViewPr>
    <p:cSldViewPr snapToGrid="0">
      <p:cViewPr varScale="1">
        <p:scale>
          <a:sx n="106" d="100"/>
          <a:sy n="106" d="100"/>
        </p:scale>
        <p:origin x="2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3F06D-62E0-494C-8FD3-F902B02DD90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8A72B63-2718-4EA0-A42A-D4DB90AD6E7C}">
      <dgm:prSet phldrT="[Text]"/>
      <dgm:spPr/>
      <dgm:t>
        <a:bodyPr/>
        <a:lstStyle/>
        <a:p>
          <a:r>
            <a:rPr lang="sv-SE" dirty="0" smtClean="0"/>
            <a:t>Jan</a:t>
          </a:r>
          <a:endParaRPr lang="sv-SE" dirty="0"/>
        </a:p>
      </dgm:t>
    </dgm:pt>
    <dgm:pt modelId="{231DB3FC-D655-4534-82D9-22C078FA40E9}" type="parTrans" cxnId="{0710B2D5-47BC-400C-A5DB-B32072017A62}">
      <dgm:prSet/>
      <dgm:spPr/>
      <dgm:t>
        <a:bodyPr/>
        <a:lstStyle/>
        <a:p>
          <a:endParaRPr lang="sv-SE"/>
        </a:p>
      </dgm:t>
    </dgm:pt>
    <dgm:pt modelId="{55494B52-43CC-4C35-84D8-2FE7977F407F}" type="sibTrans" cxnId="{0710B2D5-47BC-400C-A5DB-B32072017A62}">
      <dgm:prSet/>
      <dgm:spPr/>
      <dgm:t>
        <a:bodyPr/>
        <a:lstStyle/>
        <a:p>
          <a:endParaRPr lang="sv-SE"/>
        </a:p>
      </dgm:t>
    </dgm:pt>
    <dgm:pt modelId="{92429186-F541-44AB-88E2-64B4B5A0D244}">
      <dgm:prSet phldrT="[Text]"/>
      <dgm:spPr/>
      <dgm:t>
        <a:bodyPr/>
        <a:lstStyle/>
        <a:p>
          <a:r>
            <a:rPr lang="sv-SE" dirty="0" smtClean="0"/>
            <a:t>Feb</a:t>
          </a:r>
          <a:endParaRPr lang="sv-SE" dirty="0"/>
        </a:p>
      </dgm:t>
    </dgm:pt>
    <dgm:pt modelId="{D21ED561-322C-4A21-AAFB-42DC47E3F80C}" type="parTrans" cxnId="{6A53A56B-6654-4C9E-A824-A4344BDB6DBD}">
      <dgm:prSet/>
      <dgm:spPr/>
      <dgm:t>
        <a:bodyPr/>
        <a:lstStyle/>
        <a:p>
          <a:endParaRPr lang="sv-SE"/>
        </a:p>
      </dgm:t>
    </dgm:pt>
    <dgm:pt modelId="{DE65652F-8156-4BBD-81B7-019E1B2274DE}" type="sibTrans" cxnId="{6A53A56B-6654-4C9E-A824-A4344BDB6DBD}">
      <dgm:prSet/>
      <dgm:spPr/>
      <dgm:t>
        <a:bodyPr/>
        <a:lstStyle/>
        <a:p>
          <a:endParaRPr lang="sv-SE"/>
        </a:p>
      </dgm:t>
    </dgm:pt>
    <dgm:pt modelId="{C3A54744-F64E-41E9-90FC-37F12AF2DB1B}">
      <dgm:prSet phldrT="[Text]"/>
      <dgm:spPr/>
      <dgm:t>
        <a:bodyPr/>
        <a:lstStyle/>
        <a:p>
          <a:r>
            <a:rPr lang="sv-SE" dirty="0" smtClean="0"/>
            <a:t>Dec</a:t>
          </a:r>
          <a:endParaRPr lang="sv-SE" dirty="0"/>
        </a:p>
      </dgm:t>
    </dgm:pt>
    <dgm:pt modelId="{0E98D5C5-E0C2-4105-92E0-FF3535A3ACDB}" type="parTrans" cxnId="{2544690E-CAA5-4E8C-A313-B54CE835C2FF}">
      <dgm:prSet/>
      <dgm:spPr/>
      <dgm:t>
        <a:bodyPr/>
        <a:lstStyle/>
        <a:p>
          <a:endParaRPr lang="sv-SE"/>
        </a:p>
      </dgm:t>
    </dgm:pt>
    <dgm:pt modelId="{64415F68-CC6F-4E8E-996E-EA5608B6F25A}" type="sibTrans" cxnId="{2544690E-CAA5-4E8C-A313-B54CE835C2FF}">
      <dgm:prSet/>
      <dgm:spPr/>
      <dgm:t>
        <a:bodyPr/>
        <a:lstStyle/>
        <a:p>
          <a:endParaRPr lang="sv-SE"/>
        </a:p>
      </dgm:t>
    </dgm:pt>
    <dgm:pt modelId="{11714E56-1930-48C2-BB17-D30EA8E6D705}">
      <dgm:prSet phldrT="[Text]"/>
      <dgm:spPr/>
      <dgm:t>
        <a:bodyPr/>
        <a:lstStyle/>
        <a:p>
          <a:r>
            <a:rPr lang="sv-SE" dirty="0" smtClean="0"/>
            <a:t>Mar</a:t>
          </a:r>
          <a:endParaRPr lang="sv-SE" dirty="0"/>
        </a:p>
      </dgm:t>
    </dgm:pt>
    <dgm:pt modelId="{F2190E75-564C-4E1B-B372-B6E5D195A0C1}" type="parTrans" cxnId="{BBCDCE61-64F8-42C2-9E80-7440E3800B60}">
      <dgm:prSet/>
      <dgm:spPr/>
      <dgm:t>
        <a:bodyPr/>
        <a:lstStyle/>
        <a:p>
          <a:endParaRPr lang="sv-SE"/>
        </a:p>
      </dgm:t>
    </dgm:pt>
    <dgm:pt modelId="{C8BCD535-D6EA-4C8A-BFAF-7F6523F72F80}" type="sibTrans" cxnId="{BBCDCE61-64F8-42C2-9E80-7440E3800B60}">
      <dgm:prSet/>
      <dgm:spPr/>
      <dgm:t>
        <a:bodyPr/>
        <a:lstStyle/>
        <a:p>
          <a:endParaRPr lang="sv-SE"/>
        </a:p>
      </dgm:t>
    </dgm:pt>
    <dgm:pt modelId="{E5E410A7-C72D-40FB-908C-8B2435AF15C0}">
      <dgm:prSet phldrT="[Text]"/>
      <dgm:spPr/>
      <dgm:t>
        <a:bodyPr/>
        <a:lstStyle/>
        <a:p>
          <a:r>
            <a:rPr lang="sv-SE" dirty="0" smtClean="0"/>
            <a:t>Apr</a:t>
          </a:r>
          <a:endParaRPr lang="sv-SE" dirty="0"/>
        </a:p>
      </dgm:t>
    </dgm:pt>
    <dgm:pt modelId="{DC5DC49B-2250-4805-92B7-F6611B8D5987}" type="parTrans" cxnId="{60EA828E-F34A-414A-9DD9-45CC5E836B16}">
      <dgm:prSet/>
      <dgm:spPr/>
      <dgm:t>
        <a:bodyPr/>
        <a:lstStyle/>
        <a:p>
          <a:endParaRPr lang="sv-SE"/>
        </a:p>
      </dgm:t>
    </dgm:pt>
    <dgm:pt modelId="{8934D73F-549A-4AD6-ACE8-B572569FCD58}" type="sibTrans" cxnId="{60EA828E-F34A-414A-9DD9-45CC5E836B16}">
      <dgm:prSet/>
      <dgm:spPr/>
      <dgm:t>
        <a:bodyPr/>
        <a:lstStyle/>
        <a:p>
          <a:endParaRPr lang="sv-SE"/>
        </a:p>
      </dgm:t>
    </dgm:pt>
    <dgm:pt modelId="{6BE34939-7BB3-4FD9-AC8C-7B77A0779800}">
      <dgm:prSet phldrT="[Text]"/>
      <dgm:spPr/>
      <dgm:t>
        <a:bodyPr/>
        <a:lstStyle/>
        <a:p>
          <a:r>
            <a:rPr lang="sv-SE" dirty="0" smtClean="0"/>
            <a:t>Maj</a:t>
          </a:r>
          <a:endParaRPr lang="sv-SE" dirty="0"/>
        </a:p>
      </dgm:t>
    </dgm:pt>
    <dgm:pt modelId="{53F8C898-00C1-497C-87F2-D6428B0DAA02}" type="parTrans" cxnId="{B8C72CED-988B-492A-BA3B-2AF04A3E7ED2}">
      <dgm:prSet/>
      <dgm:spPr/>
      <dgm:t>
        <a:bodyPr/>
        <a:lstStyle/>
        <a:p>
          <a:endParaRPr lang="sv-SE"/>
        </a:p>
      </dgm:t>
    </dgm:pt>
    <dgm:pt modelId="{45E0A113-B237-4D82-BB87-ACDFEEA2201C}" type="sibTrans" cxnId="{B8C72CED-988B-492A-BA3B-2AF04A3E7ED2}">
      <dgm:prSet/>
      <dgm:spPr/>
      <dgm:t>
        <a:bodyPr/>
        <a:lstStyle/>
        <a:p>
          <a:endParaRPr lang="sv-SE"/>
        </a:p>
      </dgm:t>
    </dgm:pt>
    <dgm:pt modelId="{9ED2551E-B42E-4B41-8AB7-059DB257023A}">
      <dgm:prSet phldrT="[Text]"/>
      <dgm:spPr/>
      <dgm:t>
        <a:bodyPr/>
        <a:lstStyle/>
        <a:p>
          <a:r>
            <a:rPr lang="sv-SE" dirty="0" smtClean="0"/>
            <a:t>Jun</a:t>
          </a:r>
          <a:endParaRPr lang="sv-SE" dirty="0"/>
        </a:p>
      </dgm:t>
    </dgm:pt>
    <dgm:pt modelId="{753180E1-6AD9-4A06-A5C8-CCCDA10C9DF9}" type="parTrans" cxnId="{36ABA9C2-D06F-4BDD-85A4-C96BFE9D5D00}">
      <dgm:prSet/>
      <dgm:spPr/>
      <dgm:t>
        <a:bodyPr/>
        <a:lstStyle/>
        <a:p>
          <a:endParaRPr lang="sv-SE"/>
        </a:p>
      </dgm:t>
    </dgm:pt>
    <dgm:pt modelId="{511ED5C4-F78D-488D-8967-EF9086A39D65}" type="sibTrans" cxnId="{36ABA9C2-D06F-4BDD-85A4-C96BFE9D5D00}">
      <dgm:prSet/>
      <dgm:spPr/>
      <dgm:t>
        <a:bodyPr/>
        <a:lstStyle/>
        <a:p>
          <a:endParaRPr lang="sv-SE"/>
        </a:p>
      </dgm:t>
    </dgm:pt>
    <dgm:pt modelId="{456F307C-49B2-4505-A35D-F65DE3F31755}">
      <dgm:prSet phldrT="[Text]"/>
      <dgm:spPr/>
      <dgm:t>
        <a:bodyPr/>
        <a:lstStyle/>
        <a:p>
          <a:r>
            <a:rPr lang="sv-SE" dirty="0" smtClean="0"/>
            <a:t>Jul</a:t>
          </a:r>
          <a:endParaRPr lang="sv-SE" dirty="0"/>
        </a:p>
      </dgm:t>
    </dgm:pt>
    <dgm:pt modelId="{DD550AD0-F101-453A-81F6-F03B20E034E5}" type="parTrans" cxnId="{AA66130B-A8B8-4F91-84EB-14E0C2F02C5A}">
      <dgm:prSet/>
      <dgm:spPr/>
      <dgm:t>
        <a:bodyPr/>
        <a:lstStyle/>
        <a:p>
          <a:endParaRPr lang="sv-SE"/>
        </a:p>
      </dgm:t>
    </dgm:pt>
    <dgm:pt modelId="{6F5B38CC-D23C-4523-BCB8-AF89AF5C1B2B}" type="sibTrans" cxnId="{AA66130B-A8B8-4F91-84EB-14E0C2F02C5A}">
      <dgm:prSet/>
      <dgm:spPr/>
      <dgm:t>
        <a:bodyPr/>
        <a:lstStyle/>
        <a:p>
          <a:endParaRPr lang="sv-SE"/>
        </a:p>
      </dgm:t>
    </dgm:pt>
    <dgm:pt modelId="{2C95B575-4799-4500-9494-8D790C8935D9}">
      <dgm:prSet phldrT="[Text]"/>
      <dgm:spPr/>
      <dgm:t>
        <a:bodyPr/>
        <a:lstStyle/>
        <a:p>
          <a:r>
            <a:rPr lang="sv-SE" dirty="0" smtClean="0"/>
            <a:t>Aug</a:t>
          </a:r>
          <a:endParaRPr lang="sv-SE" dirty="0"/>
        </a:p>
      </dgm:t>
    </dgm:pt>
    <dgm:pt modelId="{210E977B-398A-4C92-BE1B-B5CD88BB99A7}" type="parTrans" cxnId="{C231FF0E-38F1-4D0F-88DC-918E4243C620}">
      <dgm:prSet/>
      <dgm:spPr/>
      <dgm:t>
        <a:bodyPr/>
        <a:lstStyle/>
        <a:p>
          <a:endParaRPr lang="sv-SE"/>
        </a:p>
      </dgm:t>
    </dgm:pt>
    <dgm:pt modelId="{C3C5E228-9CEC-471C-8E68-7E5F4F5FACB8}" type="sibTrans" cxnId="{C231FF0E-38F1-4D0F-88DC-918E4243C620}">
      <dgm:prSet/>
      <dgm:spPr/>
      <dgm:t>
        <a:bodyPr/>
        <a:lstStyle/>
        <a:p>
          <a:endParaRPr lang="sv-SE"/>
        </a:p>
      </dgm:t>
    </dgm:pt>
    <dgm:pt modelId="{385D82BF-C53F-43DF-964F-06A2E6B374D9}">
      <dgm:prSet phldrT="[Text]"/>
      <dgm:spPr/>
      <dgm:t>
        <a:bodyPr/>
        <a:lstStyle/>
        <a:p>
          <a:r>
            <a:rPr lang="sv-SE" dirty="0" smtClean="0"/>
            <a:t>Sep</a:t>
          </a:r>
          <a:endParaRPr lang="sv-SE" dirty="0"/>
        </a:p>
      </dgm:t>
    </dgm:pt>
    <dgm:pt modelId="{5470447C-D703-47CD-BFB8-8D12707CB5D0}" type="parTrans" cxnId="{91E0B69E-D5B2-4DE7-B058-CE4070D70509}">
      <dgm:prSet/>
      <dgm:spPr/>
      <dgm:t>
        <a:bodyPr/>
        <a:lstStyle/>
        <a:p>
          <a:endParaRPr lang="sv-SE"/>
        </a:p>
      </dgm:t>
    </dgm:pt>
    <dgm:pt modelId="{5CC90728-5553-463C-80EE-C9F1DF94F9B5}" type="sibTrans" cxnId="{91E0B69E-D5B2-4DE7-B058-CE4070D70509}">
      <dgm:prSet/>
      <dgm:spPr/>
      <dgm:t>
        <a:bodyPr/>
        <a:lstStyle/>
        <a:p>
          <a:endParaRPr lang="sv-SE"/>
        </a:p>
      </dgm:t>
    </dgm:pt>
    <dgm:pt modelId="{16AB26A9-6706-47BB-940B-36CF603BDBC2}">
      <dgm:prSet phldrT="[Text]"/>
      <dgm:spPr/>
      <dgm:t>
        <a:bodyPr/>
        <a:lstStyle/>
        <a:p>
          <a:r>
            <a:rPr lang="sv-SE" dirty="0" smtClean="0"/>
            <a:t>Okt</a:t>
          </a:r>
          <a:endParaRPr lang="sv-SE" dirty="0"/>
        </a:p>
      </dgm:t>
    </dgm:pt>
    <dgm:pt modelId="{BB1337D2-5174-4DBD-882C-BE7475D10DA6}" type="parTrans" cxnId="{EECCB1D6-BEBA-4455-A6F1-18064CE94528}">
      <dgm:prSet/>
      <dgm:spPr/>
      <dgm:t>
        <a:bodyPr/>
        <a:lstStyle/>
        <a:p>
          <a:endParaRPr lang="sv-SE"/>
        </a:p>
      </dgm:t>
    </dgm:pt>
    <dgm:pt modelId="{9F171B01-0FC2-47AD-80F6-B4176D6724ED}" type="sibTrans" cxnId="{EECCB1D6-BEBA-4455-A6F1-18064CE94528}">
      <dgm:prSet/>
      <dgm:spPr/>
      <dgm:t>
        <a:bodyPr/>
        <a:lstStyle/>
        <a:p>
          <a:endParaRPr lang="sv-SE"/>
        </a:p>
      </dgm:t>
    </dgm:pt>
    <dgm:pt modelId="{973BAA22-399C-46F5-976C-B513AAF52618}">
      <dgm:prSet phldrT="[Text]"/>
      <dgm:spPr/>
      <dgm:t>
        <a:bodyPr/>
        <a:lstStyle/>
        <a:p>
          <a:r>
            <a:rPr lang="sv-SE" dirty="0" smtClean="0"/>
            <a:t>Nov</a:t>
          </a:r>
          <a:endParaRPr lang="sv-SE" dirty="0"/>
        </a:p>
      </dgm:t>
    </dgm:pt>
    <dgm:pt modelId="{1A355408-6795-47C9-B47F-90DE827DA0CA}" type="parTrans" cxnId="{38BF2865-93BF-4CA5-9E1F-E1523FBBC96C}">
      <dgm:prSet/>
      <dgm:spPr/>
      <dgm:t>
        <a:bodyPr/>
        <a:lstStyle/>
        <a:p>
          <a:endParaRPr lang="sv-SE"/>
        </a:p>
      </dgm:t>
    </dgm:pt>
    <dgm:pt modelId="{3B87D864-1FD0-40AE-88AC-1E2328463753}" type="sibTrans" cxnId="{38BF2865-93BF-4CA5-9E1F-E1523FBBC96C}">
      <dgm:prSet/>
      <dgm:spPr/>
      <dgm:t>
        <a:bodyPr/>
        <a:lstStyle/>
        <a:p>
          <a:endParaRPr lang="sv-SE"/>
        </a:p>
      </dgm:t>
    </dgm:pt>
    <dgm:pt modelId="{B75886AA-DA7C-4DE6-B642-8D39930F0403}" type="pres">
      <dgm:prSet presAssocID="{40C3F06D-62E0-494C-8FD3-F902B02DD906}" presName="Name0" presStyleCnt="0">
        <dgm:presLayoutVars>
          <dgm:dir/>
          <dgm:animLvl val="lvl"/>
          <dgm:resizeHandles val="exact"/>
        </dgm:presLayoutVars>
      </dgm:prSet>
      <dgm:spPr/>
    </dgm:pt>
    <dgm:pt modelId="{F7FA28D3-8BA3-49AB-B99F-AA5DD1CE3E39}" type="pres">
      <dgm:prSet presAssocID="{F8A72B63-2718-4EA0-A42A-D4DB90AD6E7C}" presName="parTxOnly" presStyleLbl="node1" presStyleIdx="0" presStyleCnt="12" custLinFactNeighborX="83326" custLinFactNeighborY="-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CE9151B-3819-49C7-A61E-9835932B67D4}" type="pres">
      <dgm:prSet presAssocID="{55494B52-43CC-4C35-84D8-2FE7977F407F}" presName="parTxOnlySpace" presStyleCnt="0"/>
      <dgm:spPr/>
    </dgm:pt>
    <dgm:pt modelId="{1D9D9E96-3B3E-45C1-A5B7-40F2DA8BDBFB}" type="pres">
      <dgm:prSet presAssocID="{92429186-F541-44AB-88E2-64B4B5A0D244}" presName="parTxOnly" presStyleLbl="node1" presStyleIdx="1" presStyleCnt="12" custLinFactNeighborX="30437" custLinFactNeighborY="-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153A257-1097-4D87-BCAC-4C9B010EE01F}" type="pres">
      <dgm:prSet presAssocID="{DE65652F-8156-4BBD-81B7-019E1B2274DE}" presName="parTxOnlySpace" presStyleCnt="0"/>
      <dgm:spPr/>
    </dgm:pt>
    <dgm:pt modelId="{0BD3D456-073F-40E5-B679-7F1ACD224276}" type="pres">
      <dgm:prSet presAssocID="{11714E56-1930-48C2-BB17-D30EA8E6D705}" presName="parTxOnly" presStyleLbl="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A299AD1-201E-437B-80B1-E873D3289849}" type="pres">
      <dgm:prSet presAssocID="{C8BCD535-D6EA-4C8A-BFAF-7F6523F72F80}" presName="parTxOnlySpace" presStyleCnt="0"/>
      <dgm:spPr/>
    </dgm:pt>
    <dgm:pt modelId="{A31EECC0-6854-4875-8126-C27EFFDF83BD}" type="pres">
      <dgm:prSet presAssocID="{E5E410A7-C72D-40FB-908C-8B2435AF15C0}" presName="parTxOnly" presStyleLbl="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6FE0A3E-1337-4F3E-9A5C-053B5F27D378}" type="pres">
      <dgm:prSet presAssocID="{8934D73F-549A-4AD6-ACE8-B572569FCD58}" presName="parTxOnlySpace" presStyleCnt="0"/>
      <dgm:spPr/>
    </dgm:pt>
    <dgm:pt modelId="{402CBC50-2FCA-4BE1-9E19-4859AFB25B87}" type="pres">
      <dgm:prSet presAssocID="{6BE34939-7BB3-4FD9-AC8C-7B77A0779800}" presName="parTxOnly" presStyleLbl="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73C4278-4D3D-4809-8F71-8ABFE792A032}" type="pres">
      <dgm:prSet presAssocID="{45E0A113-B237-4D82-BB87-ACDFEEA2201C}" presName="parTxOnlySpace" presStyleCnt="0"/>
      <dgm:spPr/>
    </dgm:pt>
    <dgm:pt modelId="{467DEE1A-7BDE-4484-9635-45C0AD8E0037}" type="pres">
      <dgm:prSet presAssocID="{9ED2551E-B42E-4B41-8AB7-059DB257023A}" presName="parTxOnly" presStyleLbl="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F9B5EA5-CEB3-471A-8E5A-450A675018F0}" type="pres">
      <dgm:prSet presAssocID="{511ED5C4-F78D-488D-8967-EF9086A39D65}" presName="parTxOnlySpace" presStyleCnt="0"/>
      <dgm:spPr/>
    </dgm:pt>
    <dgm:pt modelId="{C648EDB5-78C1-4AD3-83CD-44F2FCD9F213}" type="pres">
      <dgm:prSet presAssocID="{456F307C-49B2-4505-A35D-F65DE3F31755}" presName="parTxOnly" presStyleLbl="node1" presStyleIdx="6" presStyleCnt="12" custLinFactNeighborX="-22725" custLinFactNeighborY="-28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3745C23-50B6-4065-AD29-631A6928BF43}" type="pres">
      <dgm:prSet presAssocID="{6F5B38CC-D23C-4523-BCB8-AF89AF5C1B2B}" presName="parTxOnlySpace" presStyleCnt="0"/>
      <dgm:spPr/>
    </dgm:pt>
    <dgm:pt modelId="{45CDB537-F9CF-4890-A6FB-9809B2D59623}" type="pres">
      <dgm:prSet presAssocID="{2C95B575-4799-4500-9494-8D790C8935D9}" presName="parTxOnly" presStyleLbl="node1" presStyleIdx="7" presStyleCnt="12" custLinFactNeighborX="-30323" custLinFactNeighborY="33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0A3A2DC-8E3A-4F65-9EAD-FF7EE0E29CF4}" type="pres">
      <dgm:prSet presAssocID="{C3C5E228-9CEC-471C-8E68-7E5F4F5FACB8}" presName="parTxOnlySpace" presStyleCnt="0"/>
      <dgm:spPr/>
    </dgm:pt>
    <dgm:pt modelId="{93CA771E-370F-4D1D-B69C-3DA09D899D4C}" type="pres">
      <dgm:prSet presAssocID="{385D82BF-C53F-43DF-964F-06A2E6B374D9}" presName="parTxOnly" presStyleLbl="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A4BCE44-2766-410E-9BD7-997F41FDAC33}" type="pres">
      <dgm:prSet presAssocID="{5CC90728-5553-463C-80EE-C9F1DF94F9B5}" presName="parTxOnlySpace" presStyleCnt="0"/>
      <dgm:spPr/>
    </dgm:pt>
    <dgm:pt modelId="{8C168A3C-6D60-4EFB-88E0-DAA433C748CF}" type="pres">
      <dgm:prSet presAssocID="{16AB26A9-6706-47BB-940B-36CF603BDBC2}" presName="parTxOnly" presStyleLbl="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86BD419-1AFB-43CB-9391-A46981988D93}" type="pres">
      <dgm:prSet presAssocID="{9F171B01-0FC2-47AD-80F6-B4176D6724ED}" presName="parTxOnlySpace" presStyleCnt="0"/>
      <dgm:spPr/>
    </dgm:pt>
    <dgm:pt modelId="{B0DC62F6-8AA2-4E72-B2EF-BEE6F43CB233}" type="pres">
      <dgm:prSet presAssocID="{973BAA22-399C-46F5-976C-B513AAF52618}" presName="parTxOnly" presStyleLbl="node1" presStyleIdx="10" presStyleCnt="12" custLinFactNeighborX="-42129" custLinFactNeighborY="-22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1402D19-2E0E-4FFB-8304-8EA080B28FFC}" type="pres">
      <dgm:prSet presAssocID="{3B87D864-1FD0-40AE-88AC-1E2328463753}" presName="parTxOnlySpace" presStyleCnt="0"/>
      <dgm:spPr/>
    </dgm:pt>
    <dgm:pt modelId="{A5BCE5C5-44F9-4061-BC40-2D2D47AC9EEA}" type="pres">
      <dgm:prSet presAssocID="{C3A54744-F64E-41E9-90FC-37F12AF2DB1B}" presName="parTxOnly" presStyleLbl="node1" presStyleIdx="11" presStyleCnt="12" custScaleY="104210" custLinFactNeighborX="-92795" custLinFactNeighborY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60EA828E-F34A-414A-9DD9-45CC5E836B16}" srcId="{40C3F06D-62E0-494C-8FD3-F902B02DD906}" destId="{E5E410A7-C72D-40FB-908C-8B2435AF15C0}" srcOrd="3" destOrd="0" parTransId="{DC5DC49B-2250-4805-92B7-F6611B8D5987}" sibTransId="{8934D73F-549A-4AD6-ACE8-B572569FCD58}"/>
    <dgm:cxn modelId="{9B829D84-6126-4969-8A33-A91C450BB4C1}" type="presOf" srcId="{456F307C-49B2-4505-A35D-F65DE3F31755}" destId="{C648EDB5-78C1-4AD3-83CD-44F2FCD9F213}" srcOrd="0" destOrd="0" presId="urn:microsoft.com/office/officeart/2005/8/layout/chevron1"/>
    <dgm:cxn modelId="{B398386C-0DD3-48C3-AE2F-674E90455CD4}" type="presOf" srcId="{92429186-F541-44AB-88E2-64B4B5A0D244}" destId="{1D9D9E96-3B3E-45C1-A5B7-40F2DA8BDBFB}" srcOrd="0" destOrd="0" presId="urn:microsoft.com/office/officeart/2005/8/layout/chevron1"/>
    <dgm:cxn modelId="{81B659E0-6777-4826-8F6D-3F134155DFA7}" type="presOf" srcId="{40C3F06D-62E0-494C-8FD3-F902B02DD906}" destId="{B75886AA-DA7C-4DE6-B642-8D39930F0403}" srcOrd="0" destOrd="0" presId="urn:microsoft.com/office/officeart/2005/8/layout/chevron1"/>
    <dgm:cxn modelId="{2B5CF153-FC20-4ACB-9505-04580831B556}" type="presOf" srcId="{9ED2551E-B42E-4B41-8AB7-059DB257023A}" destId="{467DEE1A-7BDE-4484-9635-45C0AD8E0037}" srcOrd="0" destOrd="0" presId="urn:microsoft.com/office/officeart/2005/8/layout/chevron1"/>
    <dgm:cxn modelId="{F8080480-5BE3-4688-B7D7-5D293DAE3929}" type="presOf" srcId="{385D82BF-C53F-43DF-964F-06A2E6B374D9}" destId="{93CA771E-370F-4D1D-B69C-3DA09D899D4C}" srcOrd="0" destOrd="0" presId="urn:microsoft.com/office/officeart/2005/8/layout/chevron1"/>
    <dgm:cxn modelId="{C231FF0E-38F1-4D0F-88DC-918E4243C620}" srcId="{40C3F06D-62E0-494C-8FD3-F902B02DD906}" destId="{2C95B575-4799-4500-9494-8D790C8935D9}" srcOrd="7" destOrd="0" parTransId="{210E977B-398A-4C92-BE1B-B5CD88BB99A7}" sibTransId="{C3C5E228-9CEC-471C-8E68-7E5F4F5FACB8}"/>
    <dgm:cxn modelId="{33CD98C8-B445-4A37-9117-FCC4A0354CE6}" type="presOf" srcId="{F8A72B63-2718-4EA0-A42A-D4DB90AD6E7C}" destId="{F7FA28D3-8BA3-49AB-B99F-AA5DD1CE3E39}" srcOrd="0" destOrd="0" presId="urn:microsoft.com/office/officeart/2005/8/layout/chevron1"/>
    <dgm:cxn modelId="{0710B2D5-47BC-400C-A5DB-B32072017A62}" srcId="{40C3F06D-62E0-494C-8FD3-F902B02DD906}" destId="{F8A72B63-2718-4EA0-A42A-D4DB90AD6E7C}" srcOrd="0" destOrd="0" parTransId="{231DB3FC-D655-4534-82D9-22C078FA40E9}" sibTransId="{55494B52-43CC-4C35-84D8-2FE7977F407F}"/>
    <dgm:cxn modelId="{EECCB1D6-BEBA-4455-A6F1-18064CE94528}" srcId="{40C3F06D-62E0-494C-8FD3-F902B02DD906}" destId="{16AB26A9-6706-47BB-940B-36CF603BDBC2}" srcOrd="9" destOrd="0" parTransId="{BB1337D2-5174-4DBD-882C-BE7475D10DA6}" sibTransId="{9F171B01-0FC2-47AD-80F6-B4176D6724ED}"/>
    <dgm:cxn modelId="{91E0B69E-D5B2-4DE7-B058-CE4070D70509}" srcId="{40C3F06D-62E0-494C-8FD3-F902B02DD906}" destId="{385D82BF-C53F-43DF-964F-06A2E6B374D9}" srcOrd="8" destOrd="0" parTransId="{5470447C-D703-47CD-BFB8-8D12707CB5D0}" sibTransId="{5CC90728-5553-463C-80EE-C9F1DF94F9B5}"/>
    <dgm:cxn modelId="{36ABA9C2-D06F-4BDD-85A4-C96BFE9D5D00}" srcId="{40C3F06D-62E0-494C-8FD3-F902B02DD906}" destId="{9ED2551E-B42E-4B41-8AB7-059DB257023A}" srcOrd="5" destOrd="0" parTransId="{753180E1-6AD9-4A06-A5C8-CCCDA10C9DF9}" sibTransId="{511ED5C4-F78D-488D-8967-EF9086A39D65}"/>
    <dgm:cxn modelId="{E925D451-49D0-4EB0-8A86-4026D8FC6E11}" type="presOf" srcId="{11714E56-1930-48C2-BB17-D30EA8E6D705}" destId="{0BD3D456-073F-40E5-B679-7F1ACD224276}" srcOrd="0" destOrd="0" presId="urn:microsoft.com/office/officeart/2005/8/layout/chevron1"/>
    <dgm:cxn modelId="{38BF2865-93BF-4CA5-9E1F-E1523FBBC96C}" srcId="{40C3F06D-62E0-494C-8FD3-F902B02DD906}" destId="{973BAA22-399C-46F5-976C-B513AAF52618}" srcOrd="10" destOrd="0" parTransId="{1A355408-6795-47C9-B47F-90DE827DA0CA}" sibTransId="{3B87D864-1FD0-40AE-88AC-1E2328463753}"/>
    <dgm:cxn modelId="{9FCE69A4-5B84-4997-9285-3A800406EF60}" type="presOf" srcId="{973BAA22-399C-46F5-976C-B513AAF52618}" destId="{B0DC62F6-8AA2-4E72-B2EF-BEE6F43CB233}" srcOrd="0" destOrd="0" presId="urn:microsoft.com/office/officeart/2005/8/layout/chevron1"/>
    <dgm:cxn modelId="{7CB3FB2D-F51F-4B93-A4D0-70A3A6EEA76E}" type="presOf" srcId="{C3A54744-F64E-41E9-90FC-37F12AF2DB1B}" destId="{A5BCE5C5-44F9-4061-BC40-2D2D47AC9EEA}" srcOrd="0" destOrd="0" presId="urn:microsoft.com/office/officeart/2005/8/layout/chevron1"/>
    <dgm:cxn modelId="{9874C789-AD14-4719-9BDD-A0FA66EE4AE9}" type="presOf" srcId="{E5E410A7-C72D-40FB-908C-8B2435AF15C0}" destId="{A31EECC0-6854-4875-8126-C27EFFDF83BD}" srcOrd="0" destOrd="0" presId="urn:microsoft.com/office/officeart/2005/8/layout/chevron1"/>
    <dgm:cxn modelId="{6A53A56B-6654-4C9E-A824-A4344BDB6DBD}" srcId="{40C3F06D-62E0-494C-8FD3-F902B02DD906}" destId="{92429186-F541-44AB-88E2-64B4B5A0D244}" srcOrd="1" destOrd="0" parTransId="{D21ED561-322C-4A21-AAFB-42DC47E3F80C}" sibTransId="{DE65652F-8156-4BBD-81B7-019E1B2274DE}"/>
    <dgm:cxn modelId="{BBCDCE61-64F8-42C2-9E80-7440E3800B60}" srcId="{40C3F06D-62E0-494C-8FD3-F902B02DD906}" destId="{11714E56-1930-48C2-BB17-D30EA8E6D705}" srcOrd="2" destOrd="0" parTransId="{F2190E75-564C-4E1B-B372-B6E5D195A0C1}" sibTransId="{C8BCD535-D6EA-4C8A-BFAF-7F6523F72F80}"/>
    <dgm:cxn modelId="{B8C72CED-988B-492A-BA3B-2AF04A3E7ED2}" srcId="{40C3F06D-62E0-494C-8FD3-F902B02DD906}" destId="{6BE34939-7BB3-4FD9-AC8C-7B77A0779800}" srcOrd="4" destOrd="0" parTransId="{53F8C898-00C1-497C-87F2-D6428B0DAA02}" sibTransId="{45E0A113-B237-4D82-BB87-ACDFEEA2201C}"/>
    <dgm:cxn modelId="{7C709CA5-7DB3-4C0C-9ABD-0AED3E780609}" type="presOf" srcId="{6BE34939-7BB3-4FD9-AC8C-7B77A0779800}" destId="{402CBC50-2FCA-4BE1-9E19-4859AFB25B87}" srcOrd="0" destOrd="0" presId="urn:microsoft.com/office/officeart/2005/8/layout/chevron1"/>
    <dgm:cxn modelId="{AA66130B-A8B8-4F91-84EB-14E0C2F02C5A}" srcId="{40C3F06D-62E0-494C-8FD3-F902B02DD906}" destId="{456F307C-49B2-4505-A35D-F65DE3F31755}" srcOrd="6" destOrd="0" parTransId="{DD550AD0-F101-453A-81F6-F03B20E034E5}" sibTransId="{6F5B38CC-D23C-4523-BCB8-AF89AF5C1B2B}"/>
    <dgm:cxn modelId="{2544690E-CAA5-4E8C-A313-B54CE835C2FF}" srcId="{40C3F06D-62E0-494C-8FD3-F902B02DD906}" destId="{C3A54744-F64E-41E9-90FC-37F12AF2DB1B}" srcOrd="11" destOrd="0" parTransId="{0E98D5C5-E0C2-4105-92E0-FF3535A3ACDB}" sibTransId="{64415F68-CC6F-4E8E-996E-EA5608B6F25A}"/>
    <dgm:cxn modelId="{25B31C54-21FB-4FD0-9A08-1E7928B69EE0}" type="presOf" srcId="{16AB26A9-6706-47BB-940B-36CF603BDBC2}" destId="{8C168A3C-6D60-4EFB-88E0-DAA433C748CF}" srcOrd="0" destOrd="0" presId="urn:microsoft.com/office/officeart/2005/8/layout/chevron1"/>
    <dgm:cxn modelId="{3E1A3C85-D161-47BA-92AD-12644AC96DE9}" type="presOf" srcId="{2C95B575-4799-4500-9494-8D790C8935D9}" destId="{45CDB537-F9CF-4890-A6FB-9809B2D59623}" srcOrd="0" destOrd="0" presId="urn:microsoft.com/office/officeart/2005/8/layout/chevron1"/>
    <dgm:cxn modelId="{64A2815D-1560-42F6-8B4E-C09817800FD8}" type="presParOf" srcId="{B75886AA-DA7C-4DE6-B642-8D39930F0403}" destId="{F7FA28D3-8BA3-49AB-B99F-AA5DD1CE3E39}" srcOrd="0" destOrd="0" presId="urn:microsoft.com/office/officeart/2005/8/layout/chevron1"/>
    <dgm:cxn modelId="{E699C8DB-DAEF-43DE-9144-4DD37C12EB32}" type="presParOf" srcId="{B75886AA-DA7C-4DE6-B642-8D39930F0403}" destId="{ECE9151B-3819-49C7-A61E-9835932B67D4}" srcOrd="1" destOrd="0" presId="urn:microsoft.com/office/officeart/2005/8/layout/chevron1"/>
    <dgm:cxn modelId="{68E878ED-EF3E-4A48-B801-132E0E0AA5EC}" type="presParOf" srcId="{B75886AA-DA7C-4DE6-B642-8D39930F0403}" destId="{1D9D9E96-3B3E-45C1-A5B7-40F2DA8BDBFB}" srcOrd="2" destOrd="0" presId="urn:microsoft.com/office/officeart/2005/8/layout/chevron1"/>
    <dgm:cxn modelId="{886A83C1-17BB-4EBB-98A9-71E19FE4C9CC}" type="presParOf" srcId="{B75886AA-DA7C-4DE6-B642-8D39930F0403}" destId="{A153A257-1097-4D87-BCAC-4C9B010EE01F}" srcOrd="3" destOrd="0" presId="urn:microsoft.com/office/officeart/2005/8/layout/chevron1"/>
    <dgm:cxn modelId="{468160DE-CAE0-40A0-825D-679847B17071}" type="presParOf" srcId="{B75886AA-DA7C-4DE6-B642-8D39930F0403}" destId="{0BD3D456-073F-40E5-B679-7F1ACD224276}" srcOrd="4" destOrd="0" presId="urn:microsoft.com/office/officeart/2005/8/layout/chevron1"/>
    <dgm:cxn modelId="{D38C61FB-BF49-4883-B80F-DAB007889CD4}" type="presParOf" srcId="{B75886AA-DA7C-4DE6-B642-8D39930F0403}" destId="{FA299AD1-201E-437B-80B1-E873D3289849}" srcOrd="5" destOrd="0" presId="urn:microsoft.com/office/officeart/2005/8/layout/chevron1"/>
    <dgm:cxn modelId="{95ABE7D0-5C60-44DF-924F-06CB4705DF53}" type="presParOf" srcId="{B75886AA-DA7C-4DE6-B642-8D39930F0403}" destId="{A31EECC0-6854-4875-8126-C27EFFDF83BD}" srcOrd="6" destOrd="0" presId="urn:microsoft.com/office/officeart/2005/8/layout/chevron1"/>
    <dgm:cxn modelId="{38434792-8A14-409B-996B-584107DCA9B9}" type="presParOf" srcId="{B75886AA-DA7C-4DE6-B642-8D39930F0403}" destId="{C6FE0A3E-1337-4F3E-9A5C-053B5F27D378}" srcOrd="7" destOrd="0" presId="urn:microsoft.com/office/officeart/2005/8/layout/chevron1"/>
    <dgm:cxn modelId="{B4197F70-1DD7-43F4-9D25-2F5958E5E5FD}" type="presParOf" srcId="{B75886AA-DA7C-4DE6-B642-8D39930F0403}" destId="{402CBC50-2FCA-4BE1-9E19-4859AFB25B87}" srcOrd="8" destOrd="0" presId="urn:microsoft.com/office/officeart/2005/8/layout/chevron1"/>
    <dgm:cxn modelId="{F7CAB851-18BF-4404-8897-EA91B2F9709D}" type="presParOf" srcId="{B75886AA-DA7C-4DE6-B642-8D39930F0403}" destId="{573C4278-4D3D-4809-8F71-8ABFE792A032}" srcOrd="9" destOrd="0" presId="urn:microsoft.com/office/officeart/2005/8/layout/chevron1"/>
    <dgm:cxn modelId="{65A170C6-4FBC-4D4A-B837-2E0353017213}" type="presParOf" srcId="{B75886AA-DA7C-4DE6-B642-8D39930F0403}" destId="{467DEE1A-7BDE-4484-9635-45C0AD8E0037}" srcOrd="10" destOrd="0" presId="urn:microsoft.com/office/officeart/2005/8/layout/chevron1"/>
    <dgm:cxn modelId="{1ADA0946-F9C4-4CCA-B57C-079404B2EB58}" type="presParOf" srcId="{B75886AA-DA7C-4DE6-B642-8D39930F0403}" destId="{DF9B5EA5-CEB3-471A-8E5A-450A675018F0}" srcOrd="11" destOrd="0" presId="urn:microsoft.com/office/officeart/2005/8/layout/chevron1"/>
    <dgm:cxn modelId="{F44E25D2-7E7B-4AA4-8CFC-2E822045EF5F}" type="presParOf" srcId="{B75886AA-DA7C-4DE6-B642-8D39930F0403}" destId="{C648EDB5-78C1-4AD3-83CD-44F2FCD9F213}" srcOrd="12" destOrd="0" presId="urn:microsoft.com/office/officeart/2005/8/layout/chevron1"/>
    <dgm:cxn modelId="{27B35726-DC26-4126-AF40-3F7ADDB22EBD}" type="presParOf" srcId="{B75886AA-DA7C-4DE6-B642-8D39930F0403}" destId="{53745C23-50B6-4065-AD29-631A6928BF43}" srcOrd="13" destOrd="0" presId="urn:microsoft.com/office/officeart/2005/8/layout/chevron1"/>
    <dgm:cxn modelId="{A7C0E357-50B0-4E72-9CC9-D0CAF2E6C699}" type="presParOf" srcId="{B75886AA-DA7C-4DE6-B642-8D39930F0403}" destId="{45CDB537-F9CF-4890-A6FB-9809B2D59623}" srcOrd="14" destOrd="0" presId="urn:microsoft.com/office/officeart/2005/8/layout/chevron1"/>
    <dgm:cxn modelId="{9FE5528E-B893-4ABE-B811-1FC94AC90529}" type="presParOf" srcId="{B75886AA-DA7C-4DE6-B642-8D39930F0403}" destId="{80A3A2DC-8E3A-4F65-9EAD-FF7EE0E29CF4}" srcOrd="15" destOrd="0" presId="urn:microsoft.com/office/officeart/2005/8/layout/chevron1"/>
    <dgm:cxn modelId="{F970A514-057C-4F9C-8C68-665E16A17AC8}" type="presParOf" srcId="{B75886AA-DA7C-4DE6-B642-8D39930F0403}" destId="{93CA771E-370F-4D1D-B69C-3DA09D899D4C}" srcOrd="16" destOrd="0" presId="urn:microsoft.com/office/officeart/2005/8/layout/chevron1"/>
    <dgm:cxn modelId="{6452FA9F-2D95-42E1-A44A-7E99CAF1D8EE}" type="presParOf" srcId="{B75886AA-DA7C-4DE6-B642-8D39930F0403}" destId="{3A4BCE44-2766-410E-9BD7-997F41FDAC33}" srcOrd="17" destOrd="0" presId="urn:microsoft.com/office/officeart/2005/8/layout/chevron1"/>
    <dgm:cxn modelId="{04D0789F-4FDC-4E8E-A843-61A13EC5878D}" type="presParOf" srcId="{B75886AA-DA7C-4DE6-B642-8D39930F0403}" destId="{8C168A3C-6D60-4EFB-88E0-DAA433C748CF}" srcOrd="18" destOrd="0" presId="urn:microsoft.com/office/officeart/2005/8/layout/chevron1"/>
    <dgm:cxn modelId="{59D397F7-A436-4884-A9C9-D05C38CF0D3D}" type="presParOf" srcId="{B75886AA-DA7C-4DE6-B642-8D39930F0403}" destId="{C86BD419-1AFB-43CB-9391-A46981988D93}" srcOrd="19" destOrd="0" presId="urn:microsoft.com/office/officeart/2005/8/layout/chevron1"/>
    <dgm:cxn modelId="{2FB800F5-E890-4C20-A38D-02ADB25C618D}" type="presParOf" srcId="{B75886AA-DA7C-4DE6-B642-8D39930F0403}" destId="{B0DC62F6-8AA2-4E72-B2EF-BEE6F43CB233}" srcOrd="20" destOrd="0" presId="urn:microsoft.com/office/officeart/2005/8/layout/chevron1"/>
    <dgm:cxn modelId="{721CEF66-152D-433C-9FCE-ED80FCD29CE7}" type="presParOf" srcId="{B75886AA-DA7C-4DE6-B642-8D39930F0403}" destId="{01402D19-2E0E-4FFB-8304-8EA080B28FFC}" srcOrd="21" destOrd="0" presId="urn:microsoft.com/office/officeart/2005/8/layout/chevron1"/>
    <dgm:cxn modelId="{3AE22C9F-D9DF-4C04-A1C5-978064760220}" type="presParOf" srcId="{B75886AA-DA7C-4DE6-B642-8D39930F0403}" destId="{A5BCE5C5-44F9-4061-BC40-2D2D47AC9EEA}" srcOrd="2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A28D3-8BA3-49AB-B99F-AA5DD1CE3E39}">
      <dsp:nvSpPr>
        <dsp:cNvPr id="0" name=""/>
        <dsp:cNvSpPr/>
      </dsp:nvSpPr>
      <dsp:spPr>
        <a:xfrm>
          <a:off x="65929" y="477819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Jan</a:t>
          </a:r>
          <a:endParaRPr lang="sv-SE" sz="1500" kern="1200" dirty="0"/>
        </a:p>
      </dsp:txBody>
      <dsp:txXfrm>
        <a:off x="216818" y="477819"/>
        <a:ext cx="452668" cy="301778"/>
      </dsp:txXfrm>
    </dsp:sp>
    <dsp:sp modelId="{1D9D9E96-3B3E-45C1-A5B7-40F2DA8BDBFB}">
      <dsp:nvSpPr>
        <dsp:cNvPr id="0" name=""/>
        <dsp:cNvSpPr/>
      </dsp:nvSpPr>
      <dsp:spPr>
        <a:xfrm>
          <a:off x="705029" y="478700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Feb</a:t>
          </a:r>
          <a:endParaRPr lang="sv-SE" sz="1500" kern="1200" dirty="0"/>
        </a:p>
      </dsp:txBody>
      <dsp:txXfrm>
        <a:off x="855918" y="478700"/>
        <a:ext cx="452668" cy="301778"/>
      </dsp:txXfrm>
    </dsp:sp>
    <dsp:sp modelId="{0BD3D456-073F-40E5-B679-7F1ACD224276}">
      <dsp:nvSpPr>
        <dsp:cNvPr id="0" name=""/>
        <dsp:cNvSpPr/>
      </dsp:nvSpPr>
      <dsp:spPr>
        <a:xfrm>
          <a:off x="1361068" y="480384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Mar</a:t>
          </a:r>
          <a:endParaRPr lang="sv-SE" sz="1500" kern="1200" dirty="0"/>
        </a:p>
      </dsp:txBody>
      <dsp:txXfrm>
        <a:off x="1511957" y="480384"/>
        <a:ext cx="452668" cy="301778"/>
      </dsp:txXfrm>
    </dsp:sp>
    <dsp:sp modelId="{A31EECC0-6854-4875-8126-C27EFFDF83BD}">
      <dsp:nvSpPr>
        <dsp:cNvPr id="0" name=""/>
        <dsp:cNvSpPr/>
      </dsp:nvSpPr>
      <dsp:spPr>
        <a:xfrm>
          <a:off x="2040070" y="480384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Apr</a:t>
          </a:r>
          <a:endParaRPr lang="sv-SE" sz="1500" kern="1200" dirty="0"/>
        </a:p>
      </dsp:txBody>
      <dsp:txXfrm>
        <a:off x="2190959" y="480384"/>
        <a:ext cx="452668" cy="301778"/>
      </dsp:txXfrm>
    </dsp:sp>
    <dsp:sp modelId="{402CBC50-2FCA-4BE1-9E19-4859AFB25B87}">
      <dsp:nvSpPr>
        <dsp:cNvPr id="0" name=""/>
        <dsp:cNvSpPr/>
      </dsp:nvSpPr>
      <dsp:spPr>
        <a:xfrm>
          <a:off x="2719073" y="480384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Maj</a:t>
          </a:r>
          <a:endParaRPr lang="sv-SE" sz="1500" kern="1200" dirty="0"/>
        </a:p>
      </dsp:txBody>
      <dsp:txXfrm>
        <a:off x="2869962" y="480384"/>
        <a:ext cx="452668" cy="301778"/>
      </dsp:txXfrm>
    </dsp:sp>
    <dsp:sp modelId="{467DEE1A-7BDE-4484-9635-45C0AD8E0037}">
      <dsp:nvSpPr>
        <dsp:cNvPr id="0" name=""/>
        <dsp:cNvSpPr/>
      </dsp:nvSpPr>
      <dsp:spPr>
        <a:xfrm>
          <a:off x="3398075" y="480384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Jun</a:t>
          </a:r>
          <a:endParaRPr lang="sv-SE" sz="1500" kern="1200" dirty="0"/>
        </a:p>
      </dsp:txBody>
      <dsp:txXfrm>
        <a:off x="3548964" y="480384"/>
        <a:ext cx="452668" cy="301778"/>
      </dsp:txXfrm>
    </dsp:sp>
    <dsp:sp modelId="{C648EDB5-78C1-4AD3-83CD-44F2FCD9F213}">
      <dsp:nvSpPr>
        <dsp:cNvPr id="0" name=""/>
        <dsp:cNvSpPr/>
      </dsp:nvSpPr>
      <dsp:spPr>
        <a:xfrm>
          <a:off x="4059932" y="471889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Jul</a:t>
          </a:r>
          <a:endParaRPr lang="sv-SE" sz="1500" kern="1200" dirty="0"/>
        </a:p>
      </dsp:txBody>
      <dsp:txXfrm>
        <a:off x="4210821" y="471889"/>
        <a:ext cx="452668" cy="301778"/>
      </dsp:txXfrm>
    </dsp:sp>
    <dsp:sp modelId="{45CDB537-F9CF-4890-A6FB-9809B2D59623}">
      <dsp:nvSpPr>
        <dsp:cNvPr id="0" name=""/>
        <dsp:cNvSpPr/>
      </dsp:nvSpPr>
      <dsp:spPr>
        <a:xfrm>
          <a:off x="4733202" y="490608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Aug</a:t>
          </a:r>
          <a:endParaRPr lang="sv-SE" sz="1500" kern="1200" dirty="0"/>
        </a:p>
      </dsp:txBody>
      <dsp:txXfrm>
        <a:off x="4884091" y="490608"/>
        <a:ext cx="452668" cy="301778"/>
      </dsp:txXfrm>
    </dsp:sp>
    <dsp:sp modelId="{93CA771E-370F-4D1D-B69C-3DA09D899D4C}">
      <dsp:nvSpPr>
        <dsp:cNvPr id="0" name=""/>
        <dsp:cNvSpPr/>
      </dsp:nvSpPr>
      <dsp:spPr>
        <a:xfrm>
          <a:off x="5435082" y="480384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Sep</a:t>
          </a:r>
          <a:endParaRPr lang="sv-SE" sz="1500" kern="1200" dirty="0"/>
        </a:p>
      </dsp:txBody>
      <dsp:txXfrm>
        <a:off x="5585971" y="480384"/>
        <a:ext cx="452668" cy="301778"/>
      </dsp:txXfrm>
    </dsp:sp>
    <dsp:sp modelId="{8C168A3C-6D60-4EFB-88E0-DAA433C748CF}">
      <dsp:nvSpPr>
        <dsp:cNvPr id="0" name=""/>
        <dsp:cNvSpPr/>
      </dsp:nvSpPr>
      <dsp:spPr>
        <a:xfrm>
          <a:off x="6114084" y="480384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Okt</a:t>
          </a:r>
          <a:endParaRPr lang="sv-SE" sz="1500" kern="1200" dirty="0"/>
        </a:p>
      </dsp:txBody>
      <dsp:txXfrm>
        <a:off x="6264973" y="480384"/>
        <a:ext cx="452668" cy="301778"/>
      </dsp:txXfrm>
    </dsp:sp>
    <dsp:sp modelId="{B0DC62F6-8AA2-4E72-B2EF-BEE6F43CB233}">
      <dsp:nvSpPr>
        <dsp:cNvPr id="0" name=""/>
        <dsp:cNvSpPr/>
      </dsp:nvSpPr>
      <dsp:spPr>
        <a:xfrm>
          <a:off x="6761302" y="473446"/>
          <a:ext cx="754446" cy="301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Nov</a:t>
          </a:r>
          <a:endParaRPr lang="sv-SE" sz="1500" kern="1200" dirty="0"/>
        </a:p>
      </dsp:txBody>
      <dsp:txXfrm>
        <a:off x="6912191" y="473446"/>
        <a:ext cx="452668" cy="301778"/>
      </dsp:txXfrm>
    </dsp:sp>
    <dsp:sp modelId="{A5BCE5C5-44F9-4061-BC40-2D2D47AC9EEA}">
      <dsp:nvSpPr>
        <dsp:cNvPr id="0" name=""/>
        <dsp:cNvSpPr/>
      </dsp:nvSpPr>
      <dsp:spPr>
        <a:xfrm>
          <a:off x="7402080" y="474068"/>
          <a:ext cx="754446" cy="3144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Dec</a:t>
          </a:r>
          <a:endParaRPr lang="sv-SE" sz="1500" kern="1200" dirty="0"/>
        </a:p>
      </dsp:txBody>
      <dsp:txXfrm>
        <a:off x="7559322" y="474068"/>
        <a:ext cx="439963" cy="314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9CD7-9FE5-429F-B9E0-AA1946CCC9BD}" type="datetimeFigureOut">
              <a:rPr lang="sv-SE" smtClean="0"/>
              <a:t>2019-10-22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188-90C9-4DE2-9CC5-BA3A554B76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3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973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60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34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43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9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5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1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1231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50"/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pic>
        <p:nvPicPr>
          <p:cNvPr id="5" name="107192D2-3778-4ECE-8BEC-1F42874D3F29" descr="759C4F0E-5528-4626-A835-687661AA8F96@familjenpange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60000"/>
            <a:ext cx="117381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2998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850" b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93976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833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5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sv-SE" dirty="0" smtClean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5423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285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Avsnittsrubrik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550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2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781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831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Bildtext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184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endParaRPr lang="sv-SE"/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418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888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581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81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89073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32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4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Avsnittsrubrik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335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727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sv-SE" smtClean="0"/>
              <a:t>Klicka på ikonen för att lägga till ett diagram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499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Bildtext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91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/>
          <p:cNvCxnSpPr/>
          <p:nvPr userDrawn="1"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1" r:id="rId5"/>
    <p:sldLayoutId id="2147483662" r:id="rId6"/>
    <p:sldLayoutId id="2147483652" r:id="rId7"/>
    <p:sldLayoutId id="2147483665" r:id="rId8"/>
    <p:sldLayoutId id="2147483663" r:id="rId9"/>
    <p:sldLayoutId id="2147483664" r:id="rId10"/>
    <p:sldLayoutId id="2147483653" r:id="rId11"/>
    <p:sldLayoutId id="2147483654" r:id="rId12"/>
    <p:sldLayoutId id="2147483655" r:id="rId13"/>
  </p:sldLayoutIdLs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  <p15:guide id="5" pos="3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60000"/>
            <a:ext cx="117381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2D44CBEE-E6DE-47E3-981B-80C11ECF5B1C}" type="datetimeFigureOut">
              <a:rPr lang="sv-SE" smtClean="0"/>
              <a:pPr/>
              <a:t>2019-10-22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27000" rtlCol="0" anchor="ctr" anchorCtr="0">
            <a:noAutofit/>
          </a:bodyPr>
          <a:lstStyle/>
          <a:p>
            <a:r>
              <a:rPr lang="sv-S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  <a:endParaRPr lang="sv-S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/>
          <p:cNvCxnSpPr/>
          <p:nvPr userDrawn="1"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68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16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1125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094">
          <p15:clr>
            <a:srgbClr val="F26B43"/>
          </p15:clr>
        </p15:guide>
        <p15:guide id="4" orient="horz" pos="1480">
          <p15:clr>
            <a:srgbClr val="F26B43"/>
          </p15:clr>
        </p15:guide>
        <p15:guide id="5" pos="5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00538" y="1123572"/>
            <a:ext cx="8543462" cy="2106808"/>
          </a:xfrm>
        </p:spPr>
        <p:txBody>
          <a:bodyPr/>
          <a:lstStyle/>
          <a:p>
            <a:r>
              <a:rPr lang="da-DK" sz="3200" dirty="0" smtClean="0"/>
              <a:t>Budgetupptakt</a:t>
            </a:r>
            <a:br>
              <a:rPr lang="da-DK" sz="3200" dirty="0" smtClean="0"/>
            </a:br>
            <a:r>
              <a:rPr lang="da-DK" sz="3200" dirty="0" smtClean="0"/>
              <a:t>2019-09-05 </a:t>
            </a:r>
            <a:r>
              <a:rPr lang="da-DK" sz="800" dirty="0" smtClean="0"/>
              <a:t>– LKP inlagd 2019-09-16</a:t>
            </a:r>
            <a:r>
              <a:rPr lang="da-DK" sz="3200" dirty="0" smtClean="0"/>
              <a:t/>
            </a:r>
            <a:br>
              <a:rPr lang="da-DK" sz="3200" dirty="0" smtClean="0"/>
            </a:br>
            <a:r>
              <a:rPr lang="da-DK" sz="1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da-DK" sz="1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da-DK" sz="10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a-DK" sz="3200" dirty="0" smtClean="0">
                <a:solidFill>
                  <a:srgbClr val="0070C0"/>
                </a:solidFill>
              </a:rPr>
              <a:t>Välkomna!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3" name="Platshållare för bild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926" b="169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1500" y="377998"/>
            <a:ext cx="8910900" cy="6098399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 smtClean="0"/>
              <a:t>Budgetanvisningar, </a:t>
            </a:r>
            <a:r>
              <a:rPr lang="sv-SE" sz="1100" b="0" dirty="0" smtClean="0"/>
              <a:t>Dnr MIUN 2019/1613</a:t>
            </a:r>
            <a:br>
              <a:rPr lang="sv-SE" sz="1100" b="0" dirty="0" smtClean="0"/>
            </a:br>
            <a:r>
              <a:rPr lang="sv-SE" sz="1100" b="0" dirty="0"/>
              <a:t/>
            </a:r>
            <a:br>
              <a:rPr lang="sv-SE" sz="1100" b="0" dirty="0"/>
            </a:br>
            <a:r>
              <a:rPr lang="sv-SE" sz="1100" b="0" dirty="0" smtClean="0"/>
              <a:t>					</a:t>
            </a:r>
            <a:br>
              <a:rPr lang="sv-SE" sz="1100" b="0" dirty="0" smtClean="0"/>
            </a:br>
            <a:r>
              <a:rPr lang="sv-SE" sz="1100" b="0" dirty="0"/>
              <a:t/>
            </a:r>
            <a:br>
              <a:rPr lang="sv-SE" sz="1100" b="0" dirty="0"/>
            </a:br>
            <a:r>
              <a:rPr lang="sv-SE" sz="1100" b="0" dirty="0" smtClean="0"/>
              <a:t>				</a:t>
            </a:r>
            <a:br>
              <a:rPr lang="sv-SE" sz="1100" b="0" dirty="0" smtClean="0"/>
            </a:br>
            <a:r>
              <a:rPr lang="sv-SE" sz="1100" b="0" dirty="0"/>
              <a:t>	</a:t>
            </a:r>
            <a:r>
              <a:rPr lang="sv-SE" sz="1100" b="0" dirty="0" smtClean="0"/>
              <a:t>				</a:t>
            </a:r>
            <a:br>
              <a:rPr lang="sv-SE" sz="1100" b="0" dirty="0" smtClean="0"/>
            </a:br>
            <a:r>
              <a:rPr lang="sv-SE" sz="1100" b="0" dirty="0"/>
              <a:t>	</a:t>
            </a:r>
            <a:r>
              <a:rPr lang="sv-SE" sz="1100" b="0" dirty="0" smtClean="0"/>
              <a:t>				</a:t>
            </a:r>
            <a:r>
              <a:rPr lang="sv-SE" sz="1100" b="0" dirty="0" smtClean="0">
                <a:solidFill>
                  <a:srgbClr val="FF0000"/>
                </a:solidFill>
              </a:rPr>
              <a:t>Nyheter, att tänka på</a:t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/>
            </a:r>
            <a:br>
              <a:rPr lang="sv-SE" sz="1100" b="0" dirty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>	</a:t>
            </a:r>
            <a:r>
              <a:rPr lang="sv-SE" sz="1100" b="0" dirty="0" smtClean="0">
                <a:solidFill>
                  <a:srgbClr val="FF0000"/>
                </a:solidFill>
              </a:rPr>
              <a:t>				</a:t>
            </a:r>
            <a:r>
              <a:rPr lang="sv-SE" sz="1100" b="0" dirty="0" smtClean="0">
                <a:solidFill>
                  <a:srgbClr val="0070C0"/>
                </a:solidFill>
              </a:rPr>
              <a:t>GU anslag mot produktion HST, HPR, men maximalt mot tak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FO anslag mot budgetram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Samfinansiering bidrag UTB till </a:t>
            </a:r>
            <a:r>
              <a:rPr lang="sv-SE" sz="1100" b="0" dirty="0" err="1" smtClean="0">
                <a:solidFill>
                  <a:srgbClr val="0070C0"/>
                </a:solidFill>
              </a:rPr>
              <a:t>Utb</a:t>
            </a:r>
            <a:r>
              <a:rPr lang="sv-SE" sz="1100" b="0" dirty="0" smtClean="0">
                <a:solidFill>
                  <a:srgbClr val="0070C0"/>
                </a:solidFill>
              </a:rPr>
              <a:t>, FO till Fo, sep 9-konton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</a:t>
            </a:r>
            <a:r>
              <a:rPr lang="sv-SE" sz="1100" b="0" dirty="0" err="1" smtClean="0">
                <a:solidFill>
                  <a:srgbClr val="0070C0"/>
                </a:solidFill>
              </a:rPr>
              <a:t>Miun´s</a:t>
            </a:r>
            <a:r>
              <a:rPr lang="sv-SE" sz="1100" b="0" dirty="0" smtClean="0">
                <a:solidFill>
                  <a:srgbClr val="0070C0"/>
                </a:solidFill>
              </a:rPr>
              <a:t> slutliga anslag 20/9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Resultatpåverkan. 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</a:t>
            </a: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IB för FO om tilldelade anslag </a:t>
            </a:r>
            <a:r>
              <a:rPr lang="sv-SE" sz="1100" b="0" dirty="0" err="1" smtClean="0">
                <a:solidFill>
                  <a:srgbClr val="0070C0"/>
                </a:solidFill>
              </a:rPr>
              <a:t>fg</a:t>
            </a:r>
            <a:r>
              <a:rPr lang="sv-SE" sz="1100" b="0" dirty="0" smtClean="0">
                <a:solidFill>
                  <a:srgbClr val="0070C0"/>
                </a:solidFill>
              </a:rPr>
              <a:t> år</a:t>
            </a:r>
            <a:r>
              <a:rPr lang="sv-SE" sz="1100" b="0" dirty="0" smtClean="0">
                <a:solidFill>
                  <a:srgbClr val="FF0000"/>
                </a:solidFill>
              </a:rPr>
              <a:t/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/>
            </a:r>
            <a:br>
              <a:rPr lang="sv-SE" sz="1100" b="0" dirty="0">
                <a:solidFill>
                  <a:srgbClr val="FF0000"/>
                </a:solidFill>
              </a:rPr>
            </a:br>
            <a:r>
              <a:rPr lang="sv-SE" sz="1100" b="0" dirty="0" smtClean="0">
                <a:solidFill>
                  <a:srgbClr val="FF0000"/>
                </a:solidFill>
              </a:rPr>
              <a:t>					Pågående projekt resultatpåverkan = 0. Avslutade </a:t>
            </a:r>
            <a:r>
              <a:rPr lang="sv-SE" sz="1100" b="0" dirty="0" err="1" smtClean="0">
                <a:solidFill>
                  <a:srgbClr val="FF0000"/>
                </a:solidFill>
              </a:rPr>
              <a:t>ev</a:t>
            </a:r>
            <a:r>
              <a:rPr lang="sv-SE" sz="1100" b="0" dirty="0" smtClean="0">
                <a:solidFill>
                  <a:srgbClr val="FF0000"/>
                </a:solidFill>
              </a:rPr>
              <a:t> </a:t>
            </a:r>
            <a:r>
              <a:rPr lang="sv-SE" sz="1100" b="0" dirty="0" err="1" smtClean="0">
                <a:solidFill>
                  <a:srgbClr val="FF0000"/>
                </a:solidFill>
              </a:rPr>
              <a:t>res.påv</a:t>
            </a:r>
            <a:r>
              <a:rPr lang="sv-SE" sz="1100" b="0" dirty="0" smtClean="0">
                <a:solidFill>
                  <a:srgbClr val="FF0000"/>
                </a:solidFill>
              </a:rPr>
              <a:t/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/>
            </a:r>
            <a:br>
              <a:rPr lang="sv-SE" sz="1100" b="0" dirty="0">
                <a:solidFill>
                  <a:srgbClr val="FF0000"/>
                </a:solidFill>
              </a:rPr>
            </a:br>
            <a:r>
              <a:rPr lang="sv-SE" sz="1100" b="0" dirty="0" smtClean="0">
                <a:solidFill>
                  <a:srgbClr val="FF0000"/>
                </a:solidFill>
              </a:rPr>
              <a:t>					</a:t>
            </a:r>
            <a:r>
              <a:rPr lang="sv-SE" sz="1100" b="0" dirty="0" smtClean="0">
                <a:solidFill>
                  <a:srgbClr val="0070C0"/>
                </a:solidFill>
              </a:rPr>
              <a:t>Resultatpåverkan samt IB om tilldelade medel </a:t>
            </a:r>
            <a:r>
              <a:rPr lang="sv-SE" sz="1100" b="0" dirty="0" err="1" smtClean="0">
                <a:solidFill>
                  <a:srgbClr val="0070C0"/>
                </a:solidFill>
              </a:rPr>
              <a:t>fg</a:t>
            </a:r>
            <a:r>
              <a:rPr lang="sv-SE" sz="1100" b="0" dirty="0" smtClean="0">
                <a:solidFill>
                  <a:srgbClr val="0070C0"/>
                </a:solidFill>
              </a:rPr>
              <a:t> år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/>
            </a:r>
            <a:br>
              <a:rPr lang="sv-SE" sz="1100" b="0" dirty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 </a:t>
            </a:r>
            <a:r>
              <a:rPr lang="sv-SE" sz="1100" b="0" dirty="0" smtClean="0">
                <a:solidFill>
                  <a:srgbClr val="FF0000"/>
                </a:solidFill>
              </a:rPr>
              <a:t>Löner i nuvarande pris – uppräknas i Hypergene för 2020</a:t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/>
            </a:r>
            <a:br>
              <a:rPr lang="sv-SE" sz="1100" b="0" dirty="0">
                <a:solidFill>
                  <a:srgbClr val="FF0000"/>
                </a:solidFill>
              </a:rPr>
            </a:br>
            <a:r>
              <a:rPr lang="sv-SE" sz="1100" b="0" dirty="0" smtClean="0">
                <a:solidFill>
                  <a:srgbClr val="FF0000"/>
                </a:solidFill>
              </a:rPr>
              <a:t>					</a:t>
            </a:r>
            <a:r>
              <a:rPr lang="sv-SE" sz="1100" b="0" dirty="0" smtClean="0">
                <a:solidFill>
                  <a:srgbClr val="0070C0"/>
                </a:solidFill>
              </a:rPr>
              <a:t>Kontor triggas med </a:t>
            </a:r>
            <a:r>
              <a:rPr lang="sv-SE" sz="1100" b="0" dirty="0" err="1" smtClean="0">
                <a:solidFill>
                  <a:srgbClr val="0070C0"/>
                </a:solidFill>
              </a:rPr>
              <a:t>nuv</a:t>
            </a:r>
            <a:r>
              <a:rPr lang="sv-SE" sz="1100" b="0" dirty="0" smtClean="0">
                <a:solidFill>
                  <a:srgbClr val="0070C0"/>
                </a:solidFill>
              </a:rPr>
              <a:t> %. Slutlig 2020 i bokföring o prognos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Budgetvärden övriga lokaler se bilaga 3a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/>
            </a:r>
            <a:br>
              <a:rPr lang="sv-SE" sz="1100" b="0" dirty="0">
                <a:solidFill>
                  <a:srgbClr val="0070C0"/>
                </a:solidFill>
              </a:rPr>
            </a:br>
            <a:r>
              <a:rPr lang="sv-SE" sz="1100" b="0" dirty="0" smtClean="0">
                <a:solidFill>
                  <a:srgbClr val="0070C0"/>
                </a:solidFill>
              </a:rPr>
              <a:t>					</a:t>
            </a:r>
            <a:r>
              <a:rPr lang="sv-SE" sz="1100" b="0" dirty="0" smtClean="0">
                <a:solidFill>
                  <a:srgbClr val="FF0000"/>
                </a:solidFill>
              </a:rPr>
              <a:t>Detaljerad info vissa kostnadsslag</a:t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 smtClean="0">
                <a:solidFill>
                  <a:srgbClr val="FF0000"/>
                </a:solidFill>
              </a:rPr>
              <a:t/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>	</a:t>
            </a:r>
            <a:r>
              <a:rPr lang="sv-SE" sz="1100" b="0" dirty="0" smtClean="0">
                <a:solidFill>
                  <a:srgbClr val="FF0000"/>
                </a:solidFill>
              </a:rPr>
              <a:t>				</a:t>
            </a:r>
            <a:r>
              <a:rPr lang="sv-SE" sz="1100" b="0" dirty="0" smtClean="0">
                <a:solidFill>
                  <a:srgbClr val="0070C0"/>
                </a:solidFill>
              </a:rPr>
              <a:t>Definition investeringar</a:t>
            </a:r>
            <a:r>
              <a:rPr lang="sv-SE" sz="1100" b="0" dirty="0" smtClean="0">
                <a:solidFill>
                  <a:srgbClr val="FF0000"/>
                </a:solidFill>
              </a:rPr>
              <a:t/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>	</a:t>
            </a:r>
            <a:r>
              <a:rPr lang="sv-SE" sz="1100" b="0" dirty="0" smtClean="0">
                <a:solidFill>
                  <a:srgbClr val="FF0000"/>
                </a:solidFill>
              </a:rPr>
              <a:t>				</a:t>
            </a:r>
            <a:r>
              <a:rPr lang="sv-SE" sz="1100" b="0" dirty="0" smtClean="0">
                <a:solidFill>
                  <a:srgbClr val="0070C0"/>
                </a:solidFill>
              </a:rPr>
              <a:t>Befintliga investeringar t o m aug 2019 inlästa. </a:t>
            </a:r>
            <a:r>
              <a:rPr lang="sv-SE" sz="1100" b="0" dirty="0">
                <a:solidFill>
                  <a:srgbClr val="0070C0"/>
                </a:solidFill>
              </a:rPr>
              <a:t/>
            </a:r>
            <a:br>
              <a:rPr lang="sv-SE" sz="1100" b="0" dirty="0">
                <a:solidFill>
                  <a:srgbClr val="0070C0"/>
                </a:solidFill>
              </a:rPr>
            </a:br>
            <a:r>
              <a:rPr lang="sv-SE" sz="1100" b="0" dirty="0" smtClean="0">
                <a:solidFill>
                  <a:srgbClr val="0070C0"/>
                </a:solidFill>
              </a:rPr>
              <a:t>					Lägg till resterande hösten 2019 samt nyinvesteringar 2020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Separat flerårsprognos 2021-2024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/>
            </a:r>
            <a:br>
              <a:rPr lang="sv-SE" sz="1100" b="0" dirty="0">
                <a:solidFill>
                  <a:srgbClr val="0070C0"/>
                </a:solidFill>
              </a:rPr>
            </a:br>
            <a:r>
              <a:rPr lang="sv-SE" sz="1100" b="0" dirty="0" smtClean="0">
                <a:solidFill>
                  <a:srgbClr val="0070C0"/>
                </a:solidFill>
              </a:rPr>
              <a:t>					  </a:t>
            </a:r>
            <a:r>
              <a:rPr lang="sv-SE" sz="1100" b="0" dirty="0" smtClean="0">
                <a:solidFill>
                  <a:srgbClr val="FF0000"/>
                </a:solidFill>
              </a:rPr>
              <a:t>Samma belopp anges för både erhållet samt </a:t>
            </a:r>
            <a:r>
              <a:rPr lang="sv-SE" sz="1100" b="0" dirty="0" err="1" smtClean="0">
                <a:solidFill>
                  <a:srgbClr val="FF0000"/>
                </a:solidFill>
              </a:rPr>
              <a:t>utbet</a:t>
            </a:r>
            <a:r>
              <a:rPr lang="sv-SE" sz="1100" b="0" dirty="0" smtClean="0">
                <a:solidFill>
                  <a:srgbClr val="FF0000"/>
                </a:solidFill>
              </a:rPr>
              <a:t>/lämnade</a:t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>	</a:t>
            </a:r>
            <a:r>
              <a:rPr lang="sv-SE" sz="1100" b="0" dirty="0" smtClean="0">
                <a:solidFill>
                  <a:srgbClr val="FF0000"/>
                </a:solidFill>
              </a:rPr>
              <a:t>	</a:t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>	</a:t>
            </a:r>
            <a:r>
              <a:rPr lang="sv-SE" sz="1100" b="0" dirty="0" smtClean="0">
                <a:solidFill>
                  <a:srgbClr val="FF0000"/>
                </a:solidFill>
              </a:rPr>
              <a:t>				  </a:t>
            </a:r>
            <a:r>
              <a:rPr lang="sv-SE" sz="1100" b="0" dirty="0" smtClean="0">
                <a:solidFill>
                  <a:srgbClr val="0070C0"/>
                </a:solidFill>
              </a:rPr>
              <a:t>Beskriver var kommentarer till budget ska skrivas i Hypergene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0070C0"/>
                </a:solidFill>
              </a:rPr>
              <a:t>	</a:t>
            </a:r>
            <a:r>
              <a:rPr lang="sv-SE" sz="1100" b="0" dirty="0" smtClean="0">
                <a:solidFill>
                  <a:srgbClr val="0070C0"/>
                </a:solidFill>
              </a:rPr>
              <a:t>				</a:t>
            </a:r>
            <a:br>
              <a:rPr lang="sv-SE" sz="1100" b="0" dirty="0" smtClean="0">
                <a:solidFill>
                  <a:srgbClr val="0070C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/>
            </a:r>
            <a:br>
              <a:rPr lang="sv-SE" sz="1100" b="0" dirty="0">
                <a:solidFill>
                  <a:srgbClr val="FF0000"/>
                </a:solidFill>
              </a:rPr>
            </a:br>
            <a:r>
              <a:rPr lang="sv-SE" sz="1100" b="0" dirty="0" smtClean="0">
                <a:solidFill>
                  <a:srgbClr val="FF0000"/>
                </a:solidFill>
              </a:rPr>
              <a:t>					</a:t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>
                <a:solidFill>
                  <a:srgbClr val="FF0000"/>
                </a:solidFill>
              </a:rPr>
              <a:t/>
            </a:r>
            <a:br>
              <a:rPr lang="sv-SE" sz="1100" b="0" dirty="0">
                <a:solidFill>
                  <a:srgbClr val="FF0000"/>
                </a:solidFill>
              </a:rPr>
            </a:br>
            <a:r>
              <a:rPr lang="sv-SE" sz="1100" b="0" dirty="0" smtClean="0">
                <a:solidFill>
                  <a:srgbClr val="FF0000"/>
                </a:solidFill>
              </a:rPr>
              <a:t>					</a:t>
            </a:r>
            <a:br>
              <a:rPr lang="sv-SE" sz="1100" b="0" dirty="0" smtClean="0">
                <a:solidFill>
                  <a:srgbClr val="FF0000"/>
                </a:solidFill>
              </a:rPr>
            </a:br>
            <a:r>
              <a:rPr lang="sv-SE" sz="1100" b="0" dirty="0" smtClean="0">
                <a:solidFill>
                  <a:srgbClr val="FF0000"/>
                </a:solidFill>
              </a:rPr>
              <a:t/>
            </a:r>
            <a:br>
              <a:rPr lang="sv-SE" sz="1100" b="0" dirty="0" smtClean="0">
                <a:solidFill>
                  <a:srgbClr val="FF0000"/>
                </a:solidFill>
              </a:rPr>
            </a:br>
            <a:endParaRPr lang="sv-SE" sz="1100" b="0" dirty="0">
              <a:solidFill>
                <a:srgbClr val="FF0000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00" y="741600"/>
            <a:ext cx="3875040" cy="5508000"/>
          </a:xfrm>
          <a:prstGeom prst="rect">
            <a:avLst/>
          </a:prstGeom>
        </p:spPr>
      </p:pic>
      <p:sp>
        <p:nvSpPr>
          <p:cNvPr id="5" name="Rektangulär bildtext 4"/>
          <p:cNvSpPr/>
          <p:nvPr/>
        </p:nvSpPr>
        <p:spPr>
          <a:xfrm>
            <a:off x="561600" y="1144800"/>
            <a:ext cx="3758400" cy="993600"/>
          </a:xfrm>
          <a:prstGeom prst="wedgeRectCallout">
            <a:avLst>
              <a:gd name="adj1" fmla="val 68248"/>
              <a:gd name="adj2" fmla="val -543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ulär bildtext 5"/>
          <p:cNvSpPr/>
          <p:nvPr/>
        </p:nvSpPr>
        <p:spPr>
          <a:xfrm>
            <a:off x="561600" y="2592000"/>
            <a:ext cx="3704940" cy="417600"/>
          </a:xfrm>
          <a:prstGeom prst="wedgeRectCallout">
            <a:avLst>
              <a:gd name="adj1" fmla="val 67978"/>
              <a:gd name="adj2" fmla="val -58189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ulär bildtext 6"/>
          <p:cNvSpPr/>
          <p:nvPr/>
        </p:nvSpPr>
        <p:spPr>
          <a:xfrm>
            <a:off x="561600" y="3009599"/>
            <a:ext cx="3704940" cy="417599"/>
          </a:xfrm>
          <a:prstGeom prst="wedgeRectCallout">
            <a:avLst>
              <a:gd name="adj1" fmla="val 67907"/>
              <a:gd name="adj2" fmla="val -24826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ulär bildtext 7"/>
          <p:cNvSpPr/>
          <p:nvPr/>
        </p:nvSpPr>
        <p:spPr>
          <a:xfrm>
            <a:off x="561600" y="3463200"/>
            <a:ext cx="3704940" cy="129600"/>
          </a:xfrm>
          <a:prstGeom prst="wedgeRectCallout">
            <a:avLst>
              <a:gd name="adj1" fmla="val 67395"/>
              <a:gd name="adj2" fmla="val -48610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ulär bildtext 10"/>
          <p:cNvSpPr/>
          <p:nvPr/>
        </p:nvSpPr>
        <p:spPr>
          <a:xfrm>
            <a:off x="561600" y="3689996"/>
            <a:ext cx="3704940" cy="435603"/>
          </a:xfrm>
          <a:prstGeom prst="wedgeRectCallout">
            <a:avLst>
              <a:gd name="adj1" fmla="val 68782"/>
              <a:gd name="adj2" fmla="val -390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ulär bildtext 11"/>
          <p:cNvSpPr/>
          <p:nvPr/>
        </p:nvSpPr>
        <p:spPr>
          <a:xfrm>
            <a:off x="561600" y="4132800"/>
            <a:ext cx="3704940" cy="288000"/>
          </a:xfrm>
          <a:prstGeom prst="wedgeRectCallout">
            <a:avLst>
              <a:gd name="adj1" fmla="val 67784"/>
              <a:gd name="adj2" fmla="val 0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ulär bildtext 12"/>
          <p:cNvSpPr/>
          <p:nvPr/>
        </p:nvSpPr>
        <p:spPr>
          <a:xfrm>
            <a:off x="561600" y="4420800"/>
            <a:ext cx="3704940" cy="230400"/>
          </a:xfrm>
          <a:prstGeom prst="wedgeRectCallout">
            <a:avLst>
              <a:gd name="adj1" fmla="val 70893"/>
              <a:gd name="adj2" fmla="val 6875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ulär bildtext 13"/>
          <p:cNvSpPr/>
          <p:nvPr/>
        </p:nvSpPr>
        <p:spPr>
          <a:xfrm>
            <a:off x="561600" y="4651200"/>
            <a:ext cx="3704940" cy="223200"/>
          </a:xfrm>
          <a:prstGeom prst="wedgeRectCallout">
            <a:avLst>
              <a:gd name="adj1" fmla="val 70116"/>
              <a:gd name="adj2" fmla="val 114113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ulär bildtext 14"/>
          <p:cNvSpPr/>
          <p:nvPr/>
        </p:nvSpPr>
        <p:spPr>
          <a:xfrm>
            <a:off x="561600" y="4888800"/>
            <a:ext cx="2469600" cy="100800"/>
          </a:xfrm>
          <a:prstGeom prst="wedgeRectCallout">
            <a:avLst>
              <a:gd name="adj1" fmla="val 129728"/>
              <a:gd name="adj2" fmla="val 102072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ulär bildtext 2"/>
          <p:cNvSpPr/>
          <p:nvPr/>
        </p:nvSpPr>
        <p:spPr>
          <a:xfrm>
            <a:off x="561600" y="5831457"/>
            <a:ext cx="3604958" cy="120769"/>
          </a:xfrm>
          <a:prstGeom prst="wedgeRectCallout">
            <a:avLst>
              <a:gd name="adj1" fmla="val 72491"/>
              <a:gd name="adj2" fmla="val 383931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31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12738" y="684741"/>
            <a:ext cx="7912894" cy="6521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 smtClean="0">
                <a:solidFill>
                  <a:srgbClr val="0070C0"/>
                </a:solidFill>
              </a:rPr>
              <a:t>Preliminära Budgetbilagor </a:t>
            </a:r>
            <a:br>
              <a:rPr lang="sv-SE" dirty="0" smtClean="0">
                <a:solidFill>
                  <a:srgbClr val="0070C0"/>
                </a:solidFill>
              </a:rPr>
            </a:br>
            <a:r>
              <a:rPr lang="sv-SE" sz="1000" b="0" dirty="0" smtClean="0">
                <a:solidFill>
                  <a:srgbClr val="0070C0"/>
                </a:solidFill>
              </a:rPr>
              <a:t>slutliga efter 20/9</a:t>
            </a:r>
            <a:r>
              <a:rPr lang="sv-SE" dirty="0" smtClean="0">
                <a:solidFill>
                  <a:srgbClr val="0070C0"/>
                </a:solidFill>
              </a:rPr>
              <a:t>				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183148" y="3189600"/>
            <a:ext cx="819510" cy="185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latshållare för innehåll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6105"/>
            <a:ext cx="9089196" cy="49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1541" y="193773"/>
            <a:ext cx="7912894" cy="652145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Generella budgetvärden, budget 2019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11541" y="711007"/>
            <a:ext cx="9157311" cy="5457446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/>
              <a:t>LKP: </a:t>
            </a:r>
            <a:r>
              <a:rPr lang="sv-SE" dirty="0" smtClean="0"/>
              <a:t>				55,88 % </a:t>
            </a:r>
            <a:r>
              <a:rPr lang="sv-SE" sz="800" dirty="0" smtClean="0"/>
              <a:t>(inlagd 190916)</a:t>
            </a:r>
            <a:endParaRPr lang="sv-SE" dirty="0" smtClean="0"/>
          </a:p>
          <a:p>
            <a:pPr marL="0" indent="0">
              <a:buNone/>
            </a:pPr>
            <a:r>
              <a:rPr lang="sv-SE" b="1" dirty="0" smtClean="0"/>
              <a:t>Budgetvärde löneökning:</a:t>
            </a:r>
            <a:r>
              <a:rPr lang="sv-SE" dirty="0" smtClean="0"/>
              <a:t>	2,5%	191001-200930	</a:t>
            </a:r>
          </a:p>
          <a:p>
            <a:pPr marL="0" indent="0">
              <a:buNone/>
            </a:pPr>
            <a:r>
              <a:rPr lang="sv-SE" dirty="0" smtClean="0"/>
              <a:t>				2,5% 	201001-210930</a:t>
            </a:r>
          </a:p>
          <a:p>
            <a:pPr marL="0" indent="0">
              <a:buNone/>
            </a:pPr>
            <a:r>
              <a:rPr lang="sv-SE" b="1" dirty="0" smtClean="0"/>
              <a:t>Kontorsprocent:	</a:t>
            </a:r>
            <a:r>
              <a:rPr lang="sv-SE" dirty="0" smtClean="0"/>
              <a:t>	2019 års kontorsprocent </a:t>
            </a:r>
            <a:r>
              <a:rPr lang="sv-SE" dirty="0"/>
              <a:t>	</a:t>
            </a:r>
            <a:r>
              <a:rPr lang="sv-SE" dirty="0" smtClean="0"/>
              <a:t>					</a:t>
            </a:r>
            <a:r>
              <a:rPr lang="sv-SE" sz="1100" dirty="0" smtClean="0">
                <a:solidFill>
                  <a:srgbClr val="0070C0"/>
                </a:solidFill>
              </a:rPr>
              <a:t>Slutliga budgetvärden tas fram efter budget för bokföring o prognos</a:t>
            </a:r>
          </a:p>
          <a:p>
            <a:pPr marL="0" indent="0">
              <a:buNone/>
            </a:pPr>
            <a:r>
              <a:rPr lang="sv-SE" b="1" dirty="0" smtClean="0"/>
              <a:t>OH-procent (</a:t>
            </a:r>
            <a:r>
              <a:rPr lang="sv-SE" b="1" dirty="0" err="1" smtClean="0"/>
              <a:t>lönebas</a:t>
            </a:r>
            <a:r>
              <a:rPr lang="sv-SE" b="1" dirty="0" smtClean="0"/>
              <a:t>):</a:t>
            </a:r>
            <a:r>
              <a:rPr lang="sv-SE" dirty="0" smtClean="0"/>
              <a:t>		Snitt OH-procent baserat på: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			utfall 2016-2018 samt budget 2019</a:t>
            </a:r>
            <a:endParaRPr lang="sv-SE" dirty="0"/>
          </a:p>
          <a:p>
            <a:pPr marL="0" indent="0">
              <a:buNone/>
            </a:pPr>
            <a:r>
              <a:rPr lang="sv-SE" b="1" dirty="0" smtClean="0"/>
              <a:t>Fördelningstrigger 100/200:</a:t>
            </a:r>
            <a:r>
              <a:rPr lang="sv-SE" dirty="0" smtClean="0"/>
              <a:t>	Inledande budgetvärde = 2019 års %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			med nya förv.org och nya aktiviteter inlagda 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dirty="0" smtClean="0"/>
              <a:t>			Slutliga budgetvärden = 2020 års %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			i budget och bokföring</a:t>
            </a:r>
          </a:p>
          <a:p>
            <a:pPr marL="0" indent="0">
              <a:buNone/>
            </a:pPr>
            <a:r>
              <a:rPr lang="sv-SE" b="1" dirty="0" smtClean="0"/>
              <a:t>Schablonvärde datorkostnad:</a:t>
            </a:r>
            <a:r>
              <a:rPr lang="sv-SE" dirty="0" smtClean="0"/>
              <a:t>	12 500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smtClean="0"/>
              <a:t>kr se avsnitt 9.1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608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4384" y="1164900"/>
            <a:ext cx="7912894" cy="652145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OH-procent 2020:		</a:t>
            </a:r>
            <a:br>
              <a:rPr lang="sv-SE" dirty="0" smtClean="0">
                <a:solidFill>
                  <a:srgbClr val="0070C0"/>
                </a:solidFill>
              </a:rPr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1200" dirty="0" smtClean="0">
                <a:solidFill>
                  <a:srgbClr val="FF0000"/>
                </a:solidFill>
              </a:rPr>
              <a:t/>
            </a:r>
            <a:br>
              <a:rPr lang="sv-SE" sz="1200" dirty="0" smtClean="0">
                <a:solidFill>
                  <a:srgbClr val="FF0000"/>
                </a:solidFill>
              </a:rPr>
            </a:br>
            <a:r>
              <a:rPr lang="sv-SE" sz="1200" dirty="0" smtClean="0">
                <a:solidFill>
                  <a:srgbClr val="0070C0"/>
                </a:solidFill>
              </a:rPr>
              <a:t>OH-procent 2019: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cxnSp>
        <p:nvCxnSpPr>
          <p:cNvPr id="7" name="Rak 6"/>
          <p:cNvCxnSpPr/>
          <p:nvPr/>
        </p:nvCxnSpPr>
        <p:spPr>
          <a:xfrm flipH="1">
            <a:off x="5622878" y="3302758"/>
            <a:ext cx="102358" cy="75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5" y="4863534"/>
            <a:ext cx="6182715" cy="1309440"/>
          </a:xfrm>
          <a:prstGeom prst="rect">
            <a:avLst/>
          </a:prstGeom>
        </p:spPr>
      </p:pic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285" y="1817044"/>
            <a:ext cx="7991758" cy="2114156"/>
          </a:xfrm>
          <a:prstGeom prst="rect">
            <a:avLst/>
          </a:prstGeom>
        </p:spPr>
      </p:pic>
      <p:cxnSp>
        <p:nvCxnSpPr>
          <p:cNvPr id="5" name="Rak koppling 4"/>
          <p:cNvCxnSpPr/>
          <p:nvPr/>
        </p:nvCxnSpPr>
        <p:spPr>
          <a:xfrm>
            <a:off x="3837600" y="3377821"/>
            <a:ext cx="3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9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1900" y="549385"/>
            <a:ext cx="7912894" cy="652145"/>
          </a:xfrm>
        </p:spPr>
        <p:txBody>
          <a:bodyPr/>
          <a:lstStyle/>
          <a:p>
            <a:r>
              <a:rPr lang="sv-SE" dirty="0" smtClean="0"/>
              <a:t>Lokalkostnader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7100" y="1201530"/>
            <a:ext cx="8514900" cy="4987342"/>
          </a:xfrm>
        </p:spPr>
        <p:txBody>
          <a:bodyPr/>
          <a:lstStyle/>
          <a:p>
            <a:r>
              <a:rPr lang="sv-SE" b="1" dirty="0" smtClean="0">
                <a:solidFill>
                  <a:srgbClr val="0070C0"/>
                </a:solidFill>
              </a:rPr>
              <a:t>Underlag från INFRA- FAS ej helt klara – kommer senast 20/9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 smtClean="0">
                <a:solidFill>
                  <a:srgbClr val="0070C0"/>
                </a:solidFill>
              </a:rPr>
              <a:t>    </a:t>
            </a:r>
            <a:r>
              <a:rPr lang="sv-SE" sz="1400" dirty="0" smtClean="0">
                <a:solidFill>
                  <a:srgbClr val="0070C0"/>
                </a:solidFill>
              </a:rPr>
              <a:t>- Kap 8 </a:t>
            </a:r>
            <a:r>
              <a:rPr lang="sv-SE" sz="1400" dirty="0" err="1" smtClean="0">
                <a:solidFill>
                  <a:srgbClr val="0070C0"/>
                </a:solidFill>
              </a:rPr>
              <a:t>fn</a:t>
            </a:r>
            <a:r>
              <a:rPr lang="sv-SE" sz="1400" dirty="0" smtClean="0">
                <a:solidFill>
                  <a:srgbClr val="0070C0"/>
                </a:solidFill>
              </a:rPr>
              <a:t> ej komplett – kostnad per kvm saknas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sz="1400" dirty="0">
                <a:solidFill>
                  <a:srgbClr val="0070C0"/>
                </a:solidFill>
              </a:rPr>
              <a:t> </a:t>
            </a:r>
            <a:r>
              <a:rPr lang="sv-SE" sz="1400" dirty="0" smtClean="0">
                <a:solidFill>
                  <a:srgbClr val="0070C0"/>
                </a:solidFill>
              </a:rPr>
              <a:t>    - Bilaga 3a </a:t>
            </a:r>
            <a:r>
              <a:rPr lang="sv-SE" sz="1400" dirty="0" err="1" smtClean="0">
                <a:solidFill>
                  <a:srgbClr val="0070C0"/>
                </a:solidFill>
              </a:rPr>
              <a:t>fn</a:t>
            </a:r>
            <a:r>
              <a:rPr lang="sv-SE" sz="1400" dirty="0" smtClean="0">
                <a:solidFill>
                  <a:srgbClr val="0070C0"/>
                </a:solidFill>
              </a:rPr>
              <a:t> ej komplett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sz="1400" dirty="0">
                <a:solidFill>
                  <a:srgbClr val="0070C0"/>
                </a:solidFill>
              </a:rPr>
              <a:t> </a:t>
            </a:r>
            <a:r>
              <a:rPr lang="sv-SE" sz="1400" dirty="0" smtClean="0">
                <a:solidFill>
                  <a:srgbClr val="0070C0"/>
                </a:solidFill>
              </a:rPr>
              <a:t>    - Lokalbeloppen (riktmärket) per </a:t>
            </a:r>
            <a:r>
              <a:rPr lang="sv-SE" sz="1400" dirty="0" err="1" smtClean="0">
                <a:solidFill>
                  <a:srgbClr val="0070C0"/>
                </a:solidFill>
              </a:rPr>
              <a:t>avd</a:t>
            </a:r>
            <a:r>
              <a:rPr lang="sv-SE" sz="1400" dirty="0" smtClean="0">
                <a:solidFill>
                  <a:srgbClr val="0070C0"/>
                </a:solidFill>
              </a:rPr>
              <a:t> i Hypergene är </a:t>
            </a:r>
            <a:r>
              <a:rPr lang="sv-SE" sz="1400" dirty="0" err="1" smtClean="0">
                <a:solidFill>
                  <a:srgbClr val="0070C0"/>
                </a:solidFill>
              </a:rPr>
              <a:t>fn</a:t>
            </a:r>
            <a:r>
              <a:rPr lang="sv-SE" sz="1400" dirty="0" smtClean="0">
                <a:solidFill>
                  <a:srgbClr val="0070C0"/>
                </a:solidFill>
              </a:rPr>
              <a:t> 2019 års och uppdateras när lokalfilen erhålls</a:t>
            </a:r>
            <a:endParaRPr lang="sv-SE" sz="1400" dirty="0">
              <a:solidFill>
                <a:srgbClr val="0070C0"/>
              </a:solidFill>
            </a:endParaRPr>
          </a:p>
          <a:p>
            <a:r>
              <a:rPr lang="sv-SE" b="1" dirty="0" smtClean="0">
                <a:solidFill>
                  <a:srgbClr val="0070C0"/>
                </a:solidFill>
              </a:rPr>
              <a:t>Anvisningar och bilagor uppdateras på </a:t>
            </a:r>
            <a:r>
              <a:rPr lang="sv-SE" b="1" dirty="0" err="1" smtClean="0">
                <a:solidFill>
                  <a:srgbClr val="0070C0"/>
                </a:solidFill>
              </a:rPr>
              <a:t>weben</a:t>
            </a:r>
            <a:r>
              <a:rPr lang="sv-SE" b="1" dirty="0" smtClean="0">
                <a:solidFill>
                  <a:srgbClr val="0070C0"/>
                </a:solidFill>
              </a:rPr>
              <a:t> - info om när </a:t>
            </a:r>
          </a:p>
          <a:p>
            <a:r>
              <a:rPr lang="sv-SE" b="1" dirty="0" err="1" smtClean="0">
                <a:solidFill>
                  <a:srgbClr val="0070C0"/>
                </a:solidFill>
              </a:rPr>
              <a:t>Spec</a:t>
            </a:r>
            <a:r>
              <a:rPr lang="sv-SE" b="1" dirty="0" smtClean="0">
                <a:solidFill>
                  <a:srgbClr val="0070C0"/>
                </a:solidFill>
              </a:rPr>
              <a:t> till lokalfilen (lokaldatabas)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sz="1400" dirty="0" smtClean="0">
                <a:solidFill>
                  <a:srgbClr val="FF0000"/>
                </a:solidFill>
              </a:rPr>
              <a:t>     mailas ut efter förfrågan</a:t>
            </a:r>
            <a:endParaRPr lang="sv-SE" b="1" dirty="0" smtClean="0">
              <a:solidFill>
                <a:srgbClr val="0070C0"/>
              </a:solidFill>
            </a:endParaRPr>
          </a:p>
          <a:p>
            <a:r>
              <a:rPr lang="sv-SE" b="1" dirty="0" smtClean="0">
                <a:solidFill>
                  <a:srgbClr val="0070C0"/>
                </a:solidFill>
              </a:rPr>
              <a:t>Samtliga lokalkostnader för </a:t>
            </a:r>
            <a:r>
              <a:rPr lang="sv-SE" b="1" dirty="0" err="1" smtClean="0">
                <a:solidFill>
                  <a:srgbClr val="0070C0"/>
                </a:solidFill>
              </a:rPr>
              <a:t>FÖRV´s</a:t>
            </a:r>
            <a:r>
              <a:rPr lang="sv-SE" b="1" dirty="0" smtClean="0">
                <a:solidFill>
                  <a:srgbClr val="0070C0"/>
                </a:solidFill>
              </a:rPr>
              <a:t> rambudget (verks 810)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b="1" dirty="0" smtClean="0">
                <a:solidFill>
                  <a:srgbClr val="0070C0"/>
                </a:solidFill>
              </a:rPr>
              <a:t>   på </a:t>
            </a:r>
            <a:r>
              <a:rPr lang="sv-SE" b="1" dirty="0" err="1" smtClean="0">
                <a:solidFill>
                  <a:srgbClr val="0070C0"/>
                </a:solidFill>
              </a:rPr>
              <a:t>org</a:t>
            </a:r>
            <a:r>
              <a:rPr lang="sv-SE" b="1" dirty="0" smtClean="0">
                <a:solidFill>
                  <a:srgbClr val="0070C0"/>
                </a:solidFill>
              </a:rPr>
              <a:t> 9990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smtClean="0">
                <a:solidFill>
                  <a:srgbClr val="0070C0"/>
                </a:solidFill>
              </a:rPr>
              <a:t>   exkl. bibliotekets speciallokaler som bokas enligt tidigare på UB</a:t>
            </a:r>
          </a:p>
          <a:p>
            <a:pPr marL="0" indent="0">
              <a:buNone/>
            </a:pPr>
            <a:endParaRPr lang="sv-SE" sz="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v-SE" i="1" dirty="0" smtClean="0">
                <a:solidFill>
                  <a:srgbClr val="0070C0"/>
                </a:solidFill>
              </a:rPr>
              <a:t>KOM I HÅG AVSTÄMMA att lokalkostnader på 810/100/200 ligger rätt</a:t>
            </a:r>
          </a:p>
        </p:txBody>
      </p:sp>
    </p:spTree>
    <p:extLst>
      <p:ext uri="{BB962C8B-B14F-4D97-AF65-F5344CB8AC3E}">
        <p14:creationId xmlns:p14="http://schemas.microsoft.com/office/powerpoint/2010/main" val="221344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3127" y="416044"/>
            <a:ext cx="7912894" cy="65214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sv-SE" sz="3200" dirty="0" smtClean="0"/>
              <a:t>Nyheter budget 2020</a:t>
            </a:r>
            <a:r>
              <a:rPr lang="sv-SE" dirty="0" smtClean="0">
                <a:solidFill>
                  <a:srgbClr val="0070C0"/>
                </a:solidFill>
              </a:rPr>
              <a:t/>
            </a:r>
            <a:br>
              <a:rPr lang="sv-SE" dirty="0" smtClean="0">
                <a:solidFill>
                  <a:srgbClr val="0070C0"/>
                </a:solidFill>
              </a:rPr>
            </a:br>
            <a:r>
              <a:rPr lang="sv-SE" dirty="0" smtClean="0">
                <a:solidFill>
                  <a:srgbClr val="0070C0"/>
                </a:solidFill>
              </a:rPr>
              <a:t/>
            </a:r>
            <a:br>
              <a:rPr lang="sv-SE" dirty="0" smtClean="0">
                <a:solidFill>
                  <a:srgbClr val="0070C0"/>
                </a:solidFill>
              </a:rPr>
            </a:b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88324" y="1130919"/>
            <a:ext cx="8328603" cy="3996297"/>
          </a:xfrm>
        </p:spPr>
        <p:txBody>
          <a:bodyPr/>
          <a:lstStyle/>
          <a:p>
            <a:pPr marL="0" indent="0">
              <a:buNone/>
            </a:pPr>
            <a:r>
              <a:rPr lang="sv-SE" sz="2200" b="1" dirty="0" smtClean="0">
                <a:solidFill>
                  <a:srgbClr val="0070C0"/>
                </a:solidFill>
              </a:rPr>
              <a:t>Organisationsförändring förvaltningen </a:t>
            </a:r>
          </a:p>
          <a:p>
            <a:pPr marL="0" indent="0">
              <a:buNone/>
            </a:pPr>
            <a:r>
              <a:rPr lang="sv-SE" sz="2200" b="1" dirty="0" err="1" smtClean="0">
                <a:solidFill>
                  <a:srgbClr val="0070C0"/>
                </a:solidFill>
              </a:rPr>
              <a:t>Ev</a:t>
            </a:r>
            <a:r>
              <a:rPr lang="sv-SE" sz="2200" b="1" dirty="0" smtClean="0">
                <a:solidFill>
                  <a:srgbClr val="0070C0"/>
                </a:solidFill>
              </a:rPr>
              <a:t> något justerad kontorsmodell</a:t>
            </a:r>
          </a:p>
          <a:p>
            <a:pPr marL="0" indent="0">
              <a:buNone/>
            </a:pPr>
            <a:endParaRPr lang="sv-SE" sz="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v-SE" sz="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v-SE" sz="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v-SE" sz="2200" b="1" dirty="0" smtClean="0">
                <a:solidFill>
                  <a:srgbClr val="0070C0"/>
                </a:solidFill>
              </a:rPr>
              <a:t>Hypergene nytt 2019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 smtClean="0"/>
              <a:t> - Excelimport kontering personal från </a:t>
            </a:r>
            <a:r>
              <a:rPr lang="sv-SE" dirty="0" err="1" smtClean="0"/>
              <a:t>Retendo</a:t>
            </a:r>
            <a:endParaRPr lang="sv-SE" dirty="0"/>
          </a:p>
          <a:p>
            <a:pPr marL="0" indent="0">
              <a:spcBef>
                <a:spcPts val="600"/>
              </a:spcBef>
              <a:buNone/>
            </a:pPr>
            <a:r>
              <a:rPr lang="sv-SE" dirty="0" smtClean="0"/>
              <a:t> -  Aktivitetsflik i kontoinmatning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/>
              <a:t> </a:t>
            </a:r>
            <a:r>
              <a:rPr lang="sv-SE" dirty="0" smtClean="0"/>
              <a:t> - Höstrapporter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 smtClean="0"/>
              <a:t>- Vid urval av hemvist, verks, aktivitet </a:t>
            </a:r>
            <a:r>
              <a:rPr lang="sv-SE" dirty="0" err="1" smtClean="0"/>
              <a:t>etc</a:t>
            </a:r>
            <a:r>
              <a:rPr lang="sv-SE" dirty="0" smtClean="0"/>
              <a:t> kan man nu skriva 130</a:t>
            </a:r>
            <a:r>
              <a:rPr lang="sv-SE" dirty="0"/>
              <a:t> </a:t>
            </a:r>
            <a:r>
              <a:rPr lang="sv-SE" dirty="0" smtClean="0"/>
              <a:t>etc.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85" y="5119142"/>
            <a:ext cx="6656291" cy="1151358"/>
          </a:xfrm>
          <a:prstGeom prst="rect">
            <a:avLst/>
          </a:prstGeom>
        </p:spPr>
      </p:pic>
      <p:sp>
        <p:nvSpPr>
          <p:cNvPr id="5" name="Ellips 4"/>
          <p:cNvSpPr/>
          <p:nvPr/>
        </p:nvSpPr>
        <p:spPr>
          <a:xfrm>
            <a:off x="3200400" y="5213410"/>
            <a:ext cx="974361" cy="317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4459574" y="5269043"/>
            <a:ext cx="891915" cy="284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1431561" y="5666282"/>
            <a:ext cx="1266669" cy="2323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koppling 8"/>
          <p:cNvCxnSpPr/>
          <p:nvPr/>
        </p:nvCxnSpPr>
        <p:spPr>
          <a:xfrm flipH="1">
            <a:off x="4174761" y="4939259"/>
            <a:ext cx="3282846" cy="329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koppling 12"/>
          <p:cNvCxnSpPr/>
          <p:nvPr/>
        </p:nvCxnSpPr>
        <p:spPr>
          <a:xfrm flipH="1">
            <a:off x="5351489" y="5036695"/>
            <a:ext cx="2183407" cy="26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pilkoppling 15"/>
          <p:cNvCxnSpPr/>
          <p:nvPr/>
        </p:nvCxnSpPr>
        <p:spPr>
          <a:xfrm flipH="1">
            <a:off x="2953179" y="5111646"/>
            <a:ext cx="4991724" cy="786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2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803" y="1538912"/>
            <a:ext cx="7912894" cy="652145"/>
          </a:xfrm>
        </p:spPr>
        <p:txBody>
          <a:bodyPr/>
          <a:lstStyle/>
          <a:p>
            <a:r>
              <a:rPr lang="sv-SE" sz="3200" dirty="0" smtClean="0">
                <a:solidFill>
                  <a:srgbClr val="0070C0"/>
                </a:solidFill>
              </a:rPr>
              <a:t>OBS! Fakulteter 2020</a:t>
            </a:r>
            <a:endParaRPr lang="sv-SE" sz="3200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803" y="2020559"/>
            <a:ext cx="8767197" cy="4837441"/>
          </a:xfrm>
        </p:spPr>
        <p:txBody>
          <a:bodyPr/>
          <a:lstStyle/>
          <a:p>
            <a:pPr marL="0" indent="0">
              <a:buNone/>
            </a:pPr>
            <a:endParaRPr lang="sv-SE" dirty="0" smtClean="0">
              <a:solidFill>
                <a:srgbClr val="0070C0"/>
              </a:solidFill>
            </a:endParaRPr>
          </a:p>
          <a:p>
            <a:r>
              <a:rPr lang="sv-SE" b="1" dirty="0" smtClean="0">
                <a:solidFill>
                  <a:srgbClr val="0070C0"/>
                </a:solidFill>
              </a:rPr>
              <a:t>Fördelningstrigger 900/100/200 </a:t>
            </a:r>
          </a:p>
          <a:p>
            <a:pPr marL="0" indent="0">
              <a:buNone/>
            </a:pPr>
            <a:r>
              <a:rPr lang="sv-SE" dirty="0" smtClean="0">
                <a:solidFill>
                  <a:srgbClr val="0070C0"/>
                </a:solidFill>
              </a:rPr>
              <a:t>    Inledningsvis </a:t>
            </a:r>
            <a:r>
              <a:rPr lang="sv-SE" dirty="0">
                <a:solidFill>
                  <a:srgbClr val="0070C0"/>
                </a:solidFill>
              </a:rPr>
              <a:t>2019 års triggrar  = </a:t>
            </a:r>
            <a:r>
              <a:rPr lang="sv-SE" dirty="0" err="1">
                <a:solidFill>
                  <a:srgbClr val="0070C0"/>
                </a:solidFill>
              </a:rPr>
              <a:t>prel</a:t>
            </a:r>
            <a:r>
              <a:rPr lang="sv-SE" dirty="0">
                <a:solidFill>
                  <a:srgbClr val="0070C0"/>
                </a:solidFill>
              </a:rPr>
              <a:t> trigger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  </a:t>
            </a:r>
            <a:r>
              <a:rPr lang="sv-SE" dirty="0" smtClean="0">
                <a:solidFill>
                  <a:srgbClr val="0070C0"/>
                </a:solidFill>
              </a:rPr>
              <a:t> Om nya </a:t>
            </a:r>
            <a:r>
              <a:rPr lang="sv-SE" dirty="0">
                <a:solidFill>
                  <a:srgbClr val="0070C0"/>
                </a:solidFill>
              </a:rPr>
              <a:t>aktiviteter 2020 så </a:t>
            </a:r>
            <a:r>
              <a:rPr lang="sv-SE" dirty="0" smtClean="0">
                <a:solidFill>
                  <a:srgbClr val="0070C0"/>
                </a:solidFill>
              </a:rPr>
              <a:t>uppdateras även </a:t>
            </a:r>
            <a:r>
              <a:rPr lang="sv-SE" dirty="0" err="1" smtClean="0">
                <a:solidFill>
                  <a:srgbClr val="0070C0"/>
                </a:solidFill>
              </a:rPr>
              <a:t>prel</a:t>
            </a:r>
            <a:r>
              <a:rPr lang="sv-SE" dirty="0" smtClean="0">
                <a:solidFill>
                  <a:srgbClr val="0070C0"/>
                </a:solidFill>
              </a:rPr>
              <a:t> trigger</a:t>
            </a:r>
          </a:p>
          <a:p>
            <a:pPr marL="0" indent="0">
              <a:spcBef>
                <a:spcPts val="0"/>
              </a:spcBef>
              <a:buNone/>
            </a:pPr>
            <a:endParaRPr lang="sv-SE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</a:t>
            </a:r>
            <a:r>
              <a:rPr lang="sv-SE" dirty="0">
                <a:solidFill>
                  <a:srgbClr val="0070C0"/>
                </a:solidFill>
              </a:rPr>
              <a:t>U</a:t>
            </a:r>
            <a:r>
              <a:rPr lang="sv-SE" dirty="0" smtClean="0">
                <a:solidFill>
                  <a:srgbClr val="0070C0"/>
                </a:solidFill>
              </a:rPr>
              <a:t>ppdateras </a:t>
            </a:r>
            <a:r>
              <a:rPr lang="sv-SE" dirty="0">
                <a:solidFill>
                  <a:srgbClr val="0070C0"/>
                </a:solidFill>
              </a:rPr>
              <a:t>i slutfas budget för 2020</a:t>
            </a:r>
          </a:p>
          <a:p>
            <a:pPr marL="0" indent="0">
              <a:spcBef>
                <a:spcPts val="0"/>
              </a:spcBef>
              <a:buNone/>
            </a:pPr>
            <a:endParaRPr lang="sv-SE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v-SE" dirty="0" smtClean="0">
              <a:solidFill>
                <a:srgbClr val="0070C0"/>
              </a:solidFill>
            </a:endParaRPr>
          </a:p>
          <a:p>
            <a:r>
              <a:rPr lang="sv-SE" b="1" dirty="0" smtClean="0">
                <a:solidFill>
                  <a:srgbClr val="0070C0"/>
                </a:solidFill>
              </a:rPr>
              <a:t>Forskningsanslag per </a:t>
            </a:r>
            <a:r>
              <a:rPr lang="sv-SE" b="1" dirty="0" err="1" smtClean="0">
                <a:solidFill>
                  <a:srgbClr val="0070C0"/>
                </a:solidFill>
              </a:rPr>
              <a:t>inst</a:t>
            </a:r>
            <a:r>
              <a:rPr lang="sv-SE" b="1" dirty="0" smtClean="0">
                <a:solidFill>
                  <a:srgbClr val="0070C0"/>
                </a:solidFill>
              </a:rPr>
              <a:t>, NMT</a:t>
            </a:r>
            <a:r>
              <a:rPr lang="sv-SE" dirty="0" smtClean="0">
                <a:solidFill>
                  <a:srgbClr val="0070C0"/>
                </a:solidFill>
              </a:rPr>
              <a:t> ska kompletteras i bil 6</a:t>
            </a:r>
          </a:p>
          <a:p>
            <a:pPr marL="0" indent="0">
              <a:buNone/>
            </a:pPr>
            <a:endParaRPr lang="sv-S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6850" y="622151"/>
            <a:ext cx="7912894" cy="652145"/>
          </a:xfrm>
        </p:spPr>
        <p:txBody>
          <a:bodyPr/>
          <a:lstStyle/>
          <a:p>
            <a:r>
              <a:rPr lang="sv-SE" sz="3200" dirty="0" smtClean="0">
                <a:solidFill>
                  <a:srgbClr val="0070C0"/>
                </a:solidFill>
              </a:rPr>
              <a:t>OBS! Förvaltning 2020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46850" y="1343307"/>
            <a:ext cx="8897150" cy="3836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sv-SE" b="1" dirty="0" smtClean="0">
                <a:solidFill>
                  <a:srgbClr val="0070C0"/>
                </a:solidFill>
              </a:rPr>
              <a:t>Fördelningstriggrar 810/100/200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sv-SE" dirty="0" smtClean="0">
                <a:solidFill>
                  <a:srgbClr val="0070C0"/>
                </a:solidFill>
              </a:rPr>
              <a:t>    Inledningsvis 2019 års triggrar  = </a:t>
            </a:r>
            <a:r>
              <a:rPr lang="sv-SE" dirty="0" err="1" smtClean="0">
                <a:solidFill>
                  <a:srgbClr val="0070C0"/>
                </a:solidFill>
              </a:rPr>
              <a:t>prel</a:t>
            </a:r>
            <a:r>
              <a:rPr lang="sv-SE" dirty="0" smtClean="0">
                <a:solidFill>
                  <a:srgbClr val="0070C0"/>
                </a:solidFill>
              </a:rPr>
              <a:t> trigger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Om nya aktiviteter 2020 så uppdateras </a:t>
            </a:r>
            <a:r>
              <a:rPr lang="sv-SE" dirty="0" err="1" smtClean="0">
                <a:solidFill>
                  <a:srgbClr val="0070C0"/>
                </a:solidFill>
              </a:rPr>
              <a:t>prel</a:t>
            </a:r>
            <a:r>
              <a:rPr lang="sv-SE" dirty="0" smtClean="0">
                <a:solidFill>
                  <a:srgbClr val="0070C0"/>
                </a:solidFill>
              </a:rPr>
              <a:t> triggrar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</a:t>
            </a:r>
            <a:r>
              <a:rPr lang="sv-SE" dirty="0">
                <a:solidFill>
                  <a:srgbClr val="0070C0"/>
                </a:solidFill>
              </a:rPr>
              <a:t>U</a:t>
            </a:r>
            <a:r>
              <a:rPr lang="sv-SE" dirty="0" smtClean="0">
                <a:solidFill>
                  <a:srgbClr val="0070C0"/>
                </a:solidFill>
              </a:rPr>
              <a:t>ppdateras </a:t>
            </a:r>
            <a:r>
              <a:rPr lang="sv-SE" dirty="0">
                <a:solidFill>
                  <a:srgbClr val="0070C0"/>
                </a:solidFill>
              </a:rPr>
              <a:t>i slutfas budget för </a:t>
            </a:r>
            <a:r>
              <a:rPr lang="sv-SE" dirty="0" smtClean="0">
                <a:solidFill>
                  <a:srgbClr val="0070C0"/>
                </a:solidFill>
              </a:rPr>
              <a:t>2020</a:t>
            </a:r>
          </a:p>
          <a:p>
            <a:pPr marL="0" indent="0">
              <a:spcBef>
                <a:spcPts val="1200"/>
              </a:spcBef>
              <a:buNone/>
            </a:pPr>
            <a:endParaRPr lang="sv-SE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sv-SE" b="1" dirty="0" smtClean="0">
                <a:solidFill>
                  <a:srgbClr val="0070C0"/>
                </a:solidFill>
              </a:rPr>
              <a:t>Känd omorganisation</a:t>
            </a:r>
            <a:endParaRPr lang="sv-SE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- </a:t>
            </a:r>
            <a:r>
              <a:rPr lang="sv-SE" dirty="0" err="1" smtClean="0">
                <a:solidFill>
                  <a:srgbClr val="0070C0"/>
                </a:solidFill>
              </a:rPr>
              <a:t>Omkodat</a:t>
            </a:r>
            <a:r>
              <a:rPr lang="sv-SE" dirty="0" smtClean="0">
                <a:solidFill>
                  <a:srgbClr val="0070C0"/>
                </a:solidFill>
              </a:rPr>
              <a:t> </a:t>
            </a:r>
            <a:r>
              <a:rPr lang="sv-SE" i="1" dirty="0" smtClean="0">
                <a:solidFill>
                  <a:srgbClr val="FF0000"/>
                </a:solidFill>
              </a:rPr>
              <a:t>indata budget</a:t>
            </a:r>
            <a:r>
              <a:rPr lang="sv-SE" i="1" dirty="0" smtClean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personal till nya org.nr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</a:t>
            </a:r>
            <a:r>
              <a:rPr lang="sv-SE" i="1" dirty="0" smtClean="0">
                <a:solidFill>
                  <a:srgbClr val="0070C0"/>
                </a:solidFill>
              </a:rPr>
              <a:t>Primula ska också uppdateras inför 1/1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- </a:t>
            </a:r>
            <a:r>
              <a:rPr lang="sv-SE" dirty="0" err="1" smtClean="0">
                <a:solidFill>
                  <a:srgbClr val="0070C0"/>
                </a:solidFill>
              </a:rPr>
              <a:t>Omkodat</a:t>
            </a:r>
            <a:r>
              <a:rPr lang="sv-SE" dirty="0" smtClean="0">
                <a:solidFill>
                  <a:srgbClr val="0070C0"/>
                </a:solidFill>
              </a:rPr>
              <a:t> indata avskrivningar till nya org.nr</a:t>
            </a:r>
          </a:p>
          <a:p>
            <a:pPr marL="0" indent="0">
              <a:spcBef>
                <a:spcPts val="0"/>
              </a:spcBef>
              <a:buNone/>
            </a:pPr>
            <a:endParaRPr lang="sv-SE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sv-SE" dirty="0" smtClean="0">
                <a:solidFill>
                  <a:srgbClr val="0070C0"/>
                </a:solidFill>
              </a:rPr>
              <a:t>Ännu ej känd omorganisation: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smtClean="0">
                <a:solidFill>
                  <a:srgbClr val="FF0000"/>
                </a:solidFill>
              </a:rPr>
              <a:t>   Utlån av personal till nya org.nr</a:t>
            </a:r>
          </a:p>
          <a:p>
            <a:pPr marL="0" indent="0">
              <a:spcBef>
                <a:spcPts val="0"/>
              </a:spcBef>
              <a:buNone/>
            </a:pPr>
            <a:endParaRPr lang="sv-SE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sv-SE" dirty="0" smtClean="0">
                <a:solidFill>
                  <a:srgbClr val="FF0000"/>
                </a:solidFill>
              </a:rPr>
              <a:t>Nya </a:t>
            </a:r>
            <a:r>
              <a:rPr lang="sv-SE" dirty="0" err="1" smtClean="0">
                <a:solidFill>
                  <a:srgbClr val="FF0000"/>
                </a:solidFill>
              </a:rPr>
              <a:t>org</a:t>
            </a:r>
            <a:r>
              <a:rPr lang="sv-SE" dirty="0" smtClean="0">
                <a:solidFill>
                  <a:srgbClr val="FF0000"/>
                </a:solidFill>
              </a:rPr>
              <a:t> nr: 9351 samt 9308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FF0000"/>
                </a:solidFill>
              </a:rPr>
              <a:t> </a:t>
            </a:r>
            <a:endParaRPr lang="sv-SE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6652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1073" y="1264626"/>
            <a:ext cx="7912894" cy="6521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 smtClean="0"/>
              <a:t>Beräkningsmodell kontorsprocent för redovisning 2020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>
                <a:solidFill>
                  <a:srgbClr val="0070C0"/>
                </a:solidFill>
              </a:rPr>
              <a:t>Ev</a:t>
            </a:r>
            <a:r>
              <a:rPr lang="sv-SE" dirty="0" smtClean="0">
                <a:solidFill>
                  <a:srgbClr val="0070C0"/>
                </a:solidFill>
              </a:rPr>
              <a:t> något justerad modell på gång</a:t>
            </a:r>
            <a:br>
              <a:rPr lang="sv-SE" dirty="0" smtClean="0">
                <a:solidFill>
                  <a:srgbClr val="0070C0"/>
                </a:solidFill>
              </a:rPr>
            </a:br>
            <a:r>
              <a:rPr lang="sv-SE" b="0" dirty="0" smtClean="0">
                <a:solidFill>
                  <a:srgbClr val="0070C0"/>
                </a:solidFill>
              </a:rPr>
              <a:t>- Institutionsspecifik procent med </a:t>
            </a:r>
            <a:r>
              <a:rPr lang="sv-SE" b="0" dirty="0" err="1" smtClean="0">
                <a:solidFill>
                  <a:srgbClr val="0070C0"/>
                </a:solidFill>
              </a:rPr>
              <a:t>fakultetsgem.ansvar</a:t>
            </a:r>
            <a:r>
              <a:rPr lang="sv-SE" b="0" dirty="0" smtClean="0">
                <a:solidFill>
                  <a:srgbClr val="0070C0"/>
                </a:solidFill>
              </a:rPr>
              <a:t/>
            </a:r>
            <a:br>
              <a:rPr lang="sv-SE" b="0" dirty="0" smtClean="0">
                <a:solidFill>
                  <a:srgbClr val="0070C0"/>
                </a:solidFill>
              </a:rPr>
            </a:br>
            <a:r>
              <a:rPr lang="sv-SE" b="0" dirty="0" smtClean="0">
                <a:solidFill>
                  <a:srgbClr val="0070C0"/>
                </a:solidFill>
              </a:rPr>
              <a:t>- Förvaltningsgemensam procent med förvaltningsansvar</a:t>
            </a:r>
            <a:r>
              <a:rPr lang="sv-SE" b="0" dirty="0">
                <a:solidFill>
                  <a:srgbClr val="0070C0"/>
                </a:solidFill>
              </a:rPr>
              <a:t/>
            </a:r>
            <a:br>
              <a:rPr lang="sv-SE" b="0" dirty="0">
                <a:solidFill>
                  <a:srgbClr val="0070C0"/>
                </a:solidFill>
              </a:rPr>
            </a:br>
            <a:r>
              <a:rPr lang="sv-SE" b="0" dirty="0" smtClean="0">
                <a:solidFill>
                  <a:srgbClr val="0070C0"/>
                </a:solidFill>
              </a:rPr>
              <a:t>- Differenser regleras per FÖRV, HUV, NMT</a:t>
            </a:r>
            <a:br>
              <a:rPr lang="sv-SE" b="0" dirty="0" smtClean="0">
                <a:solidFill>
                  <a:srgbClr val="0070C0"/>
                </a:solidFill>
              </a:rPr>
            </a:br>
            <a:r>
              <a:rPr lang="sv-SE" b="0" dirty="0" smtClean="0">
                <a:solidFill>
                  <a:srgbClr val="0070C0"/>
                </a:solidFill>
              </a:rPr>
              <a:t>- Beräkningsmodell ses över</a:t>
            </a:r>
            <a:br>
              <a:rPr lang="sv-SE" b="0" dirty="0" smtClean="0">
                <a:solidFill>
                  <a:srgbClr val="0070C0"/>
                </a:solidFill>
              </a:rPr>
            </a:br>
            <a:r>
              <a:rPr lang="sv-SE" b="0" dirty="0">
                <a:solidFill>
                  <a:srgbClr val="0070C0"/>
                </a:solidFill>
              </a:rPr>
              <a:t/>
            </a:r>
            <a:br>
              <a:rPr lang="sv-SE" b="0" dirty="0">
                <a:solidFill>
                  <a:srgbClr val="0070C0"/>
                </a:solidFill>
              </a:rPr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Deadline</a:t>
            </a:r>
            <a:r>
              <a:rPr lang="sv-SE" dirty="0" smtClean="0">
                <a:solidFill>
                  <a:srgbClr val="0070C0"/>
                </a:solidFill>
              </a:rPr>
              <a:t> </a:t>
            </a:r>
            <a:r>
              <a:rPr lang="sv-SE" dirty="0" smtClean="0"/>
              <a:t>5 december</a:t>
            </a:r>
            <a:br>
              <a:rPr lang="sv-SE" dirty="0" smtClean="0"/>
            </a:br>
            <a:r>
              <a:rPr lang="sv-SE" b="0" dirty="0" smtClean="0"/>
              <a:t>Beräkningsmodell </a:t>
            </a:r>
            <a:r>
              <a:rPr lang="sv-SE" b="0" dirty="0"/>
              <a:t>gås igenom </a:t>
            </a:r>
            <a:r>
              <a:rPr lang="sv-SE" b="0" dirty="0" smtClean="0"/>
              <a:t>av </a:t>
            </a:r>
            <a:r>
              <a:rPr lang="sv-SE" b="0" dirty="0" err="1" smtClean="0"/>
              <a:t>fak.ekonomer</a:t>
            </a:r>
            <a:r>
              <a:rPr lang="sv-SE" b="0" dirty="0" smtClean="0"/>
              <a:t> på innan deadline</a:t>
            </a:r>
            <a:r>
              <a:rPr lang="sv-SE" b="0" dirty="0" smtClean="0">
                <a:solidFill>
                  <a:srgbClr val="0070C0"/>
                </a:solidFill>
              </a:rPr>
              <a:t/>
            </a:r>
            <a:br>
              <a:rPr lang="sv-SE" b="0" dirty="0" smtClean="0">
                <a:solidFill>
                  <a:srgbClr val="0070C0"/>
                </a:solidFill>
              </a:rPr>
            </a:br>
            <a:r>
              <a:rPr lang="sv-SE" b="0" dirty="0">
                <a:solidFill>
                  <a:srgbClr val="0070C0"/>
                </a:solidFill>
              </a:rPr>
              <a:t/>
            </a:r>
            <a:br>
              <a:rPr lang="sv-SE" b="0" dirty="0">
                <a:solidFill>
                  <a:srgbClr val="0070C0"/>
                </a:solidFill>
              </a:rPr>
            </a:br>
            <a:r>
              <a:rPr lang="sv-SE" sz="1400" b="0" dirty="0" smtClean="0">
                <a:solidFill>
                  <a:srgbClr val="0070C0"/>
                </a:solidFill>
              </a:rPr>
              <a:t>Excelmall EKO/</a:t>
            </a:r>
            <a:r>
              <a:rPr lang="sv-SE" sz="1400" b="0" dirty="0" err="1" smtClean="0">
                <a:solidFill>
                  <a:srgbClr val="0070C0"/>
                </a:solidFill>
              </a:rPr>
              <a:t>eko_delat</a:t>
            </a:r>
            <a:r>
              <a:rPr lang="sv-SE" sz="1400" b="0" dirty="0" smtClean="0">
                <a:solidFill>
                  <a:srgbClr val="0070C0"/>
                </a:solidFill>
              </a:rPr>
              <a:t>/Rutiner och mallar/Budget och Prognos</a:t>
            </a:r>
            <a:endParaRPr lang="sv-SE" sz="14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9375" y="0"/>
            <a:ext cx="7912894" cy="652145"/>
          </a:xfrm>
        </p:spPr>
        <p:txBody>
          <a:bodyPr/>
          <a:lstStyle/>
          <a:p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22694" y="1233579"/>
            <a:ext cx="7885534" cy="6267302"/>
          </a:xfrm>
        </p:spPr>
        <p:txBody>
          <a:bodyPr/>
          <a:lstStyle/>
          <a:p>
            <a:pPr marL="0" indent="0">
              <a:buNone/>
            </a:pPr>
            <a:r>
              <a:rPr lang="sv-SE" sz="2800" b="1" dirty="0" smtClean="0"/>
              <a:t>Kom ihåg avstämma:</a:t>
            </a:r>
          </a:p>
          <a:p>
            <a:pPr marL="0" indent="0">
              <a:buNone/>
            </a:pPr>
            <a:endParaRPr lang="sv-SE" sz="800" b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sv-SE" sz="1800" dirty="0" smtClean="0">
                <a:solidFill>
                  <a:srgbClr val="0070C0"/>
                </a:solidFill>
              </a:rPr>
              <a:t>Och som </a:t>
            </a:r>
            <a:r>
              <a:rPr lang="sv-SE" sz="1800" dirty="0">
                <a:solidFill>
                  <a:srgbClr val="0070C0"/>
                </a:solidFill>
              </a:rPr>
              <a:t>vanligt </a:t>
            </a:r>
            <a:r>
              <a:rPr lang="sv-SE" sz="1800" dirty="0">
                <a:solidFill>
                  <a:srgbClr val="FF0000"/>
                </a:solidFill>
              </a:rPr>
              <a:t>rimlighetsbedömning</a:t>
            </a:r>
            <a:r>
              <a:rPr lang="sv-SE" sz="1800" dirty="0">
                <a:solidFill>
                  <a:srgbClr val="0070C0"/>
                </a:solidFill>
              </a:rPr>
              <a:t>/avstämning av indata </a:t>
            </a:r>
            <a:r>
              <a:rPr lang="sv-SE" sz="1800" dirty="0" smtClean="0">
                <a:solidFill>
                  <a:srgbClr val="0070C0"/>
                </a:solidFill>
              </a:rPr>
              <a:t>personal/personalkostnader och avskrivningar</a:t>
            </a:r>
            <a:endParaRPr lang="sv-SE" sz="1800" dirty="0">
              <a:solidFill>
                <a:srgbClr val="0070C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v-SE" sz="1800" dirty="0">
                <a:solidFill>
                  <a:srgbClr val="0070C0"/>
                </a:solidFill>
              </a:rPr>
              <a:t>    </a:t>
            </a:r>
            <a:r>
              <a:rPr lang="sv-SE" sz="1800" dirty="0" smtClean="0">
                <a:solidFill>
                  <a:srgbClr val="0070C0"/>
                </a:solidFill>
              </a:rPr>
              <a:t>	</a:t>
            </a:r>
            <a:r>
              <a:rPr lang="sv-SE" sz="1100" dirty="0" smtClean="0">
                <a:solidFill>
                  <a:srgbClr val="0070C0"/>
                </a:solidFill>
              </a:rPr>
              <a:t>Kom </a:t>
            </a:r>
            <a:r>
              <a:rPr lang="sv-SE" sz="1100" dirty="0">
                <a:solidFill>
                  <a:srgbClr val="0070C0"/>
                </a:solidFill>
              </a:rPr>
              <a:t>ihåg att t ex doktorander m </a:t>
            </a:r>
            <a:r>
              <a:rPr lang="sv-SE" sz="1100" dirty="0" err="1">
                <a:solidFill>
                  <a:srgbClr val="0070C0"/>
                </a:solidFill>
              </a:rPr>
              <a:t>fl</a:t>
            </a:r>
            <a:r>
              <a:rPr lang="sv-SE" sz="1100" dirty="0">
                <a:solidFill>
                  <a:srgbClr val="0070C0"/>
                </a:solidFill>
              </a:rPr>
              <a:t> kanske inte har tjänst inlagd i Primula fr o m 1/1 så de </a:t>
            </a:r>
            <a:r>
              <a:rPr lang="sv-SE" sz="1100" dirty="0" smtClean="0">
                <a:solidFill>
                  <a:srgbClr val="0070C0"/>
                </a:solidFill>
              </a:rPr>
              <a:t>finns </a:t>
            </a:r>
            <a:r>
              <a:rPr lang="sv-SE" sz="1100" dirty="0">
                <a:solidFill>
                  <a:srgbClr val="0070C0"/>
                </a:solidFill>
              </a:rPr>
              <a:t>med om de </a:t>
            </a:r>
            <a:r>
              <a:rPr lang="sv-SE" sz="1100" dirty="0" smtClean="0">
                <a:solidFill>
                  <a:srgbClr val="0070C0"/>
                </a:solidFill>
              </a:rPr>
              <a:t>	ingår </a:t>
            </a:r>
            <a:r>
              <a:rPr lang="sv-SE" sz="1100" dirty="0">
                <a:solidFill>
                  <a:srgbClr val="0070C0"/>
                </a:solidFill>
              </a:rPr>
              <a:t>i </a:t>
            </a:r>
            <a:r>
              <a:rPr lang="sv-SE" sz="1100" dirty="0" smtClean="0">
                <a:solidFill>
                  <a:srgbClr val="0070C0"/>
                </a:solidFill>
              </a:rPr>
              <a:t>aug</a:t>
            </a:r>
            <a:r>
              <a:rPr lang="sv-SE" sz="1100" dirty="0">
                <a:solidFill>
                  <a:srgbClr val="0070C0"/>
                </a:solidFill>
              </a:rPr>
              <a:t>, </a:t>
            </a:r>
            <a:r>
              <a:rPr lang="sv-SE" sz="1100" dirty="0" smtClean="0">
                <a:solidFill>
                  <a:srgbClr val="0070C0"/>
                </a:solidFill>
              </a:rPr>
              <a:t> men </a:t>
            </a:r>
            <a:r>
              <a:rPr lang="sv-SE" sz="1100" dirty="0">
                <a:solidFill>
                  <a:srgbClr val="0070C0"/>
                </a:solidFill>
              </a:rPr>
              <a:t>ni måste lägga till omfattning </a:t>
            </a:r>
            <a:r>
              <a:rPr lang="sv-SE" sz="1100" dirty="0" err="1">
                <a:solidFill>
                  <a:srgbClr val="0070C0"/>
                </a:solidFill>
              </a:rPr>
              <a:t>etc</a:t>
            </a:r>
            <a:r>
              <a:rPr lang="sv-SE" sz="1100" dirty="0">
                <a:solidFill>
                  <a:srgbClr val="0070C0"/>
                </a:solidFill>
              </a:rPr>
              <a:t> om tjänst </a:t>
            </a:r>
            <a:r>
              <a:rPr lang="sv-SE" sz="1100" dirty="0" smtClean="0">
                <a:solidFill>
                  <a:srgbClr val="0070C0"/>
                </a:solidFill>
              </a:rPr>
              <a:t>2020</a:t>
            </a:r>
          </a:p>
          <a:p>
            <a:pPr marL="0" indent="0">
              <a:spcBef>
                <a:spcPts val="600"/>
              </a:spcBef>
              <a:buNone/>
            </a:pPr>
            <a:endParaRPr lang="sv-SE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sv-SE" sz="1800" dirty="0" smtClean="0">
                <a:solidFill>
                  <a:srgbClr val="0070C0"/>
                </a:solidFill>
              </a:rPr>
              <a:t>Att </a:t>
            </a:r>
            <a:r>
              <a:rPr lang="sv-SE" sz="1800" dirty="0" smtClean="0">
                <a:solidFill>
                  <a:srgbClr val="FF0000"/>
                </a:solidFill>
              </a:rPr>
              <a:t>all personal </a:t>
            </a:r>
            <a:r>
              <a:rPr lang="sv-SE" sz="1800" dirty="0" smtClean="0">
                <a:solidFill>
                  <a:srgbClr val="0070C0"/>
                </a:solidFill>
              </a:rPr>
              <a:t>per aug ingår per ny </a:t>
            </a:r>
            <a:r>
              <a:rPr lang="sv-SE" sz="1800" dirty="0" err="1" smtClean="0">
                <a:solidFill>
                  <a:srgbClr val="0070C0"/>
                </a:solidFill>
              </a:rPr>
              <a:t>avd</a:t>
            </a:r>
            <a:r>
              <a:rPr lang="sv-SE" sz="1800" dirty="0" smtClean="0">
                <a:solidFill>
                  <a:srgbClr val="0070C0"/>
                </a:solidFill>
              </a:rPr>
              <a:t> – </a:t>
            </a:r>
            <a:r>
              <a:rPr lang="sv-SE" sz="1800" dirty="0" smtClean="0"/>
              <a:t>annars nyanställd alt utlån</a:t>
            </a:r>
          </a:p>
          <a:p>
            <a:pPr marL="0" indent="0">
              <a:spcBef>
                <a:spcPts val="600"/>
              </a:spcBef>
              <a:buNone/>
            </a:pPr>
            <a:endParaRPr lang="sv-SE" sz="800" dirty="0" smtClean="0"/>
          </a:p>
          <a:p>
            <a:pPr>
              <a:spcBef>
                <a:spcPts val="600"/>
              </a:spcBef>
            </a:pPr>
            <a:r>
              <a:rPr lang="sv-SE" sz="1800" dirty="0" smtClean="0">
                <a:solidFill>
                  <a:srgbClr val="0070C0"/>
                </a:solidFill>
              </a:rPr>
              <a:t>Att </a:t>
            </a:r>
            <a:r>
              <a:rPr lang="sv-SE" sz="1800" dirty="0" smtClean="0">
                <a:solidFill>
                  <a:srgbClr val="FF0000"/>
                </a:solidFill>
              </a:rPr>
              <a:t>uppgifter</a:t>
            </a:r>
            <a:r>
              <a:rPr lang="sv-SE" sz="1800" dirty="0" smtClean="0">
                <a:solidFill>
                  <a:srgbClr val="0070C0"/>
                </a:solidFill>
              </a:rPr>
              <a:t> finns för samtliga avdelningen inkl. alla nya </a:t>
            </a:r>
            <a:r>
              <a:rPr lang="sv-SE" sz="1800" dirty="0" err="1" smtClean="0">
                <a:solidFill>
                  <a:srgbClr val="0070C0"/>
                </a:solidFill>
              </a:rPr>
              <a:t>org</a:t>
            </a:r>
            <a:r>
              <a:rPr lang="sv-SE" sz="1800" dirty="0" smtClean="0">
                <a:solidFill>
                  <a:srgbClr val="0070C0"/>
                </a:solidFill>
              </a:rPr>
              <a:t> enhet</a:t>
            </a:r>
          </a:p>
          <a:p>
            <a:pPr>
              <a:spcBef>
                <a:spcPts val="600"/>
              </a:spcBef>
            </a:pPr>
            <a:endParaRPr lang="sv-SE" sz="800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sv-SE" sz="1800" dirty="0" smtClean="0">
                <a:solidFill>
                  <a:srgbClr val="0070C0"/>
                </a:solidFill>
              </a:rPr>
              <a:t>Att inga uppgifter för </a:t>
            </a:r>
            <a:r>
              <a:rPr lang="sv-SE" sz="1800" dirty="0" smtClean="0">
                <a:solidFill>
                  <a:srgbClr val="FF0000"/>
                </a:solidFill>
              </a:rPr>
              <a:t>avslutade </a:t>
            </a:r>
            <a:r>
              <a:rPr lang="sv-SE" sz="1800" dirty="0" err="1" smtClean="0">
                <a:solidFill>
                  <a:srgbClr val="FF0000"/>
                </a:solidFill>
              </a:rPr>
              <a:t>org</a:t>
            </a:r>
            <a:endParaRPr lang="sv-SE" sz="18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sv-SE" sz="800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sv-SE" sz="1800" dirty="0" smtClean="0">
                <a:solidFill>
                  <a:srgbClr val="0070C0"/>
                </a:solidFill>
              </a:rPr>
              <a:t>Att </a:t>
            </a:r>
            <a:r>
              <a:rPr lang="sv-SE" sz="1800" dirty="0" smtClean="0">
                <a:solidFill>
                  <a:srgbClr val="FF0000"/>
                </a:solidFill>
              </a:rPr>
              <a:t>chefer</a:t>
            </a:r>
            <a:r>
              <a:rPr lang="sv-SE" sz="1800" dirty="0" smtClean="0">
                <a:solidFill>
                  <a:srgbClr val="0070C0"/>
                </a:solidFill>
              </a:rPr>
              <a:t> har tillgång till sina </a:t>
            </a:r>
            <a:r>
              <a:rPr lang="sv-SE" sz="1800" dirty="0" err="1" smtClean="0">
                <a:solidFill>
                  <a:srgbClr val="0070C0"/>
                </a:solidFill>
              </a:rPr>
              <a:t>avd</a:t>
            </a:r>
            <a:r>
              <a:rPr lang="sv-SE" sz="1800" dirty="0" smtClean="0">
                <a:solidFill>
                  <a:srgbClr val="0070C0"/>
                </a:solidFill>
              </a:rPr>
              <a:t>/</a:t>
            </a:r>
            <a:r>
              <a:rPr lang="sv-SE" sz="1800" dirty="0" err="1" smtClean="0">
                <a:solidFill>
                  <a:srgbClr val="0070C0"/>
                </a:solidFill>
              </a:rPr>
              <a:t>inst</a:t>
            </a:r>
            <a:r>
              <a:rPr lang="sv-SE" sz="1800" dirty="0" smtClean="0">
                <a:solidFill>
                  <a:srgbClr val="0070C0"/>
                </a:solidFill>
              </a:rPr>
              <a:t> inkl. nya </a:t>
            </a:r>
            <a:r>
              <a:rPr lang="sv-SE" sz="1800" dirty="0" err="1" smtClean="0">
                <a:solidFill>
                  <a:srgbClr val="0070C0"/>
                </a:solidFill>
              </a:rPr>
              <a:t>avd</a:t>
            </a:r>
            <a:r>
              <a:rPr lang="sv-SE" sz="1800" dirty="0" smtClean="0">
                <a:solidFill>
                  <a:srgbClr val="0070C0"/>
                </a:solidFill>
              </a:rPr>
              <a:t>/</a:t>
            </a:r>
            <a:r>
              <a:rPr lang="sv-SE" sz="1800" dirty="0" err="1" smtClean="0">
                <a:solidFill>
                  <a:srgbClr val="0070C0"/>
                </a:solidFill>
              </a:rPr>
              <a:t>inst</a:t>
            </a:r>
            <a:endParaRPr lang="sv-SE" sz="16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v-SE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1285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8082" y="617478"/>
            <a:ext cx="8067877" cy="621971"/>
          </a:xfrm>
        </p:spPr>
        <p:txBody>
          <a:bodyPr/>
          <a:lstStyle/>
          <a:p>
            <a:r>
              <a:rPr lang="da-DK" dirty="0" smtClean="0">
                <a:solidFill>
                  <a:srgbClr val="0070C0"/>
                </a:solidFill>
              </a:rPr>
              <a:t>Program för dagen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8082" y="1059449"/>
            <a:ext cx="8462844" cy="3836963"/>
          </a:xfrm>
        </p:spPr>
        <p:txBody>
          <a:bodyPr/>
          <a:lstStyle/>
          <a:p>
            <a:pPr marL="0" indent="0">
              <a:buNone/>
            </a:pPr>
            <a:r>
              <a:rPr lang="da-DK" sz="1700" b="1" dirty="0" smtClean="0"/>
              <a:t>10.15 – 11.30</a:t>
            </a:r>
            <a:r>
              <a:rPr lang="da-DK" sz="17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da-DK" sz="1700" b="1" dirty="0" smtClean="0"/>
              <a:t>Mittuniversitetets Styrmodell</a:t>
            </a:r>
            <a:endParaRPr lang="da-DK" sz="1700" b="1" dirty="0" smtClean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sz="1700" dirty="0" smtClean="0"/>
              <a:t>	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sz="1700" b="1" dirty="0"/>
              <a:t>	</a:t>
            </a:r>
            <a:r>
              <a:rPr lang="da-DK" sz="1700" b="1" dirty="0" smtClean="0"/>
              <a:t>	</a:t>
            </a:r>
            <a:r>
              <a:rPr lang="da-DK" sz="1700" b="1" dirty="0" smtClean="0">
                <a:solidFill>
                  <a:srgbClr val="0070C0"/>
                </a:solidFill>
              </a:rPr>
              <a:t>Budget 2020;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sz="1700" dirty="0">
                <a:solidFill>
                  <a:srgbClr val="0070C0"/>
                </a:solidFill>
              </a:rPr>
              <a:t>	</a:t>
            </a:r>
            <a:r>
              <a:rPr lang="da-DK" sz="1700" dirty="0" smtClean="0">
                <a:solidFill>
                  <a:srgbClr val="0070C0"/>
                </a:solidFill>
              </a:rPr>
              <a:t>	Budgetunderlag, övergripande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sz="1700" dirty="0" smtClean="0">
                <a:solidFill>
                  <a:srgbClr val="0070C0"/>
                </a:solidFill>
              </a:rPr>
              <a:t>		Generella budgetvärden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sz="1700" dirty="0" smtClean="0">
                <a:solidFill>
                  <a:srgbClr val="0070C0"/>
                </a:solidFill>
              </a:rPr>
              <a:t>		Tidplan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a-DK" sz="1700" dirty="0" smtClean="0">
                <a:solidFill>
                  <a:srgbClr val="0070C0"/>
                </a:solidFill>
              </a:rPr>
              <a:t>		Nyheter i anvisningar och bilagor</a:t>
            </a:r>
          </a:p>
          <a:p>
            <a:pPr marL="0" indent="0">
              <a:buNone/>
            </a:pPr>
            <a:r>
              <a:rPr lang="da-DK" sz="1700" b="1" i="1" dirty="0" smtClean="0"/>
              <a:t>11.30 - 12.15</a:t>
            </a:r>
            <a:r>
              <a:rPr lang="da-DK" sz="1700" i="1" dirty="0" smtClean="0"/>
              <a:t>	</a:t>
            </a:r>
            <a:r>
              <a:rPr lang="da-DK" sz="1700" b="1" i="1" dirty="0" smtClean="0"/>
              <a:t>Gemensam lunch</a:t>
            </a:r>
            <a:endParaRPr lang="da-DK" sz="1700" b="1" dirty="0" smtClean="0"/>
          </a:p>
          <a:p>
            <a:pPr marL="0" indent="0">
              <a:buNone/>
            </a:pPr>
            <a:r>
              <a:rPr lang="da-DK" sz="1700" b="1" dirty="0" smtClean="0"/>
              <a:t>12.15 – 13.30</a:t>
            </a:r>
            <a:r>
              <a:rPr lang="da-DK" sz="1700" dirty="0"/>
              <a:t>	</a:t>
            </a:r>
            <a:r>
              <a:rPr lang="da-DK" sz="1700" b="1" dirty="0"/>
              <a:t>Hypergene budgetmodell </a:t>
            </a:r>
            <a:endParaRPr lang="da-DK" sz="1700" b="1" dirty="0" smtClean="0"/>
          </a:p>
          <a:p>
            <a:pPr marL="0" indent="0">
              <a:buNone/>
            </a:pPr>
            <a:r>
              <a:rPr lang="da-DK" sz="1700" dirty="0"/>
              <a:t>		</a:t>
            </a:r>
            <a:r>
              <a:rPr lang="da-DK" sz="1700" b="1" dirty="0">
                <a:solidFill>
                  <a:schemeClr val="bg1">
                    <a:lumMod val="65000"/>
                  </a:schemeClr>
                </a:solidFill>
              </a:rPr>
              <a:t>Mode</a:t>
            </a:r>
            <a:r>
              <a:rPr lang="da-DK" sz="1700" b="1" dirty="0" smtClean="0">
                <a:solidFill>
                  <a:schemeClr val="bg1">
                    <a:lumMod val="65000"/>
                  </a:schemeClr>
                </a:solidFill>
              </a:rPr>
              <a:t>ll </a:t>
            </a:r>
            <a:r>
              <a:rPr lang="da-DK" sz="1700" b="1" dirty="0">
                <a:solidFill>
                  <a:schemeClr val="bg1">
                    <a:lumMod val="65000"/>
                  </a:schemeClr>
                </a:solidFill>
              </a:rPr>
              <a:t>kontorsprocent </a:t>
            </a:r>
            <a:r>
              <a:rPr lang="da-DK" sz="1700" b="1" dirty="0" smtClean="0">
                <a:solidFill>
                  <a:schemeClr val="bg1">
                    <a:lumMod val="65000"/>
                  </a:schemeClr>
                </a:solidFill>
              </a:rPr>
              <a:t>2020   </a:t>
            </a:r>
          </a:p>
          <a:p>
            <a:pPr marL="0" indent="0">
              <a:buNone/>
            </a:pPr>
            <a:r>
              <a:rPr lang="da-DK" sz="1700" dirty="0" smtClean="0"/>
              <a:t>		</a:t>
            </a:r>
            <a:r>
              <a:rPr lang="da-DK" sz="1700" b="1" dirty="0" smtClean="0">
                <a:solidFill>
                  <a:srgbClr val="0070C0"/>
                </a:solidFill>
              </a:rPr>
              <a:t>Övriga budgetfrågor</a:t>
            </a:r>
          </a:p>
          <a:p>
            <a:pPr marL="0" indent="0">
              <a:buNone/>
            </a:pPr>
            <a:r>
              <a:rPr lang="da-DK" sz="1700" b="1" dirty="0">
                <a:solidFill>
                  <a:srgbClr val="0070C0"/>
                </a:solidFill>
              </a:rPr>
              <a:t>	</a:t>
            </a:r>
            <a:r>
              <a:rPr lang="da-DK" sz="1700" b="1" dirty="0" smtClean="0">
                <a:solidFill>
                  <a:srgbClr val="0070C0"/>
                </a:solidFill>
              </a:rPr>
              <a:t>	</a:t>
            </a:r>
            <a:r>
              <a:rPr lang="da-DK" sz="1700" b="1" dirty="0"/>
              <a:t> Avrapportering synpunkter budgetarbetet fg år</a:t>
            </a:r>
            <a:endParaRPr lang="da-DK" sz="17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a-DK" sz="1700" b="1" dirty="0">
                <a:solidFill>
                  <a:srgbClr val="0070C0"/>
                </a:solidFill>
              </a:rPr>
              <a:t>	</a:t>
            </a:r>
            <a:r>
              <a:rPr lang="da-DK" sz="1700" b="1" dirty="0" smtClean="0">
                <a:solidFill>
                  <a:srgbClr val="0070C0"/>
                </a:solidFill>
              </a:rPr>
              <a:t>	Budget, prognos, utfall 2018 </a:t>
            </a:r>
            <a:r>
              <a:rPr lang="da-DK" dirty="0" smtClean="0"/>
              <a:t>	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487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099" y="2259193"/>
            <a:ext cx="7912894" cy="652145"/>
          </a:xfrm>
        </p:spPr>
        <p:txBody>
          <a:bodyPr/>
          <a:lstStyle/>
          <a:p>
            <a:r>
              <a:rPr lang="sv-SE" sz="3600" dirty="0" smtClean="0">
                <a:solidFill>
                  <a:srgbClr val="0070C0"/>
                </a:solidFill>
              </a:rPr>
              <a:t>Budgeteringsmodell Hypergene</a:t>
            </a:r>
            <a:endParaRPr lang="sv-SE" sz="3600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475508" y="3470564"/>
            <a:ext cx="7066485" cy="2603529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30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0" y="91426"/>
            <a:ext cx="4288093" cy="3449996"/>
          </a:xfrm>
          <a:prstGeom prst="rect">
            <a:avLst/>
          </a:prstGeom>
        </p:spPr>
      </p:pic>
      <p:sp>
        <p:nvSpPr>
          <p:cNvPr id="5" name="Ellips 4"/>
          <p:cNvSpPr/>
          <p:nvPr/>
        </p:nvSpPr>
        <p:spPr>
          <a:xfrm>
            <a:off x="217357" y="1816424"/>
            <a:ext cx="689547" cy="262328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932" y="3495782"/>
            <a:ext cx="4924269" cy="3140885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3402768" y="6408294"/>
            <a:ext cx="644577" cy="228373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492" y="0"/>
            <a:ext cx="2432255" cy="2771077"/>
          </a:xfrm>
          <a:prstGeom prst="rect">
            <a:avLst/>
          </a:prstGeom>
        </p:spPr>
      </p:pic>
      <p:sp>
        <p:nvSpPr>
          <p:cNvPr id="9" name="Ellips 8"/>
          <p:cNvSpPr/>
          <p:nvPr/>
        </p:nvSpPr>
        <p:spPr>
          <a:xfrm>
            <a:off x="7725030" y="1062275"/>
            <a:ext cx="816964" cy="646526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03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01" y="322288"/>
            <a:ext cx="6783509" cy="5833933"/>
          </a:xfrm>
          <a:prstGeom prst="rect">
            <a:avLst/>
          </a:prstGeom>
        </p:spPr>
      </p:pic>
      <p:sp>
        <p:nvSpPr>
          <p:cNvPr id="8" name="Ellips 7"/>
          <p:cNvSpPr/>
          <p:nvPr/>
        </p:nvSpPr>
        <p:spPr>
          <a:xfrm>
            <a:off x="5216577" y="2705725"/>
            <a:ext cx="1573968" cy="2915586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22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50" y="293299"/>
            <a:ext cx="8620046" cy="58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/>
        </p:nvSpPr>
        <p:spPr>
          <a:xfrm>
            <a:off x="6686550" y="180975"/>
            <a:ext cx="1888859" cy="616925"/>
          </a:xfrm>
          <a:prstGeom prst="roundRect">
            <a:avLst/>
          </a:prstGeom>
          <a:solidFill>
            <a:srgbClr val="F2F2F2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1676568" y="720980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sv-SE" sz="1000" dirty="0" smtClean="0">
                <a:solidFill>
                  <a:prstClr val="white">
                    <a:lumMod val="65000"/>
                  </a:prstClr>
                </a:solidFill>
              </a:rPr>
              <a:t>Hypergene</a:t>
            </a:r>
            <a:endParaRPr lang="sv-SE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1385922" y="962451"/>
            <a:ext cx="6939429" cy="5242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20" name="Flödesschema: Process 19"/>
          <p:cNvSpPr/>
          <p:nvPr/>
        </p:nvSpPr>
        <p:spPr>
          <a:xfrm>
            <a:off x="5464111" y="1563550"/>
            <a:ext cx="1122656" cy="612648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Central inmatning av förutsättningar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24" name="Flödesschema: Process 23"/>
          <p:cNvSpPr/>
          <p:nvPr/>
        </p:nvSpPr>
        <p:spPr>
          <a:xfrm>
            <a:off x="4891573" y="4457582"/>
            <a:ext cx="3477986" cy="1642772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/>
            </a:r>
            <a:br>
              <a:rPr lang="sv-SE" sz="1000" dirty="0" smtClean="0">
                <a:solidFill>
                  <a:prstClr val="white"/>
                </a:solidFill>
              </a:rPr>
            </a:br>
            <a:r>
              <a:rPr lang="sv-SE" sz="1400" b="1" dirty="0" smtClean="0">
                <a:solidFill>
                  <a:srgbClr val="44546A"/>
                </a:solidFill>
              </a:rPr>
              <a:t>BUDGET &amp; PROGNOS</a:t>
            </a:r>
            <a:endParaRPr lang="sv-SE" sz="1000" b="1" dirty="0" smtClean="0">
              <a:solidFill>
                <a:srgbClr val="44546A"/>
              </a:solidFill>
            </a:endParaRPr>
          </a:p>
          <a:p>
            <a:pPr algn="ctr" defTabSz="914400"/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30" name="Magnetskiva 29"/>
          <p:cNvSpPr/>
          <p:nvPr/>
        </p:nvSpPr>
        <p:spPr>
          <a:xfrm>
            <a:off x="316368" y="1269459"/>
            <a:ext cx="1095474" cy="690441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Ekonomisystem</a:t>
            </a: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(Agresso)</a:t>
            </a:r>
          </a:p>
        </p:txBody>
      </p:sp>
      <p:sp>
        <p:nvSpPr>
          <p:cNvPr id="31" name="Magnetskiva 30"/>
          <p:cNvSpPr/>
          <p:nvPr/>
        </p:nvSpPr>
        <p:spPr>
          <a:xfrm>
            <a:off x="316368" y="2599142"/>
            <a:ext cx="1095474" cy="690441"/>
          </a:xfrm>
          <a:prstGeom prst="flowChartMagneticDisk">
            <a:avLst/>
          </a:prstGeom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Personalsystem</a:t>
            </a: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(Primula)</a:t>
            </a:r>
          </a:p>
        </p:txBody>
      </p:sp>
      <p:cxnSp>
        <p:nvCxnSpPr>
          <p:cNvPr id="10" name="Rak pil 9"/>
          <p:cNvCxnSpPr>
            <a:stCxn id="30" idx="4"/>
          </p:cNvCxnSpPr>
          <p:nvPr/>
        </p:nvCxnSpPr>
        <p:spPr>
          <a:xfrm flipV="1">
            <a:off x="1411842" y="1614679"/>
            <a:ext cx="401469" cy="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 11"/>
          <p:cNvCxnSpPr>
            <a:stCxn id="31" idx="4"/>
          </p:cNvCxnSpPr>
          <p:nvPr/>
        </p:nvCxnSpPr>
        <p:spPr>
          <a:xfrm>
            <a:off x="1411842" y="2944363"/>
            <a:ext cx="40146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244"/>
          <p:cNvSpPr/>
          <p:nvPr/>
        </p:nvSpPr>
        <p:spPr bwMode="auto">
          <a:xfrm>
            <a:off x="5893292" y="1325997"/>
            <a:ext cx="270030" cy="3600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85" name="Picture 4" descr="http://thecontentwrangler.com/wp-content/uploads/2011/08/User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4056" y="1615884"/>
            <a:ext cx="288524" cy="384699"/>
          </a:xfrm>
          <a:prstGeom prst="rect">
            <a:avLst/>
          </a:prstGeom>
          <a:noFill/>
        </p:spPr>
      </p:pic>
      <p:sp>
        <p:nvSpPr>
          <p:cNvPr id="86" name="textruta 85"/>
          <p:cNvSpPr txBox="1"/>
          <p:nvPr/>
        </p:nvSpPr>
        <p:spPr>
          <a:xfrm>
            <a:off x="4429787" y="4209805"/>
            <a:ext cx="9621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sv-SE" sz="800" b="1" dirty="0" smtClean="0">
                <a:solidFill>
                  <a:prstClr val="black"/>
                </a:solidFill>
              </a:rPr>
              <a:t>Budgetansvarig</a:t>
            </a:r>
            <a:endParaRPr lang="sv-SE" sz="800" b="1" dirty="0">
              <a:solidFill>
                <a:prstClr val="black"/>
              </a:solidFill>
            </a:endParaRPr>
          </a:p>
        </p:txBody>
      </p:sp>
      <p:pic>
        <p:nvPicPr>
          <p:cNvPr id="35" name="Bildobjekt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04" y="3787664"/>
            <a:ext cx="327750" cy="437000"/>
          </a:xfrm>
          <a:prstGeom prst="rect">
            <a:avLst/>
          </a:prstGeom>
        </p:spPr>
      </p:pic>
      <p:sp>
        <p:nvSpPr>
          <p:cNvPr id="36" name="textruta 35"/>
          <p:cNvSpPr txBox="1"/>
          <p:nvPr/>
        </p:nvSpPr>
        <p:spPr>
          <a:xfrm>
            <a:off x="4794069" y="1973582"/>
            <a:ext cx="975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800" b="1" dirty="0" smtClean="0">
                <a:solidFill>
                  <a:prstClr val="black"/>
                </a:solidFill>
              </a:rPr>
              <a:t>Administratör</a:t>
            </a:r>
            <a:endParaRPr lang="sv-SE" sz="800" b="1" dirty="0">
              <a:solidFill>
                <a:prstClr val="black"/>
              </a:solidFill>
            </a:endParaRPr>
          </a:p>
        </p:txBody>
      </p:sp>
      <p:sp>
        <p:nvSpPr>
          <p:cNvPr id="37" name="textruta 36"/>
          <p:cNvSpPr txBox="1"/>
          <p:nvPr/>
        </p:nvSpPr>
        <p:spPr>
          <a:xfrm>
            <a:off x="234845" y="228601"/>
            <a:ext cx="6726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sv-SE" sz="2400" b="1" dirty="0" smtClean="0">
                <a:solidFill>
                  <a:srgbClr val="ED7D31"/>
                </a:solidFill>
              </a:rPr>
              <a:t>Budget och Prognos - Beroenden och flöden</a:t>
            </a:r>
            <a:endParaRPr lang="sv-SE" sz="2400" b="1" dirty="0">
              <a:solidFill>
                <a:srgbClr val="ED7D31"/>
              </a:solidFill>
            </a:endParaRPr>
          </a:p>
        </p:txBody>
      </p:sp>
      <p:sp>
        <p:nvSpPr>
          <p:cNvPr id="39" name="Oval 244"/>
          <p:cNvSpPr/>
          <p:nvPr/>
        </p:nvSpPr>
        <p:spPr bwMode="auto">
          <a:xfrm>
            <a:off x="6133156" y="6398338"/>
            <a:ext cx="149199" cy="18562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prstClr val="white"/>
              </a:solidFill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6236694" y="6352650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sv-SE" sz="1200" dirty="0" smtClean="0">
                <a:solidFill>
                  <a:prstClr val="black"/>
                </a:solidFill>
              </a:rPr>
              <a:t>= Informationsflöden</a:t>
            </a:r>
            <a:endParaRPr lang="sv-SE" sz="1200" dirty="0">
              <a:solidFill>
                <a:prstClr val="black"/>
              </a:solidFill>
            </a:endParaRPr>
          </a:p>
        </p:txBody>
      </p:sp>
      <p:cxnSp>
        <p:nvCxnSpPr>
          <p:cNvPr id="48" name="Rak pil 47"/>
          <p:cNvCxnSpPr>
            <a:endCxn id="77" idx="1"/>
          </p:cNvCxnSpPr>
          <p:nvPr/>
        </p:nvCxnSpPr>
        <p:spPr>
          <a:xfrm>
            <a:off x="1889890" y="5603727"/>
            <a:ext cx="3016930" cy="621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244"/>
          <p:cNvSpPr/>
          <p:nvPr/>
        </p:nvSpPr>
        <p:spPr bwMode="auto">
          <a:xfrm>
            <a:off x="3966071" y="5409160"/>
            <a:ext cx="270030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3" name="Rektangel 12"/>
          <p:cNvSpPr/>
          <p:nvPr/>
        </p:nvSpPr>
        <p:spPr>
          <a:xfrm>
            <a:off x="7187079" y="5279170"/>
            <a:ext cx="309710" cy="268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46" name="Flödesschema: Process 45"/>
          <p:cNvSpPr/>
          <p:nvPr/>
        </p:nvSpPr>
        <p:spPr>
          <a:xfrm>
            <a:off x="6676004" y="1563550"/>
            <a:ext cx="1122656" cy="612648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Uppsättning av processflödet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61" name="Flödesschema: Process 60"/>
          <p:cNvSpPr/>
          <p:nvPr/>
        </p:nvSpPr>
        <p:spPr>
          <a:xfrm>
            <a:off x="5821503" y="5201255"/>
            <a:ext cx="780297" cy="781534"/>
          </a:xfrm>
          <a:prstGeom prst="flowChartProcess">
            <a:avLst/>
          </a:prstGeom>
          <a:ln w="1905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Personal</a:t>
            </a: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budget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62" name="Flödesschema: Process 61"/>
          <p:cNvSpPr/>
          <p:nvPr/>
        </p:nvSpPr>
        <p:spPr>
          <a:xfrm>
            <a:off x="6674749" y="5191972"/>
            <a:ext cx="800912" cy="764692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err="1" smtClean="0">
                <a:solidFill>
                  <a:prstClr val="white"/>
                </a:solidFill>
              </a:rPr>
              <a:t>Avskrivn</a:t>
            </a:r>
            <a:r>
              <a:rPr lang="sv-SE" sz="1000" dirty="0" smtClean="0">
                <a:solidFill>
                  <a:prstClr val="white"/>
                </a:solidFill>
              </a:rPr>
              <a:t>.</a:t>
            </a:r>
            <a:r>
              <a:rPr lang="sv-SE" sz="1000" dirty="0">
                <a:solidFill>
                  <a:prstClr val="white"/>
                </a:solidFill>
              </a:rPr>
              <a:t/>
            </a:r>
            <a:br>
              <a:rPr lang="sv-SE" sz="1000" dirty="0">
                <a:solidFill>
                  <a:prstClr val="white"/>
                </a:solidFill>
              </a:rPr>
            </a:br>
            <a:r>
              <a:rPr lang="sv-SE" sz="1000" dirty="0" smtClean="0">
                <a:solidFill>
                  <a:prstClr val="white"/>
                </a:solidFill>
              </a:rPr>
              <a:t>budget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63" name="Flödesschema: Process 62"/>
          <p:cNvSpPr/>
          <p:nvPr/>
        </p:nvSpPr>
        <p:spPr>
          <a:xfrm>
            <a:off x="7527995" y="5186600"/>
            <a:ext cx="780297" cy="770063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Konto</a:t>
            </a: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Inmatning</a:t>
            </a:r>
          </a:p>
          <a:p>
            <a:pPr algn="ctr" defTabSz="914400"/>
            <a:r>
              <a:rPr lang="sv-SE" sz="1000" dirty="0" err="1" smtClean="0">
                <a:solidFill>
                  <a:prstClr val="white"/>
                </a:solidFill>
              </a:rPr>
              <a:t>Övr</a:t>
            </a:r>
            <a:r>
              <a:rPr lang="sv-SE" sz="1000" dirty="0" smtClean="0">
                <a:solidFill>
                  <a:prstClr val="white"/>
                </a:solidFill>
              </a:rPr>
              <a:t> I/K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41" name="Oval 244"/>
          <p:cNvSpPr/>
          <p:nvPr/>
        </p:nvSpPr>
        <p:spPr bwMode="auto">
          <a:xfrm>
            <a:off x="6072741" y="4977786"/>
            <a:ext cx="270030" cy="3600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42" name="Oval 244"/>
          <p:cNvSpPr/>
          <p:nvPr/>
        </p:nvSpPr>
        <p:spPr bwMode="auto">
          <a:xfrm>
            <a:off x="6940617" y="4977786"/>
            <a:ext cx="270030" cy="3600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3" name="Oval 244"/>
          <p:cNvSpPr/>
          <p:nvPr/>
        </p:nvSpPr>
        <p:spPr bwMode="auto">
          <a:xfrm>
            <a:off x="7765491" y="4960202"/>
            <a:ext cx="270030" cy="3600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6</a:t>
            </a:r>
          </a:p>
        </p:txBody>
      </p:sp>
      <p:cxnSp>
        <p:nvCxnSpPr>
          <p:cNvPr id="60" name="Rak pil 59"/>
          <p:cNvCxnSpPr>
            <a:stCxn id="20" idx="2"/>
          </p:cNvCxnSpPr>
          <p:nvPr/>
        </p:nvCxnSpPr>
        <p:spPr>
          <a:xfrm flipH="1">
            <a:off x="6025421" y="2176199"/>
            <a:ext cx="18" cy="2276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244"/>
          <p:cNvSpPr/>
          <p:nvPr/>
        </p:nvSpPr>
        <p:spPr bwMode="auto">
          <a:xfrm>
            <a:off x="5879295" y="2826086"/>
            <a:ext cx="270030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B</a:t>
            </a:r>
          </a:p>
        </p:txBody>
      </p:sp>
      <p:cxnSp>
        <p:nvCxnSpPr>
          <p:cNvPr id="65" name="Rak pil 64"/>
          <p:cNvCxnSpPr>
            <a:stCxn id="46" idx="2"/>
          </p:cNvCxnSpPr>
          <p:nvPr/>
        </p:nvCxnSpPr>
        <p:spPr>
          <a:xfrm flipH="1">
            <a:off x="7237332" y="2176199"/>
            <a:ext cx="1" cy="2276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244"/>
          <p:cNvSpPr/>
          <p:nvPr/>
        </p:nvSpPr>
        <p:spPr bwMode="auto">
          <a:xfrm>
            <a:off x="7093224" y="2826086"/>
            <a:ext cx="270030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71" name="Oval 244"/>
          <p:cNvSpPr/>
          <p:nvPr/>
        </p:nvSpPr>
        <p:spPr bwMode="auto">
          <a:xfrm>
            <a:off x="7107221" y="1344659"/>
            <a:ext cx="270030" cy="3600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68" name="Rektangel 67"/>
          <p:cNvSpPr/>
          <p:nvPr/>
        </p:nvSpPr>
        <p:spPr>
          <a:xfrm>
            <a:off x="4876558" y="4775988"/>
            <a:ext cx="231062" cy="318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4906820" y="5450674"/>
            <a:ext cx="231062" cy="318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84" name="Bildobjekt 8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24" y="3797080"/>
            <a:ext cx="303242" cy="404996"/>
          </a:xfrm>
          <a:prstGeom prst="rect">
            <a:avLst/>
          </a:prstGeom>
        </p:spPr>
      </p:pic>
      <p:sp>
        <p:nvSpPr>
          <p:cNvPr id="87" name="textruta 86"/>
          <p:cNvSpPr txBox="1"/>
          <p:nvPr/>
        </p:nvSpPr>
        <p:spPr>
          <a:xfrm>
            <a:off x="5381897" y="4232366"/>
            <a:ext cx="8547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800" b="1" dirty="0" smtClean="0">
                <a:solidFill>
                  <a:prstClr val="black"/>
                </a:solidFill>
              </a:rPr>
              <a:t>Godkännare</a:t>
            </a:r>
            <a:endParaRPr lang="sv-SE" sz="800" b="1" dirty="0">
              <a:solidFill>
                <a:prstClr val="black"/>
              </a:solidFill>
            </a:endParaRPr>
          </a:p>
        </p:txBody>
      </p:sp>
      <p:sp>
        <p:nvSpPr>
          <p:cNvPr id="44" name="Flödesschema: Process 43"/>
          <p:cNvSpPr/>
          <p:nvPr/>
        </p:nvSpPr>
        <p:spPr>
          <a:xfrm>
            <a:off x="3510958" y="1109302"/>
            <a:ext cx="1374551" cy="1266887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sv-SE" sz="600" dirty="0" smtClean="0">
                <a:solidFill>
                  <a:prstClr val="white"/>
                </a:solidFill>
              </a:rPr>
              <a:t/>
            </a:r>
            <a:br>
              <a:rPr lang="sv-SE" sz="600" dirty="0" smtClean="0">
                <a:solidFill>
                  <a:prstClr val="white"/>
                </a:solidFill>
              </a:rPr>
            </a:br>
            <a:r>
              <a:rPr lang="sv-SE" sz="1400" b="1" dirty="0" smtClean="0">
                <a:solidFill>
                  <a:srgbClr val="44546A"/>
                </a:solidFill>
              </a:rPr>
              <a:t>Ekonomi</a:t>
            </a:r>
            <a:endParaRPr lang="sv-SE" sz="1000" b="1" dirty="0" smtClean="0">
              <a:solidFill>
                <a:srgbClr val="44546A"/>
              </a:solidFill>
            </a:endParaRPr>
          </a:p>
          <a:p>
            <a:pPr algn="ctr" defTabSz="914400"/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45" name="Flödesschema: Process 44"/>
          <p:cNvSpPr/>
          <p:nvPr/>
        </p:nvSpPr>
        <p:spPr>
          <a:xfrm>
            <a:off x="3623465" y="1556012"/>
            <a:ext cx="780297" cy="612648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Ekonomirapport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47" name="Flödesschema: Process 46"/>
          <p:cNvSpPr/>
          <p:nvPr/>
        </p:nvSpPr>
        <p:spPr>
          <a:xfrm>
            <a:off x="3723768" y="1618471"/>
            <a:ext cx="780297" cy="612648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Ekonomirapport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50" name="Flödesschema: Process 49"/>
          <p:cNvSpPr/>
          <p:nvPr/>
        </p:nvSpPr>
        <p:spPr>
          <a:xfrm>
            <a:off x="3824072" y="1668231"/>
            <a:ext cx="780297" cy="612648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Ekonomi</a:t>
            </a: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rapport</a:t>
            </a:r>
            <a:endParaRPr lang="sv-SE" sz="1000" dirty="0">
              <a:solidFill>
                <a:prstClr val="white"/>
              </a:solidFill>
            </a:endParaRPr>
          </a:p>
        </p:txBody>
      </p:sp>
      <p:cxnSp>
        <p:nvCxnSpPr>
          <p:cNvPr id="6" name="Rak pil 5"/>
          <p:cNvCxnSpPr/>
          <p:nvPr/>
        </p:nvCxnSpPr>
        <p:spPr>
          <a:xfrm>
            <a:off x="1861897" y="1614679"/>
            <a:ext cx="1623087" cy="8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ödesschema: Process 50"/>
          <p:cNvSpPr/>
          <p:nvPr/>
        </p:nvSpPr>
        <p:spPr>
          <a:xfrm>
            <a:off x="3513291" y="2679963"/>
            <a:ext cx="1197964" cy="1266887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/>
            <a:r>
              <a:rPr lang="sv-SE" sz="600" dirty="0" smtClean="0">
                <a:solidFill>
                  <a:prstClr val="white"/>
                </a:solidFill>
              </a:rPr>
              <a:t/>
            </a:r>
            <a:br>
              <a:rPr lang="sv-SE" sz="600" dirty="0" smtClean="0">
                <a:solidFill>
                  <a:prstClr val="white"/>
                </a:solidFill>
              </a:rPr>
            </a:br>
            <a:r>
              <a:rPr lang="sv-SE" sz="1400" b="1" dirty="0" smtClean="0">
                <a:solidFill>
                  <a:srgbClr val="44546A"/>
                </a:solidFill>
              </a:rPr>
              <a:t>Personal</a:t>
            </a:r>
            <a:endParaRPr lang="sv-SE" sz="1000" b="1" dirty="0" smtClean="0">
              <a:solidFill>
                <a:srgbClr val="44546A"/>
              </a:solidFill>
            </a:endParaRPr>
          </a:p>
          <a:p>
            <a:pPr algn="ctr" defTabSz="914400"/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53" name="Flödesschema: Process 52"/>
          <p:cNvSpPr/>
          <p:nvPr/>
        </p:nvSpPr>
        <p:spPr>
          <a:xfrm>
            <a:off x="3566160" y="3163995"/>
            <a:ext cx="1045029" cy="612648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Personal</a:t>
            </a: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rapport</a:t>
            </a:r>
            <a:br>
              <a:rPr lang="sv-SE" sz="1000" dirty="0" smtClean="0">
                <a:solidFill>
                  <a:prstClr val="white"/>
                </a:solidFill>
              </a:rPr>
            </a:br>
            <a:r>
              <a:rPr lang="sv-SE" sz="1000" dirty="0" smtClean="0">
                <a:solidFill>
                  <a:prstClr val="white"/>
                </a:solidFill>
              </a:rPr>
              <a:t>(avstämning)</a:t>
            </a:r>
            <a:endParaRPr lang="sv-SE" sz="1000" dirty="0">
              <a:solidFill>
                <a:prstClr val="white"/>
              </a:solidFill>
            </a:endParaRPr>
          </a:p>
        </p:txBody>
      </p:sp>
      <p:cxnSp>
        <p:nvCxnSpPr>
          <p:cNvPr id="55" name="Rak pil 54"/>
          <p:cNvCxnSpPr/>
          <p:nvPr/>
        </p:nvCxnSpPr>
        <p:spPr>
          <a:xfrm>
            <a:off x="1872207" y="2944363"/>
            <a:ext cx="1680890" cy="209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ktangel 2"/>
          <p:cNvSpPr/>
          <p:nvPr/>
        </p:nvSpPr>
        <p:spPr>
          <a:xfrm>
            <a:off x="1813311" y="1116679"/>
            <a:ext cx="1469132" cy="4933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dirty="0" smtClean="0">
                <a:solidFill>
                  <a:prstClr val="white"/>
                </a:solidFill>
              </a:rPr>
              <a:t>Fakta och</a:t>
            </a:r>
          </a:p>
          <a:p>
            <a:pPr algn="ctr" defTabSz="914400"/>
            <a:r>
              <a:rPr lang="sv-SE" dirty="0" smtClean="0">
                <a:solidFill>
                  <a:prstClr val="white"/>
                </a:solidFill>
              </a:rPr>
              <a:t>dimensioner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62789" y="1958194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Huvudboksposter</a:t>
            </a:r>
          </a:p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Anläggningsregister</a:t>
            </a:r>
          </a:p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Registerdata</a:t>
            </a:r>
          </a:p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kodplan</a:t>
            </a:r>
            <a:endParaRPr lang="sv-SE" sz="8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4" name="textruta 53"/>
          <p:cNvSpPr txBox="1"/>
          <p:nvPr/>
        </p:nvSpPr>
        <p:spPr>
          <a:xfrm>
            <a:off x="436228" y="3289583"/>
            <a:ext cx="1028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Personalregister</a:t>
            </a:r>
          </a:p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Anställningar</a:t>
            </a:r>
          </a:p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Ersättningar</a:t>
            </a:r>
          </a:p>
          <a:p>
            <a:pPr defTabSz="914400"/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Konteringar</a:t>
            </a:r>
          </a:p>
          <a:p>
            <a:endParaRPr lang="sv-SE" sz="800" dirty="0" smtClean="0">
              <a:solidFill>
                <a:prstClr val="white">
                  <a:lumMod val="75000"/>
                </a:prstClr>
              </a:solidFill>
            </a:endParaRPr>
          </a:p>
          <a:p>
            <a:r>
              <a:rPr lang="sv-SE" sz="800" dirty="0" smtClean="0">
                <a:solidFill>
                  <a:prstClr val="white">
                    <a:lumMod val="75000"/>
                  </a:prstClr>
                </a:solidFill>
              </a:rPr>
              <a:t>Konteringar personal</a:t>
            </a:r>
            <a:endParaRPr lang="sv-SE" sz="800" dirty="0">
              <a:solidFill>
                <a:prstClr val="white">
                  <a:lumMod val="75000"/>
                </a:prstClr>
              </a:solidFill>
            </a:endParaRPr>
          </a:p>
          <a:p>
            <a:pPr defTabSz="914400"/>
            <a:endParaRPr lang="sv-SE" sz="8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2" name="Rektangulär 51"/>
          <p:cNvSpPr/>
          <p:nvPr/>
        </p:nvSpPr>
        <p:spPr>
          <a:xfrm>
            <a:off x="7507485" y="2342414"/>
            <a:ext cx="1537035" cy="663268"/>
          </a:xfrm>
          <a:prstGeom prst="wedgeRectCallout">
            <a:avLst>
              <a:gd name="adj1" fmla="val -42813"/>
              <a:gd name="adj2" fmla="val -8482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black"/>
                </a:solidFill>
              </a:rPr>
              <a:t>Vad, när, av vem och vem ska godkänna</a:t>
            </a:r>
            <a:endParaRPr lang="sv-SE" sz="1000" dirty="0">
              <a:solidFill>
                <a:prstClr val="black"/>
              </a:solidFill>
            </a:endParaRPr>
          </a:p>
        </p:txBody>
      </p:sp>
      <p:sp>
        <p:nvSpPr>
          <p:cNvPr id="58" name="Flödesschema: Process 57"/>
          <p:cNvSpPr/>
          <p:nvPr/>
        </p:nvSpPr>
        <p:spPr>
          <a:xfrm>
            <a:off x="4885509" y="5200223"/>
            <a:ext cx="901337" cy="769503"/>
          </a:xfrm>
          <a:prstGeom prst="flowChartProcess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sz="500" dirty="0" smtClean="0">
              <a:solidFill>
                <a:prstClr val="white"/>
              </a:solidFill>
            </a:endParaRP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Fördelningar (tak och ramar)</a:t>
            </a:r>
            <a:endParaRPr lang="sv-SE" sz="1000" dirty="0">
              <a:solidFill>
                <a:prstClr val="white"/>
              </a:solidFill>
            </a:endParaRPr>
          </a:p>
        </p:txBody>
      </p:sp>
      <p:sp>
        <p:nvSpPr>
          <p:cNvPr id="59" name="Oval 244"/>
          <p:cNvSpPr/>
          <p:nvPr/>
        </p:nvSpPr>
        <p:spPr bwMode="auto">
          <a:xfrm>
            <a:off x="5223391" y="4976754"/>
            <a:ext cx="270030" cy="3600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64" name="Magnetskiva 30"/>
          <p:cNvSpPr/>
          <p:nvPr/>
        </p:nvSpPr>
        <p:spPr>
          <a:xfrm>
            <a:off x="185051" y="4457582"/>
            <a:ext cx="1226792" cy="821588"/>
          </a:xfrm>
          <a:prstGeom prst="flowChartMagneticDisk">
            <a:avLst/>
          </a:prstGeom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Tjänsteplanerings-system</a:t>
            </a:r>
          </a:p>
          <a:p>
            <a:pPr algn="ctr" defTabSz="914400"/>
            <a:r>
              <a:rPr lang="sv-SE" sz="1000" dirty="0" smtClean="0">
                <a:solidFill>
                  <a:prstClr val="white"/>
                </a:solidFill>
              </a:rPr>
              <a:t>(</a:t>
            </a:r>
            <a:r>
              <a:rPr lang="sv-SE" sz="1000" dirty="0" err="1" smtClean="0">
                <a:solidFill>
                  <a:prstClr val="white"/>
                </a:solidFill>
              </a:rPr>
              <a:t>Retendo</a:t>
            </a:r>
            <a:r>
              <a:rPr lang="sv-SE" sz="1000" dirty="0" smtClean="0">
                <a:solidFill>
                  <a:prstClr val="white"/>
                </a:solidFill>
              </a:rPr>
              <a:t>)</a:t>
            </a:r>
          </a:p>
        </p:txBody>
      </p:sp>
      <p:cxnSp>
        <p:nvCxnSpPr>
          <p:cNvPr id="66" name="Rak pil 11"/>
          <p:cNvCxnSpPr/>
          <p:nvPr/>
        </p:nvCxnSpPr>
        <p:spPr>
          <a:xfrm>
            <a:off x="1377224" y="4425249"/>
            <a:ext cx="40146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49" y="4176347"/>
            <a:ext cx="523875" cy="542925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5879295" y="4775988"/>
            <a:ext cx="2567662" cy="1576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74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Automatisk omstart Hypergene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Kl</a:t>
            </a:r>
            <a:r>
              <a:rPr lang="sv-SE" dirty="0" smtClean="0"/>
              <a:t> 04</a:t>
            </a:r>
          </a:p>
          <a:p>
            <a:r>
              <a:rPr lang="sv-SE" dirty="0" err="1" smtClean="0"/>
              <a:t>Kl</a:t>
            </a:r>
            <a:r>
              <a:rPr lang="sv-SE" dirty="0" smtClean="0"/>
              <a:t> 12</a:t>
            </a:r>
          </a:p>
          <a:p>
            <a:r>
              <a:rPr lang="sv-SE" dirty="0" err="1" smtClean="0"/>
              <a:t>Kl</a:t>
            </a:r>
            <a:r>
              <a:rPr lang="sv-SE" dirty="0" smtClean="0"/>
              <a:t> 18</a:t>
            </a:r>
            <a:endParaRPr lang="sv-SE" dirty="0"/>
          </a:p>
          <a:p>
            <a:pPr marL="0" indent="0">
              <a:buNone/>
            </a:pPr>
            <a:r>
              <a:rPr lang="sv-SE" dirty="0" smtClean="0"/>
              <a:t>Tar bara </a:t>
            </a:r>
            <a:r>
              <a:rPr lang="sv-SE" smtClean="0"/>
              <a:t>några minuter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56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582"/>
            <a:ext cx="9154019" cy="4035249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543802" y="1479830"/>
            <a:ext cx="505690" cy="152401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115947" y="4980708"/>
            <a:ext cx="609600" cy="214745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/>
        </p:nvSpPr>
        <p:spPr>
          <a:xfrm>
            <a:off x="5548745" y="4980707"/>
            <a:ext cx="942109" cy="214746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8452800" y="1317600"/>
            <a:ext cx="396000" cy="439200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58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16673" y="497394"/>
            <a:ext cx="7912894" cy="652145"/>
          </a:xfrm>
        </p:spPr>
        <p:txBody>
          <a:bodyPr/>
          <a:lstStyle/>
          <a:p>
            <a:r>
              <a:rPr lang="sv-SE" dirty="0" smtClean="0"/>
              <a:t>Investeringsuppgift (avskrivningar)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6673" y="1149539"/>
            <a:ext cx="8514900" cy="4951457"/>
          </a:xfrm>
        </p:spPr>
        <p:txBody>
          <a:bodyPr/>
          <a:lstStyle/>
          <a:p>
            <a:r>
              <a:rPr lang="sv-SE" b="1" dirty="0">
                <a:solidFill>
                  <a:srgbClr val="0070C0"/>
                </a:solidFill>
              </a:rPr>
              <a:t>Avskrivningar </a:t>
            </a:r>
            <a:r>
              <a:rPr lang="sv-SE" b="1" dirty="0" smtClean="0">
                <a:solidFill>
                  <a:srgbClr val="0070C0"/>
                </a:solidFill>
              </a:rPr>
              <a:t>maskinellt inlästa </a:t>
            </a:r>
            <a:r>
              <a:rPr lang="sv-SE" b="1" dirty="0">
                <a:solidFill>
                  <a:srgbClr val="0070C0"/>
                </a:solidFill>
              </a:rPr>
              <a:t>för budgetåret för: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b="1" dirty="0" smtClean="0">
                <a:solidFill>
                  <a:srgbClr val="0070C0"/>
                </a:solidFill>
              </a:rPr>
              <a:t>   </a:t>
            </a:r>
            <a:r>
              <a:rPr lang="sv-SE" dirty="0" smtClean="0">
                <a:solidFill>
                  <a:srgbClr val="0070C0"/>
                </a:solidFill>
              </a:rPr>
              <a:t>Befintliga </a:t>
            </a:r>
            <a:r>
              <a:rPr lang="sv-SE" dirty="0">
                <a:solidFill>
                  <a:srgbClr val="0070C0"/>
                </a:solidFill>
              </a:rPr>
              <a:t>investeringar </a:t>
            </a:r>
            <a:r>
              <a:rPr lang="sv-SE" dirty="0"/>
              <a:t>i anläggningsregistret </a:t>
            </a:r>
            <a:r>
              <a:rPr lang="sv-SE" dirty="0" smtClean="0"/>
              <a:t>t </a:t>
            </a:r>
            <a:r>
              <a:rPr lang="sv-SE" dirty="0"/>
              <a:t>o m </a:t>
            </a:r>
            <a:r>
              <a:rPr lang="sv-SE" dirty="0" smtClean="0">
                <a:solidFill>
                  <a:srgbClr val="0070C0"/>
                </a:solidFill>
              </a:rPr>
              <a:t>27 aug</a:t>
            </a:r>
            <a:endParaRPr lang="sv-SE" dirty="0">
              <a:solidFill>
                <a:srgbClr val="0070C0"/>
              </a:solidFill>
            </a:endParaRPr>
          </a:p>
          <a:p>
            <a:pPr>
              <a:spcBef>
                <a:spcPts val="2400"/>
              </a:spcBef>
            </a:pPr>
            <a:r>
              <a:rPr lang="sv-SE" b="1" dirty="0" smtClean="0">
                <a:solidFill>
                  <a:srgbClr val="0070C0"/>
                </a:solidFill>
              </a:rPr>
              <a:t>Nyinvesteringar</a:t>
            </a: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smtClean="0">
                <a:solidFill>
                  <a:srgbClr val="0070C0"/>
                </a:solidFill>
              </a:rPr>
              <a:t>registreras för: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smtClean="0"/>
              <a:t> - </a:t>
            </a:r>
            <a:r>
              <a:rPr lang="sv-SE" dirty="0" smtClean="0"/>
              <a:t>ej </a:t>
            </a:r>
            <a:r>
              <a:rPr lang="sv-SE" dirty="0"/>
              <a:t>genomförda innevarande år </a:t>
            </a:r>
            <a:r>
              <a:rPr lang="sv-SE" dirty="0" smtClean="0"/>
              <a:t>(</a:t>
            </a:r>
            <a:r>
              <a:rPr lang="sv-SE" dirty="0"/>
              <a:t>höst) enligt </a:t>
            </a:r>
            <a:r>
              <a:rPr lang="sv-SE" dirty="0" smtClean="0"/>
              <a:t>godkänd </a:t>
            </a:r>
            <a:r>
              <a:rPr lang="sv-SE" dirty="0"/>
              <a:t>investeringsbudget </a:t>
            </a:r>
            <a:r>
              <a:rPr lang="sv-SE" dirty="0" smtClean="0"/>
              <a:t> </a:t>
            </a:r>
            <a:r>
              <a:rPr lang="sv-SE" dirty="0"/>
              <a:t> </a:t>
            </a:r>
            <a:r>
              <a:rPr lang="sv-SE" dirty="0" smtClean="0"/>
              <a:t>  	innevarande år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 </a:t>
            </a:r>
            <a:r>
              <a:rPr lang="sv-SE" dirty="0" smtClean="0"/>
              <a:t>  - nya investeringar för budgetåret (äskande)</a:t>
            </a:r>
            <a:endParaRPr lang="sv-SE" dirty="0"/>
          </a:p>
          <a:p>
            <a:pPr marL="0" lvl="0" indent="0">
              <a:spcBef>
                <a:spcPts val="60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Datum </a:t>
            </a:r>
            <a:r>
              <a:rPr lang="sv-SE" dirty="0">
                <a:solidFill>
                  <a:srgbClr val="0070C0"/>
                </a:solidFill>
              </a:rPr>
              <a:t>och år styr tillhörighet per år</a:t>
            </a:r>
            <a:r>
              <a:rPr lang="sv-SE" dirty="0" smtClean="0">
                <a:solidFill>
                  <a:srgbClr val="0070C0"/>
                </a:solidFill>
              </a:rPr>
              <a:t>!</a:t>
            </a:r>
            <a:endParaRPr lang="sv-SE" b="1" dirty="0" smtClean="0">
              <a:solidFill>
                <a:srgbClr val="0070C0"/>
              </a:solidFill>
            </a:endParaRPr>
          </a:p>
          <a:p>
            <a:pPr>
              <a:spcBef>
                <a:spcPts val="2400"/>
              </a:spcBef>
            </a:pPr>
            <a:r>
              <a:rPr lang="sv-SE" b="1" dirty="0" smtClean="0">
                <a:solidFill>
                  <a:srgbClr val="0070C0"/>
                </a:solidFill>
              </a:rPr>
              <a:t>Slutavskrivningar</a:t>
            </a:r>
            <a:r>
              <a:rPr lang="sv-SE" dirty="0" smtClean="0"/>
              <a:t> görs på </a:t>
            </a:r>
            <a:r>
              <a:rPr lang="sv-SE" dirty="0"/>
              <a:t>avslutade projekt under </a:t>
            </a:r>
            <a:r>
              <a:rPr lang="sv-SE" dirty="0" smtClean="0"/>
              <a:t>budgetåret </a:t>
            </a:r>
            <a:r>
              <a:rPr lang="sv-SE" dirty="0"/>
              <a:t>med </a:t>
            </a:r>
            <a:r>
              <a:rPr lang="sv-SE" dirty="0" smtClean="0"/>
              <a:t>restvärde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 smtClean="0">
                <a:solidFill>
                  <a:srgbClr val="0070C0"/>
                </a:solidFill>
              </a:rPr>
              <a:t>Vid full finansiering bokas lika mycket intäkter som avskrivningar inom aktuell verksamhet</a:t>
            </a:r>
            <a:r>
              <a:rPr lang="sv-SE" dirty="0" smtClean="0"/>
              <a:t>. Gäller även vid slutavskrivningar.</a:t>
            </a:r>
          </a:p>
          <a:p>
            <a:pPr marL="0" indent="0">
              <a:buNone/>
            </a:pPr>
            <a:r>
              <a:rPr lang="sv-SE" sz="900" dirty="0" smtClean="0"/>
              <a:t>Avskrivningar för investeringar t o m 2012 för verks 110,211,111,810 läggs endast in med totala avskrivningsbelopp centralt för UTB o FO</a:t>
            </a:r>
          </a:p>
          <a:p>
            <a:pPr>
              <a:spcBef>
                <a:spcPts val="2400"/>
              </a:spcBef>
            </a:pPr>
            <a:r>
              <a:rPr lang="sv-SE" b="1" dirty="0" smtClean="0">
                <a:solidFill>
                  <a:srgbClr val="0070C0"/>
                </a:solidFill>
              </a:rPr>
              <a:t>Justering </a:t>
            </a:r>
            <a:r>
              <a:rPr lang="sv-SE" b="1" dirty="0">
                <a:solidFill>
                  <a:srgbClr val="0070C0"/>
                </a:solidFill>
              </a:rPr>
              <a:t>av inläst alt registrerad investering </a:t>
            </a:r>
            <a:r>
              <a:rPr lang="sv-SE" dirty="0"/>
              <a:t>– se handledning</a:t>
            </a:r>
          </a:p>
          <a:p>
            <a:pPr marL="0" indent="0">
              <a:buNone/>
            </a:pPr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30497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Budget investeringar, fortsättning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7160" y="2192946"/>
            <a:ext cx="8574373" cy="3881147"/>
          </a:xfrm>
        </p:spPr>
        <p:txBody>
          <a:bodyPr/>
          <a:lstStyle/>
          <a:p>
            <a:r>
              <a:rPr lang="sv-SE" b="1" dirty="0" smtClean="0">
                <a:solidFill>
                  <a:srgbClr val="0070C0"/>
                </a:solidFill>
                <a:ea typeface="+mj-ea"/>
                <a:cs typeface="+mj-cs"/>
              </a:rPr>
              <a:t>Sidoordnad </a:t>
            </a:r>
            <a:r>
              <a:rPr lang="sv-SE" b="1" dirty="0">
                <a:solidFill>
                  <a:srgbClr val="0070C0"/>
                </a:solidFill>
                <a:ea typeface="+mj-ea"/>
                <a:cs typeface="+mj-cs"/>
              </a:rPr>
              <a:t>redovisning </a:t>
            </a:r>
            <a:r>
              <a:rPr lang="sv-SE" b="1" dirty="0" smtClean="0">
                <a:solidFill>
                  <a:srgbClr val="0070C0"/>
                </a:solidFill>
                <a:ea typeface="+mj-ea"/>
                <a:cs typeface="+mj-cs"/>
              </a:rPr>
              <a:t>investeringsäskande för ytterligare 4 år utöver budgetåret</a:t>
            </a:r>
          </a:p>
          <a:p>
            <a:pPr marL="0" indent="0">
              <a:buNone/>
            </a:pPr>
            <a:r>
              <a:rPr lang="sv-SE" b="1" dirty="0">
                <a:solidFill>
                  <a:srgbClr val="0070C0"/>
                </a:solidFill>
                <a:ea typeface="+mj-ea"/>
                <a:cs typeface="+mj-cs"/>
              </a:rPr>
              <a:t> </a:t>
            </a:r>
            <a:r>
              <a:rPr lang="sv-SE" b="1" dirty="0" smtClean="0">
                <a:solidFill>
                  <a:srgbClr val="0070C0"/>
                </a:solidFill>
                <a:ea typeface="+mj-ea"/>
                <a:cs typeface="+mj-cs"/>
              </a:rPr>
              <a:t>  </a:t>
            </a:r>
            <a:r>
              <a:rPr lang="sv-SE" b="1" dirty="0">
                <a:solidFill>
                  <a:srgbClr val="0070C0"/>
                </a:solidFill>
                <a:ea typeface="+mj-ea"/>
                <a:cs typeface="+mj-cs"/>
              </a:rPr>
              <a:t>	</a:t>
            </a:r>
            <a:r>
              <a:rPr lang="sv-SE" dirty="0" smtClean="0">
                <a:solidFill>
                  <a:srgbClr val="0070C0"/>
                </a:solidFill>
                <a:ea typeface="+mj-ea"/>
                <a:cs typeface="+mj-cs"/>
              </a:rPr>
              <a:t>Se anvisningar avsnitt 1.1.7 samt avsnitt 10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1400" dirty="0"/>
              <a:t> </a:t>
            </a:r>
            <a:r>
              <a:rPr lang="sv-SE" sz="1400" dirty="0" smtClean="0"/>
              <a:t>    	Utgör underlag </a:t>
            </a:r>
            <a:r>
              <a:rPr lang="sv-SE" sz="1400" dirty="0"/>
              <a:t>för universitets flerårsbudget. </a:t>
            </a:r>
            <a:endParaRPr lang="sv-SE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sv-SE" sz="1400" dirty="0"/>
              <a:t> </a:t>
            </a:r>
            <a:r>
              <a:rPr lang="sv-SE" sz="1400" dirty="0" smtClean="0"/>
              <a:t>    	Prognos </a:t>
            </a:r>
            <a:r>
              <a:rPr lang="sv-SE" sz="1400" dirty="0"/>
              <a:t>för investeringsbehov fyra år efter budgetåret lämnas i separat Excelfil till </a:t>
            </a:r>
            <a:r>
              <a:rPr lang="sv-SE" sz="1400" dirty="0" smtClean="0"/>
              <a:t>	fakultetsekonomer som </a:t>
            </a:r>
            <a:r>
              <a:rPr lang="sv-SE" sz="1400" dirty="0"/>
              <a:t>sammanställer per </a:t>
            </a:r>
            <a:r>
              <a:rPr lang="sv-SE" sz="1400" dirty="0" smtClean="0"/>
              <a:t>fakultet.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1400" dirty="0"/>
              <a:t>	</a:t>
            </a:r>
            <a:r>
              <a:rPr lang="sv-SE" sz="1400" dirty="0" smtClean="0"/>
              <a:t>För </a:t>
            </a:r>
            <a:r>
              <a:rPr lang="sv-SE" sz="1400" dirty="0"/>
              <a:t>förvaltning </a:t>
            </a:r>
            <a:r>
              <a:rPr lang="sv-SE" sz="1400" dirty="0" smtClean="0"/>
              <a:t>lämnas </a:t>
            </a:r>
            <a:r>
              <a:rPr lang="sv-SE" sz="1400" dirty="0"/>
              <a:t>och sammanställs detta av </a:t>
            </a:r>
            <a:r>
              <a:rPr lang="sv-SE" sz="1400" dirty="0" smtClean="0"/>
              <a:t>Eva /Micke.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1400" dirty="0"/>
              <a:t>	</a:t>
            </a:r>
            <a:r>
              <a:rPr lang="sv-SE" sz="1400" dirty="0" smtClean="0"/>
              <a:t>Anna-Karin sammanställer Mittuniversitet totalt</a:t>
            </a:r>
          </a:p>
          <a:p>
            <a:pPr marL="0" indent="0">
              <a:buNone/>
            </a:pPr>
            <a:endParaRPr lang="sv-SE" sz="1400" dirty="0" smtClean="0"/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 smtClean="0">
                <a:solidFill>
                  <a:srgbClr val="0070C0"/>
                </a:solidFill>
              </a:rPr>
              <a:t>Excelfil under: </a:t>
            </a:r>
            <a:endParaRPr lang="sv-SE" sz="14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1400" i="1" dirty="0" smtClean="0">
                <a:solidFill>
                  <a:srgbClr val="0070C0"/>
                </a:solidFill>
              </a:rPr>
              <a:t>EKO</a:t>
            </a:r>
            <a:r>
              <a:rPr lang="sv-SE" sz="1400" i="1" dirty="0">
                <a:solidFill>
                  <a:srgbClr val="0070C0"/>
                </a:solidFill>
              </a:rPr>
              <a:t>/ </a:t>
            </a:r>
            <a:r>
              <a:rPr lang="sv-SE" sz="1400" i="1" dirty="0" err="1">
                <a:solidFill>
                  <a:srgbClr val="0070C0"/>
                </a:solidFill>
              </a:rPr>
              <a:t>eko_delat</a:t>
            </a:r>
            <a:r>
              <a:rPr lang="sv-SE" sz="1400" i="1" dirty="0">
                <a:solidFill>
                  <a:srgbClr val="0070C0"/>
                </a:solidFill>
              </a:rPr>
              <a:t>/ 1 Planerings- och uppföljningsprocessen/ 1.2 Stöd- och kärnverksamheten/ Budget 2020/Prognos externa intäkter 2021-2023.</a:t>
            </a:r>
          </a:p>
          <a:p>
            <a:pPr marL="0" indent="0">
              <a:buNone/>
            </a:pPr>
            <a:endParaRPr lang="sv-SE" sz="1400" i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v-SE" b="1" dirty="0" smtClean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21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099" y="1428658"/>
            <a:ext cx="7912894" cy="652145"/>
          </a:xfrm>
        </p:spPr>
        <p:txBody>
          <a:bodyPr/>
          <a:lstStyle/>
          <a:p>
            <a:r>
              <a:rPr lang="sv-SE" dirty="0" smtClean="0"/>
              <a:t>Kontouppgift- övriga intäkter och kostnader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099" y="1848942"/>
            <a:ext cx="8454939" cy="3836963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Vissa budgetkonton fr o m 2018</a:t>
            </a:r>
          </a:p>
          <a:p>
            <a:r>
              <a:rPr lang="sv-SE" dirty="0" smtClean="0">
                <a:solidFill>
                  <a:srgbClr val="0070C0"/>
                </a:solidFill>
              </a:rPr>
              <a:t>Personal och avskrivningar ej </a:t>
            </a:r>
            <a:r>
              <a:rPr lang="sv-SE" dirty="0" err="1" smtClean="0">
                <a:solidFill>
                  <a:srgbClr val="0070C0"/>
                </a:solidFill>
              </a:rPr>
              <a:t>inmatningsbara</a:t>
            </a:r>
            <a:r>
              <a:rPr lang="sv-SE" dirty="0" smtClean="0">
                <a:solidFill>
                  <a:srgbClr val="0070C0"/>
                </a:solidFill>
              </a:rPr>
              <a:t> här</a:t>
            </a:r>
          </a:p>
          <a:p>
            <a:pPr marL="0" indent="0">
              <a:buNone/>
            </a:pPr>
            <a:r>
              <a:rPr lang="sv-SE" dirty="0">
                <a:solidFill>
                  <a:srgbClr val="FF0000"/>
                </a:solidFill>
              </a:rPr>
              <a:t>NYHET flik för registrering av I o K per aktivitet - </a:t>
            </a:r>
            <a:r>
              <a:rPr lang="sv-SE" sz="1100" dirty="0">
                <a:solidFill>
                  <a:srgbClr val="FF0000"/>
                </a:solidFill>
              </a:rPr>
              <a:t>handledning web uppdaterad</a:t>
            </a:r>
            <a:endParaRPr lang="sv-SE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v-SE" dirty="0"/>
          </a:p>
          <a:p>
            <a:r>
              <a:rPr lang="sv-SE" b="1" dirty="0" smtClean="0">
                <a:solidFill>
                  <a:srgbClr val="0070C0"/>
                </a:solidFill>
              </a:rPr>
              <a:t>Sidoordnad sammanställning av nya bidrag och samfinansiering inom kommunavtal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</a:t>
            </a:r>
            <a:r>
              <a:rPr lang="sv-SE" sz="1400" dirty="0" smtClean="0">
                <a:solidFill>
                  <a:srgbClr val="0070C0"/>
                </a:solidFill>
              </a:rPr>
              <a:t>- Se anvisningar kap  1.1.6 samt 4.1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1400" dirty="0">
                <a:solidFill>
                  <a:srgbClr val="0070C0"/>
                </a:solidFill>
              </a:rPr>
              <a:t> </a:t>
            </a:r>
            <a:r>
              <a:rPr lang="sv-SE" sz="1400" dirty="0" smtClean="0">
                <a:solidFill>
                  <a:srgbClr val="0070C0"/>
                </a:solidFill>
              </a:rPr>
              <a:t>    - Excelfil under ”EKO/</a:t>
            </a:r>
            <a:r>
              <a:rPr lang="sv-SE" sz="1400" dirty="0" err="1" smtClean="0">
                <a:solidFill>
                  <a:srgbClr val="0070C0"/>
                </a:solidFill>
              </a:rPr>
              <a:t>eko_delat</a:t>
            </a:r>
            <a:r>
              <a:rPr lang="sv-SE" sz="1400" dirty="0" smtClean="0">
                <a:solidFill>
                  <a:srgbClr val="0070C0"/>
                </a:solidFill>
              </a:rPr>
              <a:t>/Rutiner och mallar/Budget och Prognosunderlag/</a:t>
            </a:r>
            <a:r>
              <a:rPr lang="sv-SE" sz="1400" dirty="0" err="1" smtClean="0">
                <a:solidFill>
                  <a:srgbClr val="0070C0"/>
                </a:solidFill>
              </a:rPr>
              <a:t>Spec</a:t>
            </a:r>
            <a:r>
              <a:rPr lang="sv-SE" sz="1400" dirty="0" smtClean="0">
                <a:solidFill>
                  <a:srgbClr val="0070C0"/>
                </a:solidFill>
              </a:rPr>
              <a:t> kommunavtal”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</a:t>
            </a:r>
          </a:p>
          <a:p>
            <a:pPr>
              <a:spcBef>
                <a:spcPts val="0"/>
              </a:spcBef>
            </a:pPr>
            <a:r>
              <a:rPr lang="sv-SE" b="1" dirty="0">
                <a:solidFill>
                  <a:srgbClr val="0070C0"/>
                </a:solidFill>
              </a:rPr>
              <a:t>Sidoordnad sammanställning av </a:t>
            </a:r>
            <a:r>
              <a:rPr lang="sv-SE" b="1" dirty="0" smtClean="0">
                <a:solidFill>
                  <a:srgbClr val="0070C0"/>
                </a:solidFill>
              </a:rPr>
              <a:t>avgifter och bidrag,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smtClean="0">
                <a:solidFill>
                  <a:srgbClr val="0070C0"/>
                </a:solidFill>
              </a:rPr>
              <a:t>  ytterligare 3 år efter budgetåret</a:t>
            </a:r>
            <a:endParaRPr lang="sv-SE" b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v-SE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v-S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v-SE" dirty="0" smtClean="0">
                <a:solidFill>
                  <a:srgbClr val="FF0000"/>
                </a:solidFill>
              </a:rPr>
              <a:t> 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2208554"/>
            <a:ext cx="7777800" cy="973846"/>
          </a:xfrm>
        </p:spPr>
        <p:txBody>
          <a:bodyPr/>
          <a:lstStyle/>
          <a:p>
            <a:r>
              <a:rPr lang="da-DK" dirty="0" smtClean="0"/>
              <a:t>Budgetupptakt EKO 2019-09-05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 2020</a:t>
            </a:r>
            <a:endParaRPr lang="da-DK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926" b="169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0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0105" y="320042"/>
            <a:ext cx="7912894" cy="652145"/>
          </a:xfrm>
        </p:spPr>
        <p:txBody>
          <a:bodyPr/>
          <a:lstStyle/>
          <a:p>
            <a:r>
              <a:rPr lang="sv-SE" dirty="0" smtClean="0"/>
              <a:t>NY flik kontoinmatning per aktivitet fr o m 2019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-39757" y="1201089"/>
            <a:ext cx="9243718" cy="3836963"/>
          </a:xfrm>
        </p:spPr>
        <p:txBody>
          <a:bodyPr/>
          <a:lstStyle/>
          <a:p>
            <a:r>
              <a:rPr lang="sv-SE" sz="1250" dirty="0" smtClean="0">
                <a:solidFill>
                  <a:srgbClr val="0070C0"/>
                </a:solidFill>
              </a:rPr>
              <a:t>Visar </a:t>
            </a:r>
            <a:r>
              <a:rPr lang="sv-SE" sz="1250" b="1" dirty="0" smtClean="0">
                <a:solidFill>
                  <a:srgbClr val="0070C0"/>
                </a:solidFill>
              </a:rPr>
              <a:t>samtliga,</a:t>
            </a:r>
            <a:r>
              <a:rPr lang="sv-SE" sz="1250" dirty="0" smtClean="0">
                <a:solidFill>
                  <a:srgbClr val="0070C0"/>
                </a:solidFill>
              </a:rPr>
              <a:t> budgeterade intäkter och kostnader även ej </a:t>
            </a:r>
            <a:r>
              <a:rPr lang="sv-SE" sz="1250" dirty="0" err="1" smtClean="0">
                <a:solidFill>
                  <a:srgbClr val="0070C0"/>
                </a:solidFill>
              </a:rPr>
              <a:t>inmatningsbara</a:t>
            </a:r>
            <a:r>
              <a:rPr lang="sv-SE" sz="1250" dirty="0" smtClean="0">
                <a:solidFill>
                  <a:srgbClr val="0070C0"/>
                </a:solidFill>
              </a:rPr>
              <a:t> i kontuppgift (lön, avskrivningar, OH, kontor </a:t>
            </a:r>
            <a:r>
              <a:rPr lang="sv-SE" sz="1250" dirty="0" err="1" smtClean="0">
                <a:solidFill>
                  <a:srgbClr val="0070C0"/>
                </a:solidFill>
              </a:rPr>
              <a:t>etc</a:t>
            </a:r>
            <a:r>
              <a:rPr lang="sv-SE" sz="1250" dirty="0" smtClean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sv-SE" sz="1250" dirty="0" smtClean="0">
                <a:solidFill>
                  <a:srgbClr val="0070C0"/>
                </a:solidFill>
              </a:rPr>
              <a:t>Förenklar justering totalsumma/resultat per aktivitet</a:t>
            </a:r>
          </a:p>
          <a:p>
            <a:pPr>
              <a:spcBef>
                <a:spcPts val="0"/>
              </a:spcBef>
            </a:pPr>
            <a:r>
              <a:rPr lang="sv-SE" sz="1250" dirty="0" smtClean="0">
                <a:solidFill>
                  <a:srgbClr val="0070C0"/>
                </a:solidFill>
              </a:rPr>
              <a:t>Urvalet att ”tratta ner” via </a:t>
            </a:r>
            <a:r>
              <a:rPr lang="sv-SE" sz="1250" dirty="0" err="1" smtClean="0">
                <a:solidFill>
                  <a:srgbClr val="0070C0"/>
                </a:solidFill>
              </a:rPr>
              <a:t>org</a:t>
            </a:r>
            <a:r>
              <a:rPr lang="sv-SE" sz="1250" dirty="0" smtClean="0">
                <a:solidFill>
                  <a:srgbClr val="0070C0"/>
                </a:solidFill>
              </a:rPr>
              <a:t>, verksamhet och en aktivitet påverkar inte prestandan som tidigare modell när unika aktiviteter per org. minskar urvalet att välja aktivitet</a:t>
            </a:r>
          </a:p>
          <a:p>
            <a:pPr>
              <a:spcBef>
                <a:spcPts val="0"/>
              </a:spcBef>
            </a:pPr>
            <a:r>
              <a:rPr lang="sv-SE" sz="1250" dirty="0" smtClean="0">
                <a:solidFill>
                  <a:srgbClr val="0070C0"/>
                </a:solidFill>
              </a:rPr>
              <a:t>I prognos motsvarande flik, men med inmatning per period (som vanligt)</a:t>
            </a:r>
            <a:endParaRPr lang="sv-SE" sz="1250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" y="2446215"/>
            <a:ext cx="9116229" cy="3669809"/>
          </a:xfrm>
          <a:prstGeom prst="rect">
            <a:avLst/>
          </a:prstGeom>
        </p:spPr>
      </p:pic>
      <p:sp>
        <p:nvSpPr>
          <p:cNvPr id="5" name="Ellips 4"/>
          <p:cNvSpPr/>
          <p:nvPr/>
        </p:nvSpPr>
        <p:spPr>
          <a:xfrm>
            <a:off x="883138" y="3407508"/>
            <a:ext cx="758093" cy="242277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119571"/>
            <a:ext cx="1172680" cy="409075"/>
          </a:xfrm>
          <a:prstGeom prst="rect">
            <a:avLst/>
          </a:prstGeom>
        </p:spPr>
      </p:pic>
      <p:sp>
        <p:nvSpPr>
          <p:cNvPr id="8" name="Ellips 7"/>
          <p:cNvSpPr/>
          <p:nvPr/>
        </p:nvSpPr>
        <p:spPr>
          <a:xfrm>
            <a:off x="5185507" y="5873747"/>
            <a:ext cx="758093" cy="242277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00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0" y="921208"/>
            <a:ext cx="7912894" cy="652145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Personaluppgift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099" y="1475917"/>
            <a:ext cx="8409969" cy="3836963"/>
          </a:xfrm>
        </p:spPr>
        <p:txBody>
          <a:bodyPr/>
          <a:lstStyle/>
          <a:p>
            <a:pPr lvl="0"/>
            <a:r>
              <a:rPr lang="sv-SE" b="1" dirty="0"/>
              <a:t>Personal </a:t>
            </a:r>
            <a:r>
              <a:rPr lang="sv-SE" b="1" dirty="0" smtClean="0"/>
              <a:t>Primula </a:t>
            </a:r>
            <a:r>
              <a:rPr lang="sv-SE" b="1" dirty="0"/>
              <a:t>per aug </a:t>
            </a:r>
            <a:r>
              <a:rPr lang="sv-SE" b="1" dirty="0" smtClean="0"/>
              <a:t>2019 </a:t>
            </a:r>
            <a:r>
              <a:rPr lang="sv-SE" b="1" dirty="0"/>
              <a:t>med tjänster fr o m jan </a:t>
            </a:r>
            <a:r>
              <a:rPr lang="sv-SE" b="1" dirty="0" smtClean="0"/>
              <a:t>2020: </a:t>
            </a:r>
            <a:endParaRPr lang="sv-SE" b="1" dirty="0"/>
          </a:p>
          <a:p>
            <a:pPr marL="571500" lvl="0" indent="-342900">
              <a:spcBef>
                <a:spcPts val="0"/>
              </a:spcBef>
              <a:buFontTx/>
              <a:buChar char="-"/>
            </a:pPr>
            <a:r>
              <a:rPr lang="sv-SE" dirty="0" smtClean="0">
                <a:solidFill>
                  <a:srgbClr val="0070C0"/>
                </a:solidFill>
              </a:rPr>
              <a:t>namn </a:t>
            </a:r>
          </a:p>
          <a:p>
            <a:pPr marL="571500" lvl="0" indent="-342900">
              <a:spcBef>
                <a:spcPts val="0"/>
              </a:spcBef>
              <a:buFontTx/>
              <a:buChar char="-"/>
            </a:pPr>
            <a:r>
              <a:rPr lang="sv-SE" dirty="0">
                <a:solidFill>
                  <a:srgbClr val="0070C0"/>
                </a:solidFill>
              </a:rPr>
              <a:t>p</a:t>
            </a:r>
            <a:r>
              <a:rPr lang="sv-SE" dirty="0" smtClean="0">
                <a:solidFill>
                  <a:srgbClr val="0070C0"/>
                </a:solidFill>
              </a:rPr>
              <a:t>ersonnummer </a:t>
            </a:r>
            <a:endParaRPr lang="sv-SE" dirty="0">
              <a:solidFill>
                <a:srgbClr val="0070C0"/>
              </a:solidFill>
            </a:endParaRPr>
          </a:p>
          <a:p>
            <a:pPr marL="571500" lvl="0" indent="-342900">
              <a:spcBef>
                <a:spcPts val="0"/>
              </a:spcBef>
              <a:buFontTx/>
              <a:buChar char="-"/>
            </a:pPr>
            <a:r>
              <a:rPr lang="sv-SE" dirty="0" smtClean="0">
                <a:solidFill>
                  <a:srgbClr val="0070C0"/>
                </a:solidFill>
              </a:rPr>
              <a:t>månadslön </a:t>
            </a:r>
            <a:r>
              <a:rPr lang="sv-SE" dirty="0">
                <a:solidFill>
                  <a:srgbClr val="0070C0"/>
                </a:solidFill>
              </a:rPr>
              <a:t>per augusti </a:t>
            </a:r>
            <a:r>
              <a:rPr lang="sv-SE" dirty="0" smtClean="0">
                <a:solidFill>
                  <a:srgbClr val="0070C0"/>
                </a:solidFill>
              </a:rPr>
              <a:t>2019</a:t>
            </a:r>
            <a:endParaRPr lang="sv-SE" dirty="0">
              <a:solidFill>
                <a:srgbClr val="0070C0"/>
              </a:solidFill>
            </a:endParaRPr>
          </a:p>
          <a:p>
            <a:pPr marL="571500" lvl="0" indent="-342900">
              <a:spcBef>
                <a:spcPts val="0"/>
              </a:spcBef>
              <a:buFontTx/>
              <a:buChar char="-"/>
            </a:pPr>
            <a:r>
              <a:rPr lang="sv-SE" dirty="0" smtClean="0">
                <a:solidFill>
                  <a:srgbClr val="0070C0"/>
                </a:solidFill>
              </a:rPr>
              <a:t>hemvist</a:t>
            </a:r>
            <a:r>
              <a:rPr lang="sv-SE" dirty="0">
                <a:solidFill>
                  <a:srgbClr val="0070C0"/>
                </a:solidFill>
              </a:rPr>
              <a:t>, </a:t>
            </a:r>
            <a:endParaRPr lang="sv-SE" dirty="0" smtClean="0">
              <a:solidFill>
                <a:srgbClr val="0070C0"/>
              </a:solidFill>
            </a:endParaRPr>
          </a:p>
          <a:p>
            <a:pPr marL="571500" lvl="0" indent="-342900">
              <a:spcBef>
                <a:spcPts val="0"/>
              </a:spcBef>
              <a:buFontTx/>
              <a:buChar char="-"/>
            </a:pPr>
            <a:r>
              <a:rPr lang="sv-SE" dirty="0" smtClean="0">
                <a:solidFill>
                  <a:srgbClr val="0070C0"/>
                </a:solidFill>
              </a:rPr>
              <a:t>lönetillägg </a:t>
            </a:r>
            <a:r>
              <a:rPr lang="sv-SE" dirty="0">
                <a:solidFill>
                  <a:srgbClr val="0070C0"/>
                </a:solidFill>
              </a:rPr>
              <a:t>	</a:t>
            </a:r>
          </a:p>
          <a:p>
            <a:pPr marL="571500" lvl="0" indent="-342900">
              <a:spcBef>
                <a:spcPts val="0"/>
              </a:spcBef>
              <a:buFontTx/>
              <a:buChar char="-"/>
            </a:pPr>
            <a:r>
              <a:rPr lang="sv-SE" dirty="0" smtClean="0">
                <a:solidFill>
                  <a:srgbClr val="0070C0"/>
                </a:solidFill>
              </a:rPr>
              <a:t>Kontering</a:t>
            </a:r>
          </a:p>
          <a:p>
            <a:pPr lvl="0" indent="0">
              <a:spcBef>
                <a:spcPts val="0"/>
              </a:spcBef>
              <a:buNone/>
            </a:pPr>
            <a:endParaRPr lang="sv-SE" dirty="0"/>
          </a:p>
          <a:p>
            <a:pPr lvl="0">
              <a:spcBef>
                <a:spcPts val="0"/>
              </a:spcBef>
            </a:pPr>
            <a:r>
              <a:rPr lang="sv-SE" b="1" dirty="0"/>
              <a:t>Personal i </a:t>
            </a:r>
            <a:r>
              <a:rPr lang="sv-SE" b="1" dirty="0" smtClean="0"/>
              <a:t>Primula </a:t>
            </a:r>
            <a:r>
              <a:rPr lang="sv-SE" b="1" dirty="0"/>
              <a:t>per aug </a:t>
            </a:r>
            <a:r>
              <a:rPr lang="sv-SE" b="1" dirty="0" smtClean="0"/>
              <a:t>2019, men </a:t>
            </a:r>
            <a:r>
              <a:rPr lang="sv-SE" b="1" dirty="0">
                <a:solidFill>
                  <a:srgbClr val="FF0000"/>
                </a:solidFill>
              </a:rPr>
              <a:t>ej</a:t>
            </a:r>
            <a:r>
              <a:rPr lang="sv-SE" b="1" dirty="0"/>
              <a:t> </a:t>
            </a:r>
            <a:r>
              <a:rPr lang="sv-SE" b="1" dirty="0" smtClean="0"/>
              <a:t>tjänst </a:t>
            </a:r>
            <a:r>
              <a:rPr lang="sv-SE" b="1" dirty="0"/>
              <a:t>fr o m jan </a:t>
            </a:r>
            <a:r>
              <a:rPr lang="sv-SE" b="1" dirty="0" smtClean="0"/>
              <a:t>2020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v-SE" b="1" dirty="0" smtClean="0"/>
              <a:t>   </a:t>
            </a:r>
            <a:r>
              <a:rPr lang="sv-SE" dirty="0" smtClean="0"/>
              <a:t>- </a:t>
            </a:r>
            <a:r>
              <a:rPr lang="sv-SE" dirty="0" smtClean="0">
                <a:solidFill>
                  <a:srgbClr val="0070C0"/>
                </a:solidFill>
              </a:rPr>
              <a:t>hemvist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- månadslön</a:t>
            </a:r>
          </a:p>
          <a:p>
            <a:pPr marL="0" lvl="0" indent="0">
              <a:spcBef>
                <a:spcPts val="0"/>
              </a:spcBef>
              <a:buNone/>
            </a:pPr>
            <a:endParaRPr lang="sv-SE" sz="800" dirty="0" smtClean="0">
              <a:solidFill>
                <a:srgbClr val="0070C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sv-SE" sz="1400" dirty="0" smtClean="0">
                <a:solidFill>
                  <a:srgbClr val="0070C0"/>
                </a:solidFill>
              </a:rPr>
              <a:t>Manuellt tillägg av kontering</a:t>
            </a:r>
            <a:r>
              <a:rPr lang="sv-SE" sz="1400" dirty="0">
                <a:solidFill>
                  <a:srgbClr val="0070C0"/>
                </a:solidFill>
              </a:rPr>
              <a:t>, tjänstgöringsgrad, tillägg  </a:t>
            </a:r>
            <a:r>
              <a:rPr lang="sv-SE" sz="1400" dirty="0" err="1" smtClean="0">
                <a:solidFill>
                  <a:srgbClr val="0070C0"/>
                </a:solidFill>
              </a:rPr>
              <a:t>etc</a:t>
            </a:r>
            <a:r>
              <a:rPr lang="sv-SE" sz="1400" dirty="0" smtClean="0">
                <a:solidFill>
                  <a:srgbClr val="0070C0"/>
                </a:solidFill>
              </a:rPr>
              <a:t> om anställd 2020</a:t>
            </a:r>
          </a:p>
          <a:p>
            <a:pPr marL="0" lvl="0" indent="0">
              <a:spcBef>
                <a:spcPts val="0"/>
              </a:spcBef>
              <a:buNone/>
            </a:pPr>
            <a:endParaRPr lang="sv-SE" sz="1400" dirty="0">
              <a:solidFill>
                <a:srgbClr val="0070C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sv-SE" sz="1400" dirty="0" smtClean="0">
                <a:solidFill>
                  <a:srgbClr val="0070C0"/>
                </a:solidFill>
              </a:rPr>
              <a:t>Alt. </a:t>
            </a:r>
            <a:r>
              <a:rPr lang="sv-SE" sz="1400" dirty="0">
                <a:solidFill>
                  <a:srgbClr val="0070C0"/>
                </a:solidFill>
              </a:rPr>
              <a:t>ingen kontering eller nollad </a:t>
            </a:r>
            <a:r>
              <a:rPr lang="sv-SE" sz="1400" dirty="0" smtClean="0">
                <a:solidFill>
                  <a:srgbClr val="0070C0"/>
                </a:solidFill>
              </a:rPr>
              <a:t>lön om inte anställd 2020</a:t>
            </a:r>
            <a:endParaRPr lang="sv-SE" sz="1400" dirty="0"/>
          </a:p>
          <a:p>
            <a:r>
              <a:rPr lang="sv-SE" dirty="0" smtClean="0"/>
              <a:t>Excelimport av kontering från </a:t>
            </a:r>
            <a:r>
              <a:rPr lang="sv-SE" dirty="0" err="1" smtClean="0"/>
              <a:t>Retendo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12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6350" y="1073931"/>
            <a:ext cx="8708805" cy="1056793"/>
          </a:xfrm>
        </p:spPr>
        <p:txBody>
          <a:bodyPr/>
          <a:lstStyle/>
          <a:p>
            <a:r>
              <a:rPr lang="sv-SE" dirty="0" smtClean="0"/>
              <a:t>Personaldata m a p </a:t>
            </a:r>
            <a:r>
              <a:rPr lang="sv-SE" dirty="0" err="1" smtClean="0"/>
              <a:t>ev</a:t>
            </a:r>
            <a:r>
              <a:rPr lang="sv-SE" dirty="0" smtClean="0"/>
              <a:t> förändringar FÖRV 2020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6351" y="1726077"/>
            <a:ext cx="8588034" cy="4309454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>
              <a:spcBef>
                <a:spcPts val="600"/>
              </a:spcBef>
            </a:pPr>
            <a:r>
              <a:rPr lang="sv-SE" dirty="0" smtClean="0">
                <a:solidFill>
                  <a:srgbClr val="0070C0"/>
                </a:solidFill>
              </a:rPr>
              <a:t>Indata </a:t>
            </a:r>
            <a:r>
              <a:rPr lang="sv-SE" dirty="0">
                <a:solidFill>
                  <a:srgbClr val="0070C0"/>
                </a:solidFill>
              </a:rPr>
              <a:t>personalfil från Primula </a:t>
            </a:r>
            <a:r>
              <a:rPr lang="sv-SE" dirty="0" smtClean="0">
                <a:solidFill>
                  <a:srgbClr val="0070C0"/>
                </a:solidFill>
              </a:rPr>
              <a:t>augusti personal – känd förändring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 smtClean="0">
                <a:solidFill>
                  <a:srgbClr val="0070C0"/>
                </a:solidFill>
              </a:rPr>
              <a:t>    </a:t>
            </a:r>
            <a:r>
              <a:rPr lang="sv-SE" sz="1600" dirty="0" smtClean="0"/>
              <a:t>Personal </a:t>
            </a:r>
            <a:r>
              <a:rPr lang="sv-SE" sz="1600" dirty="0" err="1" smtClean="0"/>
              <a:t>omkodats</a:t>
            </a:r>
            <a:r>
              <a:rPr lang="sv-SE" sz="1600" dirty="0" smtClean="0"/>
              <a:t> till nya org. FÖRV i indata- ej Primula ännu.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sz="1600" dirty="0"/>
              <a:t> </a:t>
            </a:r>
            <a:r>
              <a:rPr lang="sv-SE" sz="1600" dirty="0" smtClean="0"/>
              <a:t>    Personal ligger på aktiviteter i </a:t>
            </a:r>
            <a:r>
              <a:rPr lang="sv-SE" sz="1600" dirty="0" err="1" smtClean="0"/>
              <a:t>kf</a:t>
            </a:r>
            <a:r>
              <a:rPr lang="sv-SE" sz="1600" dirty="0" smtClean="0"/>
              <a:t> 4 enligt augustis kontering</a:t>
            </a:r>
          </a:p>
          <a:p>
            <a:pPr marL="0" indent="0">
              <a:spcBef>
                <a:spcPts val="0"/>
              </a:spcBef>
              <a:buNone/>
            </a:pPr>
            <a:endParaRPr lang="sv-SE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>
                <a:solidFill>
                  <a:srgbClr val="0070C0"/>
                </a:solidFill>
              </a:rPr>
              <a:t>Indata personalfil från Primula augusti personal – </a:t>
            </a:r>
            <a:r>
              <a:rPr lang="sv-SE" dirty="0" smtClean="0">
                <a:solidFill>
                  <a:srgbClr val="0070C0"/>
                </a:solidFill>
              </a:rPr>
              <a:t>ej känd </a:t>
            </a:r>
            <a:r>
              <a:rPr lang="sv-SE" dirty="0">
                <a:solidFill>
                  <a:srgbClr val="0070C0"/>
                </a:solidFill>
              </a:rPr>
              <a:t>förändring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 </a:t>
            </a:r>
            <a:r>
              <a:rPr lang="sv-SE" dirty="0" smtClean="0"/>
              <a:t>     </a:t>
            </a:r>
            <a:r>
              <a:rPr lang="sv-SE" sz="1600" dirty="0" smtClean="0"/>
              <a:t>Personal lånas ut till </a:t>
            </a:r>
            <a:r>
              <a:rPr lang="sv-SE" sz="1600" dirty="0" err="1" smtClean="0"/>
              <a:t>ev</a:t>
            </a:r>
            <a:r>
              <a:rPr lang="sv-SE" sz="1600" dirty="0" smtClean="0"/>
              <a:t> nya </a:t>
            </a:r>
            <a:r>
              <a:rPr lang="sv-SE" sz="1600" dirty="0" err="1" smtClean="0"/>
              <a:t>org</a:t>
            </a:r>
            <a:endParaRPr lang="sv-SE" sz="1600" dirty="0" smtClean="0"/>
          </a:p>
          <a:p>
            <a:pPr marL="0" indent="0">
              <a:spcBef>
                <a:spcPts val="0"/>
              </a:spcBef>
              <a:buNone/>
            </a:pPr>
            <a:endParaRPr lang="sv-SE" dirty="0" smtClean="0"/>
          </a:p>
          <a:p>
            <a:pPr>
              <a:spcBef>
                <a:spcPts val="600"/>
              </a:spcBef>
            </a:pPr>
            <a:r>
              <a:rPr lang="sv-SE" dirty="0"/>
              <a:t> 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0070C0"/>
                </a:solidFill>
              </a:rPr>
              <a:t>Beslutad </a:t>
            </a:r>
            <a:r>
              <a:rPr lang="sv-SE" dirty="0">
                <a:solidFill>
                  <a:srgbClr val="0070C0"/>
                </a:solidFill>
              </a:rPr>
              <a:t>Budget som indata till prognos, som vanligt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smtClean="0">
                <a:solidFill>
                  <a:srgbClr val="0070C0"/>
                </a:solidFill>
              </a:rPr>
              <a:t>     med </a:t>
            </a:r>
            <a:r>
              <a:rPr lang="sv-SE" dirty="0">
                <a:solidFill>
                  <a:srgbClr val="0070C0"/>
                </a:solidFill>
              </a:rPr>
              <a:t>justering för </a:t>
            </a:r>
            <a:r>
              <a:rPr lang="sv-SE" dirty="0" err="1">
                <a:solidFill>
                  <a:srgbClr val="0070C0"/>
                </a:solidFill>
              </a:rPr>
              <a:t>ev</a:t>
            </a:r>
            <a:r>
              <a:rPr lang="sv-SE" dirty="0">
                <a:solidFill>
                  <a:srgbClr val="0070C0"/>
                </a:solidFill>
              </a:rPr>
              <a:t> ytterligare omorganisation</a:t>
            </a:r>
          </a:p>
          <a:p>
            <a:pPr marL="0" indent="0">
              <a:spcBef>
                <a:spcPts val="600"/>
              </a:spcBef>
              <a:buNone/>
            </a:pPr>
            <a:endParaRPr lang="sv-SE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sv-SE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58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9198" y="855738"/>
            <a:ext cx="7960263" cy="1048013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/>
            </a:r>
            <a:br>
              <a:rPr lang="sv-SE" dirty="0" smtClean="0">
                <a:solidFill>
                  <a:srgbClr val="0070C0"/>
                </a:solidFill>
              </a:rPr>
            </a:br>
            <a:r>
              <a:rPr lang="sv-SE" dirty="0" smtClean="0">
                <a:solidFill>
                  <a:srgbClr val="0070C0"/>
                </a:solidFill>
              </a:rPr>
              <a:t>Excelimport från </a:t>
            </a:r>
            <a:r>
              <a:rPr lang="sv-SE" dirty="0" err="1" smtClean="0">
                <a:solidFill>
                  <a:srgbClr val="0070C0"/>
                </a:solidFill>
              </a:rPr>
              <a:t>Retendo</a:t>
            </a:r>
            <a:r>
              <a:rPr lang="sv-SE" dirty="0" smtClean="0">
                <a:solidFill>
                  <a:srgbClr val="0070C0"/>
                </a:solidFill>
              </a:rPr>
              <a:t> för kontering personal med </a:t>
            </a:r>
            <a:r>
              <a:rPr lang="sv-SE" dirty="0" smtClean="0"/>
              <a:t>hemvist</a:t>
            </a:r>
            <a:r>
              <a:rPr lang="sv-SE" dirty="0" smtClean="0">
                <a:solidFill>
                  <a:srgbClr val="0070C0"/>
                </a:solidFill>
              </a:rPr>
              <a:t> på avdelningen </a:t>
            </a:r>
            <a:r>
              <a:rPr lang="sv-SE" b="0" dirty="0" smtClean="0">
                <a:solidFill>
                  <a:srgbClr val="0070C0"/>
                </a:solidFill>
              </a:rPr>
              <a:t>(Ex. bild 33-37)</a:t>
            </a:r>
            <a:r>
              <a:rPr lang="sv-SE" b="0" dirty="0" smtClean="0"/>
              <a:t/>
            </a:r>
            <a:br>
              <a:rPr lang="sv-SE" b="0" dirty="0" smtClean="0"/>
            </a:br>
            <a:endParaRPr lang="sv-SE" b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411777"/>
            <a:ext cx="8061607" cy="4309454"/>
          </a:xfrm>
        </p:spPr>
        <p:txBody>
          <a:bodyPr/>
          <a:lstStyle/>
          <a:p>
            <a:r>
              <a:rPr lang="sv-SE" dirty="0" smtClean="0"/>
              <a:t>Deadline </a:t>
            </a:r>
            <a:r>
              <a:rPr lang="sv-SE" dirty="0" err="1" smtClean="0"/>
              <a:t>Retendo</a:t>
            </a:r>
            <a:r>
              <a:rPr lang="sv-SE" dirty="0" smtClean="0"/>
              <a:t> </a:t>
            </a:r>
            <a:r>
              <a:rPr lang="sv-SE" b="1" dirty="0">
                <a:solidFill>
                  <a:srgbClr val="0070C0"/>
                </a:solidFill>
              </a:rPr>
              <a:t>4</a:t>
            </a:r>
            <a:r>
              <a:rPr lang="sv-SE" b="1" dirty="0" smtClean="0">
                <a:solidFill>
                  <a:srgbClr val="0070C0"/>
                </a:solidFill>
              </a:rPr>
              <a:t>/10</a:t>
            </a:r>
            <a:r>
              <a:rPr lang="sv-SE" b="1" dirty="0" smtClean="0"/>
              <a:t> </a:t>
            </a:r>
          </a:p>
          <a:p>
            <a:r>
              <a:rPr lang="sv-SE" dirty="0" smtClean="0"/>
              <a:t>Excelfil tillgänglig fr o m </a:t>
            </a:r>
            <a:r>
              <a:rPr lang="sv-SE" b="1" dirty="0">
                <a:solidFill>
                  <a:srgbClr val="0070C0"/>
                </a:solidFill>
              </a:rPr>
              <a:t>5</a:t>
            </a:r>
            <a:r>
              <a:rPr lang="sv-SE" b="1" dirty="0" smtClean="0">
                <a:solidFill>
                  <a:srgbClr val="0070C0"/>
                </a:solidFill>
              </a:rPr>
              <a:t>/10 </a:t>
            </a:r>
            <a:r>
              <a:rPr lang="sv-SE" dirty="0" smtClean="0">
                <a:solidFill>
                  <a:srgbClr val="0070C0"/>
                </a:solidFill>
              </a:rPr>
              <a:t>(valfritt om man vill läsa in)</a:t>
            </a:r>
          </a:p>
          <a:p>
            <a:r>
              <a:rPr lang="sv-SE" dirty="0" err="1" smtClean="0">
                <a:solidFill>
                  <a:srgbClr val="0070C0"/>
                </a:solidFill>
              </a:rPr>
              <a:t>Ev</a:t>
            </a:r>
            <a:r>
              <a:rPr lang="sv-SE" dirty="0" smtClean="0">
                <a:solidFill>
                  <a:srgbClr val="0070C0"/>
                </a:solidFill>
              </a:rPr>
              <a:t> justeringar i Excelfil görs manuellt innan inläsning till Hypergene</a:t>
            </a:r>
          </a:p>
          <a:p>
            <a:r>
              <a:rPr lang="sv-SE" dirty="0" smtClean="0"/>
              <a:t>Deadline Ut- och inlån </a:t>
            </a:r>
            <a:r>
              <a:rPr lang="sv-SE" b="1" dirty="0" smtClean="0">
                <a:solidFill>
                  <a:srgbClr val="0070C0"/>
                </a:solidFill>
              </a:rPr>
              <a:t>9/10</a:t>
            </a:r>
          </a:p>
          <a:p>
            <a:r>
              <a:rPr lang="sv-SE" dirty="0" smtClean="0">
                <a:solidFill>
                  <a:srgbClr val="FF0000"/>
                </a:solidFill>
              </a:rPr>
              <a:t>Fungerar ej i </a:t>
            </a:r>
            <a:r>
              <a:rPr lang="sv-SE" dirty="0" err="1" smtClean="0">
                <a:solidFill>
                  <a:srgbClr val="FF0000"/>
                </a:solidFill>
              </a:rPr>
              <a:t>Firefox</a:t>
            </a:r>
            <a:r>
              <a:rPr lang="sv-SE" dirty="0" smtClean="0">
                <a:solidFill>
                  <a:srgbClr val="FF0000"/>
                </a:solidFill>
              </a:rPr>
              <a:t> och </a:t>
            </a:r>
            <a:r>
              <a:rPr lang="sv-SE" dirty="0" err="1" smtClean="0">
                <a:solidFill>
                  <a:srgbClr val="FF0000"/>
                </a:solidFill>
              </a:rPr>
              <a:t>Chrome</a:t>
            </a:r>
            <a:endParaRPr lang="sv-S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>
                <a:solidFill>
                  <a:srgbClr val="0070C0"/>
                </a:solidFill>
              </a:rPr>
              <a:t>Handledning för personalkostnader på </a:t>
            </a:r>
            <a:r>
              <a:rPr lang="sv-SE" dirty="0" err="1" smtClean="0">
                <a:solidFill>
                  <a:srgbClr val="0070C0"/>
                </a:solidFill>
              </a:rPr>
              <a:t>weben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91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7033846" y="3001108"/>
            <a:ext cx="1187939" cy="20320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5509846" y="3001108"/>
            <a:ext cx="422031" cy="2032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877" y="3204308"/>
            <a:ext cx="642624" cy="122092"/>
          </a:xfrm>
          <a:prstGeom prst="rect">
            <a:avLst/>
          </a:prstGeom>
        </p:spPr>
      </p:pic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200" y="1100096"/>
            <a:ext cx="8627095" cy="519688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525600" y="3398400"/>
            <a:ext cx="626400" cy="74880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pilkoppling 10"/>
          <p:cNvCxnSpPr/>
          <p:nvPr/>
        </p:nvCxnSpPr>
        <p:spPr>
          <a:xfrm>
            <a:off x="914400" y="4199688"/>
            <a:ext cx="0" cy="3897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ktangel med rundade hörn 11"/>
          <p:cNvSpPr/>
          <p:nvPr/>
        </p:nvSpPr>
        <p:spPr>
          <a:xfrm>
            <a:off x="525600" y="4589424"/>
            <a:ext cx="1022400" cy="1364976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sv-SE" sz="800" b="1" dirty="0" smtClean="0">
                <a:solidFill>
                  <a:schemeClr val="bg1">
                    <a:lumMod val="65000"/>
                  </a:schemeClr>
                </a:solidFill>
              </a:rPr>
              <a:t>NYHET </a:t>
            </a:r>
          </a:p>
          <a:p>
            <a:pPr algn="ctr"/>
            <a:r>
              <a:rPr lang="sv-SE" sz="800" b="1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sv-SE" sz="800" b="1" dirty="0" smtClean="0">
                <a:solidFill>
                  <a:schemeClr val="bg1">
                    <a:lumMod val="65000"/>
                  </a:schemeClr>
                </a:solidFill>
              </a:rPr>
              <a:t>amn framgår efter personnr här och i Excelexport.</a:t>
            </a:r>
          </a:p>
          <a:p>
            <a:pPr algn="ctr"/>
            <a:r>
              <a:rPr lang="sv-SE" sz="800" b="1" dirty="0" smtClean="0">
                <a:solidFill>
                  <a:schemeClr val="bg1">
                    <a:lumMod val="65000"/>
                  </a:schemeClr>
                </a:solidFill>
              </a:rPr>
              <a:t>Indata från </a:t>
            </a:r>
            <a:r>
              <a:rPr lang="sv-SE" sz="800" b="1" dirty="0" err="1" smtClean="0">
                <a:solidFill>
                  <a:schemeClr val="bg1">
                    <a:lumMod val="65000"/>
                  </a:schemeClr>
                </a:solidFill>
              </a:rPr>
              <a:t>Retendo</a:t>
            </a:r>
            <a:r>
              <a:rPr lang="sv-SE" sz="800" b="1" dirty="0" smtClean="0">
                <a:solidFill>
                  <a:schemeClr val="bg1">
                    <a:lumMod val="65000"/>
                  </a:schemeClr>
                </a:solidFill>
              </a:rPr>
              <a:t> fungerar som tidigare </a:t>
            </a:r>
            <a:r>
              <a:rPr lang="sv-SE" sz="800" b="1" dirty="0" err="1" smtClean="0">
                <a:solidFill>
                  <a:schemeClr val="bg1">
                    <a:lumMod val="65000"/>
                  </a:schemeClr>
                </a:solidFill>
              </a:rPr>
              <a:t>exkl</a:t>
            </a:r>
            <a:r>
              <a:rPr lang="sv-SE" sz="800" b="1" dirty="0" smtClean="0">
                <a:solidFill>
                  <a:schemeClr val="bg1">
                    <a:lumMod val="65000"/>
                  </a:schemeClr>
                </a:solidFill>
              </a:rPr>
              <a:t> namn!</a:t>
            </a:r>
          </a:p>
          <a:p>
            <a:pPr algn="ctr"/>
            <a:endParaRPr lang="sv-SE" sz="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Ellips 5"/>
          <p:cNvSpPr/>
          <p:nvPr/>
        </p:nvSpPr>
        <p:spPr>
          <a:xfrm>
            <a:off x="3761427" y="3756022"/>
            <a:ext cx="867507" cy="298009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75" y="796360"/>
            <a:ext cx="6467625" cy="32124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18" y="2484028"/>
            <a:ext cx="704634" cy="26423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14" y="4871803"/>
            <a:ext cx="577656" cy="28785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3" y="5206628"/>
            <a:ext cx="589257" cy="38670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337" y="4348800"/>
            <a:ext cx="583225" cy="99140"/>
          </a:xfrm>
          <a:prstGeom prst="rect">
            <a:avLst/>
          </a:prstGeom>
        </p:spPr>
      </p:pic>
      <p:pic>
        <p:nvPicPr>
          <p:cNvPr id="11" name="Platshållare för innehåll 1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3591" y="1346845"/>
            <a:ext cx="8710686" cy="5414372"/>
          </a:xfrm>
          <a:prstGeom prst="rect">
            <a:avLst/>
          </a:prstGeom>
        </p:spPr>
      </p:pic>
      <p:cxnSp>
        <p:nvCxnSpPr>
          <p:cNvPr id="10" name="Rak pilkoppling 9"/>
          <p:cNvCxnSpPr/>
          <p:nvPr/>
        </p:nvCxnSpPr>
        <p:spPr>
          <a:xfrm>
            <a:off x="806400" y="5680800"/>
            <a:ext cx="0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ktangel med rundade hörn 12"/>
          <p:cNvSpPr/>
          <p:nvPr/>
        </p:nvSpPr>
        <p:spPr>
          <a:xfrm>
            <a:off x="273591" y="5932800"/>
            <a:ext cx="1504809" cy="4605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00" dirty="0" smtClean="0">
                <a:solidFill>
                  <a:srgbClr val="FF9900"/>
                </a:solidFill>
              </a:rPr>
              <a:t>NYHET! Namn ingår  här i Hypergene, men </a:t>
            </a:r>
            <a:r>
              <a:rPr lang="sv-SE" sz="700" dirty="0" err="1" smtClean="0">
                <a:solidFill>
                  <a:srgbClr val="FF9900"/>
                </a:solidFill>
              </a:rPr>
              <a:t>Retendofil</a:t>
            </a:r>
            <a:r>
              <a:rPr lang="sv-SE" sz="700" dirty="0" smtClean="0">
                <a:solidFill>
                  <a:srgbClr val="FF9900"/>
                </a:solidFill>
              </a:rPr>
              <a:t> kan läsas in som tidigare </a:t>
            </a:r>
            <a:r>
              <a:rPr lang="sv-SE" sz="700" dirty="0" err="1" smtClean="0">
                <a:solidFill>
                  <a:srgbClr val="FF9900"/>
                </a:solidFill>
              </a:rPr>
              <a:t>exkl</a:t>
            </a:r>
            <a:r>
              <a:rPr lang="sv-SE" sz="700" dirty="0" smtClean="0">
                <a:solidFill>
                  <a:srgbClr val="FF9900"/>
                </a:solidFill>
              </a:rPr>
              <a:t> namn</a:t>
            </a:r>
            <a:endParaRPr lang="sv-SE" sz="7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5660" y="1219939"/>
            <a:ext cx="8221602" cy="18979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 smtClean="0">
                <a:solidFill>
                  <a:srgbClr val="FF9900"/>
                </a:solidFill>
              </a:rPr>
              <a:t>Separat kontrollflik för avstämning konteringsprocent</a:t>
            </a:r>
            <a:br>
              <a:rPr lang="sv-SE" dirty="0" smtClean="0">
                <a:solidFill>
                  <a:srgbClr val="FF9900"/>
                </a:solidFill>
              </a:rPr>
            </a:br>
            <a:r>
              <a:rPr lang="sv-SE" sz="1600" b="0" dirty="0" smtClean="0">
                <a:solidFill>
                  <a:srgbClr val="FF9900"/>
                </a:solidFill>
              </a:rPr>
              <a:t>Ingen avstämningsdel i Importfliken som i kontoinmatningen därav sep flik</a:t>
            </a:r>
            <a:r>
              <a:rPr lang="sv-SE" sz="1600" b="0" dirty="0">
                <a:solidFill>
                  <a:srgbClr val="FF9900"/>
                </a:solidFill>
              </a:rPr>
              <a:t/>
            </a:r>
            <a:br>
              <a:rPr lang="sv-SE" sz="1600" b="0" dirty="0">
                <a:solidFill>
                  <a:srgbClr val="FF9900"/>
                </a:solidFill>
              </a:rPr>
            </a:br>
            <a:r>
              <a:rPr lang="sv-SE" sz="1600" b="0" dirty="0" smtClean="0">
                <a:solidFill>
                  <a:srgbClr val="FF9900"/>
                </a:solidFill>
              </a:rPr>
              <a:t/>
            </a:r>
            <a:br>
              <a:rPr lang="sv-SE" sz="1600" b="0" dirty="0" smtClean="0">
                <a:solidFill>
                  <a:srgbClr val="FF9900"/>
                </a:solidFill>
              </a:rPr>
            </a:br>
            <a:r>
              <a:rPr lang="sv-SE" sz="1200" b="0" dirty="0" smtClean="0">
                <a:solidFill>
                  <a:srgbClr val="0070C0"/>
                </a:solidFill>
              </a:rPr>
              <a:t>Felkontering nedan:</a:t>
            </a:r>
            <a:br>
              <a:rPr lang="sv-SE" sz="1200" b="0" dirty="0" smtClean="0">
                <a:solidFill>
                  <a:srgbClr val="0070C0"/>
                </a:solidFill>
              </a:rPr>
            </a:br>
            <a:r>
              <a:rPr lang="sv-SE" sz="1200" b="0" dirty="0" smtClean="0">
                <a:solidFill>
                  <a:srgbClr val="0070C0"/>
                </a:solidFill>
              </a:rPr>
              <a:t>- felkonterad person &gt;100%</a:t>
            </a:r>
            <a:br>
              <a:rPr lang="sv-SE" sz="1200" b="0" dirty="0" smtClean="0">
                <a:solidFill>
                  <a:srgbClr val="0070C0"/>
                </a:solidFill>
              </a:rPr>
            </a:br>
            <a:r>
              <a:rPr lang="sv-SE" sz="1200" b="0" dirty="0" smtClean="0">
                <a:solidFill>
                  <a:srgbClr val="0070C0"/>
                </a:solidFill>
              </a:rPr>
              <a:t>- Nyanställd 22 inlagd med lön januari och tjänsteomfattning i januari men ingen kontering januari utan istället i februari</a:t>
            </a:r>
            <a:endParaRPr lang="sv-SE" sz="1200" b="0" dirty="0">
              <a:solidFill>
                <a:srgbClr val="0070C0"/>
              </a:solidFill>
            </a:endParaRPr>
          </a:p>
        </p:txBody>
      </p:sp>
      <p:pic>
        <p:nvPicPr>
          <p:cNvPr id="13" name="Platshållare för innehåll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078" y="2786847"/>
            <a:ext cx="8131846" cy="3479444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78" y="4138457"/>
            <a:ext cx="809937" cy="13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294" y="93895"/>
            <a:ext cx="7912894" cy="14647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 smtClean="0">
                <a:solidFill>
                  <a:srgbClr val="FF9900"/>
                </a:solidFill>
              </a:rPr>
              <a:t>OBS! </a:t>
            </a:r>
            <a:br>
              <a:rPr lang="sv-SE" dirty="0" smtClean="0">
                <a:solidFill>
                  <a:srgbClr val="FF9900"/>
                </a:solidFill>
              </a:rPr>
            </a:br>
            <a:r>
              <a:rPr lang="sv-SE" dirty="0" smtClean="0">
                <a:solidFill>
                  <a:srgbClr val="FF9900"/>
                </a:solidFill>
              </a:rPr>
              <a:t>Excelimport kontering personal endast för personal</a:t>
            </a:r>
            <a:br>
              <a:rPr lang="sv-SE" dirty="0" smtClean="0">
                <a:solidFill>
                  <a:srgbClr val="FF9900"/>
                </a:solidFill>
              </a:rPr>
            </a:br>
            <a:r>
              <a:rPr lang="sv-SE" dirty="0" smtClean="0">
                <a:solidFill>
                  <a:srgbClr val="FF9900"/>
                </a:solidFill>
              </a:rPr>
              <a:t>med </a:t>
            </a:r>
            <a:r>
              <a:rPr lang="sv-SE" dirty="0" smtClean="0">
                <a:solidFill>
                  <a:srgbClr val="FF0000"/>
                </a:solidFill>
              </a:rPr>
              <a:t>hemvist</a:t>
            </a:r>
            <a:r>
              <a:rPr lang="sv-SE" dirty="0" smtClean="0">
                <a:solidFill>
                  <a:srgbClr val="FF9900"/>
                </a:solidFill>
              </a:rPr>
              <a:t> på avdelningen – </a:t>
            </a:r>
            <a:r>
              <a:rPr lang="sv-SE" dirty="0" smtClean="0">
                <a:solidFill>
                  <a:srgbClr val="FF0000"/>
                </a:solidFill>
              </a:rPr>
              <a:t>inte ut- och inlån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> </a:t>
            </a:r>
          </a:p>
        </p:txBody>
      </p:sp>
      <p:pic>
        <p:nvPicPr>
          <p:cNvPr id="4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14" y="2106118"/>
            <a:ext cx="8661623" cy="4642215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8" y="1558622"/>
            <a:ext cx="7310025" cy="36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ED2F5BB-7945-4B64-857D-E73B50E7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685800">
              <a:defRPr/>
            </a:pPr>
            <a:r>
              <a:rPr lang="sv-SE" sz="675">
                <a:solidFill>
                  <a:srgbClr val="707070">
                    <a:tint val="75000"/>
                  </a:srgbClr>
                </a:solidFill>
                <a:latin typeface="Arial"/>
              </a:rPr>
              <a:t>ENABLING BETTER PERFORMANCE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59" y="1141931"/>
            <a:ext cx="8056665" cy="5038073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3954585" y="2852615"/>
            <a:ext cx="1438030" cy="20320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/>
          <p:cNvSpPr/>
          <p:nvPr/>
        </p:nvSpPr>
        <p:spPr>
          <a:xfrm>
            <a:off x="3954585" y="3090747"/>
            <a:ext cx="4423507" cy="195385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3954585" y="3329354"/>
            <a:ext cx="3063630" cy="179754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810882" y="1992703"/>
            <a:ext cx="7382717" cy="188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rgbClr val="0070C0"/>
                </a:solidFill>
              </a:rPr>
              <a:t>Inled med att ta säkerhetskopia på startvärden via Excelexport</a:t>
            </a:r>
            <a:endParaRPr lang="sv-S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0" y="1788139"/>
            <a:ext cx="7912894" cy="652145"/>
          </a:xfrm>
        </p:spPr>
        <p:txBody>
          <a:bodyPr/>
          <a:lstStyle/>
          <a:p>
            <a:r>
              <a:rPr lang="sv-SE" sz="2800" dirty="0" smtClean="0">
                <a:solidFill>
                  <a:srgbClr val="0070C0"/>
                </a:solidFill>
              </a:rPr>
              <a:t>Avstämning slutlig budget, se bil 10-11</a:t>
            </a:r>
            <a:endParaRPr lang="sv-SE" sz="2800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836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2051" y="777601"/>
            <a:ext cx="7912894" cy="652145"/>
          </a:xfrm>
        </p:spPr>
        <p:txBody>
          <a:bodyPr/>
          <a:lstStyle/>
          <a:p>
            <a:r>
              <a:rPr lang="sv-SE" dirty="0" smtClean="0"/>
              <a:t>Planering och uppföljning</a:t>
            </a:r>
            <a:br>
              <a:rPr lang="sv-SE" dirty="0" smtClean="0"/>
            </a:br>
            <a:r>
              <a:rPr lang="sv-SE" sz="1200" b="0" dirty="0"/>
              <a:t>Planera och genomföra insatser/aktiviteter mot satta mål och </a:t>
            </a:r>
            <a:r>
              <a:rPr lang="sv-SE" sz="1200" b="0" dirty="0" smtClean="0"/>
              <a:t>krav, regelverk  </a:t>
            </a:r>
            <a:r>
              <a:rPr lang="sv-SE" sz="1200" b="0" dirty="0"/>
              <a:t>– </a:t>
            </a:r>
            <a:r>
              <a:rPr lang="sv-SE" sz="1200" b="0" dirty="0" smtClean="0"/>
              <a:t/>
            </a:r>
            <a:br>
              <a:rPr lang="sv-SE" sz="1200" b="0" dirty="0" smtClean="0"/>
            </a:br>
            <a:r>
              <a:rPr lang="sv-SE" sz="1200" b="0" dirty="0" smtClean="0"/>
              <a:t>- VP, budget</a:t>
            </a:r>
            <a:r>
              <a:rPr lang="sv-SE" sz="1200" b="0" dirty="0"/>
              <a:t>, aktivitetsplan, uppföljning, dialoger, </a:t>
            </a:r>
            <a:r>
              <a:rPr lang="sv-SE" sz="1200" b="0" dirty="0" smtClean="0"/>
              <a:t>avrapportering………</a:t>
            </a:r>
            <a:r>
              <a:rPr lang="sv-SE" sz="1200" dirty="0" smtClean="0"/>
              <a:t/>
            </a:r>
            <a:br>
              <a:rPr lang="sv-SE" sz="1200" dirty="0" smtClean="0"/>
            </a:br>
            <a:endParaRPr lang="sv-SE" sz="12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051" y="1987199"/>
            <a:ext cx="7247238" cy="41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8294" y="1181037"/>
            <a:ext cx="7912894" cy="652145"/>
          </a:xfrm>
        </p:spPr>
        <p:txBody>
          <a:bodyPr/>
          <a:lstStyle/>
          <a:p>
            <a:r>
              <a:rPr lang="sv-SE" dirty="0" smtClean="0"/>
              <a:t>Avstämning kontoklass 9, bilaga 10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94" y="1778297"/>
            <a:ext cx="8915706" cy="275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808" y="551451"/>
            <a:ext cx="7912894" cy="652145"/>
          </a:xfrm>
        </p:spPr>
        <p:txBody>
          <a:bodyPr/>
          <a:lstStyle/>
          <a:p>
            <a:r>
              <a:rPr lang="sv-SE" dirty="0" smtClean="0"/>
              <a:t>Avstämning, intern resultaträkning intäkter UTB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6" y="1349938"/>
            <a:ext cx="8961464" cy="49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6753" y="926205"/>
            <a:ext cx="7912894" cy="652145"/>
          </a:xfrm>
        </p:spPr>
        <p:txBody>
          <a:bodyPr/>
          <a:lstStyle/>
          <a:p>
            <a:r>
              <a:rPr lang="sv-SE" dirty="0" smtClean="0"/>
              <a:t>Avstämning intern resultaträkning, intäkter FO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753" y="1578350"/>
            <a:ext cx="8365948" cy="465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HYPERGENE, STATUS IDAG!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84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279531" y="1993514"/>
            <a:ext cx="7677000" cy="691200"/>
          </a:xfrm>
        </p:spPr>
        <p:txBody>
          <a:bodyPr/>
          <a:lstStyle/>
          <a:p>
            <a:r>
              <a:rPr lang="da-DK" dirty="0" smtClean="0"/>
              <a:t>Uppföljning budgetarbetet 2019</a:t>
            </a:r>
            <a:endParaRPr lang="da-DK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926" b="169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9257" y="489811"/>
            <a:ext cx="7912894" cy="489109"/>
          </a:xfrm>
        </p:spPr>
        <p:txBody>
          <a:bodyPr/>
          <a:lstStyle/>
          <a:p>
            <a:r>
              <a:rPr lang="sv-SE" sz="2100" dirty="0">
                <a:solidFill>
                  <a:srgbClr val="0070C0"/>
                </a:solidFill>
              </a:rPr>
              <a:t>Utvärdering budgetarbete 2019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9257" y="1143916"/>
            <a:ext cx="9384329" cy="5062012"/>
          </a:xfrm>
        </p:spPr>
        <p:txBody>
          <a:bodyPr/>
          <a:lstStyle/>
          <a:p>
            <a:pPr marL="0" indent="0">
              <a:buNone/>
            </a:pPr>
            <a:r>
              <a:rPr lang="sv-SE" sz="1400" b="1" dirty="0"/>
              <a:t>Synpunkter				</a:t>
            </a:r>
            <a:r>
              <a:rPr lang="sv-SE" sz="1400" b="1" dirty="0" smtClean="0">
                <a:solidFill>
                  <a:srgbClr val="0070C0"/>
                </a:solidFill>
              </a:rPr>
              <a:t>Kommentar</a:t>
            </a:r>
            <a:endParaRPr lang="sv-SE" sz="1400" b="1" dirty="0">
              <a:solidFill>
                <a:srgbClr val="0070C0"/>
              </a:solidFill>
            </a:endParaRPr>
          </a:p>
          <a:p>
            <a:r>
              <a:rPr lang="sv-SE" sz="1200" dirty="0"/>
              <a:t>Bra med </a:t>
            </a:r>
            <a:r>
              <a:rPr lang="sv-SE" sz="1200" dirty="0" err="1"/>
              <a:t>excelinläsning</a:t>
            </a:r>
            <a:r>
              <a:rPr lang="sv-SE" sz="1200" dirty="0"/>
              <a:t> av kontering </a:t>
            </a:r>
            <a:r>
              <a:rPr lang="sv-SE" sz="1200" dirty="0" smtClean="0"/>
              <a:t>personal	</a:t>
            </a:r>
            <a:endParaRPr lang="sv-SE" sz="1200" dirty="0"/>
          </a:p>
          <a:p>
            <a:r>
              <a:rPr lang="sv-SE" sz="1200" dirty="0"/>
              <a:t>Önskan även kunna läsa in övriga kostnader	</a:t>
            </a:r>
            <a:r>
              <a:rPr lang="sv-SE" sz="1200" dirty="0" smtClean="0"/>
              <a:t>	Inväntar </a:t>
            </a:r>
            <a:r>
              <a:rPr lang="sv-SE" sz="1200" dirty="0"/>
              <a:t>projektmodul och </a:t>
            </a:r>
            <a:r>
              <a:rPr lang="sv-SE" sz="1200" dirty="0" err="1"/>
              <a:t>ev</a:t>
            </a:r>
            <a:r>
              <a:rPr lang="sv-SE" sz="1200" dirty="0"/>
              <a:t> förenklingar via den</a:t>
            </a:r>
          </a:p>
          <a:p>
            <a:r>
              <a:rPr lang="sv-SE" sz="1200" dirty="0"/>
              <a:t>Olika tidplan EKO och </a:t>
            </a:r>
            <a:r>
              <a:rPr lang="sv-SE" sz="1200" dirty="0" err="1"/>
              <a:t>Retendo</a:t>
            </a:r>
            <a:r>
              <a:rPr lang="sv-SE" sz="1200" dirty="0"/>
              <a:t> 		</a:t>
            </a:r>
            <a:r>
              <a:rPr lang="sv-SE" sz="1200" dirty="0" smtClean="0"/>
              <a:t>	</a:t>
            </a:r>
            <a:r>
              <a:rPr lang="sv-SE" sz="1200" dirty="0" smtClean="0">
                <a:solidFill>
                  <a:srgbClr val="0070C0"/>
                </a:solidFill>
              </a:rPr>
              <a:t>Avstämd </a:t>
            </a:r>
            <a:r>
              <a:rPr lang="sv-SE" sz="1200" dirty="0">
                <a:solidFill>
                  <a:srgbClr val="0070C0"/>
                </a:solidFill>
              </a:rPr>
              <a:t>m </a:t>
            </a:r>
            <a:r>
              <a:rPr lang="sv-SE" sz="1200" dirty="0" err="1">
                <a:solidFill>
                  <a:srgbClr val="0070C0"/>
                </a:solidFill>
              </a:rPr>
              <a:t>Retendo</a:t>
            </a:r>
            <a:endParaRPr lang="sv-SE" sz="1200" dirty="0">
              <a:solidFill>
                <a:srgbClr val="0070C0"/>
              </a:solidFill>
            </a:endParaRPr>
          </a:p>
          <a:p>
            <a:pPr>
              <a:spcBef>
                <a:spcPts val="450"/>
              </a:spcBef>
            </a:pPr>
            <a:r>
              <a:rPr lang="sv-SE" sz="1200" dirty="0"/>
              <a:t>Tidplan investeringsbudget 		</a:t>
            </a:r>
            <a:r>
              <a:rPr lang="sv-SE" sz="1200" dirty="0" smtClean="0"/>
              <a:t>	</a:t>
            </a:r>
            <a:r>
              <a:rPr lang="sv-SE" sz="1200" dirty="0" smtClean="0">
                <a:solidFill>
                  <a:srgbClr val="0070C0"/>
                </a:solidFill>
              </a:rPr>
              <a:t>Ses </a:t>
            </a:r>
            <a:r>
              <a:rPr lang="sv-SE" sz="1200" dirty="0">
                <a:solidFill>
                  <a:srgbClr val="0070C0"/>
                </a:solidFill>
              </a:rPr>
              <a:t>över till Budget 2020</a:t>
            </a:r>
          </a:p>
          <a:p>
            <a:pPr>
              <a:spcBef>
                <a:spcPts val="450"/>
              </a:spcBef>
            </a:pPr>
            <a:r>
              <a:rPr lang="sv-SE" sz="1200" dirty="0"/>
              <a:t>Specifikation gem. kostnader FÖRV		</a:t>
            </a:r>
            <a:r>
              <a:rPr lang="sv-SE" sz="1200" dirty="0" smtClean="0"/>
              <a:t>	</a:t>
            </a:r>
            <a:r>
              <a:rPr lang="sv-SE" sz="1200" dirty="0" err="1" smtClean="0">
                <a:solidFill>
                  <a:srgbClr val="0070C0"/>
                </a:solidFill>
              </a:rPr>
              <a:t>avst</a:t>
            </a:r>
            <a:r>
              <a:rPr lang="sv-SE" sz="1200" dirty="0" smtClean="0">
                <a:solidFill>
                  <a:srgbClr val="0070C0"/>
                </a:solidFill>
              </a:rPr>
              <a:t> </a:t>
            </a:r>
            <a:r>
              <a:rPr lang="sv-SE" sz="1200" dirty="0">
                <a:solidFill>
                  <a:srgbClr val="0070C0"/>
                </a:solidFill>
              </a:rPr>
              <a:t>m  Micke</a:t>
            </a:r>
          </a:p>
          <a:p>
            <a:pPr>
              <a:spcBef>
                <a:spcPts val="450"/>
              </a:spcBef>
            </a:pPr>
            <a:r>
              <a:rPr lang="sv-SE" sz="1200" dirty="0"/>
              <a:t>Synpunkter lokalfil			</a:t>
            </a:r>
            <a:r>
              <a:rPr lang="sv-SE" sz="1200" dirty="0" smtClean="0"/>
              <a:t>	</a:t>
            </a:r>
            <a:r>
              <a:rPr lang="sv-SE" sz="1200" dirty="0" err="1" smtClean="0">
                <a:solidFill>
                  <a:srgbClr val="0070C0"/>
                </a:solidFill>
              </a:rPr>
              <a:t>avst</a:t>
            </a:r>
            <a:r>
              <a:rPr lang="sv-SE" sz="1200" dirty="0" smtClean="0">
                <a:solidFill>
                  <a:srgbClr val="0070C0"/>
                </a:solidFill>
              </a:rPr>
              <a:t> </a:t>
            </a:r>
            <a:r>
              <a:rPr lang="sv-SE" sz="1200" dirty="0">
                <a:solidFill>
                  <a:srgbClr val="0070C0"/>
                </a:solidFill>
              </a:rPr>
              <a:t>m CAMP</a:t>
            </a:r>
          </a:p>
          <a:p>
            <a:pPr>
              <a:spcBef>
                <a:spcPts val="450"/>
              </a:spcBef>
            </a:pPr>
            <a:r>
              <a:rPr lang="sv-SE" sz="1200" dirty="0"/>
              <a:t>Önskemål om låsta konteringssträngar i Hypergene	</a:t>
            </a:r>
            <a:r>
              <a:rPr lang="sv-SE" sz="1200" dirty="0">
                <a:solidFill>
                  <a:srgbClr val="0070C0"/>
                </a:solidFill>
              </a:rPr>
              <a:t>Blir löst med nytt ekonomisystem</a:t>
            </a:r>
          </a:p>
          <a:p>
            <a:pPr>
              <a:spcBef>
                <a:spcPts val="450"/>
              </a:spcBef>
            </a:pPr>
            <a:r>
              <a:rPr lang="sv-SE" sz="1200" dirty="0"/>
              <a:t>Personal på fel </a:t>
            </a:r>
            <a:r>
              <a:rPr lang="sv-SE" sz="1200" dirty="0" err="1"/>
              <a:t>avd</a:t>
            </a:r>
            <a:r>
              <a:rPr lang="sv-SE" sz="1200" dirty="0"/>
              <a:t> i indata i Hypergene (ej kopplat till </a:t>
            </a:r>
            <a:r>
              <a:rPr lang="sv-SE" sz="1200" dirty="0" err="1" smtClean="0"/>
              <a:t>omorg</a:t>
            </a:r>
            <a:r>
              <a:rPr lang="sv-SE" sz="1200" dirty="0" smtClean="0"/>
              <a:t>)     </a:t>
            </a:r>
            <a:r>
              <a:rPr lang="sv-SE" sz="1200" dirty="0" smtClean="0">
                <a:solidFill>
                  <a:srgbClr val="0070C0"/>
                </a:solidFill>
              </a:rPr>
              <a:t>Måste </a:t>
            </a:r>
            <a:r>
              <a:rPr lang="sv-SE" sz="1200" dirty="0">
                <a:solidFill>
                  <a:srgbClr val="0070C0"/>
                </a:solidFill>
              </a:rPr>
              <a:t>lösas i Primula eftersom personaldata laddas därifrån</a:t>
            </a:r>
          </a:p>
          <a:p>
            <a:r>
              <a:rPr lang="sv-SE" sz="1200" dirty="0"/>
              <a:t>Gemensam mall/modell för dialogmaterial	</a:t>
            </a:r>
            <a:r>
              <a:rPr lang="sv-SE" sz="1200" dirty="0" smtClean="0"/>
              <a:t>	</a:t>
            </a:r>
            <a:r>
              <a:rPr lang="sv-SE" sz="1200" dirty="0" smtClean="0">
                <a:solidFill>
                  <a:srgbClr val="0070C0"/>
                </a:solidFill>
              </a:rPr>
              <a:t>Löses </a:t>
            </a:r>
            <a:r>
              <a:rPr lang="sv-SE" sz="1200" dirty="0">
                <a:solidFill>
                  <a:srgbClr val="0070C0"/>
                </a:solidFill>
              </a:rPr>
              <a:t>inom </a:t>
            </a:r>
            <a:r>
              <a:rPr lang="sv-SE" sz="1200" dirty="0" err="1">
                <a:solidFill>
                  <a:srgbClr val="0070C0"/>
                </a:solidFill>
              </a:rPr>
              <a:t>förv</a:t>
            </a:r>
            <a:r>
              <a:rPr lang="sv-SE" sz="1200" dirty="0">
                <a:solidFill>
                  <a:srgbClr val="0070C0"/>
                </a:solidFill>
              </a:rPr>
              <a:t> .ekonomsgruppen och </a:t>
            </a:r>
            <a:r>
              <a:rPr lang="sv-SE" sz="1200" dirty="0" err="1">
                <a:solidFill>
                  <a:srgbClr val="0070C0"/>
                </a:solidFill>
              </a:rPr>
              <a:t>avd</a:t>
            </a:r>
            <a:r>
              <a:rPr lang="sv-SE" sz="1200" dirty="0">
                <a:solidFill>
                  <a:srgbClr val="0070C0"/>
                </a:solidFill>
              </a:rPr>
              <a:t> </a:t>
            </a:r>
            <a:r>
              <a:rPr lang="sv-SE" sz="1200" dirty="0" err="1">
                <a:solidFill>
                  <a:srgbClr val="0070C0"/>
                </a:solidFill>
              </a:rPr>
              <a:t>ekonomgruppen</a:t>
            </a:r>
            <a:endParaRPr lang="sv-SE" sz="1200" dirty="0">
              <a:solidFill>
                <a:srgbClr val="0070C0"/>
              </a:solidFill>
            </a:endParaRPr>
          </a:p>
          <a:p>
            <a:r>
              <a:rPr lang="sv-SE" sz="1200" dirty="0"/>
              <a:t>Tidplan för revideringar o vad som ska revideras	</a:t>
            </a:r>
            <a:r>
              <a:rPr lang="sv-SE" sz="1200" dirty="0" smtClean="0"/>
              <a:t>	</a:t>
            </a:r>
            <a:r>
              <a:rPr lang="sv-SE" sz="1200" dirty="0" smtClean="0">
                <a:solidFill>
                  <a:srgbClr val="0070C0"/>
                </a:solidFill>
              </a:rPr>
              <a:t>Tidplan </a:t>
            </a:r>
            <a:r>
              <a:rPr lang="sv-SE" sz="1200" dirty="0">
                <a:solidFill>
                  <a:srgbClr val="0070C0"/>
                </a:solidFill>
              </a:rPr>
              <a:t>för rev är </a:t>
            </a:r>
            <a:r>
              <a:rPr lang="sv-SE" sz="1200" dirty="0" smtClean="0">
                <a:solidFill>
                  <a:srgbClr val="0070C0"/>
                </a:solidFill>
              </a:rPr>
              <a:t>satt- rev uppdateras löpande </a:t>
            </a:r>
            <a:r>
              <a:rPr lang="sv-SE" sz="1200" smtClean="0">
                <a:solidFill>
                  <a:srgbClr val="0070C0"/>
                </a:solidFill>
              </a:rPr>
              <a:t>efter dialog!</a:t>
            </a:r>
            <a:endParaRPr lang="sv-SE" sz="12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1200" dirty="0">
                <a:solidFill>
                  <a:srgbClr val="0070C0"/>
                </a:solidFill>
              </a:rPr>
              <a:t>				</a:t>
            </a:r>
            <a:r>
              <a:rPr lang="sv-SE" sz="1200" dirty="0" smtClean="0">
                <a:solidFill>
                  <a:srgbClr val="0070C0"/>
                </a:solidFill>
              </a:rPr>
              <a:t>	Vad </a:t>
            </a:r>
            <a:r>
              <a:rPr lang="sv-SE" sz="1200" dirty="0">
                <a:solidFill>
                  <a:srgbClr val="0070C0"/>
                </a:solidFill>
              </a:rPr>
              <a:t>som ska revideras bestäms på dialogerna av prefekt, </a:t>
            </a:r>
            <a:endParaRPr lang="sv-SE" sz="1200" dirty="0" smtClean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1200" dirty="0">
                <a:solidFill>
                  <a:srgbClr val="0070C0"/>
                </a:solidFill>
              </a:rPr>
              <a:t>	</a:t>
            </a:r>
            <a:r>
              <a:rPr lang="sv-SE" sz="1200" dirty="0" smtClean="0">
                <a:solidFill>
                  <a:srgbClr val="0070C0"/>
                </a:solidFill>
              </a:rPr>
              <a:t>				dekan</a:t>
            </a:r>
            <a:r>
              <a:rPr lang="sv-SE" sz="1200" dirty="0">
                <a:solidFill>
                  <a:srgbClr val="0070C0"/>
                </a:solidFill>
              </a:rPr>
              <a:t>, </a:t>
            </a:r>
            <a:r>
              <a:rPr lang="sv-SE" sz="1200" dirty="0" err="1" smtClean="0">
                <a:solidFill>
                  <a:srgbClr val="0070C0"/>
                </a:solidFill>
              </a:rPr>
              <a:t>förv</a:t>
            </a:r>
            <a:r>
              <a:rPr lang="sv-SE" sz="1200" dirty="0" smtClean="0">
                <a:solidFill>
                  <a:srgbClr val="0070C0"/>
                </a:solidFill>
              </a:rPr>
              <a:t> </a:t>
            </a:r>
            <a:r>
              <a:rPr lang="sv-SE" sz="1200" dirty="0">
                <a:solidFill>
                  <a:srgbClr val="0070C0"/>
                </a:solidFill>
              </a:rPr>
              <a:t>chef</a:t>
            </a:r>
          </a:p>
          <a:p>
            <a:pPr marL="0" indent="0">
              <a:spcBef>
                <a:spcPts val="0"/>
              </a:spcBef>
              <a:buNone/>
            </a:pPr>
            <a:endParaRPr lang="sv-SE" sz="12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sv-SE" sz="1200" dirty="0"/>
              <a:t>Deadline knappa konteringar i Primula in i tidplanen </a:t>
            </a:r>
            <a:r>
              <a:rPr lang="sv-SE" sz="1200" dirty="0" smtClean="0"/>
              <a:t>	</a:t>
            </a:r>
            <a:r>
              <a:rPr lang="sv-SE" sz="1200" dirty="0" smtClean="0">
                <a:solidFill>
                  <a:srgbClr val="0070C0"/>
                </a:solidFill>
              </a:rPr>
              <a:t>Vad </a:t>
            </a:r>
            <a:r>
              <a:rPr lang="sv-SE" sz="1200" dirty="0">
                <a:solidFill>
                  <a:srgbClr val="0070C0"/>
                </a:solidFill>
              </a:rPr>
              <a:t>är bäst för er och verksamhet?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1200" dirty="0"/>
              <a:t>     för årsbokslut eller budget??</a:t>
            </a:r>
          </a:p>
          <a:p>
            <a:pPr marL="0" indent="0">
              <a:spcBef>
                <a:spcPts val="0"/>
              </a:spcBef>
              <a:buNone/>
            </a:pPr>
            <a:endParaRPr lang="sv-SE" sz="12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sv-SE" sz="1200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sv-SE" sz="1200" dirty="0"/>
              <a:t>Synpunkter på </a:t>
            </a:r>
            <a:r>
              <a:rPr lang="sv-SE" sz="1200" dirty="0" err="1"/>
              <a:t>Retendo</a:t>
            </a:r>
            <a:r>
              <a:rPr lang="sv-SE" sz="1200" dirty="0"/>
              <a:t>	</a:t>
            </a:r>
            <a:r>
              <a:rPr lang="sv-SE" sz="1200" dirty="0">
                <a:solidFill>
                  <a:srgbClr val="0070C0"/>
                </a:solidFill>
              </a:rPr>
              <a:t>		</a:t>
            </a:r>
            <a:r>
              <a:rPr lang="sv-SE" sz="1200" dirty="0" smtClean="0">
                <a:solidFill>
                  <a:srgbClr val="0070C0"/>
                </a:solidFill>
              </a:rPr>
              <a:t>	Micke </a:t>
            </a:r>
            <a:r>
              <a:rPr lang="sv-SE" sz="1200" dirty="0">
                <a:solidFill>
                  <a:srgbClr val="0070C0"/>
                </a:solidFill>
              </a:rPr>
              <a:t>tar med Kenneth, Pia med Kenneth</a:t>
            </a:r>
          </a:p>
        </p:txBody>
      </p:sp>
    </p:spTree>
    <p:extLst>
      <p:ext uri="{BB962C8B-B14F-4D97-AF65-F5344CB8AC3E}">
        <p14:creationId xmlns:p14="http://schemas.microsoft.com/office/powerpoint/2010/main" val="14709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47885" y="794201"/>
            <a:ext cx="6445515" cy="1001380"/>
          </a:xfrm>
        </p:spPr>
        <p:txBody>
          <a:bodyPr/>
          <a:lstStyle/>
          <a:p>
            <a:pPr>
              <a:lnSpc>
                <a:spcPts val="1500"/>
              </a:lnSpc>
            </a:pPr>
            <a:r>
              <a:rPr lang="sv-SE" sz="2400" dirty="0" smtClean="0"/>
              <a:t>Planeringsprocess för </a:t>
            </a:r>
            <a:r>
              <a:rPr lang="sv-SE" sz="2400" dirty="0"/>
              <a:t>år 1</a:t>
            </a:r>
            <a:r>
              <a:rPr lang="sv-SE" sz="2400" dirty="0">
                <a:solidFill>
                  <a:srgbClr val="0070C0"/>
                </a:solidFill>
              </a:rPr>
              <a:t/>
            </a:r>
            <a:br>
              <a:rPr lang="sv-SE" sz="2400" dirty="0">
                <a:solidFill>
                  <a:srgbClr val="0070C0"/>
                </a:solidFill>
              </a:rPr>
            </a:br>
            <a:r>
              <a:rPr lang="sv-SE" sz="2400" dirty="0">
                <a:solidFill>
                  <a:srgbClr val="0070C0"/>
                </a:solidFill>
              </a:rPr>
              <a:t/>
            </a:r>
            <a:br>
              <a:rPr lang="sv-SE" sz="2400" dirty="0">
                <a:solidFill>
                  <a:srgbClr val="0070C0"/>
                </a:solidFill>
              </a:rPr>
            </a:br>
            <a:r>
              <a:rPr lang="sv-SE" sz="2400" dirty="0">
                <a:solidFill>
                  <a:srgbClr val="0070C0"/>
                </a:solidFill>
              </a:rPr>
              <a:t/>
            </a:r>
            <a:br>
              <a:rPr lang="sv-SE" sz="2400" dirty="0">
                <a:solidFill>
                  <a:srgbClr val="0070C0"/>
                </a:solidFill>
              </a:rPr>
            </a:br>
            <a:r>
              <a:rPr lang="sv-SE" sz="2400" dirty="0">
                <a:solidFill>
                  <a:srgbClr val="0070C0"/>
                </a:solidFill>
              </a:rPr>
              <a:t>	</a:t>
            </a:r>
            <a:br>
              <a:rPr lang="sv-SE" sz="2400" dirty="0">
                <a:solidFill>
                  <a:srgbClr val="0070C0"/>
                </a:solidFill>
              </a:rPr>
            </a:br>
            <a:r>
              <a:rPr lang="sv-SE" sz="2400" dirty="0">
                <a:solidFill>
                  <a:srgbClr val="0070C0"/>
                </a:solidFill>
              </a:rPr>
              <a:t>År </a:t>
            </a:r>
            <a:r>
              <a:rPr lang="sv-SE" sz="2400" dirty="0" smtClean="0">
                <a:solidFill>
                  <a:srgbClr val="0070C0"/>
                </a:solidFill>
              </a:rPr>
              <a:t>2020</a:t>
            </a:r>
            <a:r>
              <a:rPr lang="sv-SE" sz="2400" dirty="0"/>
              <a:t/>
            </a:r>
            <a:br>
              <a:rPr lang="sv-SE" sz="2400" dirty="0"/>
            </a:br>
            <a:r>
              <a:rPr lang="sv-SE" dirty="0" smtClean="0">
                <a:solidFill>
                  <a:schemeClr val="accent1"/>
                </a:solidFill>
              </a:rPr>
              <a:t>	</a:t>
            </a:r>
            <a:br>
              <a:rPr lang="sv-SE" dirty="0" smtClean="0">
                <a:solidFill>
                  <a:schemeClr val="accent1"/>
                </a:solidFill>
              </a:rPr>
            </a:br>
            <a:r>
              <a:rPr lang="sv-SE" dirty="0" smtClean="0">
                <a:solidFill>
                  <a:schemeClr val="accent1"/>
                </a:solidFill>
              </a:rPr>
              <a:t/>
            </a:r>
            <a:br>
              <a:rPr lang="sv-SE" dirty="0" smtClean="0">
                <a:solidFill>
                  <a:schemeClr val="accent1"/>
                </a:solidFill>
              </a:rPr>
            </a:br>
            <a:r>
              <a:rPr lang="sv-SE" dirty="0" smtClean="0">
                <a:solidFill>
                  <a:schemeClr val="accent1"/>
                </a:solidFill>
              </a:rPr>
              <a:t/>
            </a:r>
            <a:br>
              <a:rPr lang="sv-SE" dirty="0" smtClean="0">
                <a:solidFill>
                  <a:schemeClr val="accent1"/>
                </a:solidFill>
              </a:rPr>
            </a:br>
            <a:r>
              <a:rPr lang="sv-SE" dirty="0" smtClean="0">
                <a:solidFill>
                  <a:schemeClr val="accent1"/>
                </a:solidFill>
              </a:rPr>
              <a:t/>
            </a:r>
            <a:br>
              <a:rPr lang="sv-SE" dirty="0" smtClean="0">
                <a:solidFill>
                  <a:schemeClr val="accent1"/>
                </a:solidFill>
              </a:rPr>
            </a:br>
            <a:r>
              <a:rPr lang="sv-SE" dirty="0" smtClean="0">
                <a:solidFill>
                  <a:schemeClr val="accent1"/>
                </a:solidFill>
              </a:rPr>
              <a:t/>
            </a:r>
            <a:br>
              <a:rPr lang="sv-SE" dirty="0" smtClean="0">
                <a:solidFill>
                  <a:schemeClr val="accent1"/>
                </a:solidFill>
              </a:rPr>
            </a:br>
            <a:r>
              <a:rPr lang="sv-SE" dirty="0" smtClean="0"/>
              <a:t>							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>
                <a:solidFill>
                  <a:srgbClr val="C00000"/>
                </a:solidFill>
              </a:rPr>
              <a:t/>
            </a:r>
            <a:br>
              <a:rPr lang="sv-SE" dirty="0" smtClean="0">
                <a:solidFill>
                  <a:srgbClr val="C00000"/>
                </a:solidFill>
              </a:rPr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1500" dirty="0"/>
              <a:t/>
            </a:r>
            <a:br>
              <a:rPr lang="sv-SE" sz="1500" dirty="0"/>
            </a:br>
            <a:r>
              <a:rPr lang="sv-SE" dirty="0" smtClean="0">
                <a:solidFill>
                  <a:srgbClr val="C00000"/>
                </a:solidFill>
              </a:rPr>
              <a:t/>
            </a:r>
            <a:br>
              <a:rPr lang="sv-SE" dirty="0" smtClean="0">
                <a:solidFill>
                  <a:srgbClr val="C00000"/>
                </a:solidFill>
              </a:rPr>
            </a:br>
            <a:r>
              <a:rPr lang="sv-SE" dirty="0" smtClean="0">
                <a:solidFill>
                  <a:srgbClr val="C00000"/>
                </a:solidFill>
              </a:rPr>
              <a:t/>
            </a:r>
            <a:br>
              <a:rPr lang="sv-SE" dirty="0" smtClean="0">
                <a:solidFill>
                  <a:srgbClr val="C00000"/>
                </a:solidFill>
              </a:rPr>
            </a:br>
            <a:endParaRPr lang="sv-SE" dirty="0">
              <a:solidFill>
                <a:srgbClr val="C00000"/>
              </a:solidFill>
            </a:endParaRPr>
          </a:p>
        </p:txBody>
      </p:sp>
      <p:graphicFrame>
        <p:nvGraphicFramePr>
          <p:cNvPr id="4" name="Platshållare för innehål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887760"/>
              </p:ext>
            </p:extLst>
          </p:nvPr>
        </p:nvGraphicFramePr>
        <p:xfrm>
          <a:off x="947885" y="1480726"/>
          <a:ext cx="8229600" cy="126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ruta 5"/>
          <p:cNvSpPr txBox="1"/>
          <p:nvPr/>
        </p:nvSpPr>
        <p:spPr>
          <a:xfrm>
            <a:off x="1704233" y="3163492"/>
            <a:ext cx="1128908" cy="4770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Budgetunderlag </a:t>
            </a:r>
            <a:r>
              <a:rPr lang="sv-SE" sz="9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sv-SE" sz="700" dirty="0" smtClean="0">
                <a:solidFill>
                  <a:prstClr val="black"/>
                </a:solidFill>
                <a:latin typeface="Arial"/>
              </a:rPr>
              <a:t>år </a:t>
            </a:r>
            <a:r>
              <a:rPr lang="sv-SE" sz="700" dirty="0">
                <a:solidFill>
                  <a:prstClr val="black"/>
                </a:solidFill>
                <a:latin typeface="Arial"/>
              </a:rPr>
              <a:t>-1, år 0, år </a:t>
            </a:r>
            <a:r>
              <a:rPr lang="sv-SE" sz="700" dirty="0" smtClean="0">
                <a:solidFill>
                  <a:prstClr val="black"/>
                </a:solidFill>
                <a:latin typeface="Arial"/>
              </a:rPr>
              <a:t>1-3</a:t>
            </a:r>
          </a:p>
          <a:p>
            <a:pPr defTabSz="685800"/>
            <a:endParaRPr lang="sv-SE" sz="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872923" y="2439550"/>
            <a:ext cx="1669110" cy="5078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endParaRPr lang="sv-SE" sz="900" b="1" dirty="0">
              <a:solidFill>
                <a:prstClr val="black"/>
              </a:solidFill>
              <a:latin typeface="Arial"/>
            </a:endParaRPr>
          </a:p>
          <a:p>
            <a:pPr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Höständrings budget 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år 0</a:t>
            </a:r>
          </a:p>
          <a:p>
            <a:pPr defTabSz="685800"/>
            <a:r>
              <a:rPr lang="sv-SE" sz="900" b="1" dirty="0" err="1">
                <a:solidFill>
                  <a:prstClr val="black"/>
                </a:solidFill>
                <a:latin typeface="Arial"/>
              </a:rPr>
              <a:t>Budgetprop</a:t>
            </a:r>
            <a:r>
              <a:rPr lang="sv-SE" sz="900" b="1" dirty="0">
                <a:solidFill>
                  <a:prstClr val="black"/>
                </a:solidFill>
                <a:latin typeface="Arial"/>
              </a:rPr>
              <a:t>. 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år1 samt år 2-4</a:t>
            </a:r>
          </a:p>
        </p:txBody>
      </p:sp>
      <p:cxnSp>
        <p:nvCxnSpPr>
          <p:cNvPr id="35" name="Rak pil 34"/>
          <p:cNvCxnSpPr/>
          <p:nvPr/>
        </p:nvCxnSpPr>
        <p:spPr>
          <a:xfrm flipH="1" flipV="1">
            <a:off x="6779277" y="2262161"/>
            <a:ext cx="794" cy="174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ktangel 28"/>
          <p:cNvSpPr/>
          <p:nvPr/>
        </p:nvSpPr>
        <p:spPr>
          <a:xfrm>
            <a:off x="3090477" y="2428326"/>
            <a:ext cx="1906328" cy="4665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750" dirty="0">
              <a:solidFill>
                <a:prstClr val="black"/>
              </a:solidFill>
              <a:latin typeface="Arial"/>
            </a:endParaRPr>
          </a:p>
          <a:p>
            <a:pPr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Vårändringsbudget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 år 0	Beslut</a:t>
            </a:r>
          </a:p>
          <a:p>
            <a:pPr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Vårproposition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 år 1 –	Beslut</a:t>
            </a:r>
          </a:p>
        </p:txBody>
      </p:sp>
      <p:sp>
        <p:nvSpPr>
          <p:cNvPr id="115" name="V-form 114"/>
          <p:cNvSpPr/>
          <p:nvPr/>
        </p:nvSpPr>
        <p:spPr>
          <a:xfrm>
            <a:off x="6304912" y="3162436"/>
            <a:ext cx="2339108" cy="502170"/>
          </a:xfrm>
          <a:prstGeom prst="chevr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Budget år 1 </a:t>
            </a:r>
            <a:r>
              <a:rPr lang="sv-SE" sz="900" b="1" dirty="0" smtClean="0">
                <a:solidFill>
                  <a:prstClr val="black"/>
                </a:solidFill>
                <a:latin typeface="Arial"/>
              </a:rPr>
              <a:t>upprättas och beslutas</a:t>
            </a:r>
            <a:endParaRPr lang="sv-SE" sz="9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V-form 115"/>
          <p:cNvSpPr/>
          <p:nvPr/>
        </p:nvSpPr>
        <p:spPr>
          <a:xfrm>
            <a:off x="2681354" y="4432024"/>
            <a:ext cx="1379445" cy="466024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Prognos år 0</a:t>
            </a:r>
          </a:p>
        </p:txBody>
      </p:sp>
      <p:sp>
        <p:nvSpPr>
          <p:cNvPr id="117" name="Rektangel 116"/>
          <p:cNvSpPr/>
          <p:nvPr/>
        </p:nvSpPr>
        <p:spPr>
          <a:xfrm>
            <a:off x="8109155" y="2429788"/>
            <a:ext cx="849618" cy="478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Reglerings-brev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 </a:t>
            </a:r>
            <a:endParaRPr lang="sv-SE" sz="900" dirty="0" smtClean="0">
              <a:solidFill>
                <a:prstClr val="black"/>
              </a:solidFill>
              <a:latin typeface="Arial"/>
            </a:endParaRPr>
          </a:p>
          <a:p>
            <a:pPr algn="ctr" defTabSz="685800"/>
            <a:r>
              <a:rPr lang="sv-SE" sz="900" dirty="0" smtClean="0">
                <a:solidFill>
                  <a:prstClr val="black"/>
                </a:solidFill>
                <a:latin typeface="Arial"/>
              </a:rPr>
              <a:t>Beslut 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år 1</a:t>
            </a:r>
          </a:p>
        </p:txBody>
      </p:sp>
      <p:cxnSp>
        <p:nvCxnSpPr>
          <p:cNvPr id="123" name="Rak pil 122"/>
          <p:cNvCxnSpPr/>
          <p:nvPr/>
        </p:nvCxnSpPr>
        <p:spPr>
          <a:xfrm flipV="1">
            <a:off x="8644020" y="2239597"/>
            <a:ext cx="0" cy="208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V-form 126"/>
          <p:cNvSpPr/>
          <p:nvPr/>
        </p:nvSpPr>
        <p:spPr>
          <a:xfrm>
            <a:off x="7370656" y="3986412"/>
            <a:ext cx="1273364" cy="445612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VP år 1</a:t>
            </a:r>
          </a:p>
        </p:txBody>
      </p:sp>
      <p:cxnSp>
        <p:nvCxnSpPr>
          <p:cNvPr id="130" name="Rak pil 129"/>
          <p:cNvCxnSpPr/>
          <p:nvPr/>
        </p:nvCxnSpPr>
        <p:spPr>
          <a:xfrm flipH="1" flipV="1">
            <a:off x="3334420" y="2262418"/>
            <a:ext cx="4202" cy="165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 9"/>
          <p:cNvCxnSpPr/>
          <p:nvPr/>
        </p:nvCxnSpPr>
        <p:spPr>
          <a:xfrm flipH="1" flipV="1">
            <a:off x="4595464" y="2239597"/>
            <a:ext cx="5111" cy="188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 16"/>
          <p:cNvCxnSpPr/>
          <p:nvPr/>
        </p:nvCxnSpPr>
        <p:spPr>
          <a:xfrm flipV="1">
            <a:off x="2426109" y="2763802"/>
            <a:ext cx="570873" cy="342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V-form 30"/>
          <p:cNvSpPr/>
          <p:nvPr/>
        </p:nvSpPr>
        <p:spPr>
          <a:xfrm>
            <a:off x="2541103" y="5279441"/>
            <a:ext cx="1122999" cy="394159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 smtClean="0">
                <a:solidFill>
                  <a:prstClr val="black"/>
                </a:solidFill>
                <a:latin typeface="Arial"/>
              </a:rPr>
              <a:t>Bokslut</a:t>
            </a:r>
            <a:r>
              <a:rPr lang="sv-SE" sz="900" b="1" dirty="0">
                <a:solidFill>
                  <a:prstClr val="black"/>
                </a:solidFill>
                <a:latin typeface="Arial"/>
              </a:rPr>
              <a:t>, </a:t>
            </a:r>
            <a:r>
              <a:rPr lang="sv-SE" sz="900" b="1" dirty="0" err="1">
                <a:solidFill>
                  <a:prstClr val="black"/>
                </a:solidFill>
                <a:latin typeface="Arial"/>
              </a:rPr>
              <a:t>Uppföljn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5" name="V-form 4"/>
          <p:cNvSpPr/>
          <p:nvPr/>
        </p:nvSpPr>
        <p:spPr>
          <a:xfrm>
            <a:off x="2955468" y="3162436"/>
            <a:ext cx="2120388" cy="489182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 err="1">
                <a:solidFill>
                  <a:prstClr val="black"/>
                </a:solidFill>
                <a:latin typeface="Arial"/>
              </a:rPr>
              <a:t>Planeringsförutsättn</a:t>
            </a:r>
            <a:r>
              <a:rPr lang="sv-SE" sz="900" b="1" dirty="0">
                <a:solidFill>
                  <a:prstClr val="black"/>
                </a:solidFill>
                <a:latin typeface="Arial"/>
              </a:rPr>
              <a:t>. År </a:t>
            </a:r>
            <a:r>
              <a:rPr lang="sv-SE" sz="900" b="1" dirty="0" smtClean="0">
                <a:solidFill>
                  <a:prstClr val="black"/>
                </a:solidFill>
                <a:latin typeface="Arial"/>
              </a:rPr>
              <a:t>1</a:t>
            </a:r>
          </a:p>
          <a:p>
            <a:pPr algn="ctr" defTabSz="685800"/>
            <a:r>
              <a:rPr lang="sv-SE" sz="700" dirty="0" err="1" smtClean="0">
                <a:solidFill>
                  <a:prstClr val="black"/>
                </a:solidFill>
                <a:latin typeface="Arial"/>
              </a:rPr>
              <a:t>Prel</a:t>
            </a:r>
            <a:r>
              <a:rPr lang="sv-SE" sz="700" dirty="0" smtClean="0">
                <a:solidFill>
                  <a:prstClr val="black"/>
                </a:solidFill>
                <a:latin typeface="Arial"/>
              </a:rPr>
              <a:t> anslagsramar, prislappar, OH% </a:t>
            </a:r>
            <a:endParaRPr lang="sv-SE" sz="7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26417" y="2428327"/>
            <a:ext cx="1042850" cy="5016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sv-SE" sz="135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Regering/</a:t>
            </a:r>
          </a:p>
          <a:p>
            <a:pPr algn="ctr" defTabSz="685800"/>
            <a:r>
              <a:rPr lang="sv-SE" sz="135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Riksdag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24109" y="4330687"/>
            <a:ext cx="1045158" cy="4375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sv-SE" sz="135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Miun</a:t>
            </a:r>
            <a:endParaRPr lang="sv-SE" sz="135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9" name="V-form 38"/>
          <p:cNvSpPr/>
          <p:nvPr/>
        </p:nvSpPr>
        <p:spPr>
          <a:xfrm>
            <a:off x="4595464" y="5279441"/>
            <a:ext cx="1077782" cy="394159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 smtClean="0">
                <a:solidFill>
                  <a:prstClr val="black"/>
                </a:solidFill>
                <a:latin typeface="Arial"/>
              </a:rPr>
              <a:t>Bokslut</a:t>
            </a:r>
            <a:r>
              <a:rPr lang="sv-SE" sz="900" b="1" dirty="0">
                <a:solidFill>
                  <a:prstClr val="black"/>
                </a:solidFill>
                <a:latin typeface="Arial"/>
              </a:rPr>
              <a:t>, </a:t>
            </a:r>
            <a:r>
              <a:rPr lang="sv-SE" sz="900" b="1" dirty="0" err="1">
                <a:solidFill>
                  <a:prstClr val="black"/>
                </a:solidFill>
                <a:latin typeface="Arial"/>
              </a:rPr>
              <a:t>Uppföljn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40" name="V-form 39"/>
          <p:cNvSpPr/>
          <p:nvPr/>
        </p:nvSpPr>
        <p:spPr>
          <a:xfrm>
            <a:off x="6599903" y="5279441"/>
            <a:ext cx="1127527" cy="39416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 smtClean="0">
                <a:solidFill>
                  <a:prstClr val="black"/>
                </a:solidFill>
                <a:latin typeface="Arial"/>
              </a:rPr>
              <a:t>Bokslut</a:t>
            </a:r>
            <a:r>
              <a:rPr lang="sv-SE" sz="900" b="1" dirty="0">
                <a:solidFill>
                  <a:prstClr val="black"/>
                </a:solidFill>
                <a:latin typeface="Arial"/>
              </a:rPr>
              <a:t>, </a:t>
            </a:r>
            <a:r>
              <a:rPr lang="sv-SE" sz="900" b="1" dirty="0" err="1" smtClean="0">
                <a:solidFill>
                  <a:prstClr val="black"/>
                </a:solidFill>
                <a:latin typeface="Arial"/>
              </a:rPr>
              <a:t>Uppföljn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41" name="V-form 40"/>
          <p:cNvSpPr/>
          <p:nvPr/>
        </p:nvSpPr>
        <p:spPr>
          <a:xfrm>
            <a:off x="7899131" y="5279441"/>
            <a:ext cx="1441386" cy="695506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900" b="1" dirty="0">
                <a:solidFill>
                  <a:prstClr val="black"/>
                </a:solidFill>
                <a:latin typeface="Arial"/>
              </a:rPr>
              <a:t>Bokslut, </a:t>
            </a:r>
            <a:r>
              <a:rPr lang="sv-SE" sz="900" b="1" dirty="0" err="1">
                <a:solidFill>
                  <a:prstClr val="black"/>
                </a:solidFill>
                <a:latin typeface="Arial"/>
              </a:rPr>
              <a:t>Uppföljn</a:t>
            </a:r>
            <a:r>
              <a:rPr lang="sv-SE" sz="900" b="1" dirty="0">
                <a:solidFill>
                  <a:prstClr val="black"/>
                </a:solidFill>
                <a:latin typeface="Arial"/>
              </a:rPr>
              <a:t>.</a:t>
            </a:r>
          </a:p>
          <a:p>
            <a:pPr algn="ctr" defTabSz="685800"/>
            <a:r>
              <a:rPr lang="sv-SE" sz="900" b="1" dirty="0" err="1">
                <a:solidFill>
                  <a:prstClr val="black"/>
                </a:solidFill>
                <a:latin typeface="Arial"/>
              </a:rPr>
              <a:t>Årsredov</a:t>
            </a:r>
            <a:r>
              <a:rPr lang="sv-SE" sz="9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42" name="V-form 41"/>
          <p:cNvSpPr/>
          <p:nvPr/>
        </p:nvSpPr>
        <p:spPr>
          <a:xfrm>
            <a:off x="1519552" y="5865644"/>
            <a:ext cx="474365" cy="100576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sv-SE" sz="525" dirty="0" err="1">
                <a:solidFill>
                  <a:prstClr val="black"/>
                </a:solidFill>
                <a:latin typeface="Arial"/>
              </a:rPr>
              <a:t>Uppf</a:t>
            </a:r>
            <a:endParaRPr lang="sv-SE" sz="525" dirty="0">
              <a:solidFill>
                <a:prstClr val="black"/>
              </a:solidFill>
              <a:latin typeface="Arial"/>
            </a:endParaRPr>
          </a:p>
          <a:p>
            <a:pPr algn="ctr" defTabSz="685800"/>
            <a:endParaRPr lang="sv-SE" sz="525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V-form 43"/>
          <p:cNvSpPr/>
          <p:nvPr/>
        </p:nvSpPr>
        <p:spPr>
          <a:xfrm>
            <a:off x="2181898" y="5865644"/>
            <a:ext cx="244211" cy="100576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6355" y="5860648"/>
            <a:ext cx="260627" cy="105572"/>
          </a:xfrm>
          <a:prstGeom prst="rect">
            <a:avLst/>
          </a:prstGeom>
        </p:spPr>
      </p:pic>
      <p:sp>
        <p:nvSpPr>
          <p:cNvPr id="45" name="V-form 44"/>
          <p:cNvSpPr/>
          <p:nvPr/>
        </p:nvSpPr>
        <p:spPr>
          <a:xfrm>
            <a:off x="3475395" y="5866269"/>
            <a:ext cx="244211" cy="10622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V-form 45"/>
          <p:cNvSpPr/>
          <p:nvPr/>
        </p:nvSpPr>
        <p:spPr>
          <a:xfrm>
            <a:off x="4170643" y="5860648"/>
            <a:ext cx="244211" cy="105572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V-form 46"/>
          <p:cNvSpPr/>
          <p:nvPr/>
        </p:nvSpPr>
        <p:spPr>
          <a:xfrm flipV="1">
            <a:off x="4859768" y="5860646"/>
            <a:ext cx="274074" cy="105573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V-form 47"/>
          <p:cNvSpPr/>
          <p:nvPr/>
        </p:nvSpPr>
        <p:spPr>
          <a:xfrm>
            <a:off x="5586146" y="5846404"/>
            <a:ext cx="244211" cy="10622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V-form 49"/>
          <p:cNvSpPr/>
          <p:nvPr/>
        </p:nvSpPr>
        <p:spPr>
          <a:xfrm>
            <a:off x="6235716" y="5861401"/>
            <a:ext cx="244211" cy="10622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V-form 50"/>
          <p:cNvSpPr/>
          <p:nvPr/>
        </p:nvSpPr>
        <p:spPr>
          <a:xfrm>
            <a:off x="6949639" y="5860646"/>
            <a:ext cx="244211" cy="114300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V-form 51"/>
          <p:cNvSpPr/>
          <p:nvPr/>
        </p:nvSpPr>
        <p:spPr>
          <a:xfrm flipV="1">
            <a:off x="7644887" y="5875075"/>
            <a:ext cx="242920" cy="105674"/>
          </a:xfrm>
          <a:prstGeom prst="chevr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sv-SE" sz="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Vänster klammerparentes 2"/>
          <p:cNvSpPr/>
          <p:nvPr/>
        </p:nvSpPr>
        <p:spPr>
          <a:xfrm>
            <a:off x="1250536" y="3106491"/>
            <a:ext cx="257158" cy="2885929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ruta 33"/>
          <p:cNvSpPr txBox="1"/>
          <p:nvPr/>
        </p:nvSpPr>
        <p:spPr>
          <a:xfrm>
            <a:off x="8722040" y="3190115"/>
            <a:ext cx="618477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sv-SE" sz="800" dirty="0" smtClean="0">
                <a:solidFill>
                  <a:prstClr val="black"/>
                </a:solidFill>
                <a:latin typeface="Arial"/>
              </a:rPr>
              <a:t>1a planering år 2</a:t>
            </a:r>
          </a:p>
        </p:txBody>
      </p:sp>
      <p:sp>
        <p:nvSpPr>
          <p:cNvPr id="7" name="Ellips 6"/>
          <p:cNvSpPr/>
          <p:nvPr/>
        </p:nvSpPr>
        <p:spPr>
          <a:xfrm>
            <a:off x="6109332" y="2894885"/>
            <a:ext cx="2612708" cy="9963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58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6494" y="1091888"/>
            <a:ext cx="7912894" cy="652145"/>
          </a:xfrm>
        </p:spPr>
        <p:txBody>
          <a:bodyPr/>
          <a:lstStyle/>
          <a:p>
            <a:r>
              <a:rPr lang="sv-SE" sz="2400" dirty="0" smtClean="0">
                <a:solidFill>
                  <a:srgbClr val="0070C0"/>
                </a:solidFill>
              </a:rPr>
              <a:t>Tidplan Budget 2020</a:t>
            </a:r>
            <a:r>
              <a:rPr lang="sv-SE" dirty="0" smtClean="0">
                <a:solidFill>
                  <a:srgbClr val="0070C0"/>
                </a:solidFill>
              </a:rPr>
              <a:t/>
            </a:r>
            <a:br>
              <a:rPr lang="sv-SE" dirty="0" smtClean="0">
                <a:solidFill>
                  <a:srgbClr val="0070C0"/>
                </a:solidFill>
              </a:rPr>
            </a:br>
            <a:endParaRPr lang="sv-SE" b="0" dirty="0">
              <a:solidFill>
                <a:srgbClr val="FF0000"/>
              </a:solidFill>
            </a:endParaRP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94" y="2260800"/>
            <a:ext cx="8848329" cy="25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9078" y="1565698"/>
            <a:ext cx="7912894" cy="652145"/>
          </a:xfrm>
        </p:spPr>
        <p:txBody>
          <a:bodyPr/>
          <a:lstStyle/>
          <a:p>
            <a:r>
              <a:rPr lang="sv-SE" sz="2400" dirty="0" smtClean="0"/>
              <a:t>Budgetunderlag:</a:t>
            </a:r>
            <a:endParaRPr lang="sv-SE" sz="1050" b="0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36592" y="2217843"/>
            <a:ext cx="8507408" cy="5893613"/>
          </a:xfrm>
        </p:spPr>
        <p:txBody>
          <a:bodyPr/>
          <a:lstStyle/>
          <a:p>
            <a:r>
              <a:rPr lang="sv-SE" b="1" dirty="0" smtClean="0">
                <a:solidFill>
                  <a:srgbClr val="0070C0"/>
                </a:solidFill>
              </a:rPr>
              <a:t>Budgetanvisningar</a:t>
            </a:r>
          </a:p>
          <a:p>
            <a:r>
              <a:rPr lang="sv-SE" b="1" dirty="0" smtClean="0">
                <a:solidFill>
                  <a:srgbClr val="0070C0"/>
                </a:solidFill>
              </a:rPr>
              <a:t>Budgetbilagor: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 smtClean="0"/>
              <a:t>	- tidplan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- budgetvärden (inlagda Hypergene):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  LKP, löneökning%, OH%, kontors%, lokaler, anslagsramar,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  ramar stödverksamhet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- aktuella 9-konton och dess motkontering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	</a:t>
            </a:r>
            <a:r>
              <a:rPr lang="sv-SE" dirty="0" smtClean="0"/>
              <a:t>- avstämningslista</a:t>
            </a:r>
            <a:endParaRPr lang="sv-SE" dirty="0"/>
          </a:p>
          <a:p>
            <a:r>
              <a:rPr lang="sv-SE" b="1" dirty="0" smtClean="0">
                <a:solidFill>
                  <a:srgbClr val="0070C0"/>
                </a:solidFill>
              </a:rPr>
              <a:t>Tjänsteplaneringar från </a:t>
            </a:r>
            <a:r>
              <a:rPr lang="sv-SE" b="1" dirty="0" err="1" smtClean="0">
                <a:solidFill>
                  <a:srgbClr val="0070C0"/>
                </a:solidFill>
              </a:rPr>
              <a:t>Retendo</a:t>
            </a:r>
            <a:endParaRPr lang="sv-SE" b="1" dirty="0" smtClean="0">
              <a:solidFill>
                <a:srgbClr val="0070C0"/>
              </a:solidFill>
            </a:endParaRPr>
          </a:p>
          <a:p>
            <a:r>
              <a:rPr lang="sv-SE" b="1" dirty="0" smtClean="0">
                <a:solidFill>
                  <a:srgbClr val="0070C0"/>
                </a:solidFill>
              </a:rPr>
              <a:t>Verksamhetsunderlag grundutbildning, forskning, projekt etc.</a:t>
            </a:r>
          </a:p>
          <a:p>
            <a:pPr marL="0" indent="0">
              <a:buNone/>
            </a:pPr>
            <a:endParaRPr lang="sv-SE" b="1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4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0" y="998388"/>
            <a:ext cx="7912894" cy="652145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Sidoordnad redovisning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9485" y="1650533"/>
            <a:ext cx="8307866" cy="3836963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E</a:t>
            </a:r>
            <a:r>
              <a:rPr lang="sv-SE" b="1" dirty="0" smtClean="0"/>
              <a:t>xcelmallar för:</a:t>
            </a:r>
          </a:p>
          <a:p>
            <a:pPr>
              <a:buFontTx/>
              <a:buChar char="-"/>
            </a:pPr>
            <a:r>
              <a:rPr lang="sv-SE" dirty="0" smtClean="0"/>
              <a:t>Investeringsprognos budgetår + 2021-2024</a:t>
            </a:r>
          </a:p>
          <a:p>
            <a:pPr>
              <a:buFontTx/>
              <a:buChar char="-"/>
            </a:pPr>
            <a:r>
              <a:rPr lang="sv-SE" dirty="0" smtClean="0"/>
              <a:t>Avgifter </a:t>
            </a:r>
            <a:r>
              <a:rPr lang="sv-SE" dirty="0"/>
              <a:t>o</a:t>
            </a:r>
            <a:r>
              <a:rPr lang="sv-SE" dirty="0" smtClean="0"/>
              <a:t>ch Bidrag 2021-2023 per FÖRV, HUV, NMT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dirty="0"/>
              <a:t> </a:t>
            </a:r>
            <a:r>
              <a:rPr lang="sv-SE" dirty="0" smtClean="0"/>
              <a:t>  </a:t>
            </a:r>
            <a:r>
              <a:rPr lang="sv-SE" dirty="0" smtClean="0">
                <a:solidFill>
                  <a:srgbClr val="0070C0"/>
                </a:solidFill>
              </a:rPr>
              <a:t>varav NMT uppsamlas per </a:t>
            </a:r>
            <a:r>
              <a:rPr lang="sv-SE" dirty="0" err="1" smtClean="0">
                <a:solidFill>
                  <a:srgbClr val="0070C0"/>
                </a:solidFill>
              </a:rPr>
              <a:t>inst</a:t>
            </a:r>
            <a:r>
              <a:rPr lang="sv-SE" dirty="0" smtClean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Spec. äskande av investeringar (valfri</a:t>
            </a:r>
            <a:r>
              <a:rPr lang="sv-SE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sv-SE" dirty="0" smtClean="0"/>
          </a:p>
          <a:p>
            <a:pPr>
              <a:buFontTx/>
              <a:buChar char="-"/>
            </a:pPr>
            <a:r>
              <a:rPr lang="sv-SE" dirty="0" err="1" smtClean="0"/>
              <a:t>Årests</a:t>
            </a:r>
            <a:r>
              <a:rPr lang="sv-SE" dirty="0" smtClean="0"/>
              <a:t> nya bidrag och samfinansiering kommunavtal per kommun,   per </a:t>
            </a:r>
            <a:r>
              <a:rPr lang="sv-SE" dirty="0" err="1" smtClean="0"/>
              <a:t>avd</a:t>
            </a:r>
            <a:r>
              <a:rPr lang="sv-SE" dirty="0" smtClean="0"/>
              <a:t>/</a:t>
            </a:r>
            <a:r>
              <a:rPr lang="sv-SE" dirty="0" err="1" smtClean="0"/>
              <a:t>inst</a:t>
            </a:r>
            <a:endParaRPr lang="sv-SE" dirty="0" smtClean="0"/>
          </a:p>
          <a:p>
            <a:pPr>
              <a:buFontTx/>
              <a:buChar char="-"/>
            </a:pPr>
            <a:r>
              <a:rPr lang="sv-SE" dirty="0" smtClean="0"/>
              <a:t>Beräkning kontorsprocent för bokföring och prognos 2020</a:t>
            </a:r>
          </a:p>
          <a:p>
            <a:pPr>
              <a:buFontTx/>
              <a:buChar char="-"/>
            </a:pPr>
            <a:endParaRPr lang="sv-SE" dirty="0"/>
          </a:p>
          <a:p>
            <a:pPr marL="0" indent="0">
              <a:buNone/>
            </a:pPr>
            <a:r>
              <a:rPr lang="sv-SE" dirty="0" smtClean="0"/>
              <a:t>Ligger under </a:t>
            </a:r>
            <a:r>
              <a:rPr lang="sv-SE" dirty="0" err="1" smtClean="0"/>
              <a:t>eko_delat</a:t>
            </a:r>
            <a:r>
              <a:rPr lang="sv-SE" dirty="0" smtClean="0"/>
              <a:t>   - </a:t>
            </a:r>
            <a:r>
              <a:rPr lang="sv-SE" sz="1000" dirty="0" err="1" smtClean="0"/>
              <a:t>ev</a:t>
            </a:r>
            <a:r>
              <a:rPr lang="sv-SE" sz="1000" dirty="0" smtClean="0"/>
              <a:t> samordnas under samma huvudgrupp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6374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Platshållare för innehåll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00" y="1168608"/>
            <a:ext cx="6405300" cy="5059030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2030400" y="3470400"/>
            <a:ext cx="2296800" cy="338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Ellips 4"/>
          <p:cNvSpPr/>
          <p:nvPr/>
        </p:nvSpPr>
        <p:spPr>
          <a:xfrm>
            <a:off x="1893600" y="3947492"/>
            <a:ext cx="2916000" cy="6605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50" y="4306546"/>
            <a:ext cx="254474" cy="1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_4.3.potx" id="{30142268-BD36-4F30-9198-854F57828D1D}" vid="{EEEA3E1D-F920-4B68-8E17-5874EDECF921}"/>
    </a:ext>
  </a:extLst>
</a:theme>
</file>

<file path=ppt/theme/theme2.xml><?xml version="1.0" encoding="utf-8"?>
<a:theme xmlns:a="http://schemas.openxmlformats.org/drawingml/2006/main" name="1_Office-tema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un 16.9.potx" id="{C61BB7D9-BBAB-43CF-A8C6-54EC9D1D6368}" vid="{BC82BA5E-E059-4EB3-8CC4-73E58988101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5858</TotalTime>
  <Words>1020</Words>
  <Application>Microsoft Office PowerPoint</Application>
  <PresentationFormat>Bildspel på skärmen (4:3)</PresentationFormat>
  <Paragraphs>330</Paragraphs>
  <Slides>45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45</vt:i4>
      </vt:variant>
    </vt:vector>
  </HeadingPairs>
  <TitlesOfParts>
    <vt:vector size="49" baseType="lpstr">
      <vt:lpstr>Arial</vt:lpstr>
      <vt:lpstr>Calibri</vt:lpstr>
      <vt:lpstr>Office-tema</vt:lpstr>
      <vt:lpstr>1_Office-tema</vt:lpstr>
      <vt:lpstr>Budgetupptakt 2019-09-05 – LKP inlagd 2019-09-16   Välkomna! </vt:lpstr>
      <vt:lpstr>Program för dagen</vt:lpstr>
      <vt:lpstr>Budget 2020</vt:lpstr>
      <vt:lpstr>Planering och uppföljning Planera och genomföra insatser/aktiviteter mot satta mål och krav, regelverk  –  - VP, budget, aktivitetsplan, uppföljning, dialoger, avrapportering……… </vt:lpstr>
      <vt:lpstr>Planeringsprocess för år 1     År 2020                             </vt:lpstr>
      <vt:lpstr>Tidplan Budget 2020 </vt:lpstr>
      <vt:lpstr>Budgetunderlag:</vt:lpstr>
      <vt:lpstr>Sidoordnad redovisning</vt:lpstr>
      <vt:lpstr>PowerPoint-presentation</vt:lpstr>
      <vt:lpstr>Budgetanvisningar, Dnr MIUN 2019/1613                         Nyheter, att tänka på       GU anslag mot produktion HST, HPR, men maximalt mot tak      FO anslag mot budgetram      Samfinansiering bidrag UTB till Utb, FO till Fo, sep 9-konton      Miun´s slutliga anslag 20/9      Resultatpåverkan.       IB för FO om tilldelade anslag fg år       Pågående projekt resultatpåverkan = 0. Avslutade ev res.påv       Resultatpåverkan samt IB om tilldelade medel fg år              Löner i nuvarande pris – uppräknas i Hypergene för 2020       Kontor triggas med nuv %. Slutlig 2020 i bokföring o prognos      Budgetvärden övriga lokaler se bilaga 3a       Detaljerad info vissa kostnadsslag       Definition investeringar      Befintliga investeringar t o m aug 2019 inlästa.       Lägg till resterande hösten 2019 samt nyinvesteringar 2020      Separat flerårsprognos 2021-2024         Samma belopp anges för både erhållet samt utbet/lämnade           Beskriver var kommentarer till budget ska skrivas i Hypergene                      </vt:lpstr>
      <vt:lpstr>Preliminära Budgetbilagor  slutliga efter 20/9    </vt:lpstr>
      <vt:lpstr>Generella budgetvärden, budget 2019</vt:lpstr>
      <vt:lpstr>OH-procent 2020:         OH-procent 2019: </vt:lpstr>
      <vt:lpstr>Lokalkostnader</vt:lpstr>
      <vt:lpstr>Nyheter budget 2020  </vt:lpstr>
      <vt:lpstr>OBS! Fakulteter 2020</vt:lpstr>
      <vt:lpstr>OBS! Förvaltning 2020</vt:lpstr>
      <vt:lpstr>Beräkningsmodell kontorsprocent för redovisning 2020  Ev något justerad modell på gång - Institutionsspecifik procent med fakultetsgem.ansvar - Förvaltningsgemensam procent med förvaltningsansvar - Differenser regleras per FÖRV, HUV, NMT - Beräkningsmodell ses över    Deadline 5 december Beräkningsmodell gås igenom av fak.ekonomer på innan deadline  Excelmall EKO/eko_delat/Rutiner och mallar/Budget och Prognos</vt:lpstr>
      <vt:lpstr> </vt:lpstr>
      <vt:lpstr>Budgeteringsmodell Hypergene</vt:lpstr>
      <vt:lpstr>PowerPoint-presentation</vt:lpstr>
      <vt:lpstr>PowerPoint-presentation</vt:lpstr>
      <vt:lpstr>PowerPoint-presentation</vt:lpstr>
      <vt:lpstr>PowerPoint-presentation</vt:lpstr>
      <vt:lpstr>Automatisk omstart Hypergene</vt:lpstr>
      <vt:lpstr>PowerPoint-presentation</vt:lpstr>
      <vt:lpstr>Investeringsuppgift (avskrivningar)</vt:lpstr>
      <vt:lpstr>Budget investeringar, fortsättning</vt:lpstr>
      <vt:lpstr>Kontouppgift- övriga intäkter och kostnader</vt:lpstr>
      <vt:lpstr>NY flik kontoinmatning per aktivitet fr o m 2019</vt:lpstr>
      <vt:lpstr>Personaluppgift</vt:lpstr>
      <vt:lpstr>Personaldata m a p ev förändringar FÖRV 2020</vt:lpstr>
      <vt:lpstr> Excelimport från Retendo för kontering personal med hemvist på avdelningen (Ex. bild 33-37) </vt:lpstr>
      <vt:lpstr>PowerPoint-presentation</vt:lpstr>
      <vt:lpstr>PowerPoint-presentation</vt:lpstr>
      <vt:lpstr>Separat kontrollflik för avstämning konteringsprocent Ingen avstämningsdel i Importfliken som i kontoinmatningen därav sep flik  Felkontering nedan: - felkonterad person &gt;100% - Nyanställd 22 inlagd med lön januari och tjänsteomfattning i januari men ingen kontering januari utan istället i februari</vt:lpstr>
      <vt:lpstr>OBS!  Excelimport kontering personal endast för personal med hemvist på avdelningen – inte ut- och inlån  </vt:lpstr>
      <vt:lpstr>PowerPoint-presentation</vt:lpstr>
      <vt:lpstr>Avstämning slutlig budget, se bil 10-11</vt:lpstr>
      <vt:lpstr>Avstämning kontoklass 9, bilaga 10</vt:lpstr>
      <vt:lpstr>Avstämning, intern resultaträkning intäkter UTB</vt:lpstr>
      <vt:lpstr>Avstämning intern resultaträkning, intäkter FO</vt:lpstr>
      <vt:lpstr>HYPERGENE, STATUS IDAG!</vt:lpstr>
      <vt:lpstr>Uppföljning budgetarbetet 2019</vt:lpstr>
      <vt:lpstr>Utvärdering budgetarbete 2019</vt:lpstr>
    </vt:vector>
  </TitlesOfParts>
  <Company>Mittuniversitetet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Burman Lena E</dc:creator>
  <cp:lastModifiedBy>Hallberg, Ingrid</cp:lastModifiedBy>
  <cp:revision>342</cp:revision>
  <cp:lastPrinted>2017-09-01T08:35:59Z</cp:lastPrinted>
  <dcterms:created xsi:type="dcterms:W3CDTF">2015-07-06T11:19:00Z</dcterms:created>
  <dcterms:modified xsi:type="dcterms:W3CDTF">2019-10-22T11:47:00Z</dcterms:modified>
</cp:coreProperties>
</file>