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48"/>
  </p:notesMasterIdLst>
  <p:sldIdLst>
    <p:sldId id="264" r:id="rId3"/>
    <p:sldId id="346" r:id="rId4"/>
    <p:sldId id="313" r:id="rId5"/>
    <p:sldId id="287" r:id="rId6"/>
    <p:sldId id="290" r:id="rId7"/>
    <p:sldId id="348" r:id="rId8"/>
    <p:sldId id="286" r:id="rId9"/>
    <p:sldId id="285" r:id="rId10"/>
    <p:sldId id="266" r:id="rId11"/>
    <p:sldId id="268" r:id="rId12"/>
    <p:sldId id="289" r:id="rId13"/>
    <p:sldId id="270" r:id="rId14"/>
    <p:sldId id="272" r:id="rId15"/>
    <p:sldId id="280" r:id="rId16"/>
    <p:sldId id="273" r:id="rId17"/>
    <p:sldId id="274" r:id="rId18"/>
    <p:sldId id="292" r:id="rId19"/>
    <p:sldId id="299" r:id="rId20"/>
    <p:sldId id="275" r:id="rId21"/>
    <p:sldId id="276" r:id="rId22"/>
    <p:sldId id="294" r:id="rId23"/>
    <p:sldId id="278" r:id="rId24"/>
    <p:sldId id="293" r:id="rId25"/>
    <p:sldId id="343" r:id="rId26"/>
    <p:sldId id="344" r:id="rId27"/>
    <p:sldId id="296" r:id="rId28"/>
    <p:sldId id="283" r:id="rId29"/>
    <p:sldId id="317" r:id="rId30"/>
    <p:sldId id="321" r:id="rId31"/>
    <p:sldId id="333" r:id="rId32"/>
    <p:sldId id="324" r:id="rId33"/>
    <p:sldId id="326" r:id="rId34"/>
    <p:sldId id="341" r:id="rId35"/>
    <p:sldId id="334" r:id="rId36"/>
    <p:sldId id="330" r:id="rId37"/>
    <p:sldId id="338" r:id="rId38"/>
    <p:sldId id="335" r:id="rId39"/>
    <p:sldId id="328" r:id="rId40"/>
    <p:sldId id="345" r:id="rId41"/>
    <p:sldId id="339" r:id="rId42"/>
    <p:sldId id="340" r:id="rId43"/>
    <p:sldId id="318" r:id="rId44"/>
    <p:sldId id="301" r:id="rId45"/>
    <p:sldId id="337" r:id="rId46"/>
    <p:sldId id="347" r:id="rId4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85C4EAC2-7FDB-4023-8E25-C0A76871E496}">
          <p14:sldIdLst>
            <p14:sldId id="264"/>
            <p14:sldId id="346"/>
            <p14:sldId id="313"/>
            <p14:sldId id="287"/>
            <p14:sldId id="290"/>
            <p14:sldId id="348"/>
            <p14:sldId id="286"/>
            <p14:sldId id="285"/>
            <p14:sldId id="266"/>
            <p14:sldId id="268"/>
            <p14:sldId id="289"/>
            <p14:sldId id="270"/>
            <p14:sldId id="272"/>
            <p14:sldId id="280"/>
            <p14:sldId id="273"/>
            <p14:sldId id="274"/>
            <p14:sldId id="292"/>
            <p14:sldId id="299"/>
            <p14:sldId id="275"/>
            <p14:sldId id="276"/>
            <p14:sldId id="294"/>
            <p14:sldId id="278"/>
            <p14:sldId id="293"/>
            <p14:sldId id="343"/>
            <p14:sldId id="344"/>
            <p14:sldId id="296"/>
            <p14:sldId id="283"/>
            <p14:sldId id="317"/>
            <p14:sldId id="321"/>
            <p14:sldId id="333"/>
            <p14:sldId id="324"/>
            <p14:sldId id="326"/>
            <p14:sldId id="341"/>
            <p14:sldId id="334"/>
            <p14:sldId id="330"/>
            <p14:sldId id="338"/>
            <p14:sldId id="335"/>
            <p14:sldId id="328"/>
            <p14:sldId id="345"/>
            <p14:sldId id="339"/>
            <p14:sldId id="340"/>
            <p14:sldId id="318"/>
            <p14:sldId id="301"/>
            <p14:sldId id="337"/>
            <p14:sldId id="3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CC0000"/>
    <a:srgbClr val="3366CC"/>
    <a:srgbClr val="FF9966"/>
    <a:srgbClr val="FF9933"/>
    <a:srgbClr val="3366FF"/>
    <a:srgbClr val="0070A8"/>
    <a:srgbClr val="FF5050"/>
    <a:srgbClr val="0066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4660"/>
  </p:normalViewPr>
  <p:slideViewPr>
    <p:cSldViewPr snapToGrid="0">
      <p:cViewPr varScale="1">
        <p:scale>
          <a:sx n="97" d="100"/>
          <a:sy n="97" d="100"/>
        </p:scale>
        <p:origin x="86" y="19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3F06D-62E0-494C-8FD3-F902B02DD906}"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sv-SE"/>
        </a:p>
      </dgm:t>
    </dgm:pt>
    <dgm:pt modelId="{F8A72B63-2718-4EA0-A42A-D4DB90AD6E7C}">
      <dgm:prSet phldrT="[Text]"/>
      <dgm:spPr/>
      <dgm:t>
        <a:bodyPr/>
        <a:lstStyle/>
        <a:p>
          <a:r>
            <a:rPr lang="sv-SE" dirty="0" smtClean="0"/>
            <a:t>Jan</a:t>
          </a:r>
          <a:endParaRPr lang="sv-SE" dirty="0"/>
        </a:p>
      </dgm:t>
    </dgm:pt>
    <dgm:pt modelId="{231DB3FC-D655-4534-82D9-22C078FA40E9}" type="parTrans" cxnId="{0710B2D5-47BC-400C-A5DB-B32072017A62}">
      <dgm:prSet/>
      <dgm:spPr/>
      <dgm:t>
        <a:bodyPr/>
        <a:lstStyle/>
        <a:p>
          <a:endParaRPr lang="sv-SE"/>
        </a:p>
      </dgm:t>
    </dgm:pt>
    <dgm:pt modelId="{55494B52-43CC-4C35-84D8-2FE7977F407F}" type="sibTrans" cxnId="{0710B2D5-47BC-400C-A5DB-B32072017A62}">
      <dgm:prSet/>
      <dgm:spPr/>
      <dgm:t>
        <a:bodyPr/>
        <a:lstStyle/>
        <a:p>
          <a:endParaRPr lang="sv-SE"/>
        </a:p>
      </dgm:t>
    </dgm:pt>
    <dgm:pt modelId="{92429186-F541-44AB-88E2-64B4B5A0D244}">
      <dgm:prSet phldrT="[Text]"/>
      <dgm:spPr/>
      <dgm:t>
        <a:bodyPr/>
        <a:lstStyle/>
        <a:p>
          <a:r>
            <a:rPr lang="sv-SE" dirty="0" smtClean="0"/>
            <a:t>Feb</a:t>
          </a:r>
          <a:endParaRPr lang="sv-SE" dirty="0"/>
        </a:p>
      </dgm:t>
    </dgm:pt>
    <dgm:pt modelId="{D21ED561-322C-4A21-AAFB-42DC47E3F80C}" type="parTrans" cxnId="{6A53A56B-6654-4C9E-A824-A4344BDB6DBD}">
      <dgm:prSet/>
      <dgm:spPr/>
      <dgm:t>
        <a:bodyPr/>
        <a:lstStyle/>
        <a:p>
          <a:endParaRPr lang="sv-SE"/>
        </a:p>
      </dgm:t>
    </dgm:pt>
    <dgm:pt modelId="{DE65652F-8156-4BBD-81B7-019E1B2274DE}" type="sibTrans" cxnId="{6A53A56B-6654-4C9E-A824-A4344BDB6DBD}">
      <dgm:prSet/>
      <dgm:spPr/>
      <dgm:t>
        <a:bodyPr/>
        <a:lstStyle/>
        <a:p>
          <a:endParaRPr lang="sv-SE"/>
        </a:p>
      </dgm:t>
    </dgm:pt>
    <dgm:pt modelId="{C3A54744-F64E-41E9-90FC-37F12AF2DB1B}">
      <dgm:prSet phldrT="[Text]"/>
      <dgm:spPr/>
      <dgm:t>
        <a:bodyPr/>
        <a:lstStyle/>
        <a:p>
          <a:r>
            <a:rPr lang="sv-SE" dirty="0" smtClean="0"/>
            <a:t>Dec</a:t>
          </a:r>
          <a:endParaRPr lang="sv-SE" dirty="0"/>
        </a:p>
      </dgm:t>
    </dgm:pt>
    <dgm:pt modelId="{0E98D5C5-E0C2-4105-92E0-FF3535A3ACDB}" type="parTrans" cxnId="{2544690E-CAA5-4E8C-A313-B54CE835C2FF}">
      <dgm:prSet/>
      <dgm:spPr/>
      <dgm:t>
        <a:bodyPr/>
        <a:lstStyle/>
        <a:p>
          <a:endParaRPr lang="sv-SE"/>
        </a:p>
      </dgm:t>
    </dgm:pt>
    <dgm:pt modelId="{64415F68-CC6F-4E8E-996E-EA5608B6F25A}" type="sibTrans" cxnId="{2544690E-CAA5-4E8C-A313-B54CE835C2FF}">
      <dgm:prSet/>
      <dgm:spPr/>
      <dgm:t>
        <a:bodyPr/>
        <a:lstStyle/>
        <a:p>
          <a:endParaRPr lang="sv-SE"/>
        </a:p>
      </dgm:t>
    </dgm:pt>
    <dgm:pt modelId="{11714E56-1930-48C2-BB17-D30EA8E6D705}">
      <dgm:prSet phldrT="[Text]"/>
      <dgm:spPr/>
      <dgm:t>
        <a:bodyPr/>
        <a:lstStyle/>
        <a:p>
          <a:r>
            <a:rPr lang="sv-SE" dirty="0" smtClean="0"/>
            <a:t>Mar</a:t>
          </a:r>
          <a:endParaRPr lang="sv-SE" dirty="0"/>
        </a:p>
      </dgm:t>
    </dgm:pt>
    <dgm:pt modelId="{F2190E75-564C-4E1B-B372-B6E5D195A0C1}" type="parTrans" cxnId="{BBCDCE61-64F8-42C2-9E80-7440E3800B60}">
      <dgm:prSet/>
      <dgm:spPr/>
      <dgm:t>
        <a:bodyPr/>
        <a:lstStyle/>
        <a:p>
          <a:endParaRPr lang="sv-SE"/>
        </a:p>
      </dgm:t>
    </dgm:pt>
    <dgm:pt modelId="{C8BCD535-D6EA-4C8A-BFAF-7F6523F72F80}" type="sibTrans" cxnId="{BBCDCE61-64F8-42C2-9E80-7440E3800B60}">
      <dgm:prSet/>
      <dgm:spPr/>
      <dgm:t>
        <a:bodyPr/>
        <a:lstStyle/>
        <a:p>
          <a:endParaRPr lang="sv-SE"/>
        </a:p>
      </dgm:t>
    </dgm:pt>
    <dgm:pt modelId="{E5E410A7-C72D-40FB-908C-8B2435AF15C0}">
      <dgm:prSet phldrT="[Text]"/>
      <dgm:spPr/>
      <dgm:t>
        <a:bodyPr/>
        <a:lstStyle/>
        <a:p>
          <a:r>
            <a:rPr lang="sv-SE" dirty="0" smtClean="0"/>
            <a:t>Apr</a:t>
          </a:r>
          <a:endParaRPr lang="sv-SE" dirty="0"/>
        </a:p>
      </dgm:t>
    </dgm:pt>
    <dgm:pt modelId="{DC5DC49B-2250-4805-92B7-F6611B8D5987}" type="parTrans" cxnId="{60EA828E-F34A-414A-9DD9-45CC5E836B16}">
      <dgm:prSet/>
      <dgm:spPr/>
      <dgm:t>
        <a:bodyPr/>
        <a:lstStyle/>
        <a:p>
          <a:endParaRPr lang="sv-SE"/>
        </a:p>
      </dgm:t>
    </dgm:pt>
    <dgm:pt modelId="{8934D73F-549A-4AD6-ACE8-B572569FCD58}" type="sibTrans" cxnId="{60EA828E-F34A-414A-9DD9-45CC5E836B16}">
      <dgm:prSet/>
      <dgm:spPr/>
      <dgm:t>
        <a:bodyPr/>
        <a:lstStyle/>
        <a:p>
          <a:endParaRPr lang="sv-SE"/>
        </a:p>
      </dgm:t>
    </dgm:pt>
    <dgm:pt modelId="{6BE34939-7BB3-4FD9-AC8C-7B77A0779800}">
      <dgm:prSet phldrT="[Text]"/>
      <dgm:spPr/>
      <dgm:t>
        <a:bodyPr/>
        <a:lstStyle/>
        <a:p>
          <a:r>
            <a:rPr lang="sv-SE" dirty="0" smtClean="0"/>
            <a:t>Maj</a:t>
          </a:r>
          <a:endParaRPr lang="sv-SE" dirty="0"/>
        </a:p>
      </dgm:t>
    </dgm:pt>
    <dgm:pt modelId="{53F8C898-00C1-497C-87F2-D6428B0DAA02}" type="parTrans" cxnId="{B8C72CED-988B-492A-BA3B-2AF04A3E7ED2}">
      <dgm:prSet/>
      <dgm:spPr/>
      <dgm:t>
        <a:bodyPr/>
        <a:lstStyle/>
        <a:p>
          <a:endParaRPr lang="sv-SE"/>
        </a:p>
      </dgm:t>
    </dgm:pt>
    <dgm:pt modelId="{45E0A113-B237-4D82-BB87-ACDFEEA2201C}" type="sibTrans" cxnId="{B8C72CED-988B-492A-BA3B-2AF04A3E7ED2}">
      <dgm:prSet/>
      <dgm:spPr/>
      <dgm:t>
        <a:bodyPr/>
        <a:lstStyle/>
        <a:p>
          <a:endParaRPr lang="sv-SE"/>
        </a:p>
      </dgm:t>
    </dgm:pt>
    <dgm:pt modelId="{9ED2551E-B42E-4B41-8AB7-059DB257023A}">
      <dgm:prSet phldrT="[Text]"/>
      <dgm:spPr/>
      <dgm:t>
        <a:bodyPr/>
        <a:lstStyle/>
        <a:p>
          <a:r>
            <a:rPr lang="sv-SE" dirty="0" smtClean="0"/>
            <a:t>Jun</a:t>
          </a:r>
          <a:endParaRPr lang="sv-SE" dirty="0"/>
        </a:p>
      </dgm:t>
    </dgm:pt>
    <dgm:pt modelId="{753180E1-6AD9-4A06-A5C8-CCCDA10C9DF9}" type="parTrans" cxnId="{36ABA9C2-D06F-4BDD-85A4-C96BFE9D5D00}">
      <dgm:prSet/>
      <dgm:spPr/>
      <dgm:t>
        <a:bodyPr/>
        <a:lstStyle/>
        <a:p>
          <a:endParaRPr lang="sv-SE"/>
        </a:p>
      </dgm:t>
    </dgm:pt>
    <dgm:pt modelId="{511ED5C4-F78D-488D-8967-EF9086A39D65}" type="sibTrans" cxnId="{36ABA9C2-D06F-4BDD-85A4-C96BFE9D5D00}">
      <dgm:prSet/>
      <dgm:spPr/>
      <dgm:t>
        <a:bodyPr/>
        <a:lstStyle/>
        <a:p>
          <a:endParaRPr lang="sv-SE"/>
        </a:p>
      </dgm:t>
    </dgm:pt>
    <dgm:pt modelId="{456F307C-49B2-4505-A35D-F65DE3F31755}">
      <dgm:prSet phldrT="[Text]"/>
      <dgm:spPr/>
      <dgm:t>
        <a:bodyPr/>
        <a:lstStyle/>
        <a:p>
          <a:r>
            <a:rPr lang="sv-SE" dirty="0" smtClean="0"/>
            <a:t>Jul</a:t>
          </a:r>
          <a:endParaRPr lang="sv-SE" dirty="0"/>
        </a:p>
      </dgm:t>
    </dgm:pt>
    <dgm:pt modelId="{DD550AD0-F101-453A-81F6-F03B20E034E5}" type="parTrans" cxnId="{AA66130B-A8B8-4F91-84EB-14E0C2F02C5A}">
      <dgm:prSet/>
      <dgm:spPr/>
      <dgm:t>
        <a:bodyPr/>
        <a:lstStyle/>
        <a:p>
          <a:endParaRPr lang="sv-SE"/>
        </a:p>
      </dgm:t>
    </dgm:pt>
    <dgm:pt modelId="{6F5B38CC-D23C-4523-BCB8-AF89AF5C1B2B}" type="sibTrans" cxnId="{AA66130B-A8B8-4F91-84EB-14E0C2F02C5A}">
      <dgm:prSet/>
      <dgm:spPr/>
      <dgm:t>
        <a:bodyPr/>
        <a:lstStyle/>
        <a:p>
          <a:endParaRPr lang="sv-SE"/>
        </a:p>
      </dgm:t>
    </dgm:pt>
    <dgm:pt modelId="{2C95B575-4799-4500-9494-8D790C8935D9}">
      <dgm:prSet phldrT="[Text]"/>
      <dgm:spPr/>
      <dgm:t>
        <a:bodyPr/>
        <a:lstStyle/>
        <a:p>
          <a:r>
            <a:rPr lang="sv-SE" dirty="0" smtClean="0"/>
            <a:t>Aug</a:t>
          </a:r>
          <a:endParaRPr lang="sv-SE" dirty="0"/>
        </a:p>
      </dgm:t>
    </dgm:pt>
    <dgm:pt modelId="{210E977B-398A-4C92-BE1B-B5CD88BB99A7}" type="parTrans" cxnId="{C231FF0E-38F1-4D0F-88DC-918E4243C620}">
      <dgm:prSet/>
      <dgm:spPr/>
      <dgm:t>
        <a:bodyPr/>
        <a:lstStyle/>
        <a:p>
          <a:endParaRPr lang="sv-SE"/>
        </a:p>
      </dgm:t>
    </dgm:pt>
    <dgm:pt modelId="{C3C5E228-9CEC-471C-8E68-7E5F4F5FACB8}" type="sibTrans" cxnId="{C231FF0E-38F1-4D0F-88DC-918E4243C620}">
      <dgm:prSet/>
      <dgm:spPr/>
      <dgm:t>
        <a:bodyPr/>
        <a:lstStyle/>
        <a:p>
          <a:endParaRPr lang="sv-SE"/>
        </a:p>
      </dgm:t>
    </dgm:pt>
    <dgm:pt modelId="{385D82BF-C53F-43DF-964F-06A2E6B374D9}">
      <dgm:prSet phldrT="[Text]"/>
      <dgm:spPr/>
      <dgm:t>
        <a:bodyPr/>
        <a:lstStyle/>
        <a:p>
          <a:r>
            <a:rPr lang="sv-SE" dirty="0" smtClean="0"/>
            <a:t>Sep</a:t>
          </a:r>
          <a:endParaRPr lang="sv-SE" dirty="0"/>
        </a:p>
      </dgm:t>
    </dgm:pt>
    <dgm:pt modelId="{5470447C-D703-47CD-BFB8-8D12707CB5D0}" type="parTrans" cxnId="{91E0B69E-D5B2-4DE7-B058-CE4070D70509}">
      <dgm:prSet/>
      <dgm:spPr/>
      <dgm:t>
        <a:bodyPr/>
        <a:lstStyle/>
        <a:p>
          <a:endParaRPr lang="sv-SE"/>
        </a:p>
      </dgm:t>
    </dgm:pt>
    <dgm:pt modelId="{5CC90728-5553-463C-80EE-C9F1DF94F9B5}" type="sibTrans" cxnId="{91E0B69E-D5B2-4DE7-B058-CE4070D70509}">
      <dgm:prSet/>
      <dgm:spPr/>
      <dgm:t>
        <a:bodyPr/>
        <a:lstStyle/>
        <a:p>
          <a:endParaRPr lang="sv-SE"/>
        </a:p>
      </dgm:t>
    </dgm:pt>
    <dgm:pt modelId="{16AB26A9-6706-47BB-940B-36CF603BDBC2}">
      <dgm:prSet phldrT="[Text]"/>
      <dgm:spPr/>
      <dgm:t>
        <a:bodyPr/>
        <a:lstStyle/>
        <a:p>
          <a:r>
            <a:rPr lang="sv-SE" dirty="0" smtClean="0"/>
            <a:t>Okt</a:t>
          </a:r>
          <a:endParaRPr lang="sv-SE" dirty="0"/>
        </a:p>
      </dgm:t>
    </dgm:pt>
    <dgm:pt modelId="{BB1337D2-5174-4DBD-882C-BE7475D10DA6}" type="parTrans" cxnId="{EECCB1D6-BEBA-4455-A6F1-18064CE94528}">
      <dgm:prSet/>
      <dgm:spPr/>
      <dgm:t>
        <a:bodyPr/>
        <a:lstStyle/>
        <a:p>
          <a:endParaRPr lang="sv-SE"/>
        </a:p>
      </dgm:t>
    </dgm:pt>
    <dgm:pt modelId="{9F171B01-0FC2-47AD-80F6-B4176D6724ED}" type="sibTrans" cxnId="{EECCB1D6-BEBA-4455-A6F1-18064CE94528}">
      <dgm:prSet/>
      <dgm:spPr/>
      <dgm:t>
        <a:bodyPr/>
        <a:lstStyle/>
        <a:p>
          <a:endParaRPr lang="sv-SE"/>
        </a:p>
      </dgm:t>
    </dgm:pt>
    <dgm:pt modelId="{973BAA22-399C-46F5-976C-B513AAF52618}">
      <dgm:prSet phldrT="[Text]"/>
      <dgm:spPr/>
      <dgm:t>
        <a:bodyPr/>
        <a:lstStyle/>
        <a:p>
          <a:r>
            <a:rPr lang="sv-SE" dirty="0" smtClean="0"/>
            <a:t>Nov</a:t>
          </a:r>
          <a:endParaRPr lang="sv-SE" dirty="0"/>
        </a:p>
      </dgm:t>
    </dgm:pt>
    <dgm:pt modelId="{1A355408-6795-47C9-B47F-90DE827DA0CA}" type="parTrans" cxnId="{38BF2865-93BF-4CA5-9E1F-E1523FBBC96C}">
      <dgm:prSet/>
      <dgm:spPr/>
      <dgm:t>
        <a:bodyPr/>
        <a:lstStyle/>
        <a:p>
          <a:endParaRPr lang="sv-SE"/>
        </a:p>
      </dgm:t>
    </dgm:pt>
    <dgm:pt modelId="{3B87D864-1FD0-40AE-88AC-1E2328463753}" type="sibTrans" cxnId="{38BF2865-93BF-4CA5-9E1F-E1523FBBC96C}">
      <dgm:prSet/>
      <dgm:spPr/>
      <dgm:t>
        <a:bodyPr/>
        <a:lstStyle/>
        <a:p>
          <a:endParaRPr lang="sv-SE"/>
        </a:p>
      </dgm:t>
    </dgm:pt>
    <dgm:pt modelId="{41592687-2920-4EEA-9F1F-EE600FBE6CB9}">
      <dgm:prSet phldrT="[Text]"/>
      <dgm:spPr/>
      <dgm:t>
        <a:bodyPr/>
        <a:lstStyle/>
        <a:p>
          <a:r>
            <a:rPr lang="sv-SE" dirty="0" smtClean="0"/>
            <a:t>Jan</a:t>
          </a:r>
          <a:endParaRPr lang="sv-SE" dirty="0"/>
        </a:p>
      </dgm:t>
    </dgm:pt>
    <dgm:pt modelId="{1A03C53F-9B29-4FAC-A6E9-8293F68673B2}" type="parTrans" cxnId="{9CAC2F4C-0541-4838-81C2-9580635EAEBF}">
      <dgm:prSet/>
      <dgm:spPr/>
      <dgm:t>
        <a:bodyPr/>
        <a:lstStyle/>
        <a:p>
          <a:endParaRPr lang="sv-SE"/>
        </a:p>
      </dgm:t>
    </dgm:pt>
    <dgm:pt modelId="{B0EC4B9E-F446-4F22-877D-91BD1837A04F}" type="sibTrans" cxnId="{9CAC2F4C-0541-4838-81C2-9580635EAEBF}">
      <dgm:prSet/>
      <dgm:spPr/>
      <dgm:t>
        <a:bodyPr/>
        <a:lstStyle/>
        <a:p>
          <a:endParaRPr lang="sv-SE"/>
        </a:p>
      </dgm:t>
    </dgm:pt>
    <dgm:pt modelId="{B75886AA-DA7C-4DE6-B642-8D39930F0403}" type="pres">
      <dgm:prSet presAssocID="{40C3F06D-62E0-494C-8FD3-F902B02DD906}" presName="Name0" presStyleCnt="0">
        <dgm:presLayoutVars>
          <dgm:dir/>
          <dgm:animLvl val="lvl"/>
          <dgm:resizeHandles val="exact"/>
        </dgm:presLayoutVars>
      </dgm:prSet>
      <dgm:spPr/>
      <dgm:t>
        <a:bodyPr/>
        <a:lstStyle/>
        <a:p>
          <a:endParaRPr lang="sv-SE"/>
        </a:p>
      </dgm:t>
    </dgm:pt>
    <dgm:pt modelId="{F7FA28D3-8BA3-49AB-B99F-AA5DD1CE3E39}" type="pres">
      <dgm:prSet presAssocID="{F8A72B63-2718-4EA0-A42A-D4DB90AD6E7C}" presName="parTxOnly" presStyleLbl="node1" presStyleIdx="0" presStyleCnt="13" custLinFactNeighborX="55599" custLinFactNeighborY="745">
        <dgm:presLayoutVars>
          <dgm:chMax val="0"/>
          <dgm:chPref val="0"/>
          <dgm:bulletEnabled val="1"/>
        </dgm:presLayoutVars>
      </dgm:prSet>
      <dgm:spPr/>
      <dgm:t>
        <a:bodyPr/>
        <a:lstStyle/>
        <a:p>
          <a:endParaRPr lang="sv-SE"/>
        </a:p>
      </dgm:t>
    </dgm:pt>
    <dgm:pt modelId="{ECE9151B-3819-49C7-A61E-9835932B67D4}" type="pres">
      <dgm:prSet presAssocID="{55494B52-43CC-4C35-84D8-2FE7977F407F}" presName="parTxOnlySpace" presStyleCnt="0"/>
      <dgm:spPr/>
    </dgm:pt>
    <dgm:pt modelId="{1D9D9E96-3B3E-45C1-A5B7-40F2DA8BDBFB}" type="pres">
      <dgm:prSet presAssocID="{92429186-F541-44AB-88E2-64B4B5A0D244}" presName="parTxOnly" presStyleLbl="node1" presStyleIdx="1" presStyleCnt="13" custLinFactNeighborX="30437" custLinFactNeighborY="-558">
        <dgm:presLayoutVars>
          <dgm:chMax val="0"/>
          <dgm:chPref val="0"/>
          <dgm:bulletEnabled val="1"/>
        </dgm:presLayoutVars>
      </dgm:prSet>
      <dgm:spPr/>
      <dgm:t>
        <a:bodyPr/>
        <a:lstStyle/>
        <a:p>
          <a:endParaRPr lang="sv-SE"/>
        </a:p>
      </dgm:t>
    </dgm:pt>
    <dgm:pt modelId="{A153A257-1097-4D87-BCAC-4C9B010EE01F}" type="pres">
      <dgm:prSet presAssocID="{DE65652F-8156-4BBD-81B7-019E1B2274DE}" presName="parTxOnlySpace" presStyleCnt="0"/>
      <dgm:spPr/>
    </dgm:pt>
    <dgm:pt modelId="{0BD3D456-073F-40E5-B679-7F1ACD224276}" type="pres">
      <dgm:prSet presAssocID="{11714E56-1930-48C2-BB17-D30EA8E6D705}" presName="parTxOnly" presStyleLbl="node1" presStyleIdx="2" presStyleCnt="13">
        <dgm:presLayoutVars>
          <dgm:chMax val="0"/>
          <dgm:chPref val="0"/>
          <dgm:bulletEnabled val="1"/>
        </dgm:presLayoutVars>
      </dgm:prSet>
      <dgm:spPr/>
      <dgm:t>
        <a:bodyPr/>
        <a:lstStyle/>
        <a:p>
          <a:endParaRPr lang="sv-SE"/>
        </a:p>
      </dgm:t>
    </dgm:pt>
    <dgm:pt modelId="{FA299AD1-201E-437B-80B1-E873D3289849}" type="pres">
      <dgm:prSet presAssocID="{C8BCD535-D6EA-4C8A-BFAF-7F6523F72F80}" presName="parTxOnlySpace" presStyleCnt="0"/>
      <dgm:spPr/>
    </dgm:pt>
    <dgm:pt modelId="{A31EECC0-6854-4875-8126-C27EFFDF83BD}" type="pres">
      <dgm:prSet presAssocID="{E5E410A7-C72D-40FB-908C-8B2435AF15C0}" presName="parTxOnly" presStyleLbl="node1" presStyleIdx="3" presStyleCnt="13">
        <dgm:presLayoutVars>
          <dgm:chMax val="0"/>
          <dgm:chPref val="0"/>
          <dgm:bulletEnabled val="1"/>
        </dgm:presLayoutVars>
      </dgm:prSet>
      <dgm:spPr/>
      <dgm:t>
        <a:bodyPr/>
        <a:lstStyle/>
        <a:p>
          <a:endParaRPr lang="sv-SE"/>
        </a:p>
      </dgm:t>
    </dgm:pt>
    <dgm:pt modelId="{C6FE0A3E-1337-4F3E-9A5C-053B5F27D378}" type="pres">
      <dgm:prSet presAssocID="{8934D73F-549A-4AD6-ACE8-B572569FCD58}" presName="parTxOnlySpace" presStyleCnt="0"/>
      <dgm:spPr/>
    </dgm:pt>
    <dgm:pt modelId="{402CBC50-2FCA-4BE1-9E19-4859AFB25B87}" type="pres">
      <dgm:prSet presAssocID="{6BE34939-7BB3-4FD9-AC8C-7B77A0779800}" presName="parTxOnly" presStyleLbl="node1" presStyleIdx="4" presStyleCnt="13">
        <dgm:presLayoutVars>
          <dgm:chMax val="0"/>
          <dgm:chPref val="0"/>
          <dgm:bulletEnabled val="1"/>
        </dgm:presLayoutVars>
      </dgm:prSet>
      <dgm:spPr/>
      <dgm:t>
        <a:bodyPr/>
        <a:lstStyle/>
        <a:p>
          <a:endParaRPr lang="sv-SE"/>
        </a:p>
      </dgm:t>
    </dgm:pt>
    <dgm:pt modelId="{573C4278-4D3D-4809-8F71-8ABFE792A032}" type="pres">
      <dgm:prSet presAssocID="{45E0A113-B237-4D82-BB87-ACDFEEA2201C}" presName="parTxOnlySpace" presStyleCnt="0"/>
      <dgm:spPr/>
    </dgm:pt>
    <dgm:pt modelId="{467DEE1A-7BDE-4484-9635-45C0AD8E0037}" type="pres">
      <dgm:prSet presAssocID="{9ED2551E-B42E-4B41-8AB7-059DB257023A}" presName="parTxOnly" presStyleLbl="node1" presStyleIdx="5" presStyleCnt="13">
        <dgm:presLayoutVars>
          <dgm:chMax val="0"/>
          <dgm:chPref val="0"/>
          <dgm:bulletEnabled val="1"/>
        </dgm:presLayoutVars>
      </dgm:prSet>
      <dgm:spPr/>
      <dgm:t>
        <a:bodyPr/>
        <a:lstStyle/>
        <a:p>
          <a:endParaRPr lang="sv-SE"/>
        </a:p>
      </dgm:t>
    </dgm:pt>
    <dgm:pt modelId="{DF9B5EA5-CEB3-471A-8E5A-450A675018F0}" type="pres">
      <dgm:prSet presAssocID="{511ED5C4-F78D-488D-8967-EF9086A39D65}" presName="parTxOnlySpace" presStyleCnt="0"/>
      <dgm:spPr/>
    </dgm:pt>
    <dgm:pt modelId="{C648EDB5-78C1-4AD3-83CD-44F2FCD9F213}" type="pres">
      <dgm:prSet presAssocID="{456F307C-49B2-4505-A35D-F65DE3F31755}" presName="parTxOnly" presStyleLbl="node1" presStyleIdx="6" presStyleCnt="13" custLinFactNeighborX="-22725" custLinFactNeighborY="-2815">
        <dgm:presLayoutVars>
          <dgm:chMax val="0"/>
          <dgm:chPref val="0"/>
          <dgm:bulletEnabled val="1"/>
        </dgm:presLayoutVars>
      </dgm:prSet>
      <dgm:spPr/>
      <dgm:t>
        <a:bodyPr/>
        <a:lstStyle/>
        <a:p>
          <a:endParaRPr lang="sv-SE"/>
        </a:p>
      </dgm:t>
    </dgm:pt>
    <dgm:pt modelId="{53745C23-50B6-4065-AD29-631A6928BF43}" type="pres">
      <dgm:prSet presAssocID="{6F5B38CC-D23C-4523-BCB8-AF89AF5C1B2B}" presName="parTxOnlySpace" presStyleCnt="0"/>
      <dgm:spPr/>
    </dgm:pt>
    <dgm:pt modelId="{45CDB537-F9CF-4890-A6FB-9809B2D59623}" type="pres">
      <dgm:prSet presAssocID="{2C95B575-4799-4500-9494-8D790C8935D9}" presName="parTxOnly" presStyleLbl="node1" presStyleIdx="7" presStyleCnt="13" custLinFactNeighborX="-30323" custLinFactNeighborY="3388">
        <dgm:presLayoutVars>
          <dgm:chMax val="0"/>
          <dgm:chPref val="0"/>
          <dgm:bulletEnabled val="1"/>
        </dgm:presLayoutVars>
      </dgm:prSet>
      <dgm:spPr/>
      <dgm:t>
        <a:bodyPr/>
        <a:lstStyle/>
        <a:p>
          <a:endParaRPr lang="sv-SE"/>
        </a:p>
      </dgm:t>
    </dgm:pt>
    <dgm:pt modelId="{80A3A2DC-8E3A-4F65-9EAD-FF7EE0E29CF4}" type="pres">
      <dgm:prSet presAssocID="{C3C5E228-9CEC-471C-8E68-7E5F4F5FACB8}" presName="parTxOnlySpace" presStyleCnt="0"/>
      <dgm:spPr/>
    </dgm:pt>
    <dgm:pt modelId="{93CA771E-370F-4D1D-B69C-3DA09D899D4C}" type="pres">
      <dgm:prSet presAssocID="{385D82BF-C53F-43DF-964F-06A2E6B374D9}" presName="parTxOnly" presStyleLbl="node1" presStyleIdx="8" presStyleCnt="13">
        <dgm:presLayoutVars>
          <dgm:chMax val="0"/>
          <dgm:chPref val="0"/>
          <dgm:bulletEnabled val="1"/>
        </dgm:presLayoutVars>
      </dgm:prSet>
      <dgm:spPr/>
      <dgm:t>
        <a:bodyPr/>
        <a:lstStyle/>
        <a:p>
          <a:endParaRPr lang="sv-SE"/>
        </a:p>
      </dgm:t>
    </dgm:pt>
    <dgm:pt modelId="{3A4BCE44-2766-410E-9BD7-997F41FDAC33}" type="pres">
      <dgm:prSet presAssocID="{5CC90728-5553-463C-80EE-C9F1DF94F9B5}" presName="parTxOnlySpace" presStyleCnt="0"/>
      <dgm:spPr/>
    </dgm:pt>
    <dgm:pt modelId="{8C168A3C-6D60-4EFB-88E0-DAA433C748CF}" type="pres">
      <dgm:prSet presAssocID="{16AB26A9-6706-47BB-940B-36CF603BDBC2}" presName="parTxOnly" presStyleLbl="node1" presStyleIdx="9" presStyleCnt="13">
        <dgm:presLayoutVars>
          <dgm:chMax val="0"/>
          <dgm:chPref val="0"/>
          <dgm:bulletEnabled val="1"/>
        </dgm:presLayoutVars>
      </dgm:prSet>
      <dgm:spPr/>
      <dgm:t>
        <a:bodyPr/>
        <a:lstStyle/>
        <a:p>
          <a:endParaRPr lang="sv-SE"/>
        </a:p>
      </dgm:t>
    </dgm:pt>
    <dgm:pt modelId="{C86BD419-1AFB-43CB-9391-A46981988D93}" type="pres">
      <dgm:prSet presAssocID="{9F171B01-0FC2-47AD-80F6-B4176D6724ED}" presName="parTxOnlySpace" presStyleCnt="0"/>
      <dgm:spPr/>
    </dgm:pt>
    <dgm:pt modelId="{B0DC62F6-8AA2-4E72-B2EF-BEE6F43CB233}" type="pres">
      <dgm:prSet presAssocID="{973BAA22-399C-46F5-976C-B513AAF52618}" presName="parTxOnly" presStyleLbl="node1" presStyleIdx="10" presStyleCnt="13" custLinFactNeighborX="-42129" custLinFactNeighborY="-2299">
        <dgm:presLayoutVars>
          <dgm:chMax val="0"/>
          <dgm:chPref val="0"/>
          <dgm:bulletEnabled val="1"/>
        </dgm:presLayoutVars>
      </dgm:prSet>
      <dgm:spPr/>
      <dgm:t>
        <a:bodyPr/>
        <a:lstStyle/>
        <a:p>
          <a:endParaRPr lang="sv-SE"/>
        </a:p>
      </dgm:t>
    </dgm:pt>
    <dgm:pt modelId="{01402D19-2E0E-4FFB-8304-8EA080B28FFC}" type="pres">
      <dgm:prSet presAssocID="{3B87D864-1FD0-40AE-88AC-1E2328463753}" presName="parTxOnlySpace" presStyleCnt="0"/>
      <dgm:spPr/>
    </dgm:pt>
    <dgm:pt modelId="{A5BCE5C5-44F9-4061-BC40-2D2D47AC9EEA}" type="pres">
      <dgm:prSet presAssocID="{C3A54744-F64E-41E9-90FC-37F12AF2DB1B}" presName="parTxOnly" presStyleLbl="node1" presStyleIdx="11" presStyleCnt="13" custScaleY="104210" custLinFactNeighborX="-92795" custLinFactNeighborY="12">
        <dgm:presLayoutVars>
          <dgm:chMax val="0"/>
          <dgm:chPref val="0"/>
          <dgm:bulletEnabled val="1"/>
        </dgm:presLayoutVars>
      </dgm:prSet>
      <dgm:spPr/>
      <dgm:t>
        <a:bodyPr/>
        <a:lstStyle/>
        <a:p>
          <a:endParaRPr lang="sv-SE"/>
        </a:p>
      </dgm:t>
    </dgm:pt>
    <dgm:pt modelId="{DB9AD574-D80B-468F-97EA-1FAE9C40B9AC}" type="pres">
      <dgm:prSet presAssocID="{64415F68-CC6F-4E8E-996E-EA5608B6F25A}" presName="parTxOnlySpace" presStyleCnt="0"/>
      <dgm:spPr/>
    </dgm:pt>
    <dgm:pt modelId="{E760D73B-EBD0-487D-978E-7DD9E9CB2B50}" type="pres">
      <dgm:prSet presAssocID="{41592687-2920-4EEA-9F1F-EE600FBE6CB9}" presName="parTxOnly" presStyleLbl="node1" presStyleIdx="12" presStyleCnt="13" custScaleY="102168" custLinFactX="-4198" custLinFactNeighborX="-100000" custLinFactNeighborY="935">
        <dgm:presLayoutVars>
          <dgm:chMax val="0"/>
          <dgm:chPref val="0"/>
          <dgm:bulletEnabled val="1"/>
        </dgm:presLayoutVars>
      </dgm:prSet>
      <dgm:spPr/>
      <dgm:t>
        <a:bodyPr/>
        <a:lstStyle/>
        <a:p>
          <a:endParaRPr lang="sv-SE"/>
        </a:p>
      </dgm:t>
    </dgm:pt>
  </dgm:ptLst>
  <dgm:cxnLst>
    <dgm:cxn modelId="{60EA828E-F34A-414A-9DD9-45CC5E836B16}" srcId="{40C3F06D-62E0-494C-8FD3-F902B02DD906}" destId="{E5E410A7-C72D-40FB-908C-8B2435AF15C0}" srcOrd="3" destOrd="0" parTransId="{DC5DC49B-2250-4805-92B7-F6611B8D5987}" sibTransId="{8934D73F-549A-4AD6-ACE8-B572569FCD58}"/>
    <dgm:cxn modelId="{9B829D84-6126-4969-8A33-A91C450BB4C1}" type="presOf" srcId="{456F307C-49B2-4505-A35D-F65DE3F31755}" destId="{C648EDB5-78C1-4AD3-83CD-44F2FCD9F213}" srcOrd="0" destOrd="0" presId="urn:microsoft.com/office/officeart/2005/8/layout/chevron1"/>
    <dgm:cxn modelId="{B398386C-0DD3-48C3-AE2F-674E90455CD4}" type="presOf" srcId="{92429186-F541-44AB-88E2-64B4B5A0D244}" destId="{1D9D9E96-3B3E-45C1-A5B7-40F2DA8BDBFB}" srcOrd="0" destOrd="0" presId="urn:microsoft.com/office/officeart/2005/8/layout/chevron1"/>
    <dgm:cxn modelId="{81B659E0-6777-4826-8F6D-3F134155DFA7}" type="presOf" srcId="{40C3F06D-62E0-494C-8FD3-F902B02DD906}" destId="{B75886AA-DA7C-4DE6-B642-8D39930F0403}" srcOrd="0" destOrd="0" presId="urn:microsoft.com/office/officeart/2005/8/layout/chevron1"/>
    <dgm:cxn modelId="{2B5CF153-FC20-4ACB-9505-04580831B556}" type="presOf" srcId="{9ED2551E-B42E-4B41-8AB7-059DB257023A}" destId="{467DEE1A-7BDE-4484-9635-45C0AD8E0037}" srcOrd="0" destOrd="0" presId="urn:microsoft.com/office/officeart/2005/8/layout/chevron1"/>
    <dgm:cxn modelId="{F8080480-5BE3-4688-B7D7-5D293DAE3929}" type="presOf" srcId="{385D82BF-C53F-43DF-964F-06A2E6B374D9}" destId="{93CA771E-370F-4D1D-B69C-3DA09D899D4C}" srcOrd="0" destOrd="0" presId="urn:microsoft.com/office/officeart/2005/8/layout/chevron1"/>
    <dgm:cxn modelId="{C231FF0E-38F1-4D0F-88DC-918E4243C620}" srcId="{40C3F06D-62E0-494C-8FD3-F902B02DD906}" destId="{2C95B575-4799-4500-9494-8D790C8935D9}" srcOrd="7" destOrd="0" parTransId="{210E977B-398A-4C92-BE1B-B5CD88BB99A7}" sibTransId="{C3C5E228-9CEC-471C-8E68-7E5F4F5FACB8}"/>
    <dgm:cxn modelId="{33CD98C8-B445-4A37-9117-FCC4A0354CE6}" type="presOf" srcId="{F8A72B63-2718-4EA0-A42A-D4DB90AD6E7C}" destId="{F7FA28D3-8BA3-49AB-B99F-AA5DD1CE3E39}" srcOrd="0" destOrd="0" presId="urn:microsoft.com/office/officeart/2005/8/layout/chevron1"/>
    <dgm:cxn modelId="{0710B2D5-47BC-400C-A5DB-B32072017A62}" srcId="{40C3F06D-62E0-494C-8FD3-F902B02DD906}" destId="{F8A72B63-2718-4EA0-A42A-D4DB90AD6E7C}" srcOrd="0" destOrd="0" parTransId="{231DB3FC-D655-4534-82D9-22C078FA40E9}" sibTransId="{55494B52-43CC-4C35-84D8-2FE7977F407F}"/>
    <dgm:cxn modelId="{9CAC2F4C-0541-4838-81C2-9580635EAEBF}" srcId="{40C3F06D-62E0-494C-8FD3-F902B02DD906}" destId="{41592687-2920-4EEA-9F1F-EE600FBE6CB9}" srcOrd="12" destOrd="0" parTransId="{1A03C53F-9B29-4FAC-A6E9-8293F68673B2}" sibTransId="{B0EC4B9E-F446-4F22-877D-91BD1837A04F}"/>
    <dgm:cxn modelId="{EECCB1D6-BEBA-4455-A6F1-18064CE94528}" srcId="{40C3F06D-62E0-494C-8FD3-F902B02DD906}" destId="{16AB26A9-6706-47BB-940B-36CF603BDBC2}" srcOrd="9" destOrd="0" parTransId="{BB1337D2-5174-4DBD-882C-BE7475D10DA6}" sibTransId="{9F171B01-0FC2-47AD-80F6-B4176D6724ED}"/>
    <dgm:cxn modelId="{91E0B69E-D5B2-4DE7-B058-CE4070D70509}" srcId="{40C3F06D-62E0-494C-8FD3-F902B02DD906}" destId="{385D82BF-C53F-43DF-964F-06A2E6B374D9}" srcOrd="8" destOrd="0" parTransId="{5470447C-D703-47CD-BFB8-8D12707CB5D0}" sibTransId="{5CC90728-5553-463C-80EE-C9F1DF94F9B5}"/>
    <dgm:cxn modelId="{36ABA9C2-D06F-4BDD-85A4-C96BFE9D5D00}" srcId="{40C3F06D-62E0-494C-8FD3-F902B02DD906}" destId="{9ED2551E-B42E-4B41-8AB7-059DB257023A}" srcOrd="5" destOrd="0" parTransId="{753180E1-6AD9-4A06-A5C8-CCCDA10C9DF9}" sibTransId="{511ED5C4-F78D-488D-8967-EF9086A39D65}"/>
    <dgm:cxn modelId="{E925D451-49D0-4EB0-8A86-4026D8FC6E11}" type="presOf" srcId="{11714E56-1930-48C2-BB17-D30EA8E6D705}" destId="{0BD3D456-073F-40E5-B679-7F1ACD224276}" srcOrd="0" destOrd="0" presId="urn:microsoft.com/office/officeart/2005/8/layout/chevron1"/>
    <dgm:cxn modelId="{38BF2865-93BF-4CA5-9E1F-E1523FBBC96C}" srcId="{40C3F06D-62E0-494C-8FD3-F902B02DD906}" destId="{973BAA22-399C-46F5-976C-B513AAF52618}" srcOrd="10" destOrd="0" parTransId="{1A355408-6795-47C9-B47F-90DE827DA0CA}" sibTransId="{3B87D864-1FD0-40AE-88AC-1E2328463753}"/>
    <dgm:cxn modelId="{9FCE69A4-5B84-4997-9285-3A800406EF60}" type="presOf" srcId="{973BAA22-399C-46F5-976C-B513AAF52618}" destId="{B0DC62F6-8AA2-4E72-B2EF-BEE6F43CB233}" srcOrd="0" destOrd="0" presId="urn:microsoft.com/office/officeart/2005/8/layout/chevron1"/>
    <dgm:cxn modelId="{7CB3FB2D-F51F-4B93-A4D0-70A3A6EEA76E}" type="presOf" srcId="{C3A54744-F64E-41E9-90FC-37F12AF2DB1B}" destId="{A5BCE5C5-44F9-4061-BC40-2D2D47AC9EEA}" srcOrd="0" destOrd="0" presId="urn:microsoft.com/office/officeart/2005/8/layout/chevron1"/>
    <dgm:cxn modelId="{9874C789-AD14-4719-9BDD-A0FA66EE4AE9}" type="presOf" srcId="{E5E410A7-C72D-40FB-908C-8B2435AF15C0}" destId="{A31EECC0-6854-4875-8126-C27EFFDF83BD}" srcOrd="0" destOrd="0" presId="urn:microsoft.com/office/officeart/2005/8/layout/chevron1"/>
    <dgm:cxn modelId="{6A53A56B-6654-4C9E-A824-A4344BDB6DBD}" srcId="{40C3F06D-62E0-494C-8FD3-F902B02DD906}" destId="{92429186-F541-44AB-88E2-64B4B5A0D244}" srcOrd="1" destOrd="0" parTransId="{D21ED561-322C-4A21-AAFB-42DC47E3F80C}" sibTransId="{DE65652F-8156-4BBD-81B7-019E1B2274DE}"/>
    <dgm:cxn modelId="{F47C1B74-D1E0-4C53-B3E1-38B81984E774}" type="presOf" srcId="{41592687-2920-4EEA-9F1F-EE600FBE6CB9}" destId="{E760D73B-EBD0-487D-978E-7DD9E9CB2B50}" srcOrd="0" destOrd="0" presId="urn:microsoft.com/office/officeart/2005/8/layout/chevron1"/>
    <dgm:cxn modelId="{BBCDCE61-64F8-42C2-9E80-7440E3800B60}" srcId="{40C3F06D-62E0-494C-8FD3-F902B02DD906}" destId="{11714E56-1930-48C2-BB17-D30EA8E6D705}" srcOrd="2" destOrd="0" parTransId="{F2190E75-564C-4E1B-B372-B6E5D195A0C1}" sibTransId="{C8BCD535-D6EA-4C8A-BFAF-7F6523F72F80}"/>
    <dgm:cxn modelId="{B8C72CED-988B-492A-BA3B-2AF04A3E7ED2}" srcId="{40C3F06D-62E0-494C-8FD3-F902B02DD906}" destId="{6BE34939-7BB3-4FD9-AC8C-7B77A0779800}" srcOrd="4" destOrd="0" parTransId="{53F8C898-00C1-497C-87F2-D6428B0DAA02}" sibTransId="{45E0A113-B237-4D82-BB87-ACDFEEA2201C}"/>
    <dgm:cxn modelId="{7C709CA5-7DB3-4C0C-9ABD-0AED3E780609}" type="presOf" srcId="{6BE34939-7BB3-4FD9-AC8C-7B77A0779800}" destId="{402CBC50-2FCA-4BE1-9E19-4859AFB25B87}" srcOrd="0" destOrd="0" presId="urn:microsoft.com/office/officeart/2005/8/layout/chevron1"/>
    <dgm:cxn modelId="{AA66130B-A8B8-4F91-84EB-14E0C2F02C5A}" srcId="{40C3F06D-62E0-494C-8FD3-F902B02DD906}" destId="{456F307C-49B2-4505-A35D-F65DE3F31755}" srcOrd="6" destOrd="0" parTransId="{DD550AD0-F101-453A-81F6-F03B20E034E5}" sibTransId="{6F5B38CC-D23C-4523-BCB8-AF89AF5C1B2B}"/>
    <dgm:cxn modelId="{2544690E-CAA5-4E8C-A313-B54CE835C2FF}" srcId="{40C3F06D-62E0-494C-8FD3-F902B02DD906}" destId="{C3A54744-F64E-41E9-90FC-37F12AF2DB1B}" srcOrd="11" destOrd="0" parTransId="{0E98D5C5-E0C2-4105-92E0-FF3535A3ACDB}" sibTransId="{64415F68-CC6F-4E8E-996E-EA5608B6F25A}"/>
    <dgm:cxn modelId="{25B31C54-21FB-4FD0-9A08-1E7928B69EE0}" type="presOf" srcId="{16AB26A9-6706-47BB-940B-36CF603BDBC2}" destId="{8C168A3C-6D60-4EFB-88E0-DAA433C748CF}" srcOrd="0" destOrd="0" presId="urn:microsoft.com/office/officeart/2005/8/layout/chevron1"/>
    <dgm:cxn modelId="{3E1A3C85-D161-47BA-92AD-12644AC96DE9}" type="presOf" srcId="{2C95B575-4799-4500-9494-8D790C8935D9}" destId="{45CDB537-F9CF-4890-A6FB-9809B2D59623}" srcOrd="0" destOrd="0" presId="urn:microsoft.com/office/officeart/2005/8/layout/chevron1"/>
    <dgm:cxn modelId="{64A2815D-1560-42F6-8B4E-C09817800FD8}" type="presParOf" srcId="{B75886AA-DA7C-4DE6-B642-8D39930F0403}" destId="{F7FA28D3-8BA3-49AB-B99F-AA5DD1CE3E39}" srcOrd="0" destOrd="0" presId="urn:microsoft.com/office/officeart/2005/8/layout/chevron1"/>
    <dgm:cxn modelId="{E699C8DB-DAEF-43DE-9144-4DD37C12EB32}" type="presParOf" srcId="{B75886AA-DA7C-4DE6-B642-8D39930F0403}" destId="{ECE9151B-3819-49C7-A61E-9835932B67D4}" srcOrd="1" destOrd="0" presId="urn:microsoft.com/office/officeart/2005/8/layout/chevron1"/>
    <dgm:cxn modelId="{68E878ED-EF3E-4A48-B801-132E0E0AA5EC}" type="presParOf" srcId="{B75886AA-DA7C-4DE6-B642-8D39930F0403}" destId="{1D9D9E96-3B3E-45C1-A5B7-40F2DA8BDBFB}" srcOrd="2" destOrd="0" presId="urn:microsoft.com/office/officeart/2005/8/layout/chevron1"/>
    <dgm:cxn modelId="{886A83C1-17BB-4EBB-98A9-71E19FE4C9CC}" type="presParOf" srcId="{B75886AA-DA7C-4DE6-B642-8D39930F0403}" destId="{A153A257-1097-4D87-BCAC-4C9B010EE01F}" srcOrd="3" destOrd="0" presId="urn:microsoft.com/office/officeart/2005/8/layout/chevron1"/>
    <dgm:cxn modelId="{468160DE-CAE0-40A0-825D-679847B17071}" type="presParOf" srcId="{B75886AA-DA7C-4DE6-B642-8D39930F0403}" destId="{0BD3D456-073F-40E5-B679-7F1ACD224276}" srcOrd="4" destOrd="0" presId="urn:microsoft.com/office/officeart/2005/8/layout/chevron1"/>
    <dgm:cxn modelId="{D38C61FB-BF49-4883-B80F-DAB007889CD4}" type="presParOf" srcId="{B75886AA-DA7C-4DE6-B642-8D39930F0403}" destId="{FA299AD1-201E-437B-80B1-E873D3289849}" srcOrd="5" destOrd="0" presId="urn:microsoft.com/office/officeart/2005/8/layout/chevron1"/>
    <dgm:cxn modelId="{95ABE7D0-5C60-44DF-924F-06CB4705DF53}" type="presParOf" srcId="{B75886AA-DA7C-4DE6-B642-8D39930F0403}" destId="{A31EECC0-6854-4875-8126-C27EFFDF83BD}" srcOrd="6" destOrd="0" presId="urn:microsoft.com/office/officeart/2005/8/layout/chevron1"/>
    <dgm:cxn modelId="{38434792-8A14-409B-996B-584107DCA9B9}" type="presParOf" srcId="{B75886AA-DA7C-4DE6-B642-8D39930F0403}" destId="{C6FE0A3E-1337-4F3E-9A5C-053B5F27D378}" srcOrd="7" destOrd="0" presId="urn:microsoft.com/office/officeart/2005/8/layout/chevron1"/>
    <dgm:cxn modelId="{B4197F70-1DD7-43F4-9D25-2F5958E5E5FD}" type="presParOf" srcId="{B75886AA-DA7C-4DE6-B642-8D39930F0403}" destId="{402CBC50-2FCA-4BE1-9E19-4859AFB25B87}" srcOrd="8" destOrd="0" presId="urn:microsoft.com/office/officeart/2005/8/layout/chevron1"/>
    <dgm:cxn modelId="{F7CAB851-18BF-4404-8897-EA91B2F9709D}" type="presParOf" srcId="{B75886AA-DA7C-4DE6-B642-8D39930F0403}" destId="{573C4278-4D3D-4809-8F71-8ABFE792A032}" srcOrd="9" destOrd="0" presId="urn:microsoft.com/office/officeart/2005/8/layout/chevron1"/>
    <dgm:cxn modelId="{65A170C6-4FBC-4D4A-B837-2E0353017213}" type="presParOf" srcId="{B75886AA-DA7C-4DE6-B642-8D39930F0403}" destId="{467DEE1A-7BDE-4484-9635-45C0AD8E0037}" srcOrd="10" destOrd="0" presId="urn:microsoft.com/office/officeart/2005/8/layout/chevron1"/>
    <dgm:cxn modelId="{1ADA0946-F9C4-4CCA-B57C-079404B2EB58}" type="presParOf" srcId="{B75886AA-DA7C-4DE6-B642-8D39930F0403}" destId="{DF9B5EA5-CEB3-471A-8E5A-450A675018F0}" srcOrd="11" destOrd="0" presId="urn:microsoft.com/office/officeart/2005/8/layout/chevron1"/>
    <dgm:cxn modelId="{F44E25D2-7E7B-4AA4-8CFC-2E822045EF5F}" type="presParOf" srcId="{B75886AA-DA7C-4DE6-B642-8D39930F0403}" destId="{C648EDB5-78C1-4AD3-83CD-44F2FCD9F213}" srcOrd="12" destOrd="0" presId="urn:microsoft.com/office/officeart/2005/8/layout/chevron1"/>
    <dgm:cxn modelId="{27B35726-DC26-4126-AF40-3F7ADDB22EBD}" type="presParOf" srcId="{B75886AA-DA7C-4DE6-B642-8D39930F0403}" destId="{53745C23-50B6-4065-AD29-631A6928BF43}" srcOrd="13" destOrd="0" presId="urn:microsoft.com/office/officeart/2005/8/layout/chevron1"/>
    <dgm:cxn modelId="{A7C0E357-50B0-4E72-9CC9-D0CAF2E6C699}" type="presParOf" srcId="{B75886AA-DA7C-4DE6-B642-8D39930F0403}" destId="{45CDB537-F9CF-4890-A6FB-9809B2D59623}" srcOrd="14" destOrd="0" presId="urn:microsoft.com/office/officeart/2005/8/layout/chevron1"/>
    <dgm:cxn modelId="{9FE5528E-B893-4ABE-B811-1FC94AC90529}" type="presParOf" srcId="{B75886AA-DA7C-4DE6-B642-8D39930F0403}" destId="{80A3A2DC-8E3A-4F65-9EAD-FF7EE0E29CF4}" srcOrd="15" destOrd="0" presId="urn:microsoft.com/office/officeart/2005/8/layout/chevron1"/>
    <dgm:cxn modelId="{F970A514-057C-4F9C-8C68-665E16A17AC8}" type="presParOf" srcId="{B75886AA-DA7C-4DE6-B642-8D39930F0403}" destId="{93CA771E-370F-4D1D-B69C-3DA09D899D4C}" srcOrd="16" destOrd="0" presId="urn:microsoft.com/office/officeart/2005/8/layout/chevron1"/>
    <dgm:cxn modelId="{6452FA9F-2D95-42E1-A44A-7E99CAF1D8EE}" type="presParOf" srcId="{B75886AA-DA7C-4DE6-B642-8D39930F0403}" destId="{3A4BCE44-2766-410E-9BD7-997F41FDAC33}" srcOrd="17" destOrd="0" presId="urn:microsoft.com/office/officeart/2005/8/layout/chevron1"/>
    <dgm:cxn modelId="{04D0789F-4FDC-4E8E-A843-61A13EC5878D}" type="presParOf" srcId="{B75886AA-DA7C-4DE6-B642-8D39930F0403}" destId="{8C168A3C-6D60-4EFB-88E0-DAA433C748CF}" srcOrd="18" destOrd="0" presId="urn:microsoft.com/office/officeart/2005/8/layout/chevron1"/>
    <dgm:cxn modelId="{59D397F7-A436-4884-A9C9-D05C38CF0D3D}" type="presParOf" srcId="{B75886AA-DA7C-4DE6-B642-8D39930F0403}" destId="{C86BD419-1AFB-43CB-9391-A46981988D93}" srcOrd="19" destOrd="0" presId="urn:microsoft.com/office/officeart/2005/8/layout/chevron1"/>
    <dgm:cxn modelId="{2FB800F5-E890-4C20-A38D-02ADB25C618D}" type="presParOf" srcId="{B75886AA-DA7C-4DE6-B642-8D39930F0403}" destId="{B0DC62F6-8AA2-4E72-B2EF-BEE6F43CB233}" srcOrd="20" destOrd="0" presId="urn:microsoft.com/office/officeart/2005/8/layout/chevron1"/>
    <dgm:cxn modelId="{721CEF66-152D-433C-9FCE-ED80FCD29CE7}" type="presParOf" srcId="{B75886AA-DA7C-4DE6-B642-8D39930F0403}" destId="{01402D19-2E0E-4FFB-8304-8EA080B28FFC}" srcOrd="21" destOrd="0" presId="urn:microsoft.com/office/officeart/2005/8/layout/chevron1"/>
    <dgm:cxn modelId="{3AE22C9F-D9DF-4C04-A1C5-978064760220}" type="presParOf" srcId="{B75886AA-DA7C-4DE6-B642-8D39930F0403}" destId="{A5BCE5C5-44F9-4061-BC40-2D2D47AC9EEA}" srcOrd="22" destOrd="0" presId="urn:microsoft.com/office/officeart/2005/8/layout/chevron1"/>
    <dgm:cxn modelId="{E3031D73-BABF-4B0A-AABF-829FD006F04C}" type="presParOf" srcId="{B75886AA-DA7C-4DE6-B642-8D39930F0403}" destId="{DB9AD574-D80B-468F-97EA-1FAE9C40B9AC}" srcOrd="23" destOrd="0" presId="urn:microsoft.com/office/officeart/2005/8/layout/chevron1"/>
    <dgm:cxn modelId="{D33408A7-28A5-4251-8B4B-3DA8A55EBCA0}" type="presParOf" srcId="{B75886AA-DA7C-4DE6-B642-8D39930F0403}" destId="{E760D73B-EBD0-487D-978E-7DD9E9CB2B50}"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A28D3-8BA3-49AB-B99F-AA5DD1CE3E39}">
      <dsp:nvSpPr>
        <dsp:cNvPr id="0" name=""/>
        <dsp:cNvSpPr/>
      </dsp:nvSpPr>
      <dsp:spPr>
        <a:xfrm>
          <a:off x="50545" y="345632"/>
          <a:ext cx="877275" cy="3509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sv-SE" sz="1800" kern="1200" dirty="0" smtClean="0"/>
            <a:t>Jan</a:t>
          </a:r>
          <a:endParaRPr lang="sv-SE" sz="1800" kern="1200" dirty="0"/>
        </a:p>
      </dsp:txBody>
      <dsp:txXfrm>
        <a:off x="226000" y="345632"/>
        <a:ext cx="526365" cy="350910"/>
      </dsp:txXfrm>
    </dsp:sp>
    <dsp:sp modelId="{1D9D9E96-3B3E-45C1-A5B7-40F2DA8BDBFB}">
      <dsp:nvSpPr>
        <dsp:cNvPr id="0" name=""/>
        <dsp:cNvSpPr/>
      </dsp:nvSpPr>
      <dsp:spPr>
        <a:xfrm>
          <a:off x="818018" y="341060"/>
          <a:ext cx="877275" cy="3509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sv-SE" sz="1800" kern="1200" dirty="0" smtClean="0"/>
            <a:t>Feb</a:t>
          </a:r>
          <a:endParaRPr lang="sv-SE" sz="1800" kern="1200" dirty="0"/>
        </a:p>
      </dsp:txBody>
      <dsp:txXfrm>
        <a:off x="993473" y="341060"/>
        <a:ext cx="526365" cy="350910"/>
      </dsp:txXfrm>
    </dsp:sp>
    <dsp:sp modelId="{0BD3D456-073F-40E5-B679-7F1ACD224276}">
      <dsp:nvSpPr>
        <dsp:cNvPr id="0" name=""/>
        <dsp:cNvSpPr/>
      </dsp:nvSpPr>
      <dsp:spPr>
        <a:xfrm>
          <a:off x="1580864" y="343018"/>
          <a:ext cx="877275" cy="3509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sv-SE" sz="1800" kern="1200" dirty="0" smtClean="0"/>
            <a:t>Mar</a:t>
          </a:r>
          <a:endParaRPr lang="sv-SE" sz="1800" kern="1200" dirty="0"/>
        </a:p>
      </dsp:txBody>
      <dsp:txXfrm>
        <a:off x="1756319" y="343018"/>
        <a:ext cx="526365" cy="350910"/>
      </dsp:txXfrm>
    </dsp:sp>
    <dsp:sp modelId="{A31EECC0-6854-4875-8126-C27EFFDF83BD}">
      <dsp:nvSpPr>
        <dsp:cNvPr id="0" name=""/>
        <dsp:cNvSpPr/>
      </dsp:nvSpPr>
      <dsp:spPr>
        <a:xfrm>
          <a:off x="2370412" y="343018"/>
          <a:ext cx="877275" cy="3509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sv-SE" sz="1800" kern="1200" dirty="0" smtClean="0"/>
            <a:t>Apr</a:t>
          </a:r>
          <a:endParaRPr lang="sv-SE" sz="1800" kern="1200" dirty="0"/>
        </a:p>
      </dsp:txBody>
      <dsp:txXfrm>
        <a:off x="2545867" y="343018"/>
        <a:ext cx="526365" cy="350910"/>
      </dsp:txXfrm>
    </dsp:sp>
    <dsp:sp modelId="{402CBC50-2FCA-4BE1-9E19-4859AFB25B87}">
      <dsp:nvSpPr>
        <dsp:cNvPr id="0" name=""/>
        <dsp:cNvSpPr/>
      </dsp:nvSpPr>
      <dsp:spPr>
        <a:xfrm>
          <a:off x="3159960" y="343018"/>
          <a:ext cx="877275" cy="3509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sv-SE" sz="1800" kern="1200" dirty="0" smtClean="0"/>
            <a:t>Maj</a:t>
          </a:r>
          <a:endParaRPr lang="sv-SE" sz="1800" kern="1200" dirty="0"/>
        </a:p>
      </dsp:txBody>
      <dsp:txXfrm>
        <a:off x="3335415" y="343018"/>
        <a:ext cx="526365" cy="350910"/>
      </dsp:txXfrm>
    </dsp:sp>
    <dsp:sp modelId="{467DEE1A-7BDE-4484-9635-45C0AD8E0037}">
      <dsp:nvSpPr>
        <dsp:cNvPr id="0" name=""/>
        <dsp:cNvSpPr/>
      </dsp:nvSpPr>
      <dsp:spPr>
        <a:xfrm>
          <a:off x="3949507" y="343018"/>
          <a:ext cx="877275" cy="3509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sv-SE" sz="1800" kern="1200" dirty="0" smtClean="0"/>
            <a:t>Jun</a:t>
          </a:r>
          <a:endParaRPr lang="sv-SE" sz="1800" kern="1200" dirty="0"/>
        </a:p>
      </dsp:txBody>
      <dsp:txXfrm>
        <a:off x="4124962" y="343018"/>
        <a:ext cx="526365" cy="350910"/>
      </dsp:txXfrm>
    </dsp:sp>
    <dsp:sp modelId="{C648EDB5-78C1-4AD3-83CD-44F2FCD9F213}">
      <dsp:nvSpPr>
        <dsp:cNvPr id="0" name=""/>
        <dsp:cNvSpPr/>
      </dsp:nvSpPr>
      <dsp:spPr>
        <a:xfrm>
          <a:off x="4719119" y="333140"/>
          <a:ext cx="877275" cy="3509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sv-SE" sz="1800" kern="1200" dirty="0" smtClean="0"/>
            <a:t>Jul</a:t>
          </a:r>
          <a:endParaRPr lang="sv-SE" sz="1800" kern="1200" dirty="0"/>
        </a:p>
      </dsp:txBody>
      <dsp:txXfrm>
        <a:off x="4894574" y="333140"/>
        <a:ext cx="526365" cy="350910"/>
      </dsp:txXfrm>
    </dsp:sp>
    <dsp:sp modelId="{45CDB537-F9CF-4890-A6FB-9809B2D59623}">
      <dsp:nvSpPr>
        <dsp:cNvPr id="0" name=""/>
        <dsp:cNvSpPr/>
      </dsp:nvSpPr>
      <dsp:spPr>
        <a:xfrm>
          <a:off x="5502001" y="354907"/>
          <a:ext cx="877275" cy="3509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sv-SE" sz="1800" kern="1200" dirty="0" smtClean="0"/>
            <a:t>Aug</a:t>
          </a:r>
          <a:endParaRPr lang="sv-SE" sz="1800" kern="1200" dirty="0"/>
        </a:p>
      </dsp:txBody>
      <dsp:txXfrm>
        <a:off x="5677456" y="354907"/>
        <a:ext cx="526365" cy="350910"/>
      </dsp:txXfrm>
    </dsp:sp>
    <dsp:sp modelId="{93CA771E-370F-4D1D-B69C-3DA09D899D4C}">
      <dsp:nvSpPr>
        <dsp:cNvPr id="0" name=""/>
        <dsp:cNvSpPr/>
      </dsp:nvSpPr>
      <dsp:spPr>
        <a:xfrm>
          <a:off x="6318150" y="343018"/>
          <a:ext cx="877275" cy="3509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sv-SE" sz="1800" kern="1200" dirty="0" smtClean="0"/>
            <a:t>Sep</a:t>
          </a:r>
          <a:endParaRPr lang="sv-SE" sz="1800" kern="1200" dirty="0"/>
        </a:p>
      </dsp:txBody>
      <dsp:txXfrm>
        <a:off x="6493605" y="343018"/>
        <a:ext cx="526365" cy="350910"/>
      </dsp:txXfrm>
    </dsp:sp>
    <dsp:sp modelId="{8C168A3C-6D60-4EFB-88E0-DAA433C748CF}">
      <dsp:nvSpPr>
        <dsp:cNvPr id="0" name=""/>
        <dsp:cNvSpPr/>
      </dsp:nvSpPr>
      <dsp:spPr>
        <a:xfrm>
          <a:off x="7107698" y="343018"/>
          <a:ext cx="877275" cy="3509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sv-SE" sz="1800" kern="1200" dirty="0" smtClean="0"/>
            <a:t>Okt</a:t>
          </a:r>
          <a:endParaRPr lang="sv-SE" sz="1800" kern="1200" dirty="0"/>
        </a:p>
      </dsp:txBody>
      <dsp:txXfrm>
        <a:off x="7283153" y="343018"/>
        <a:ext cx="526365" cy="350910"/>
      </dsp:txXfrm>
    </dsp:sp>
    <dsp:sp modelId="{B0DC62F6-8AA2-4E72-B2EF-BEE6F43CB233}">
      <dsp:nvSpPr>
        <dsp:cNvPr id="0" name=""/>
        <dsp:cNvSpPr/>
      </dsp:nvSpPr>
      <dsp:spPr>
        <a:xfrm>
          <a:off x="7860287" y="334951"/>
          <a:ext cx="877275" cy="3509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sv-SE" sz="1800" kern="1200" dirty="0" smtClean="0"/>
            <a:t>Nov</a:t>
          </a:r>
          <a:endParaRPr lang="sv-SE" sz="1800" kern="1200" dirty="0"/>
        </a:p>
      </dsp:txBody>
      <dsp:txXfrm>
        <a:off x="8035742" y="334951"/>
        <a:ext cx="526365" cy="350910"/>
      </dsp:txXfrm>
    </dsp:sp>
    <dsp:sp modelId="{A5BCE5C5-44F9-4061-BC40-2D2D47AC9EEA}">
      <dsp:nvSpPr>
        <dsp:cNvPr id="0" name=""/>
        <dsp:cNvSpPr/>
      </dsp:nvSpPr>
      <dsp:spPr>
        <a:xfrm>
          <a:off x="8605386" y="335673"/>
          <a:ext cx="877275" cy="3656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sv-SE" sz="1800" kern="1200" dirty="0" smtClean="0"/>
            <a:t>Dec</a:t>
          </a:r>
          <a:endParaRPr lang="sv-SE" sz="1800" kern="1200" dirty="0"/>
        </a:p>
      </dsp:txBody>
      <dsp:txXfrm>
        <a:off x="8788228" y="335673"/>
        <a:ext cx="511592" cy="365683"/>
      </dsp:txXfrm>
    </dsp:sp>
    <dsp:sp modelId="{E760D73B-EBD0-487D-978E-7DD9E9CB2B50}">
      <dsp:nvSpPr>
        <dsp:cNvPr id="0" name=""/>
        <dsp:cNvSpPr/>
      </dsp:nvSpPr>
      <dsp:spPr>
        <a:xfrm>
          <a:off x="9351785" y="342495"/>
          <a:ext cx="877275" cy="35851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sv-SE" sz="1800" kern="1200" dirty="0" smtClean="0"/>
            <a:t>Jan</a:t>
          </a:r>
          <a:endParaRPr lang="sv-SE" sz="1800" kern="1200" dirty="0"/>
        </a:p>
      </dsp:txBody>
      <dsp:txXfrm>
        <a:off x="9531044" y="342495"/>
        <a:ext cx="518758" cy="3585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89CD7-9FE5-429F-B9E0-AA1946CCC9BD}" type="datetimeFigureOut">
              <a:rPr lang="sv-SE" smtClean="0"/>
              <a:t>2020-02-28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C2188-90C9-4DE2-9CC5-BA3A554B7687}" type="slidenum">
              <a:rPr lang="sv-SE" smtClean="0"/>
              <a:t>‹#›</a:t>
            </a:fld>
            <a:endParaRPr lang="sv-SE"/>
          </a:p>
        </p:txBody>
      </p:sp>
    </p:spTree>
    <p:extLst>
      <p:ext uri="{BB962C8B-B14F-4D97-AF65-F5344CB8AC3E}">
        <p14:creationId xmlns:p14="http://schemas.microsoft.com/office/powerpoint/2010/main" val="15243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914400" y="3257550"/>
            <a:ext cx="7315200" cy="30861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400"/>
              <a:buFont typeface="Arial" panose="020B0604020202020204" pitchFamily="34" charset="0"/>
              <a:buNone/>
              <a:tabLst/>
              <a:defRPr/>
            </a:pPr>
            <a:r>
              <a:rPr lang="sv-SE" b="1" dirty="0"/>
              <a:t>Hjälp visas i dialog</a:t>
            </a:r>
            <a:endParaRPr lang="sv-SE" dirty="0"/>
          </a:p>
          <a:p>
            <a:pPr marL="171450" lvl="0" indent="-171450">
              <a:spcBef>
                <a:spcPts val="0"/>
              </a:spcBef>
              <a:buFont typeface="Arial" panose="020B0604020202020204" pitchFamily="34" charset="0"/>
              <a:buChar char="•"/>
            </a:pPr>
            <a:r>
              <a:rPr lang="sv-SE" dirty="0"/>
              <a:t>Så kan man se hjälpen samtidigt som man har sin rapport framme. </a:t>
            </a:r>
          </a:p>
          <a:p>
            <a:pPr marL="171450" lvl="0" indent="-171450">
              <a:spcBef>
                <a:spcPts val="0"/>
              </a:spcBef>
              <a:buFont typeface="Arial" panose="020B0604020202020204" pitchFamily="34" charset="0"/>
              <a:buChar char="•"/>
            </a:pPr>
            <a:r>
              <a:rPr lang="sv-SE" dirty="0"/>
              <a:t>ALL hjälp - egen hjälp, hjälp för standardprodukten och paket. </a:t>
            </a:r>
          </a:p>
        </p:txBody>
      </p:sp>
      <p:sp>
        <p:nvSpPr>
          <p:cNvPr id="62" name="Shape 62"/>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013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914400" y="3257550"/>
            <a:ext cx="7315200" cy="3086100"/>
          </a:xfrm>
          <a:prstGeom prst="rect">
            <a:avLst/>
          </a:prstGeom>
        </p:spPr>
        <p:txBody>
          <a:bodyPr wrap="square" lIns="91425" tIns="91425" rIns="91425" bIns="91425" anchor="t" anchorCtr="0">
            <a:noAutofit/>
          </a:bodyPr>
          <a:lstStyle/>
          <a:p>
            <a:pPr marL="0" lvl="0" indent="0">
              <a:spcBef>
                <a:spcPts val="0"/>
              </a:spcBef>
              <a:buNone/>
            </a:pPr>
            <a:r>
              <a:rPr lang="sv-SE" b="1" dirty="0"/>
              <a:t>Sökning infört i </a:t>
            </a:r>
            <a:r>
              <a:rPr lang="sv-SE" b="1" dirty="0" err="1"/>
              <a:t>dropdowns</a:t>
            </a:r>
            <a:r>
              <a:rPr lang="sv-SE" b="1" dirty="0"/>
              <a:t> med multival</a:t>
            </a:r>
            <a:endParaRPr lang="sv-SE" dirty="0"/>
          </a:p>
          <a:p>
            <a:pPr marL="171450" lvl="0" indent="-171450">
              <a:spcBef>
                <a:spcPts val="0"/>
              </a:spcBef>
              <a:buFont typeface="Arial" panose="020B0604020202020204" pitchFamily="34" charset="0"/>
              <a:buChar char="•"/>
            </a:pPr>
            <a:r>
              <a:rPr lang="sv-SE" sz="1200" dirty="0"/>
              <a:t>Det har funnits i </a:t>
            </a:r>
            <a:r>
              <a:rPr lang="sv-SE" sz="1200" dirty="0" err="1"/>
              <a:t>dropdowns</a:t>
            </a:r>
            <a:r>
              <a:rPr lang="sv-SE" sz="1200" dirty="0"/>
              <a:t> utan multival.</a:t>
            </a:r>
          </a:p>
          <a:p>
            <a:pPr marL="171450" lvl="0" indent="-171450">
              <a:spcBef>
                <a:spcPts val="0"/>
              </a:spcBef>
              <a:buFont typeface="Arial" panose="020B0604020202020204" pitchFamily="34" charset="0"/>
              <a:buChar char="•"/>
            </a:pPr>
            <a:r>
              <a:rPr lang="sv-SE" sz="1200" dirty="0"/>
              <a:t>Nu fungerar det på samma sätt i axlar med </a:t>
            </a:r>
            <a:r>
              <a:rPr lang="sv-SE" sz="1200" dirty="0" err="1"/>
              <a:t>dropdown</a:t>
            </a:r>
            <a:r>
              <a:rPr lang="sv-SE" sz="1200" dirty="0"/>
              <a:t>. </a:t>
            </a:r>
          </a:p>
        </p:txBody>
      </p:sp>
      <p:sp>
        <p:nvSpPr>
          <p:cNvPr id="62" name="Shape 62"/>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483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ett enkelt sätt få </a:t>
            </a:r>
            <a:r>
              <a:rPr lang="sv-SE"/>
              <a:t>fram summeringsrader </a:t>
            </a:r>
            <a:r>
              <a:rPr lang="sv-SE" dirty="0"/>
              <a:t>i en transaktionsvisning</a:t>
            </a:r>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Arial"/>
                <a:ea typeface="Arial"/>
                <a:cs typeface="Arial"/>
                <a:sym typeface="Arial"/>
              </a:rPr>
              <a:t>35</a:t>
            </a:fld>
            <a:endParaRPr lang="sv-SE"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7532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2199" y="1360800"/>
            <a:ext cx="9831600" cy="691957"/>
          </a:xfrm>
        </p:spPr>
        <p:txBody>
          <a:bodyPr anchor="t">
            <a:noAutofit/>
          </a:bodyPr>
          <a:lstStyle>
            <a:lvl1pPr algn="l">
              <a:lnSpc>
                <a:spcPct val="100000"/>
              </a:lnSpc>
              <a:defRPr sz="3800" b="1" baseline="0">
                <a:solidFill>
                  <a:schemeClr val="accent1"/>
                </a:solidFill>
              </a:defRPr>
            </a:lvl1pPr>
          </a:lstStyle>
          <a:p>
            <a:r>
              <a:rPr lang="sv-SE" dirty="0" smtClean="0"/>
              <a:t>Stor rubrik</a:t>
            </a:r>
            <a:endParaRPr lang="sv-SE" dirty="0"/>
          </a:p>
        </p:txBody>
      </p:sp>
      <p:sp>
        <p:nvSpPr>
          <p:cNvPr id="3" name="Underrubrik 2"/>
          <p:cNvSpPr>
            <a:spLocks noGrp="1"/>
          </p:cNvSpPr>
          <p:nvPr>
            <p:ph type="subTitle" idx="1" hasCustomPrompt="1"/>
          </p:nvPr>
        </p:nvSpPr>
        <p:spPr>
          <a:xfrm>
            <a:off x="1522199" y="2208554"/>
            <a:ext cx="9831601" cy="788400"/>
          </a:xfrm>
        </p:spPr>
        <p:txBody>
          <a:bodyPr>
            <a:noAutofit/>
          </a:bodyPr>
          <a:lstStyle>
            <a:lvl1pPr marL="0" indent="0" algn="l">
              <a:lnSpc>
                <a:spcPct val="100000"/>
              </a:lnSpc>
              <a:buNone/>
              <a:defRPr sz="22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Underrubrik</a:t>
            </a:r>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2020-02-28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0597361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smtClean="0"/>
              <a:t>Mindre rubrik</a:t>
            </a:r>
            <a:endParaRPr lang="sv-SE" dirty="0"/>
          </a:p>
        </p:txBody>
      </p:sp>
      <p:sp>
        <p:nvSpPr>
          <p:cNvPr id="13" name="Platshållare för bild 12"/>
          <p:cNvSpPr>
            <a:spLocks noGrp="1"/>
          </p:cNvSpPr>
          <p:nvPr>
            <p:ph type="pic" sz="quarter" idx="14"/>
          </p:nvPr>
        </p:nvSpPr>
        <p:spPr>
          <a:xfrm>
            <a:off x="6174000" y="2241462"/>
            <a:ext cx="5180400" cy="3942000"/>
          </a:xfrm>
        </p:spPr>
        <p:txBody>
          <a:bodyPr/>
          <a:lstStyle/>
          <a:p>
            <a:endParaRPr lang="sv-SE"/>
          </a:p>
        </p:txBody>
      </p:sp>
      <p:sp>
        <p:nvSpPr>
          <p:cNvPr id="8" name="Platshållare för bild 12"/>
          <p:cNvSpPr>
            <a:spLocks noGrp="1"/>
          </p:cNvSpPr>
          <p:nvPr>
            <p:ph type="pic" sz="quarter" idx="15"/>
          </p:nvPr>
        </p:nvSpPr>
        <p:spPr>
          <a:xfrm>
            <a:off x="838800" y="2235600"/>
            <a:ext cx="5180400" cy="3942000"/>
          </a:xfrm>
        </p:spPr>
        <p:txBody>
          <a:bodyPr/>
          <a:lstStyle/>
          <a:p>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2020-02-28</a:t>
            </a:fld>
            <a:endParaRPr lang="sv-SE" dirty="0"/>
          </a:p>
        </p:txBody>
      </p:sp>
      <p:sp>
        <p:nvSpPr>
          <p:cNvPr id="4" name="Platshållare för sidfot 3"/>
          <p:cNvSpPr>
            <a:spLocks noGrp="1"/>
          </p:cNvSpPr>
          <p:nvPr>
            <p:ph type="ftr" sz="quarter" idx="17"/>
          </p:nvPr>
        </p:nvSpPr>
        <p:spPr/>
        <p:txBody>
          <a:bodyPr/>
          <a:lstStyle/>
          <a:p>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626095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14999" cy="574296"/>
          </a:xfrm>
        </p:spPr>
        <p:txBody>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38800" y="2235600"/>
            <a:ext cx="5157787"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838800" y="3180015"/>
            <a:ext cx="5158800" cy="3009647"/>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6174000" y="2235599"/>
            <a:ext cx="5158800"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6174000" y="3180014"/>
            <a:ext cx="5158800" cy="3009648"/>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datum 6"/>
          <p:cNvSpPr>
            <a:spLocks noGrp="1"/>
          </p:cNvSpPr>
          <p:nvPr>
            <p:ph type="dt" sz="half" idx="10"/>
          </p:nvPr>
        </p:nvSpPr>
        <p:spPr/>
        <p:txBody>
          <a:bodyPr/>
          <a:lstStyle/>
          <a:p>
            <a:fld id="{2D44CBEE-E6DE-47E3-981B-80C11ECF5B1C}" type="datetimeFigureOut">
              <a:rPr lang="sv-SE" smtClean="0"/>
              <a:pPr/>
              <a:t>2020-02-28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923489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838800" y="1540800"/>
            <a:ext cx="10528878" cy="736844"/>
          </a:xfrm>
        </p:spPr>
        <p:txBody>
          <a:bodyPr/>
          <a:lstStyle/>
          <a:p>
            <a:r>
              <a:rPr lang="sv-SE" dirty="0" smtClean="0"/>
              <a:t>Klicka här för att ändra format</a:t>
            </a:r>
            <a:endParaRPr lang="sv-SE" dirty="0"/>
          </a:p>
        </p:txBody>
      </p:sp>
      <p:sp>
        <p:nvSpPr>
          <p:cNvPr id="2" name="Platshållare för datum 1"/>
          <p:cNvSpPr>
            <a:spLocks noGrp="1"/>
          </p:cNvSpPr>
          <p:nvPr>
            <p:ph type="dt" sz="half" idx="10"/>
          </p:nvPr>
        </p:nvSpPr>
        <p:spPr/>
        <p:txBody>
          <a:bodyPr/>
          <a:lstStyle/>
          <a:p>
            <a:fld id="{2D44CBEE-E6DE-47E3-981B-80C11ECF5B1C}" type="datetimeFigureOut">
              <a:rPr lang="sv-SE" smtClean="0"/>
              <a:pPr/>
              <a:t>2020-02-28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7044366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9924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Rubrik och innehåll">
    <p:spTree>
      <p:nvGrpSpPr>
        <p:cNvPr id="1" name=""/>
        <p:cNvGrpSpPr/>
        <p:nvPr/>
      </p:nvGrpSpPr>
      <p:grpSpPr>
        <a:xfrm>
          <a:off x="0" y="0"/>
          <a:ext cx="0" cy="0"/>
          <a:chOff x="0" y="0"/>
          <a:chExt cx="0" cy="0"/>
        </a:xfrm>
      </p:grpSpPr>
      <p:pic>
        <p:nvPicPr>
          <p:cNvPr id="22" name="Bildobjekt 21" descr="miunlogo.wmf"/>
          <p:cNvPicPr>
            <a:picLocks noChangeAspect="1"/>
          </p:cNvPicPr>
          <p:nvPr/>
        </p:nvPicPr>
        <p:blipFill>
          <a:blip r:embed="rId2" cstate="print"/>
          <a:stretch>
            <a:fillRect/>
          </a:stretch>
        </p:blipFill>
        <p:spPr>
          <a:xfrm>
            <a:off x="10308167" y="6234293"/>
            <a:ext cx="1402525" cy="596908"/>
          </a:xfrm>
          <a:prstGeom prst="rect">
            <a:avLst/>
          </a:prstGeom>
        </p:spPr>
      </p:pic>
      <p:sp>
        <p:nvSpPr>
          <p:cNvPr id="11" name="Rubrik 1"/>
          <p:cNvSpPr>
            <a:spLocks noGrp="1"/>
          </p:cNvSpPr>
          <p:nvPr>
            <p:ph type="title"/>
          </p:nvPr>
        </p:nvSpPr>
        <p:spPr>
          <a:xfrm>
            <a:off x="911424" y="1196752"/>
            <a:ext cx="10465163" cy="432048"/>
          </a:xfrm>
          <a:prstGeom prst="rect">
            <a:avLst/>
          </a:prstGeom>
        </p:spPr>
        <p:txBody>
          <a:bodyPr>
            <a:noAutofit/>
          </a:bodyPr>
          <a:lstStyle>
            <a:lvl1pPr>
              <a:defRPr sz="3200">
                <a:solidFill>
                  <a:srgbClr val="E95D0F"/>
                </a:solidFill>
              </a:defRPr>
            </a:lvl1pPr>
          </a:lstStyle>
          <a:p>
            <a:r>
              <a:rPr lang="sv-SE" smtClean="0"/>
              <a:t>Klicka här för att ändra format</a:t>
            </a:r>
            <a:endParaRPr lang="sv-SE" dirty="0"/>
          </a:p>
        </p:txBody>
      </p:sp>
      <p:sp>
        <p:nvSpPr>
          <p:cNvPr id="24" name="Platshållare för text 23"/>
          <p:cNvSpPr>
            <a:spLocks noGrp="1"/>
          </p:cNvSpPr>
          <p:nvPr>
            <p:ph type="body" sz="quarter" idx="10"/>
          </p:nvPr>
        </p:nvSpPr>
        <p:spPr>
          <a:xfrm>
            <a:off x="912285" y="1989139"/>
            <a:ext cx="9984316" cy="2808287"/>
          </a:xfrm>
          <a:prstGeom prst="rect">
            <a:avLst/>
          </a:prstGeom>
        </p:spPr>
        <p:txBody>
          <a:bodyPr/>
          <a:lstStyle>
            <a:lvl1pPr marL="288000" indent="-288000">
              <a:buClr>
                <a:srgbClr val="E95D0F"/>
              </a:buClr>
              <a:buFont typeface="Arial" pitchFamily="34" charset="0"/>
              <a:buChar char="•"/>
              <a:defRPr sz="1800" baseline="0">
                <a:latin typeface="Arial" pitchFamily="34" charset="0"/>
                <a:cs typeface="Arial" pitchFamily="34" charset="0"/>
              </a:defRPr>
            </a:lvl1pPr>
            <a:lvl2pPr>
              <a:buClr>
                <a:srgbClr val="E95D0F"/>
              </a:buClr>
              <a:defRPr sz="1600">
                <a:latin typeface="Arial" pitchFamily="34" charset="0"/>
                <a:cs typeface="Arial" pitchFamily="34" charset="0"/>
              </a:defRPr>
            </a:lvl2pPr>
            <a:lvl3pPr>
              <a:buClr>
                <a:srgbClr val="E95D0F"/>
              </a:buClr>
              <a:defRPr sz="1600" i="1">
                <a:latin typeface="Arial" pitchFamily="34" charset="0"/>
                <a:cs typeface="Arial" pitchFamily="34" charset="0"/>
              </a:defRPr>
            </a:lvl3pPr>
            <a:lvl4pPr>
              <a:buClr>
                <a:srgbClr val="E95D0F"/>
              </a:buClr>
              <a:defRPr sz="1400" b="0">
                <a:latin typeface="Arial" pitchFamily="34" charset="0"/>
                <a:cs typeface="Arial" pitchFamily="34" charset="0"/>
              </a:defRPr>
            </a:lvl4pPr>
            <a:lvl5pPr>
              <a:buClr>
                <a:srgbClr val="E95D0F"/>
              </a:buClr>
              <a:defRPr sz="1400" b="0">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datum 4"/>
          <p:cNvSpPr>
            <a:spLocks noGrp="1"/>
          </p:cNvSpPr>
          <p:nvPr>
            <p:ph type="dt" sz="half" idx="11"/>
          </p:nvPr>
        </p:nvSpPr>
        <p:spPr>
          <a:xfrm>
            <a:off x="609600" y="6356351"/>
            <a:ext cx="2844800" cy="365125"/>
          </a:xfrm>
          <a:prstGeom prst="rect">
            <a:avLst/>
          </a:prstGeom>
        </p:spPr>
        <p:txBody>
          <a:bodyPr/>
          <a:lstStyle/>
          <a:p>
            <a:fld id="{64064E15-7F84-4CF1-8431-79A9CA7AB28D}" type="datetimeFigureOut">
              <a:rPr lang="sv-SE" smtClean="0"/>
              <a:pPr/>
              <a:t>2020-02-28</a:t>
            </a:fld>
            <a:endParaRPr lang="sv-SE"/>
          </a:p>
        </p:txBody>
      </p:sp>
      <p:sp>
        <p:nvSpPr>
          <p:cNvPr id="9" name="Platshållare för sidfot 5"/>
          <p:cNvSpPr>
            <a:spLocks noGrp="1"/>
          </p:cNvSpPr>
          <p:nvPr>
            <p:ph type="ftr" sz="quarter" idx="12"/>
          </p:nvPr>
        </p:nvSpPr>
        <p:spPr>
          <a:xfrm>
            <a:off x="4165600" y="6356351"/>
            <a:ext cx="3860800" cy="365125"/>
          </a:xfrm>
          <a:prstGeom prst="rect">
            <a:avLst/>
          </a:prstGeom>
        </p:spPr>
        <p:txBody>
          <a:bodyPr/>
          <a:lstStyle/>
          <a:p>
            <a:endParaRPr lang="sv-SE"/>
          </a:p>
        </p:txBody>
      </p:sp>
      <p:sp>
        <p:nvSpPr>
          <p:cNvPr id="10" name="Platshållare för bildnummer 6"/>
          <p:cNvSpPr>
            <a:spLocks noGrp="1"/>
          </p:cNvSpPr>
          <p:nvPr>
            <p:ph type="sldNum" sz="quarter" idx="13"/>
          </p:nvPr>
        </p:nvSpPr>
        <p:spPr>
          <a:xfrm>
            <a:off x="8737600" y="6356351"/>
            <a:ext cx="2844800" cy="365125"/>
          </a:xfrm>
          <a:prstGeom prst="rect">
            <a:avLst/>
          </a:prstGeom>
        </p:spPr>
        <p:txBody>
          <a:bodyPr/>
          <a:lstStyle/>
          <a:p>
            <a:fld id="{8A588FF1-A36B-4091-BE85-327118B320F0}" type="slidenum">
              <a:rPr lang="sv-SE" smtClean="0"/>
              <a:pPr/>
              <a:t>‹#›</a:t>
            </a:fld>
            <a:endParaRPr lang="sv-SE"/>
          </a:p>
        </p:txBody>
      </p:sp>
    </p:spTree>
    <p:extLst>
      <p:ext uri="{BB962C8B-B14F-4D97-AF65-F5344CB8AC3E}">
        <p14:creationId xmlns:p14="http://schemas.microsoft.com/office/powerpoint/2010/main" val="3031060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2199" y="1360802"/>
            <a:ext cx="9831600" cy="691957"/>
          </a:xfrm>
        </p:spPr>
        <p:txBody>
          <a:bodyPr anchor="t">
            <a:noAutofit/>
          </a:bodyPr>
          <a:lstStyle>
            <a:lvl1pPr algn="l">
              <a:lnSpc>
                <a:spcPct val="100000"/>
              </a:lnSpc>
              <a:defRPr sz="2850" b="1" baseline="0">
                <a:solidFill>
                  <a:schemeClr val="accent1"/>
                </a:solidFill>
              </a:defRPr>
            </a:lvl1pPr>
          </a:lstStyle>
          <a:p>
            <a:r>
              <a:rPr lang="sv-SE" dirty="0" smtClean="0"/>
              <a:t>Stor rubrik</a:t>
            </a:r>
            <a:endParaRPr lang="sv-SE" dirty="0"/>
          </a:p>
        </p:txBody>
      </p:sp>
      <p:sp>
        <p:nvSpPr>
          <p:cNvPr id="3" name="Underrubrik 2"/>
          <p:cNvSpPr>
            <a:spLocks noGrp="1"/>
          </p:cNvSpPr>
          <p:nvPr>
            <p:ph type="subTitle" idx="1" hasCustomPrompt="1"/>
          </p:nvPr>
        </p:nvSpPr>
        <p:spPr>
          <a:xfrm>
            <a:off x="1522201" y="2208554"/>
            <a:ext cx="9831601" cy="788400"/>
          </a:xfrm>
        </p:spPr>
        <p:txBody>
          <a:bodyPr>
            <a:noAutofit/>
          </a:bodyPr>
          <a:lstStyle>
            <a:lvl1pPr marL="0" indent="0" algn="l">
              <a:lnSpc>
                <a:spcPct val="100000"/>
              </a:lnSpc>
              <a:buNone/>
              <a:defRPr sz="1650" b="1">
                <a:solidFill>
                  <a:schemeClr val="accent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smtClean="0"/>
              <a:t>Underrubrik</a:t>
            </a:r>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2020-02-28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6217658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0" y="3438000"/>
            <a:ext cx="12192000" cy="3420000"/>
          </a:xfrm>
        </p:spPr>
        <p:txBody>
          <a:bodyPr/>
          <a:lstStyle/>
          <a:p>
            <a:endParaRPr lang="sv-SE" dirty="0"/>
          </a:p>
        </p:txBody>
      </p:sp>
      <p:sp>
        <p:nvSpPr>
          <p:cNvPr id="6" name="Underrubrik 2"/>
          <p:cNvSpPr>
            <a:spLocks noGrp="1"/>
          </p:cNvSpPr>
          <p:nvPr>
            <p:ph type="subTitle" idx="1" hasCustomPrompt="1"/>
          </p:nvPr>
        </p:nvSpPr>
        <p:spPr>
          <a:xfrm>
            <a:off x="1524000" y="2208554"/>
            <a:ext cx="9829800" cy="788400"/>
          </a:xfrm>
        </p:spPr>
        <p:txBody>
          <a:bodyPr>
            <a:noAutofit/>
          </a:bodyPr>
          <a:lstStyle>
            <a:lvl1pPr marL="0" indent="0" algn="l">
              <a:lnSpc>
                <a:spcPct val="100000"/>
              </a:lnSpc>
              <a:buNone/>
              <a:defRPr sz="1650" b="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smtClean="0"/>
              <a:t>Underrubrik</a:t>
            </a:r>
            <a:endParaRPr lang="sv-SE" dirty="0"/>
          </a:p>
        </p:txBody>
      </p:sp>
      <p:sp>
        <p:nvSpPr>
          <p:cNvPr id="3" name="Rubrik 2"/>
          <p:cNvSpPr>
            <a:spLocks noGrp="1"/>
          </p:cNvSpPr>
          <p:nvPr>
            <p:ph type="title" hasCustomPrompt="1"/>
          </p:nvPr>
        </p:nvSpPr>
        <p:spPr>
          <a:xfrm>
            <a:off x="1524001" y="1360799"/>
            <a:ext cx="9829801" cy="691200"/>
          </a:xfrm>
        </p:spPr>
        <p:txBody>
          <a:bodyPr>
            <a:noAutofit/>
          </a:bodyPr>
          <a:lstStyle>
            <a:lvl1pPr>
              <a:lnSpc>
                <a:spcPct val="100000"/>
              </a:lnSpc>
              <a:defRPr sz="2850"/>
            </a:lvl1pPr>
          </a:lstStyle>
          <a:p>
            <a:r>
              <a:rPr lang="sv-SE" dirty="0" smtClean="0"/>
              <a:t>Stor rubrik</a:t>
            </a:r>
            <a:endParaRPr lang="sv-SE" dirty="0"/>
          </a:p>
        </p:txBody>
      </p:sp>
      <p:pic>
        <p:nvPicPr>
          <p:cNvPr id="5" name="107192D2-3778-4ECE-8BEC-1F42874D3F29" descr="759C4F0E-5528-4626-A835-687661AA8F96@familjenpange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80001"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9022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4" name="Rektangel 3"/>
          <p:cNvSpPr/>
          <p:nvPr userDrawn="1"/>
        </p:nvSpPr>
        <p:spPr>
          <a:xfrm>
            <a:off x="0" y="3474720"/>
            <a:ext cx="12192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5" name="Rubrik 1"/>
          <p:cNvSpPr>
            <a:spLocks noGrp="1"/>
          </p:cNvSpPr>
          <p:nvPr>
            <p:ph type="ctrTitle" hasCustomPrompt="1"/>
          </p:nvPr>
        </p:nvSpPr>
        <p:spPr>
          <a:xfrm>
            <a:off x="1524001" y="1359583"/>
            <a:ext cx="9829800" cy="691957"/>
          </a:xfrm>
        </p:spPr>
        <p:txBody>
          <a:bodyPr anchor="t">
            <a:noAutofit/>
          </a:bodyPr>
          <a:lstStyle>
            <a:lvl1pPr algn="l">
              <a:lnSpc>
                <a:spcPct val="100000"/>
              </a:lnSpc>
              <a:defRPr sz="2850" b="1" baseline="0">
                <a:solidFill>
                  <a:schemeClr val="tx1"/>
                </a:solidFill>
              </a:defRPr>
            </a:lvl1pPr>
          </a:lstStyle>
          <a:p>
            <a:r>
              <a:rPr lang="sv-SE" dirty="0" smtClean="0"/>
              <a:t>Stor rubrik</a:t>
            </a:r>
            <a:endParaRPr lang="sv-SE" dirty="0"/>
          </a:p>
        </p:txBody>
      </p:sp>
      <p:sp>
        <p:nvSpPr>
          <p:cNvPr id="6" name="Underrubrik 2"/>
          <p:cNvSpPr>
            <a:spLocks noGrp="1"/>
          </p:cNvSpPr>
          <p:nvPr>
            <p:ph type="subTitle" idx="1" hasCustomPrompt="1"/>
          </p:nvPr>
        </p:nvSpPr>
        <p:spPr>
          <a:xfrm>
            <a:off x="1524002" y="2208554"/>
            <a:ext cx="9829799" cy="788400"/>
          </a:xfrm>
        </p:spPr>
        <p:txBody>
          <a:bodyPr>
            <a:noAutofit/>
          </a:bodyPr>
          <a:lstStyle>
            <a:lvl1pPr marL="0" indent="0" algn="l">
              <a:lnSpc>
                <a:spcPct val="100000"/>
              </a:lnSpc>
              <a:buNone/>
              <a:defRPr sz="1650" b="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smtClean="0"/>
              <a:t>Underrubrik</a:t>
            </a:r>
            <a:endParaRPr lang="sv-SE" dirty="0"/>
          </a:p>
        </p:txBody>
      </p:sp>
    </p:spTree>
    <p:extLst>
      <p:ext uri="{BB962C8B-B14F-4D97-AF65-F5344CB8AC3E}">
        <p14:creationId xmlns:p14="http://schemas.microsoft.com/office/powerpoint/2010/main" val="8419820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0802"/>
            <a:ext cx="10550525" cy="652145"/>
          </a:xfrm>
        </p:spPr>
        <p:txBody>
          <a:bodyPr/>
          <a:lstStyle>
            <a:lvl1pPr>
              <a:defRPr/>
            </a:lvl1pPr>
          </a:lstStyle>
          <a:p>
            <a:r>
              <a:rPr lang="sv-SE" dirty="0" smtClean="0"/>
              <a:t>Mindre rubrik</a:t>
            </a:r>
            <a:endParaRPr lang="sv-SE" dirty="0"/>
          </a:p>
        </p:txBody>
      </p:sp>
      <p:sp>
        <p:nvSpPr>
          <p:cNvPr id="3" name="Platshållare för innehåll 2"/>
          <p:cNvSpPr>
            <a:spLocks noGrp="1"/>
          </p:cNvSpPr>
          <p:nvPr>
            <p:ph idx="1"/>
          </p:nvPr>
        </p:nvSpPr>
        <p:spPr>
          <a:xfrm>
            <a:off x="838800" y="2237131"/>
            <a:ext cx="10550525" cy="3836963"/>
          </a:xfrm>
        </p:spPr>
        <p:txBody>
          <a:bodyPr/>
          <a:lstStyle>
            <a:lvl1pPr>
              <a:lnSpc>
                <a:spcPct val="100000"/>
              </a:lnSpc>
              <a:spcBef>
                <a:spcPts val="1125"/>
              </a:spcBef>
              <a:spcAft>
                <a:spcPts val="0"/>
              </a:spcAft>
              <a:defRPr/>
            </a:lvl1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2020-02-28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8078554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522800" y="3020400"/>
            <a:ext cx="9831600" cy="1117846"/>
          </a:xfrm>
        </p:spPr>
        <p:txBody>
          <a:bodyPr anchor="t">
            <a:noAutofit/>
          </a:bodyPr>
          <a:lstStyle>
            <a:lvl1pPr>
              <a:lnSpc>
                <a:spcPct val="100000"/>
              </a:lnSpc>
              <a:defRPr sz="2850"/>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1522800" y="4589464"/>
            <a:ext cx="9831600" cy="110795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sv-SE" dirty="0" smtClean="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2020-02-28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9876975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0" y="3438000"/>
            <a:ext cx="12192000" cy="3420000"/>
          </a:xfrm>
        </p:spPr>
        <p:txBody>
          <a:bodyPr/>
          <a:lstStyle/>
          <a:p>
            <a:endParaRPr lang="sv-SE" dirty="0"/>
          </a:p>
        </p:txBody>
      </p:sp>
      <p:sp>
        <p:nvSpPr>
          <p:cNvPr id="6" name="Underrubrik 2"/>
          <p:cNvSpPr>
            <a:spLocks noGrp="1"/>
          </p:cNvSpPr>
          <p:nvPr>
            <p:ph type="subTitle" idx="1" hasCustomPrompt="1"/>
          </p:nvPr>
        </p:nvSpPr>
        <p:spPr>
          <a:xfrm>
            <a:off x="1524000" y="2208554"/>
            <a:ext cx="9829800"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Underrubrik</a:t>
            </a:r>
            <a:endParaRPr lang="sv-SE" dirty="0"/>
          </a:p>
        </p:txBody>
      </p:sp>
      <p:sp>
        <p:nvSpPr>
          <p:cNvPr id="3" name="Rubrik 2"/>
          <p:cNvSpPr>
            <a:spLocks noGrp="1"/>
          </p:cNvSpPr>
          <p:nvPr>
            <p:ph type="title" hasCustomPrompt="1"/>
          </p:nvPr>
        </p:nvSpPr>
        <p:spPr>
          <a:xfrm>
            <a:off x="1524000" y="1360799"/>
            <a:ext cx="9829801" cy="691200"/>
          </a:xfrm>
        </p:spPr>
        <p:txBody>
          <a:bodyPr>
            <a:noAutofit/>
          </a:bodyPr>
          <a:lstStyle>
            <a:lvl1pPr>
              <a:lnSpc>
                <a:spcPct val="100000"/>
              </a:lnSpc>
              <a:defRPr sz="3800"/>
            </a:lvl1pPr>
          </a:lstStyle>
          <a:p>
            <a:r>
              <a:rPr lang="sv-SE" dirty="0" smtClean="0"/>
              <a:t>Stor rubrik</a:t>
            </a:r>
            <a:endParaRPr lang="sv-SE" dirty="0"/>
          </a:p>
        </p:txBody>
      </p:sp>
      <p:pic>
        <p:nvPicPr>
          <p:cNvPr id="5" name="107192D2-3778-4ECE-8BEC-1F42874D3F29" descr="759C4F0E-5528-4626-A835-687661AA8F96@familjenpange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80000"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5221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7" name="Rektangel 6"/>
          <p:cNvSpPr/>
          <p:nvPr userDrawn="1"/>
        </p:nvSpPr>
        <p:spPr>
          <a:xfrm>
            <a:off x="0" y="2358000"/>
            <a:ext cx="12192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ubrik 1"/>
          <p:cNvSpPr>
            <a:spLocks noGrp="1"/>
          </p:cNvSpPr>
          <p:nvPr>
            <p:ph type="title" hasCustomPrompt="1"/>
          </p:nvPr>
        </p:nvSpPr>
        <p:spPr>
          <a:xfrm>
            <a:off x="1522800" y="3021178"/>
            <a:ext cx="9831600" cy="1382378"/>
          </a:xfrm>
        </p:spPr>
        <p:txBody>
          <a:bodyPr anchor="t">
            <a:normAutofit/>
          </a:bodyPr>
          <a:lstStyle>
            <a:lvl1pPr>
              <a:defRPr sz="2850">
                <a:solidFill>
                  <a:schemeClr val="bg1"/>
                </a:solidFill>
              </a:defRPr>
            </a:lvl1pPr>
          </a:lstStyle>
          <a:p>
            <a:r>
              <a:rPr lang="sv-SE" dirty="0" smtClean="0"/>
              <a:t>Avsnittsrubrik</a:t>
            </a:r>
            <a:endParaRPr lang="sv-SE" dirty="0"/>
          </a:p>
        </p:txBody>
      </p:sp>
    </p:spTree>
    <p:extLst>
      <p:ext uri="{BB962C8B-B14F-4D97-AF65-F5344CB8AC3E}">
        <p14:creationId xmlns:p14="http://schemas.microsoft.com/office/powerpoint/2010/main" val="39334852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2" y="1542416"/>
            <a:ext cx="10514999" cy="652145"/>
          </a:xfrm>
        </p:spPr>
        <p:txBody>
          <a:bodyPr/>
          <a:lstStyle>
            <a:lvl1pPr>
              <a:defRPr/>
            </a:lvl1pPr>
          </a:lstStyle>
          <a:p>
            <a:r>
              <a:rPr lang="sv-SE" dirty="0" smtClean="0"/>
              <a:t>Mindre rubrik</a:t>
            </a:r>
            <a:endParaRPr lang="sv-SE" dirty="0"/>
          </a:p>
        </p:txBody>
      </p:sp>
      <p:sp>
        <p:nvSpPr>
          <p:cNvPr id="3" name="Platshållare för innehåll 2"/>
          <p:cNvSpPr>
            <a:spLocks noGrp="1"/>
          </p:cNvSpPr>
          <p:nvPr>
            <p:ph sz="half" idx="1"/>
          </p:nvPr>
        </p:nvSpPr>
        <p:spPr>
          <a:xfrm>
            <a:off x="838800" y="2234710"/>
            <a:ext cx="5180400" cy="3942255"/>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6174000" y="2235600"/>
            <a:ext cx="5180400" cy="3942000"/>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2D44CBEE-E6DE-47E3-981B-80C11ECF5B1C}" type="datetimeFigureOut">
              <a:rPr lang="sv-SE" smtClean="0"/>
              <a:pPr/>
              <a:t>2020-02-28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270064865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2" y="1542416"/>
            <a:ext cx="10514999" cy="652145"/>
          </a:xfrm>
        </p:spPr>
        <p:txBody>
          <a:bodyPr/>
          <a:lstStyle>
            <a:lvl1pPr>
              <a:defRPr/>
            </a:lvl1pPr>
          </a:lstStyle>
          <a:p>
            <a:r>
              <a:rPr lang="sv-SE" dirty="0" smtClean="0"/>
              <a:t>Mindre rubrik</a:t>
            </a:r>
            <a:endParaRPr lang="sv-SE" dirty="0"/>
          </a:p>
        </p:txBody>
      </p:sp>
      <p:sp>
        <p:nvSpPr>
          <p:cNvPr id="3" name="Platshållare för innehåll 2"/>
          <p:cNvSpPr>
            <a:spLocks noGrp="1"/>
          </p:cNvSpPr>
          <p:nvPr>
            <p:ph sz="half" idx="1"/>
          </p:nvPr>
        </p:nvSpPr>
        <p:spPr>
          <a:xfrm>
            <a:off x="838800" y="2234710"/>
            <a:ext cx="5180400" cy="3942255"/>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1" name="Platshållare för diagram 10"/>
          <p:cNvSpPr>
            <a:spLocks noGrp="1"/>
          </p:cNvSpPr>
          <p:nvPr>
            <p:ph type="chart" sz="quarter" idx="13"/>
          </p:nvPr>
        </p:nvSpPr>
        <p:spPr>
          <a:xfrm>
            <a:off x="6174000" y="2234963"/>
            <a:ext cx="5180400" cy="3942000"/>
          </a:xfrm>
        </p:spPr>
        <p:txBody>
          <a:bodyPr/>
          <a:lstStyle/>
          <a:p>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2020-02-28</a:t>
            </a:fld>
            <a:endParaRPr lang="sv-SE" dirty="0"/>
          </a:p>
        </p:txBody>
      </p:sp>
      <p:sp>
        <p:nvSpPr>
          <p:cNvPr id="5" name="Platshållare för sidfot 4"/>
          <p:cNvSpPr>
            <a:spLocks noGrp="1"/>
          </p:cNvSpPr>
          <p:nvPr>
            <p:ph type="ftr" sz="quarter" idx="15"/>
          </p:nvPr>
        </p:nvSpPr>
        <p:spPr/>
        <p:txBody>
          <a:bodyPr/>
          <a:lstStyle/>
          <a:p>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251944908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2" y="1542416"/>
            <a:ext cx="10514999" cy="652145"/>
          </a:xfrm>
        </p:spPr>
        <p:txBody>
          <a:bodyPr/>
          <a:lstStyle>
            <a:lvl1pPr>
              <a:defRPr/>
            </a:lvl1pPr>
          </a:lstStyle>
          <a:p>
            <a:r>
              <a:rPr lang="sv-SE" dirty="0" smtClean="0"/>
              <a:t>Mindre rubrik</a:t>
            </a:r>
            <a:endParaRPr lang="sv-SE" dirty="0"/>
          </a:p>
        </p:txBody>
      </p:sp>
      <p:sp>
        <p:nvSpPr>
          <p:cNvPr id="11" name="Platshållare för text 10"/>
          <p:cNvSpPr>
            <a:spLocks noGrp="1"/>
          </p:cNvSpPr>
          <p:nvPr>
            <p:ph type="body" sz="quarter" idx="13" hasCustomPrompt="1"/>
          </p:nvPr>
        </p:nvSpPr>
        <p:spPr>
          <a:xfrm>
            <a:off x="838800" y="2235599"/>
            <a:ext cx="5180400" cy="3942000"/>
          </a:xfrm>
        </p:spPr>
        <p:txBody>
          <a:bodyPr/>
          <a:lstStyle>
            <a:lvl1pPr marL="0" indent="0">
              <a:buNone/>
              <a:defRPr/>
            </a:lvl1pPr>
          </a:lstStyle>
          <a:p>
            <a:pPr lvl="0"/>
            <a:r>
              <a:rPr lang="sv-SE" dirty="0" smtClean="0"/>
              <a:t>Bildtext</a:t>
            </a:r>
            <a:endParaRPr lang="sv-SE" dirty="0"/>
          </a:p>
        </p:txBody>
      </p:sp>
      <p:sp>
        <p:nvSpPr>
          <p:cNvPr id="13" name="Platshållare för bild 12"/>
          <p:cNvSpPr>
            <a:spLocks noGrp="1"/>
          </p:cNvSpPr>
          <p:nvPr>
            <p:ph type="pic" sz="quarter" idx="14"/>
          </p:nvPr>
        </p:nvSpPr>
        <p:spPr>
          <a:xfrm>
            <a:off x="6173999" y="2235599"/>
            <a:ext cx="5180400" cy="3942000"/>
          </a:xfrm>
        </p:spPr>
        <p:txBody>
          <a:bodyPr/>
          <a:lstStyle/>
          <a:p>
            <a:endParaRPr lang="sv-SE"/>
          </a:p>
        </p:txBody>
      </p:sp>
      <p:sp>
        <p:nvSpPr>
          <p:cNvPr id="3" name="Platshållare för datum 2"/>
          <p:cNvSpPr>
            <a:spLocks noGrp="1"/>
          </p:cNvSpPr>
          <p:nvPr>
            <p:ph type="dt" sz="half" idx="15"/>
          </p:nvPr>
        </p:nvSpPr>
        <p:spPr/>
        <p:txBody>
          <a:bodyPr/>
          <a:lstStyle/>
          <a:p>
            <a:fld id="{2D44CBEE-E6DE-47E3-981B-80C11ECF5B1C}" type="datetimeFigureOut">
              <a:rPr lang="sv-SE" smtClean="0"/>
              <a:pPr/>
              <a:t>2020-02-28</a:t>
            </a:fld>
            <a:endParaRPr lang="sv-SE" dirty="0"/>
          </a:p>
        </p:txBody>
      </p:sp>
      <p:sp>
        <p:nvSpPr>
          <p:cNvPr id="4" name="Platshållare för sidfot 3"/>
          <p:cNvSpPr>
            <a:spLocks noGrp="1"/>
          </p:cNvSpPr>
          <p:nvPr>
            <p:ph type="ftr" sz="quarter" idx="16"/>
          </p:nvPr>
        </p:nvSpPr>
        <p:spPr/>
        <p:txBody>
          <a:bodyPr/>
          <a:lstStyle/>
          <a:p>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23007773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2" y="1542416"/>
            <a:ext cx="10514999" cy="652145"/>
          </a:xfrm>
        </p:spPr>
        <p:txBody>
          <a:bodyPr/>
          <a:lstStyle>
            <a:lvl1pPr>
              <a:defRPr/>
            </a:lvl1pPr>
          </a:lstStyle>
          <a:p>
            <a:r>
              <a:rPr lang="sv-SE" dirty="0" smtClean="0"/>
              <a:t>Mindre rubrik</a:t>
            </a:r>
            <a:endParaRPr lang="sv-SE" dirty="0"/>
          </a:p>
        </p:txBody>
      </p:sp>
      <p:sp>
        <p:nvSpPr>
          <p:cNvPr id="13" name="Platshållare för bild 12"/>
          <p:cNvSpPr>
            <a:spLocks noGrp="1"/>
          </p:cNvSpPr>
          <p:nvPr>
            <p:ph type="pic" sz="quarter" idx="14"/>
          </p:nvPr>
        </p:nvSpPr>
        <p:spPr>
          <a:xfrm>
            <a:off x="6174000" y="2241462"/>
            <a:ext cx="5180400" cy="3942000"/>
          </a:xfrm>
        </p:spPr>
        <p:txBody>
          <a:bodyPr/>
          <a:lstStyle/>
          <a:p>
            <a:endParaRPr lang="sv-SE"/>
          </a:p>
        </p:txBody>
      </p:sp>
      <p:sp>
        <p:nvSpPr>
          <p:cNvPr id="8" name="Platshållare för bild 12"/>
          <p:cNvSpPr>
            <a:spLocks noGrp="1"/>
          </p:cNvSpPr>
          <p:nvPr>
            <p:ph type="pic" sz="quarter" idx="15"/>
          </p:nvPr>
        </p:nvSpPr>
        <p:spPr>
          <a:xfrm>
            <a:off x="838800" y="2235600"/>
            <a:ext cx="5180400" cy="3942000"/>
          </a:xfrm>
        </p:spPr>
        <p:txBody>
          <a:bodyPr/>
          <a:lstStyle/>
          <a:p>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2020-02-28</a:t>
            </a:fld>
            <a:endParaRPr lang="sv-SE" dirty="0"/>
          </a:p>
        </p:txBody>
      </p:sp>
      <p:sp>
        <p:nvSpPr>
          <p:cNvPr id="4" name="Platshållare för sidfot 3"/>
          <p:cNvSpPr>
            <a:spLocks noGrp="1"/>
          </p:cNvSpPr>
          <p:nvPr>
            <p:ph type="ftr" sz="quarter" idx="17"/>
          </p:nvPr>
        </p:nvSpPr>
        <p:spPr/>
        <p:txBody>
          <a:bodyPr/>
          <a:lstStyle/>
          <a:p>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26422830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8802" y="1540800"/>
            <a:ext cx="10514999" cy="574296"/>
          </a:xfrm>
        </p:spPr>
        <p:txBody>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38801" y="2235600"/>
            <a:ext cx="5157787" cy="823912"/>
          </a:xfrm>
        </p:spPr>
        <p:txBody>
          <a:bodyPr anchor="b">
            <a:noAutofit/>
          </a:bodyPr>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838800" y="3180017"/>
            <a:ext cx="5158800" cy="3009647"/>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6174000" y="2235599"/>
            <a:ext cx="5158800" cy="823912"/>
          </a:xfrm>
        </p:spPr>
        <p:txBody>
          <a:bodyPr anchor="b">
            <a:noAutofit/>
          </a:bodyPr>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6174000" y="3180014"/>
            <a:ext cx="5158800" cy="3009648"/>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datum 6"/>
          <p:cNvSpPr>
            <a:spLocks noGrp="1"/>
          </p:cNvSpPr>
          <p:nvPr>
            <p:ph type="dt" sz="half" idx="10"/>
          </p:nvPr>
        </p:nvSpPr>
        <p:spPr/>
        <p:txBody>
          <a:bodyPr/>
          <a:lstStyle/>
          <a:p>
            <a:fld id="{2D44CBEE-E6DE-47E3-981B-80C11ECF5B1C}" type="datetimeFigureOut">
              <a:rPr lang="sv-SE" smtClean="0"/>
              <a:pPr/>
              <a:t>2020-02-28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237939849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838801" y="1540800"/>
            <a:ext cx="10528879" cy="736844"/>
          </a:xfrm>
        </p:spPr>
        <p:txBody>
          <a:bodyPr/>
          <a:lstStyle/>
          <a:p>
            <a:r>
              <a:rPr lang="sv-SE" dirty="0" smtClean="0"/>
              <a:t>Klicka här för att ändra format</a:t>
            </a:r>
            <a:endParaRPr lang="sv-SE" dirty="0"/>
          </a:p>
        </p:txBody>
      </p:sp>
      <p:sp>
        <p:nvSpPr>
          <p:cNvPr id="2" name="Platshållare för datum 1"/>
          <p:cNvSpPr>
            <a:spLocks noGrp="1"/>
          </p:cNvSpPr>
          <p:nvPr>
            <p:ph type="dt" sz="half" idx="10"/>
          </p:nvPr>
        </p:nvSpPr>
        <p:spPr/>
        <p:txBody>
          <a:bodyPr/>
          <a:lstStyle/>
          <a:p>
            <a:fld id="{2D44CBEE-E6DE-47E3-981B-80C11ECF5B1C}" type="datetimeFigureOut">
              <a:rPr lang="sv-SE" smtClean="0"/>
              <a:pPr/>
              <a:t>2020-02-28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2803775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8675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4" name="Rektangel 3"/>
          <p:cNvSpPr/>
          <p:nvPr userDrawn="1"/>
        </p:nvSpPr>
        <p:spPr>
          <a:xfrm>
            <a:off x="0" y="3474720"/>
            <a:ext cx="12192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p:cNvSpPr>
            <a:spLocks noGrp="1"/>
          </p:cNvSpPr>
          <p:nvPr>
            <p:ph type="ctrTitle" hasCustomPrompt="1"/>
          </p:nvPr>
        </p:nvSpPr>
        <p:spPr>
          <a:xfrm>
            <a:off x="1524001" y="1359581"/>
            <a:ext cx="9829800" cy="691957"/>
          </a:xfrm>
        </p:spPr>
        <p:txBody>
          <a:bodyPr anchor="t">
            <a:noAutofit/>
          </a:bodyPr>
          <a:lstStyle>
            <a:lvl1pPr algn="l">
              <a:lnSpc>
                <a:spcPct val="100000"/>
              </a:lnSpc>
              <a:defRPr sz="3800" b="1" baseline="0">
                <a:solidFill>
                  <a:schemeClr val="tx1"/>
                </a:solidFill>
              </a:defRPr>
            </a:lvl1pPr>
          </a:lstStyle>
          <a:p>
            <a:r>
              <a:rPr lang="sv-SE" dirty="0" smtClean="0"/>
              <a:t>Stor rubrik</a:t>
            </a:r>
            <a:endParaRPr lang="sv-SE" dirty="0"/>
          </a:p>
        </p:txBody>
      </p:sp>
      <p:sp>
        <p:nvSpPr>
          <p:cNvPr id="6" name="Underrubrik 2"/>
          <p:cNvSpPr>
            <a:spLocks noGrp="1"/>
          </p:cNvSpPr>
          <p:nvPr>
            <p:ph type="subTitle" idx="1" hasCustomPrompt="1"/>
          </p:nvPr>
        </p:nvSpPr>
        <p:spPr>
          <a:xfrm>
            <a:off x="1524001" y="2208554"/>
            <a:ext cx="9829799"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Underrubrik</a:t>
            </a:r>
            <a:endParaRPr lang="sv-SE" dirty="0"/>
          </a:p>
        </p:txBody>
      </p:sp>
    </p:spTree>
    <p:extLst>
      <p:ext uri="{BB962C8B-B14F-4D97-AF65-F5344CB8AC3E}">
        <p14:creationId xmlns:p14="http://schemas.microsoft.com/office/powerpoint/2010/main" val="18389073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0800"/>
            <a:ext cx="10550525" cy="652145"/>
          </a:xfrm>
        </p:spPr>
        <p:txBody>
          <a:bodyPr/>
          <a:lstStyle>
            <a:lvl1pPr>
              <a:defRPr/>
            </a:lvl1pPr>
          </a:lstStyle>
          <a:p>
            <a:r>
              <a:rPr lang="sv-SE" dirty="0" smtClean="0"/>
              <a:t>Mindre rubrik</a:t>
            </a:r>
            <a:endParaRPr lang="sv-SE" dirty="0"/>
          </a:p>
        </p:txBody>
      </p:sp>
      <p:sp>
        <p:nvSpPr>
          <p:cNvPr id="3" name="Platshållare för innehåll 2"/>
          <p:cNvSpPr>
            <a:spLocks noGrp="1"/>
          </p:cNvSpPr>
          <p:nvPr>
            <p:ph idx="1"/>
          </p:nvPr>
        </p:nvSpPr>
        <p:spPr>
          <a:xfrm>
            <a:off x="838800" y="2237129"/>
            <a:ext cx="10550525" cy="3836963"/>
          </a:xfrm>
        </p:spPr>
        <p:txBody>
          <a:bodyPr/>
          <a:lstStyle>
            <a:lvl1pPr>
              <a:lnSpc>
                <a:spcPct val="100000"/>
              </a:lnSpc>
              <a:spcBef>
                <a:spcPts val="1500"/>
              </a:spcBef>
              <a:spcAft>
                <a:spcPts val="0"/>
              </a:spcAft>
              <a:defRPr/>
            </a:lvl1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2020-02-28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6633253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522800" y="3020400"/>
            <a:ext cx="9831600" cy="1117846"/>
          </a:xfrm>
        </p:spPr>
        <p:txBody>
          <a:bodyPr anchor="t">
            <a:noAutofit/>
          </a:bodyPr>
          <a:lstStyle>
            <a:lvl1pPr>
              <a:lnSpc>
                <a:spcPct val="100000"/>
              </a:lnSpc>
              <a:defRPr sz="3800"/>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1522800" y="4589464"/>
            <a:ext cx="9831600" cy="110795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sv-SE" dirty="0" smtClean="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2020-02-28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2109420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7" name="Rektangel 6"/>
          <p:cNvSpPr/>
          <p:nvPr userDrawn="1"/>
        </p:nvSpPr>
        <p:spPr>
          <a:xfrm>
            <a:off x="0" y="2358000"/>
            <a:ext cx="12192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1522800" y="3021178"/>
            <a:ext cx="9831600" cy="1382378"/>
          </a:xfrm>
        </p:spPr>
        <p:txBody>
          <a:bodyPr anchor="t">
            <a:normAutofit/>
          </a:bodyPr>
          <a:lstStyle>
            <a:lvl1pPr>
              <a:defRPr sz="3800">
                <a:solidFill>
                  <a:schemeClr val="bg1"/>
                </a:solidFill>
              </a:defRPr>
            </a:lvl1pPr>
          </a:lstStyle>
          <a:p>
            <a:r>
              <a:rPr lang="sv-SE" dirty="0" smtClean="0"/>
              <a:t>Avsnittsrubrik</a:t>
            </a:r>
            <a:endParaRPr lang="sv-SE" dirty="0"/>
          </a:p>
        </p:txBody>
      </p:sp>
    </p:spTree>
    <p:extLst>
      <p:ext uri="{BB962C8B-B14F-4D97-AF65-F5344CB8AC3E}">
        <p14:creationId xmlns:p14="http://schemas.microsoft.com/office/powerpoint/2010/main" val="28733575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smtClean="0"/>
              <a:t>Mindre rubrik</a:t>
            </a:r>
            <a:endParaRPr lang="sv-SE" dirty="0"/>
          </a:p>
        </p:txBody>
      </p:sp>
      <p:sp>
        <p:nvSpPr>
          <p:cNvPr id="3" name="Platshållare för innehåll 2"/>
          <p:cNvSpPr>
            <a:spLocks noGrp="1"/>
          </p:cNvSpPr>
          <p:nvPr>
            <p:ph sz="half" idx="1"/>
          </p:nvPr>
        </p:nvSpPr>
        <p:spPr>
          <a:xfrm>
            <a:off x="838800" y="2234708"/>
            <a:ext cx="5180400" cy="3942255"/>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6174000" y="2235600"/>
            <a:ext cx="5180400" cy="3942000"/>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2D44CBEE-E6DE-47E3-981B-80C11ECF5B1C}" type="datetimeFigureOut">
              <a:rPr lang="sv-SE" smtClean="0"/>
              <a:pPr/>
              <a:t>2020-02-28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8772731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smtClean="0"/>
              <a:t>Mindre rubrik</a:t>
            </a:r>
            <a:endParaRPr lang="sv-SE" dirty="0"/>
          </a:p>
        </p:txBody>
      </p:sp>
      <p:sp>
        <p:nvSpPr>
          <p:cNvPr id="3" name="Platshållare för innehåll 2"/>
          <p:cNvSpPr>
            <a:spLocks noGrp="1"/>
          </p:cNvSpPr>
          <p:nvPr>
            <p:ph sz="half" idx="1"/>
          </p:nvPr>
        </p:nvSpPr>
        <p:spPr>
          <a:xfrm>
            <a:off x="838800" y="2234708"/>
            <a:ext cx="5180400" cy="3942255"/>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1" name="Platshållare för diagram 10"/>
          <p:cNvSpPr>
            <a:spLocks noGrp="1"/>
          </p:cNvSpPr>
          <p:nvPr>
            <p:ph type="chart" sz="quarter" idx="13"/>
          </p:nvPr>
        </p:nvSpPr>
        <p:spPr>
          <a:xfrm>
            <a:off x="6174000" y="2234963"/>
            <a:ext cx="5180400" cy="3942000"/>
          </a:xfrm>
        </p:spPr>
        <p:txBody>
          <a:bodyPr/>
          <a:lstStyle/>
          <a:p>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2020-02-28</a:t>
            </a:fld>
            <a:endParaRPr lang="sv-SE" dirty="0"/>
          </a:p>
        </p:txBody>
      </p:sp>
      <p:sp>
        <p:nvSpPr>
          <p:cNvPr id="5" name="Platshållare för sidfot 4"/>
          <p:cNvSpPr>
            <a:spLocks noGrp="1"/>
          </p:cNvSpPr>
          <p:nvPr>
            <p:ph type="ftr" sz="quarter" idx="15"/>
          </p:nvPr>
        </p:nvSpPr>
        <p:spPr/>
        <p:txBody>
          <a:bodyPr/>
          <a:lstStyle/>
          <a:p>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0649929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smtClean="0"/>
              <a:t>Mindre rubrik</a:t>
            </a:r>
            <a:endParaRPr lang="sv-SE" dirty="0"/>
          </a:p>
        </p:txBody>
      </p:sp>
      <p:sp>
        <p:nvSpPr>
          <p:cNvPr id="11" name="Platshållare för text 10"/>
          <p:cNvSpPr>
            <a:spLocks noGrp="1"/>
          </p:cNvSpPr>
          <p:nvPr>
            <p:ph type="body" sz="quarter" idx="13" hasCustomPrompt="1"/>
          </p:nvPr>
        </p:nvSpPr>
        <p:spPr>
          <a:xfrm>
            <a:off x="838800" y="2235599"/>
            <a:ext cx="5180400" cy="3942000"/>
          </a:xfrm>
        </p:spPr>
        <p:txBody>
          <a:bodyPr/>
          <a:lstStyle>
            <a:lvl1pPr marL="0" indent="0">
              <a:buNone/>
              <a:defRPr/>
            </a:lvl1pPr>
          </a:lstStyle>
          <a:p>
            <a:pPr lvl="0"/>
            <a:r>
              <a:rPr lang="sv-SE" dirty="0" smtClean="0"/>
              <a:t>Bildtext</a:t>
            </a:r>
            <a:endParaRPr lang="sv-SE" dirty="0"/>
          </a:p>
        </p:txBody>
      </p:sp>
      <p:sp>
        <p:nvSpPr>
          <p:cNvPr id="13" name="Platshållare för bild 12"/>
          <p:cNvSpPr>
            <a:spLocks noGrp="1"/>
          </p:cNvSpPr>
          <p:nvPr>
            <p:ph type="pic" sz="quarter" idx="14"/>
          </p:nvPr>
        </p:nvSpPr>
        <p:spPr>
          <a:xfrm>
            <a:off x="6173999" y="2235599"/>
            <a:ext cx="5180400" cy="3942000"/>
          </a:xfrm>
        </p:spPr>
        <p:txBody>
          <a:bodyPr/>
          <a:lstStyle/>
          <a:p>
            <a:endParaRPr lang="sv-SE"/>
          </a:p>
        </p:txBody>
      </p:sp>
      <p:sp>
        <p:nvSpPr>
          <p:cNvPr id="3" name="Platshållare för datum 2"/>
          <p:cNvSpPr>
            <a:spLocks noGrp="1"/>
          </p:cNvSpPr>
          <p:nvPr>
            <p:ph type="dt" sz="half" idx="15"/>
          </p:nvPr>
        </p:nvSpPr>
        <p:spPr/>
        <p:txBody>
          <a:bodyPr/>
          <a:lstStyle/>
          <a:p>
            <a:fld id="{2D44CBEE-E6DE-47E3-981B-80C11ECF5B1C}" type="datetimeFigureOut">
              <a:rPr lang="sv-SE" smtClean="0"/>
              <a:pPr/>
              <a:t>2020-02-28</a:t>
            </a:fld>
            <a:endParaRPr lang="sv-SE" dirty="0"/>
          </a:p>
        </p:txBody>
      </p:sp>
      <p:sp>
        <p:nvSpPr>
          <p:cNvPr id="4" name="Platshållare för sidfot 3"/>
          <p:cNvSpPr>
            <a:spLocks noGrp="1"/>
          </p:cNvSpPr>
          <p:nvPr>
            <p:ph type="ftr" sz="quarter" idx="16"/>
          </p:nvPr>
        </p:nvSpPr>
        <p:spPr/>
        <p:txBody>
          <a:bodyPr/>
          <a:lstStyle/>
          <a:p>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1149191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107192D2-3778-4ECE-8BEC-1F42874D3F29" descr="759C4F0E-5528-4626-A835-687661AA8F96@familjenpangea"/>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080000"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rubrik 1"/>
          <p:cNvSpPr>
            <a:spLocks noGrp="1"/>
          </p:cNvSpPr>
          <p:nvPr>
            <p:ph type="title"/>
          </p:nvPr>
        </p:nvSpPr>
        <p:spPr>
          <a:xfrm>
            <a:off x="1524000" y="1542415"/>
            <a:ext cx="9829799" cy="652145"/>
          </a:xfrm>
          <a:prstGeom prst="rect">
            <a:avLst/>
          </a:prstGeom>
        </p:spPr>
        <p:txBody>
          <a:bodyPr vert="horz" lIns="91440" tIns="45720" rIns="91440" bIns="45720" rtlCol="0" anchor="t">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524000" y="2237129"/>
            <a:ext cx="9829800" cy="3836963"/>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704000" y="6356351"/>
            <a:ext cx="1529865" cy="360000"/>
          </a:xfrm>
          <a:prstGeom prst="rect">
            <a:avLst/>
          </a:prstGeom>
        </p:spPr>
        <p:txBody>
          <a:bodyPr vert="horz" lIns="36000" tIns="45720" rIns="90000" bIns="45720" rtlCol="0" anchor="ctr"/>
          <a:lstStyle>
            <a:lvl1pPr algn="l">
              <a:defRPr sz="1200">
                <a:solidFill>
                  <a:schemeClr val="tx1"/>
                </a:solidFill>
                <a:latin typeface="+mj-lt"/>
              </a:defRPr>
            </a:lvl1pPr>
          </a:lstStyle>
          <a:p>
            <a:fld id="{2D44CBEE-E6DE-47E3-981B-80C11ECF5B1C}" type="datetimeFigureOut">
              <a:rPr lang="sv-SE" smtClean="0"/>
              <a:pPr/>
              <a:t>2020-02-28</a:t>
            </a:fld>
            <a:endParaRPr lang="sv-SE" dirty="0"/>
          </a:p>
        </p:txBody>
      </p:sp>
      <p:sp>
        <p:nvSpPr>
          <p:cNvPr id="5" name="Platshållare för sidfot 4"/>
          <p:cNvSpPr>
            <a:spLocks noGrp="1"/>
          </p:cNvSpPr>
          <p:nvPr>
            <p:ph type="ftr" sz="quarter" idx="3"/>
          </p:nvPr>
        </p:nvSpPr>
        <p:spPr>
          <a:xfrm>
            <a:off x="4212000" y="6357600"/>
            <a:ext cx="3405553" cy="360000"/>
          </a:xfrm>
          <a:prstGeom prst="rect">
            <a:avLst/>
          </a:prstGeom>
        </p:spPr>
        <p:txBody>
          <a:bodyPr vert="horz" lIns="108000" tIns="45720" rIns="91440" bIns="45720" rtlCol="0" anchor="ctr"/>
          <a:lstStyle>
            <a:lvl1pPr algn="l">
              <a:defRPr sz="1200">
                <a:solidFill>
                  <a:schemeClr val="tx1"/>
                </a:solidFill>
                <a:latin typeface="+mj-lt"/>
              </a:defRPr>
            </a:lvl1pPr>
          </a:lstStyle>
          <a:p>
            <a:endParaRPr lang="sv-SE" dirty="0"/>
          </a:p>
        </p:txBody>
      </p:sp>
      <p:sp>
        <p:nvSpPr>
          <p:cNvPr id="6" name="Platshållare för bildnummer 5"/>
          <p:cNvSpPr>
            <a:spLocks noGrp="1"/>
          </p:cNvSpPr>
          <p:nvPr>
            <p:ph type="sldNum" sz="quarter" idx="4"/>
          </p:nvPr>
        </p:nvSpPr>
        <p:spPr>
          <a:xfrm>
            <a:off x="9823932" y="6356350"/>
            <a:ext cx="1529867" cy="360000"/>
          </a:xfrm>
          <a:prstGeom prst="rect">
            <a:avLst/>
          </a:prstGeom>
        </p:spPr>
        <p:txBody>
          <a:bodyPr vert="horz" lIns="91440" tIns="45720" rIns="0" bIns="45720" rtlCol="0" anchor="ctr"/>
          <a:lstStyle>
            <a:lvl1pPr algn="r">
              <a:defRPr sz="1200">
                <a:solidFill>
                  <a:schemeClr val="tx1"/>
                </a:solidFill>
                <a:latin typeface="+mj-lt"/>
              </a:defRPr>
            </a:lvl1pPr>
          </a:lstStyle>
          <a:p>
            <a:fld id="{1334427D-BC02-4BB6-9552-FEF7E6C4F2BF}" type="slidenum">
              <a:rPr lang="sv-SE" smtClean="0"/>
              <a:pPr/>
              <a:t>‹#›</a:t>
            </a:fld>
            <a:endParaRPr lang="sv-SE" dirty="0"/>
          </a:p>
        </p:txBody>
      </p:sp>
      <p:sp>
        <p:nvSpPr>
          <p:cNvPr id="8" name="textruta 7"/>
          <p:cNvSpPr txBox="1"/>
          <p:nvPr userDrawn="1"/>
        </p:nvSpPr>
        <p:spPr>
          <a:xfrm>
            <a:off x="838800" y="6356348"/>
            <a:ext cx="2743200" cy="365125"/>
          </a:xfrm>
          <a:prstGeom prst="rect">
            <a:avLst/>
          </a:prstGeom>
          <a:noFill/>
        </p:spPr>
        <p:txBody>
          <a:bodyPr wrap="square" lIns="36000" rtlCol="0" anchor="ctr" anchorCtr="0">
            <a:noAutofit/>
          </a:bodyPr>
          <a:lstStyle/>
          <a:p>
            <a:r>
              <a:rPr lang="sv-SE" sz="1200" dirty="0" smtClean="0">
                <a:latin typeface="Arial" panose="020B0604020202020204" pitchFamily="34" charset="0"/>
                <a:cs typeface="Arial" panose="020B0604020202020204" pitchFamily="34" charset="0"/>
              </a:rPr>
              <a:t>Mittuniversitetet</a:t>
            </a:r>
            <a:endParaRPr lang="sv-SE" sz="1200" dirty="0">
              <a:latin typeface="Arial" panose="020B0604020202020204" pitchFamily="34" charset="0"/>
              <a:cs typeface="Arial" panose="020B0604020202020204" pitchFamily="34" charset="0"/>
            </a:endParaRPr>
          </a:p>
        </p:txBody>
      </p:sp>
      <p:cxnSp>
        <p:nvCxnSpPr>
          <p:cNvPr id="9" name="Rak 8"/>
          <p:cNvCxnSpPr/>
          <p:nvPr userDrawn="1"/>
        </p:nvCxnSpPr>
        <p:spPr>
          <a:xfrm>
            <a:off x="852048" y="6310166"/>
            <a:ext cx="10512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0314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62" r:id="rId6"/>
    <p:sldLayoutId id="2147483652" r:id="rId7"/>
    <p:sldLayoutId id="2147483665" r:id="rId8"/>
    <p:sldLayoutId id="2147483663" r:id="rId9"/>
    <p:sldLayoutId id="2147483664" r:id="rId10"/>
    <p:sldLayoutId id="2147483653" r:id="rId11"/>
    <p:sldLayoutId id="2147483654" r:id="rId12"/>
    <p:sldLayoutId id="2147483655" r:id="rId13"/>
    <p:sldLayoutId id="2147483680" r:id="rId14"/>
  </p:sldLayoutIdLst>
  <p:txStyles>
    <p:titleStyle>
      <a:lvl1pPr algn="l" defTabSz="914400" rtl="0" eaLnBrk="1" latinLnBrk="0" hangingPunct="1">
        <a:lnSpc>
          <a:spcPts val="3600"/>
        </a:lnSpc>
        <a:spcBef>
          <a:spcPct val="0"/>
        </a:spcBef>
        <a:buNone/>
        <a:defRPr sz="2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94" userDrawn="1">
          <p15:clr>
            <a:srgbClr val="F26B43"/>
          </p15:clr>
        </p15:guide>
        <p15:guide id="4" orient="horz" pos="1480" userDrawn="1">
          <p15:clr>
            <a:srgbClr val="F26B43"/>
          </p15:clr>
        </p15:guide>
        <p15:guide id="5" pos="5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107192D2-3778-4ECE-8BEC-1F42874D3F29" descr="759C4F0E-5528-4626-A835-687661AA8F96@familjenpangea"/>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080001"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rubrik 1"/>
          <p:cNvSpPr>
            <a:spLocks noGrp="1"/>
          </p:cNvSpPr>
          <p:nvPr>
            <p:ph type="title"/>
          </p:nvPr>
        </p:nvSpPr>
        <p:spPr>
          <a:xfrm>
            <a:off x="1524002" y="1542416"/>
            <a:ext cx="9829799" cy="652145"/>
          </a:xfrm>
          <a:prstGeom prst="rect">
            <a:avLst/>
          </a:prstGeom>
        </p:spPr>
        <p:txBody>
          <a:bodyPr vert="horz" lIns="91440" tIns="45720" rIns="91440" bIns="45720" rtlCol="0" anchor="t">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524000" y="2237131"/>
            <a:ext cx="9829800" cy="3836963"/>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704001" y="6356351"/>
            <a:ext cx="1529865" cy="360000"/>
          </a:xfrm>
          <a:prstGeom prst="rect">
            <a:avLst/>
          </a:prstGeom>
        </p:spPr>
        <p:txBody>
          <a:bodyPr vert="horz" lIns="36000" tIns="45720" rIns="90000" bIns="45720" rtlCol="0" anchor="ctr"/>
          <a:lstStyle>
            <a:lvl1pPr algn="l">
              <a:defRPr sz="900">
                <a:solidFill>
                  <a:schemeClr val="tx1"/>
                </a:solidFill>
                <a:latin typeface="+mj-lt"/>
              </a:defRPr>
            </a:lvl1pPr>
          </a:lstStyle>
          <a:p>
            <a:fld id="{2D44CBEE-E6DE-47E3-981B-80C11ECF5B1C}" type="datetimeFigureOut">
              <a:rPr lang="sv-SE" smtClean="0"/>
              <a:pPr/>
              <a:t>2020-02-28</a:t>
            </a:fld>
            <a:endParaRPr lang="sv-SE" dirty="0"/>
          </a:p>
        </p:txBody>
      </p:sp>
      <p:sp>
        <p:nvSpPr>
          <p:cNvPr id="5" name="Platshållare för sidfot 4"/>
          <p:cNvSpPr>
            <a:spLocks noGrp="1"/>
          </p:cNvSpPr>
          <p:nvPr>
            <p:ph type="ftr" sz="quarter" idx="3"/>
          </p:nvPr>
        </p:nvSpPr>
        <p:spPr>
          <a:xfrm>
            <a:off x="4212001" y="6357600"/>
            <a:ext cx="3405553" cy="360000"/>
          </a:xfrm>
          <a:prstGeom prst="rect">
            <a:avLst/>
          </a:prstGeom>
        </p:spPr>
        <p:txBody>
          <a:bodyPr vert="horz" lIns="108000" tIns="45720" rIns="91440" bIns="45720" rtlCol="0" anchor="ctr"/>
          <a:lstStyle>
            <a:lvl1pPr algn="l">
              <a:defRPr sz="900">
                <a:solidFill>
                  <a:schemeClr val="tx1"/>
                </a:solidFill>
                <a:latin typeface="+mj-lt"/>
              </a:defRPr>
            </a:lvl1pPr>
          </a:lstStyle>
          <a:p>
            <a:endParaRPr lang="sv-SE" dirty="0"/>
          </a:p>
        </p:txBody>
      </p:sp>
      <p:sp>
        <p:nvSpPr>
          <p:cNvPr id="6" name="Platshållare för bildnummer 5"/>
          <p:cNvSpPr>
            <a:spLocks noGrp="1"/>
          </p:cNvSpPr>
          <p:nvPr>
            <p:ph type="sldNum" sz="quarter" idx="4"/>
          </p:nvPr>
        </p:nvSpPr>
        <p:spPr>
          <a:xfrm>
            <a:off x="9823933" y="6356350"/>
            <a:ext cx="1529867" cy="360000"/>
          </a:xfrm>
          <a:prstGeom prst="rect">
            <a:avLst/>
          </a:prstGeom>
        </p:spPr>
        <p:txBody>
          <a:bodyPr vert="horz" lIns="91440" tIns="45720" rIns="0" bIns="45720" rtlCol="0" anchor="ctr"/>
          <a:lstStyle>
            <a:lvl1pPr algn="r">
              <a:defRPr sz="900">
                <a:solidFill>
                  <a:schemeClr val="tx1"/>
                </a:solidFill>
                <a:latin typeface="+mj-lt"/>
              </a:defRPr>
            </a:lvl1pPr>
          </a:lstStyle>
          <a:p>
            <a:fld id="{1334427D-BC02-4BB6-9552-FEF7E6C4F2BF}" type="slidenum">
              <a:rPr lang="sv-SE" smtClean="0"/>
              <a:pPr/>
              <a:t>‹#›</a:t>
            </a:fld>
            <a:endParaRPr lang="sv-SE" dirty="0"/>
          </a:p>
        </p:txBody>
      </p:sp>
      <p:sp>
        <p:nvSpPr>
          <p:cNvPr id="8" name="textruta 7"/>
          <p:cNvSpPr txBox="1"/>
          <p:nvPr userDrawn="1"/>
        </p:nvSpPr>
        <p:spPr>
          <a:xfrm>
            <a:off x="838800" y="6356350"/>
            <a:ext cx="2743200" cy="365125"/>
          </a:xfrm>
          <a:prstGeom prst="rect">
            <a:avLst/>
          </a:prstGeom>
          <a:noFill/>
        </p:spPr>
        <p:txBody>
          <a:bodyPr wrap="square" lIns="27000" rtlCol="0" anchor="ctr" anchorCtr="0">
            <a:noAutofit/>
          </a:bodyPr>
          <a:lstStyle/>
          <a:p>
            <a:r>
              <a:rPr lang="sv-SE" sz="900" dirty="0" smtClean="0">
                <a:latin typeface="Arial" panose="020B0604020202020204" pitchFamily="34" charset="0"/>
                <a:cs typeface="Arial" panose="020B0604020202020204" pitchFamily="34" charset="0"/>
              </a:rPr>
              <a:t>Mittuniversitetet</a:t>
            </a:r>
            <a:endParaRPr lang="sv-SE" sz="900" dirty="0">
              <a:latin typeface="Arial" panose="020B0604020202020204" pitchFamily="34" charset="0"/>
              <a:cs typeface="Arial" panose="020B0604020202020204" pitchFamily="34" charset="0"/>
            </a:endParaRPr>
          </a:p>
        </p:txBody>
      </p:sp>
      <p:cxnSp>
        <p:nvCxnSpPr>
          <p:cNvPr id="9" name="Rak 8"/>
          <p:cNvCxnSpPr/>
          <p:nvPr userDrawn="1"/>
        </p:nvCxnSpPr>
        <p:spPr>
          <a:xfrm>
            <a:off x="852048" y="6310166"/>
            <a:ext cx="10512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9687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685800" rtl="0" eaLnBrk="1" latinLnBrk="0" hangingPunct="1">
        <a:lnSpc>
          <a:spcPts val="2700"/>
        </a:lnSpc>
        <a:spcBef>
          <a:spcPct val="0"/>
        </a:spcBef>
        <a:buNone/>
        <a:defRPr sz="165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1125"/>
        </a:spcBef>
        <a:spcAft>
          <a:spcPts val="0"/>
        </a:spcAft>
        <a:buClr>
          <a:schemeClr val="accent1"/>
        </a:buClr>
        <a:buFont typeface="Arial" panose="020B0604020202020204" pitchFamily="34" charset="0"/>
        <a:buChar char="•"/>
        <a:defRPr sz="15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orient="horz" pos="1094">
          <p15:clr>
            <a:srgbClr val="F26B43"/>
          </p15:clr>
        </p15:guide>
        <p15:guide id="4" orient="horz" pos="1480">
          <p15:clr>
            <a:srgbClr val="F26B43"/>
          </p15:clr>
        </p15:guide>
        <p15:guide id="5" pos="50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428414" y="1118523"/>
            <a:ext cx="9831600" cy="691957"/>
          </a:xfrm>
        </p:spPr>
        <p:txBody>
          <a:bodyPr>
            <a:noAutofit/>
          </a:bodyPr>
          <a:lstStyle/>
          <a:p>
            <a:r>
              <a:rPr lang="sv-SE" dirty="0" smtClean="0"/>
              <a:t>Prognos kvartal 1 2020</a:t>
            </a:r>
            <a:endParaRPr lang="sv-SE" dirty="0"/>
          </a:p>
        </p:txBody>
      </p:sp>
      <p:sp>
        <p:nvSpPr>
          <p:cNvPr id="3" name="Underrubrik 2"/>
          <p:cNvSpPr>
            <a:spLocks noGrp="1"/>
          </p:cNvSpPr>
          <p:nvPr>
            <p:ph type="subTitle" idx="1"/>
          </p:nvPr>
        </p:nvSpPr>
        <p:spPr>
          <a:xfrm>
            <a:off x="1428413" y="1937822"/>
            <a:ext cx="10263401" cy="4384823"/>
          </a:xfrm>
        </p:spPr>
        <p:txBody>
          <a:bodyPr>
            <a:noAutofit/>
          </a:bodyPr>
          <a:lstStyle/>
          <a:p>
            <a:r>
              <a:rPr lang="sv-SE" dirty="0" smtClean="0"/>
              <a:t>2019-02-27</a:t>
            </a:r>
          </a:p>
          <a:p>
            <a:r>
              <a:rPr lang="sv-SE" dirty="0" smtClean="0"/>
              <a:t>Skypemöte </a:t>
            </a:r>
            <a:r>
              <a:rPr lang="sv-SE" dirty="0" err="1" smtClean="0"/>
              <a:t>kl</a:t>
            </a:r>
            <a:r>
              <a:rPr lang="sv-SE" dirty="0" smtClean="0"/>
              <a:t> 10-12</a:t>
            </a:r>
          </a:p>
          <a:p>
            <a:endParaRPr lang="sv-SE" dirty="0"/>
          </a:p>
          <a:p>
            <a:endParaRPr lang="sv-SE" dirty="0" smtClean="0"/>
          </a:p>
          <a:p>
            <a:endParaRPr lang="sv-SE" dirty="0"/>
          </a:p>
          <a:p>
            <a:endParaRPr lang="sv-SE" dirty="0" smtClean="0"/>
          </a:p>
          <a:p>
            <a:endParaRPr lang="sv-SE" sz="900" b="0" dirty="0"/>
          </a:p>
        </p:txBody>
      </p:sp>
      <p:pic>
        <p:nvPicPr>
          <p:cNvPr id="4" name="Bildobjekt 3"/>
          <p:cNvPicPr>
            <a:picLocks noChangeAspect="1"/>
          </p:cNvPicPr>
          <p:nvPr/>
        </p:nvPicPr>
        <p:blipFill>
          <a:blip r:embed="rId2"/>
          <a:stretch>
            <a:fillRect/>
          </a:stretch>
        </p:blipFill>
        <p:spPr>
          <a:xfrm>
            <a:off x="2894588" y="3165435"/>
            <a:ext cx="5650322" cy="2799668"/>
          </a:xfrm>
          <a:prstGeom prst="rect">
            <a:avLst/>
          </a:prstGeom>
        </p:spPr>
      </p:pic>
    </p:spTree>
    <p:extLst>
      <p:ext uri="{BB962C8B-B14F-4D97-AF65-F5344CB8AC3E}">
        <p14:creationId xmlns:p14="http://schemas.microsoft.com/office/powerpoint/2010/main" val="162415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stretch>
            <a:fillRect/>
          </a:stretch>
        </p:blipFill>
        <p:spPr>
          <a:xfrm>
            <a:off x="1318228" y="163870"/>
            <a:ext cx="8684994" cy="6260249"/>
          </a:xfrm>
          <a:prstGeom prst="rect">
            <a:avLst/>
          </a:prstGeom>
        </p:spPr>
      </p:pic>
    </p:spTree>
    <p:extLst>
      <p:ext uri="{BB962C8B-B14F-4D97-AF65-F5344CB8AC3E}">
        <p14:creationId xmlns:p14="http://schemas.microsoft.com/office/powerpoint/2010/main" val="1880014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0184" y="345048"/>
            <a:ext cx="10550525" cy="652145"/>
          </a:xfrm>
        </p:spPr>
        <p:txBody>
          <a:bodyPr/>
          <a:lstStyle/>
          <a:p>
            <a:r>
              <a:rPr lang="sv-SE" sz="2400" dirty="0" smtClean="0">
                <a:solidFill>
                  <a:srgbClr val="0070C0"/>
                </a:solidFill>
              </a:rPr>
              <a:t>Generella prognosvärden 2020</a:t>
            </a:r>
            <a:endParaRPr lang="sv-SE" sz="2400" dirty="0">
              <a:solidFill>
                <a:srgbClr val="0070C0"/>
              </a:solidFill>
            </a:endParaRPr>
          </a:p>
        </p:txBody>
      </p:sp>
      <p:sp>
        <p:nvSpPr>
          <p:cNvPr id="3" name="Platshållare för innehåll 2"/>
          <p:cNvSpPr>
            <a:spLocks noGrp="1"/>
          </p:cNvSpPr>
          <p:nvPr>
            <p:ph idx="1"/>
          </p:nvPr>
        </p:nvSpPr>
        <p:spPr>
          <a:xfrm>
            <a:off x="786723" y="919039"/>
            <a:ext cx="10443986" cy="5122253"/>
          </a:xfrm>
        </p:spPr>
        <p:txBody>
          <a:bodyPr/>
          <a:lstStyle/>
          <a:p>
            <a:pPr marL="0" indent="0">
              <a:buNone/>
            </a:pPr>
            <a:r>
              <a:rPr lang="sv-SE" dirty="0" smtClean="0"/>
              <a:t>						</a:t>
            </a:r>
            <a:r>
              <a:rPr lang="sv-SE" sz="2000" b="1" u="sng" dirty="0" smtClean="0"/>
              <a:t>Prognos</a:t>
            </a:r>
            <a:r>
              <a:rPr lang="sv-SE" sz="2000" b="1" dirty="0" smtClean="0"/>
              <a:t>			</a:t>
            </a:r>
            <a:r>
              <a:rPr lang="sv-SE" sz="2000" b="1" u="sng" dirty="0" smtClean="0">
                <a:solidFill>
                  <a:schemeClr val="bg1">
                    <a:lumMod val="75000"/>
                  </a:schemeClr>
                </a:solidFill>
              </a:rPr>
              <a:t>Budget</a:t>
            </a:r>
          </a:p>
          <a:p>
            <a:pPr marL="0" indent="0">
              <a:buNone/>
            </a:pPr>
            <a:r>
              <a:rPr lang="sv-SE" sz="2000" b="1" dirty="0" smtClean="0"/>
              <a:t>LKP	</a:t>
            </a:r>
            <a:r>
              <a:rPr lang="sv-SE" sz="2000" b="1" dirty="0" smtClean="0">
                <a:solidFill>
                  <a:schemeClr val="bg1">
                    <a:lumMod val="75000"/>
                  </a:schemeClr>
                </a:solidFill>
              </a:rPr>
              <a:t>			</a:t>
            </a:r>
            <a:r>
              <a:rPr lang="sv-SE" sz="2000" dirty="0">
                <a:solidFill>
                  <a:srgbClr val="FF0000"/>
                </a:solidFill>
              </a:rPr>
              <a:t> </a:t>
            </a:r>
            <a:r>
              <a:rPr lang="sv-SE" sz="2000" dirty="0" smtClean="0">
                <a:solidFill>
                  <a:srgbClr val="FF0000"/>
                </a:solidFill>
              </a:rPr>
              <a:t>		</a:t>
            </a:r>
            <a:r>
              <a:rPr lang="sv-SE" sz="2000" dirty="0" smtClean="0"/>
              <a:t>55,88%</a:t>
            </a:r>
            <a:r>
              <a:rPr lang="sv-SE" sz="2000" dirty="0" smtClean="0">
                <a:solidFill>
                  <a:srgbClr val="FF0000"/>
                </a:solidFill>
              </a:rPr>
              <a:t>			</a:t>
            </a:r>
            <a:r>
              <a:rPr lang="sv-SE" sz="2000" dirty="0" smtClean="0">
                <a:solidFill>
                  <a:schemeClr val="bg1">
                    <a:lumMod val="75000"/>
                  </a:schemeClr>
                </a:solidFill>
              </a:rPr>
              <a:t>55,88%</a:t>
            </a:r>
          </a:p>
          <a:p>
            <a:pPr marL="0" indent="0">
              <a:buNone/>
            </a:pPr>
            <a:r>
              <a:rPr lang="sv-SE" sz="2000" b="1" dirty="0" smtClean="0">
                <a:solidFill>
                  <a:schemeClr val="bg1">
                    <a:lumMod val="75000"/>
                  </a:schemeClr>
                </a:solidFill>
              </a:rPr>
              <a:t>	</a:t>
            </a:r>
          </a:p>
          <a:p>
            <a:pPr marL="0" indent="0">
              <a:buNone/>
            </a:pPr>
            <a:r>
              <a:rPr lang="sv-SE" sz="2000" b="1" dirty="0" smtClean="0"/>
              <a:t>Löneökning 191001- 200930		</a:t>
            </a:r>
            <a:r>
              <a:rPr lang="sv-SE" sz="2000" dirty="0" smtClean="0"/>
              <a:t>2,3%	</a:t>
            </a:r>
            <a:r>
              <a:rPr lang="sv-SE" sz="2000" b="1" dirty="0" smtClean="0"/>
              <a:t>			</a:t>
            </a:r>
            <a:r>
              <a:rPr lang="sv-SE" sz="2000" dirty="0">
                <a:solidFill>
                  <a:schemeClr val="bg1">
                    <a:lumMod val="75000"/>
                  </a:schemeClr>
                </a:solidFill>
              </a:rPr>
              <a:t>2,5%</a:t>
            </a:r>
          </a:p>
          <a:p>
            <a:pPr marL="0" indent="0">
              <a:spcBef>
                <a:spcPts val="0"/>
              </a:spcBef>
              <a:buNone/>
            </a:pPr>
            <a:r>
              <a:rPr lang="sv-SE" sz="1100" dirty="0" smtClean="0">
                <a:solidFill>
                  <a:srgbClr val="0070C0"/>
                </a:solidFill>
              </a:rPr>
              <a:t>Ingående månadslöner automatiskt uppräknade</a:t>
            </a:r>
          </a:p>
          <a:p>
            <a:pPr marL="0" indent="0">
              <a:spcBef>
                <a:spcPts val="0"/>
              </a:spcBef>
              <a:buNone/>
            </a:pPr>
            <a:endParaRPr lang="sv-SE" sz="1100" dirty="0" smtClean="0"/>
          </a:p>
          <a:p>
            <a:pPr marL="0" indent="0">
              <a:buNone/>
            </a:pPr>
            <a:r>
              <a:rPr lang="sv-SE" sz="2000" b="1" dirty="0" smtClean="0"/>
              <a:t>Löneökning 201001- 210930		</a:t>
            </a:r>
            <a:r>
              <a:rPr lang="sv-SE" sz="2000" dirty="0" smtClean="0"/>
              <a:t>2,5% </a:t>
            </a:r>
            <a:r>
              <a:rPr lang="sv-SE" sz="2000" dirty="0" smtClean="0">
                <a:solidFill>
                  <a:srgbClr val="FF0000"/>
                </a:solidFill>
              </a:rPr>
              <a:t>	</a:t>
            </a:r>
            <a:r>
              <a:rPr lang="sv-SE" sz="2000" b="1" dirty="0" smtClean="0"/>
              <a:t>			</a:t>
            </a:r>
            <a:r>
              <a:rPr lang="sv-SE" sz="2000" dirty="0" smtClean="0">
                <a:solidFill>
                  <a:schemeClr val="bg1">
                    <a:lumMod val="75000"/>
                  </a:schemeClr>
                </a:solidFill>
              </a:rPr>
              <a:t>2,5%</a:t>
            </a:r>
          </a:p>
          <a:p>
            <a:pPr marL="0" indent="0">
              <a:spcBef>
                <a:spcPts val="0"/>
              </a:spcBef>
              <a:buNone/>
            </a:pPr>
            <a:r>
              <a:rPr lang="sv-SE" sz="1100" dirty="0" smtClean="0">
                <a:solidFill>
                  <a:srgbClr val="0070C0"/>
                </a:solidFill>
              </a:rPr>
              <a:t>Automatisk uppräkning på månadslön</a:t>
            </a:r>
          </a:p>
          <a:p>
            <a:pPr marL="0" indent="0">
              <a:spcBef>
                <a:spcPts val="0"/>
              </a:spcBef>
              <a:buNone/>
            </a:pPr>
            <a:endParaRPr lang="sv-SE" sz="1100" dirty="0" smtClean="0">
              <a:solidFill>
                <a:srgbClr val="0070C0"/>
              </a:solidFill>
            </a:endParaRPr>
          </a:p>
          <a:p>
            <a:pPr marL="0" indent="0">
              <a:buNone/>
            </a:pPr>
            <a:r>
              <a:rPr lang="sv-SE" sz="2000" b="1" dirty="0" smtClean="0"/>
              <a:t>Kontorsprocent</a:t>
            </a:r>
            <a:r>
              <a:rPr lang="sv-SE" sz="2000" dirty="0" smtClean="0">
                <a:solidFill>
                  <a:schemeClr val="bg1">
                    <a:lumMod val="75000"/>
                  </a:schemeClr>
                </a:solidFill>
              </a:rPr>
              <a:t>				</a:t>
            </a:r>
            <a:r>
              <a:rPr lang="sv-SE" sz="2000" dirty="0" smtClean="0"/>
              <a:t>2020 års %-satser</a:t>
            </a:r>
            <a:r>
              <a:rPr lang="sv-SE" sz="2000" dirty="0" smtClean="0">
                <a:solidFill>
                  <a:schemeClr val="bg1">
                    <a:lumMod val="75000"/>
                  </a:schemeClr>
                </a:solidFill>
              </a:rPr>
              <a:t>	2019 års %-satser</a:t>
            </a:r>
          </a:p>
          <a:p>
            <a:pPr marL="0" indent="0">
              <a:buNone/>
            </a:pPr>
            <a:endParaRPr lang="sv-SE" sz="2000" dirty="0" smtClean="0">
              <a:solidFill>
                <a:schemeClr val="bg1">
                  <a:lumMod val="75000"/>
                </a:schemeClr>
              </a:solidFill>
            </a:endParaRPr>
          </a:p>
          <a:p>
            <a:pPr marL="0" indent="0">
              <a:buNone/>
            </a:pPr>
            <a:r>
              <a:rPr lang="sv-SE" sz="2000" b="1" dirty="0" smtClean="0"/>
              <a:t>OH-procent</a:t>
            </a:r>
            <a:r>
              <a:rPr lang="sv-SE" sz="2000" dirty="0" smtClean="0"/>
              <a:t> </a:t>
            </a:r>
            <a:r>
              <a:rPr lang="sv-SE" sz="1400" dirty="0" smtClean="0"/>
              <a:t>(</a:t>
            </a:r>
            <a:r>
              <a:rPr lang="sv-SE" sz="1400" dirty="0" err="1" smtClean="0"/>
              <a:t>lönebas</a:t>
            </a:r>
            <a:r>
              <a:rPr lang="sv-SE" sz="1400" dirty="0" smtClean="0"/>
              <a:t>)</a:t>
            </a:r>
            <a:r>
              <a:rPr lang="sv-SE" sz="2000" dirty="0" smtClean="0"/>
              <a:t>			2020 </a:t>
            </a:r>
            <a:r>
              <a:rPr lang="sv-SE" sz="1400" dirty="0" smtClean="0"/>
              <a:t>års snitt% 4 </a:t>
            </a:r>
            <a:r>
              <a:rPr lang="sv-SE" sz="1400" dirty="0" err="1" smtClean="0"/>
              <a:t>fg</a:t>
            </a:r>
            <a:r>
              <a:rPr lang="sv-SE" sz="1400" dirty="0" smtClean="0"/>
              <a:t> år</a:t>
            </a:r>
            <a:r>
              <a:rPr lang="sv-SE" sz="1400" dirty="0" smtClean="0">
                <a:solidFill>
                  <a:schemeClr val="bg1">
                    <a:lumMod val="75000"/>
                  </a:schemeClr>
                </a:solidFill>
              </a:rPr>
              <a:t>	</a:t>
            </a:r>
            <a:r>
              <a:rPr lang="sv-SE" sz="2000" dirty="0" smtClean="0">
                <a:solidFill>
                  <a:schemeClr val="bg1">
                    <a:lumMod val="75000"/>
                  </a:schemeClr>
                </a:solidFill>
              </a:rPr>
              <a:t>	2020 </a:t>
            </a:r>
            <a:r>
              <a:rPr lang="sv-SE" sz="1400" dirty="0" smtClean="0">
                <a:solidFill>
                  <a:schemeClr val="bg1">
                    <a:lumMod val="75000"/>
                  </a:schemeClr>
                </a:solidFill>
              </a:rPr>
              <a:t>års snitt% 4 </a:t>
            </a:r>
            <a:r>
              <a:rPr lang="sv-SE" sz="1400" dirty="0" err="1" smtClean="0">
                <a:solidFill>
                  <a:schemeClr val="bg1">
                    <a:lumMod val="75000"/>
                  </a:schemeClr>
                </a:solidFill>
              </a:rPr>
              <a:t>fg</a:t>
            </a:r>
            <a:r>
              <a:rPr lang="sv-SE" sz="1400" dirty="0" smtClean="0">
                <a:solidFill>
                  <a:schemeClr val="bg1">
                    <a:lumMod val="75000"/>
                  </a:schemeClr>
                </a:solidFill>
              </a:rPr>
              <a:t> år</a:t>
            </a:r>
          </a:p>
          <a:p>
            <a:pPr marL="0" indent="0">
              <a:buNone/>
            </a:pPr>
            <a:endParaRPr lang="sv-SE" sz="2000" dirty="0">
              <a:solidFill>
                <a:schemeClr val="bg1">
                  <a:lumMod val="75000"/>
                </a:schemeClr>
              </a:solidFill>
            </a:endParaRPr>
          </a:p>
          <a:p>
            <a:pPr marL="0" indent="0">
              <a:buNone/>
            </a:pPr>
            <a:r>
              <a:rPr lang="sv-SE" sz="2000" b="1" dirty="0" smtClean="0"/>
              <a:t>Fördelningstrigger, </a:t>
            </a:r>
            <a:r>
              <a:rPr lang="sv-SE" sz="1400" dirty="0" smtClean="0"/>
              <a:t>% till 100/200</a:t>
            </a:r>
            <a:r>
              <a:rPr lang="sv-SE" sz="2000" dirty="0" smtClean="0"/>
              <a:t>	slutliga budgetvärden</a:t>
            </a:r>
            <a:r>
              <a:rPr lang="sv-SE" sz="2000" dirty="0" smtClean="0">
                <a:solidFill>
                  <a:schemeClr val="bg1">
                    <a:lumMod val="75000"/>
                  </a:schemeClr>
                </a:solidFill>
              </a:rPr>
              <a:t>	slutliga budgetvärden</a:t>
            </a:r>
            <a:endParaRPr lang="sv-SE" sz="2000" dirty="0">
              <a:solidFill>
                <a:schemeClr val="bg1">
                  <a:lumMod val="75000"/>
                </a:schemeClr>
              </a:solidFill>
            </a:endParaRPr>
          </a:p>
          <a:p>
            <a:pPr marL="0" indent="0">
              <a:buNone/>
            </a:pPr>
            <a:r>
              <a:rPr lang="sv-SE" sz="2000" b="1" dirty="0" smtClean="0">
                <a:solidFill>
                  <a:schemeClr val="bg1">
                    <a:lumMod val="75000"/>
                  </a:schemeClr>
                </a:solidFill>
              </a:rPr>
              <a:t>		</a:t>
            </a:r>
            <a:endParaRPr lang="sv-SE" sz="2000" b="1" dirty="0">
              <a:solidFill>
                <a:schemeClr val="bg1">
                  <a:lumMod val="75000"/>
                </a:schemeClr>
              </a:solidFill>
            </a:endParaRPr>
          </a:p>
        </p:txBody>
      </p:sp>
    </p:spTree>
    <p:extLst>
      <p:ext uri="{BB962C8B-B14F-4D97-AF65-F5344CB8AC3E}">
        <p14:creationId xmlns:p14="http://schemas.microsoft.com/office/powerpoint/2010/main" val="3055276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991545" y="764704"/>
            <a:ext cx="7372351" cy="691200"/>
          </a:xfrm>
        </p:spPr>
        <p:txBody>
          <a:bodyPr/>
          <a:lstStyle/>
          <a:p>
            <a:r>
              <a:rPr lang="sv-SE" sz="2800" dirty="0" smtClean="0"/>
              <a:t>Prognos Hypergene</a:t>
            </a:r>
            <a:endParaRPr lang="sv-SE" sz="2800" dirty="0"/>
          </a:p>
        </p:txBody>
      </p:sp>
      <p:sp>
        <p:nvSpPr>
          <p:cNvPr id="5" name="Rektangel med rundade hörn 4"/>
          <p:cNvSpPr/>
          <p:nvPr/>
        </p:nvSpPr>
        <p:spPr>
          <a:xfrm>
            <a:off x="1877479" y="1628800"/>
            <a:ext cx="1368152" cy="26642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Beslutad</a:t>
            </a:r>
          </a:p>
          <a:p>
            <a:pPr algn="ctr"/>
            <a:r>
              <a:rPr lang="sv-SE" b="1" dirty="0">
                <a:solidFill>
                  <a:schemeClr val="tx1"/>
                </a:solidFill>
              </a:rPr>
              <a:t>Budget </a:t>
            </a:r>
            <a:r>
              <a:rPr lang="sv-SE" b="1" dirty="0" smtClean="0">
                <a:solidFill>
                  <a:schemeClr val="tx1"/>
                </a:solidFill>
              </a:rPr>
              <a:t>2020</a:t>
            </a:r>
            <a:endParaRPr lang="sv-SE" b="1" dirty="0">
              <a:solidFill>
                <a:schemeClr val="tx1"/>
              </a:solidFill>
            </a:endParaRPr>
          </a:p>
        </p:txBody>
      </p:sp>
      <p:sp>
        <p:nvSpPr>
          <p:cNvPr id="6" name="Högerpil 5"/>
          <p:cNvSpPr/>
          <p:nvPr/>
        </p:nvSpPr>
        <p:spPr>
          <a:xfrm>
            <a:off x="3350200" y="1340768"/>
            <a:ext cx="4652754" cy="247314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n w="0"/>
                <a:solidFill>
                  <a:schemeClr val="tx1"/>
                </a:solidFill>
                <a:effectLst>
                  <a:outerShdw blurRad="38100" dist="19050" dir="2700000" algn="tl" rotWithShape="0">
                    <a:schemeClr val="dk1">
                      <a:alpha val="40000"/>
                    </a:schemeClr>
                  </a:outerShdw>
                </a:effectLst>
              </a:rPr>
              <a:t>Månadslön uppräknad </a:t>
            </a:r>
            <a:r>
              <a:rPr lang="sv-SE" dirty="0" smtClean="0">
                <a:ln w="0"/>
                <a:solidFill>
                  <a:srgbClr val="CC0000"/>
                </a:solidFill>
                <a:effectLst>
                  <a:outerShdw blurRad="38100" dist="19050" dir="2700000" algn="tl" rotWithShape="0">
                    <a:schemeClr val="dk1">
                      <a:alpha val="40000"/>
                    </a:schemeClr>
                  </a:outerShdw>
                </a:effectLst>
              </a:rPr>
              <a:t>2,3%</a:t>
            </a:r>
          </a:p>
          <a:p>
            <a:pPr algn="ctr"/>
            <a:endParaRPr lang="sv-SE" sz="900" dirty="0">
              <a:ln w="0"/>
              <a:solidFill>
                <a:schemeClr val="tx1"/>
              </a:solidFill>
              <a:effectLst>
                <a:outerShdw blurRad="38100" dist="19050" dir="2700000" algn="tl" rotWithShape="0">
                  <a:schemeClr val="dk1">
                    <a:alpha val="40000"/>
                  </a:schemeClr>
                </a:outerShdw>
              </a:effectLst>
            </a:endParaRPr>
          </a:p>
          <a:p>
            <a:pPr algn="ctr"/>
            <a:r>
              <a:rPr lang="sv-SE" dirty="0">
                <a:ln w="0"/>
                <a:solidFill>
                  <a:schemeClr val="tx1"/>
                </a:solidFill>
                <a:effectLst>
                  <a:outerShdw blurRad="38100" dist="19050" dir="2700000" algn="tl" rotWithShape="0">
                    <a:schemeClr val="dk1">
                      <a:alpha val="40000"/>
                    </a:schemeClr>
                  </a:outerShdw>
                </a:effectLst>
              </a:rPr>
              <a:t>I o K periodiserade per </a:t>
            </a:r>
            <a:r>
              <a:rPr lang="sv-SE" dirty="0" smtClean="0">
                <a:ln w="0"/>
                <a:solidFill>
                  <a:schemeClr val="tx1"/>
                </a:solidFill>
                <a:effectLst>
                  <a:outerShdw blurRad="38100" dist="19050" dir="2700000" algn="tl" rotWithShape="0">
                    <a:schemeClr val="dk1">
                      <a:alpha val="40000"/>
                    </a:schemeClr>
                  </a:outerShdw>
                </a:effectLst>
              </a:rPr>
              <a:t>mån. kv. </a:t>
            </a:r>
            <a:r>
              <a:rPr lang="sv-SE" dirty="0">
                <a:ln w="0"/>
                <a:solidFill>
                  <a:schemeClr val="tx1"/>
                </a:solidFill>
                <a:effectLst>
                  <a:outerShdw blurRad="38100" dist="19050" dir="2700000" algn="tl" rotWithShape="0">
                    <a:schemeClr val="dk1">
                      <a:alpha val="40000"/>
                    </a:schemeClr>
                  </a:outerShdw>
                </a:effectLst>
              </a:rPr>
              <a:t>etc.</a:t>
            </a:r>
          </a:p>
        </p:txBody>
      </p:sp>
      <p:sp>
        <p:nvSpPr>
          <p:cNvPr id="7" name="Rektangel med rundade hörn 6"/>
          <p:cNvSpPr/>
          <p:nvPr/>
        </p:nvSpPr>
        <p:spPr>
          <a:xfrm>
            <a:off x="8107523" y="1455904"/>
            <a:ext cx="1755727" cy="492542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200" b="1" dirty="0">
                <a:solidFill>
                  <a:schemeClr val="tx1"/>
                </a:solidFill>
              </a:rPr>
              <a:t>Startvärde prognos </a:t>
            </a:r>
            <a:r>
              <a:rPr lang="sv-SE" sz="2200" b="1" dirty="0" smtClean="0">
                <a:solidFill>
                  <a:schemeClr val="tx1"/>
                </a:solidFill>
              </a:rPr>
              <a:t>2020</a:t>
            </a:r>
            <a:endParaRPr lang="sv-SE" sz="2200" b="1" dirty="0">
              <a:solidFill>
                <a:schemeClr val="tx1"/>
              </a:solidFill>
            </a:endParaRPr>
          </a:p>
        </p:txBody>
      </p:sp>
      <p:pic>
        <p:nvPicPr>
          <p:cNvPr id="2" name="Bildobjekt 1"/>
          <p:cNvPicPr>
            <a:picLocks noChangeAspect="1"/>
          </p:cNvPicPr>
          <p:nvPr/>
        </p:nvPicPr>
        <p:blipFill>
          <a:blip r:embed="rId2"/>
          <a:stretch>
            <a:fillRect/>
          </a:stretch>
        </p:blipFill>
        <p:spPr>
          <a:xfrm>
            <a:off x="2207569" y="4575404"/>
            <a:ext cx="1092367" cy="1535063"/>
          </a:xfrm>
          <a:prstGeom prst="rect">
            <a:avLst/>
          </a:prstGeom>
        </p:spPr>
      </p:pic>
      <p:sp>
        <p:nvSpPr>
          <p:cNvPr id="3" name="Högerpil 2"/>
          <p:cNvSpPr/>
          <p:nvPr/>
        </p:nvSpPr>
        <p:spPr>
          <a:xfrm>
            <a:off x="3434197" y="4293096"/>
            <a:ext cx="4377748" cy="2232248"/>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ln w="0"/>
                <a:solidFill>
                  <a:srgbClr val="CC0000"/>
                </a:solidFill>
                <a:effectLst>
                  <a:outerShdw blurRad="38100" dist="19050" dir="2700000" algn="tl" rotWithShape="0">
                    <a:schemeClr val="dk1">
                      <a:alpha val="40000"/>
                    </a:schemeClr>
                  </a:outerShdw>
                </a:effectLst>
              </a:rPr>
              <a:t>Nyanställdas månadslön </a:t>
            </a:r>
            <a:r>
              <a:rPr lang="sv-SE" dirty="0" err="1" smtClean="0">
                <a:ln w="0"/>
                <a:solidFill>
                  <a:srgbClr val="CC0000"/>
                </a:solidFill>
                <a:effectLst>
                  <a:outerShdw blurRad="38100" dist="19050" dir="2700000" algn="tl" rotWithShape="0">
                    <a:schemeClr val="dk1">
                      <a:alpha val="40000"/>
                    </a:schemeClr>
                  </a:outerShdw>
                </a:effectLst>
              </a:rPr>
              <a:t>regas</a:t>
            </a:r>
            <a:r>
              <a:rPr lang="sv-SE" dirty="0" smtClean="0">
                <a:ln w="0"/>
                <a:solidFill>
                  <a:srgbClr val="CC0000"/>
                </a:solidFill>
                <a:effectLst>
                  <a:outerShdw blurRad="38100" dist="19050" dir="2700000" algn="tl" rotWithShape="0">
                    <a:schemeClr val="dk1">
                      <a:alpha val="40000"/>
                    </a:schemeClr>
                  </a:outerShdw>
                </a:effectLst>
              </a:rPr>
              <a:t> 2020 </a:t>
            </a:r>
            <a:r>
              <a:rPr lang="sv-SE" dirty="0">
                <a:ln w="0"/>
                <a:solidFill>
                  <a:srgbClr val="CC0000"/>
                </a:solidFill>
                <a:effectLst>
                  <a:outerShdw blurRad="38100" dist="19050" dir="2700000" algn="tl" rotWithShape="0">
                    <a:schemeClr val="dk1">
                      <a:alpha val="40000"/>
                    </a:schemeClr>
                  </a:outerShdw>
                </a:effectLst>
              </a:rPr>
              <a:t>års lönenivå</a:t>
            </a:r>
          </a:p>
          <a:p>
            <a:pPr algn="ctr"/>
            <a:endParaRPr lang="sv-SE" dirty="0">
              <a:ln w="0"/>
              <a:solidFill>
                <a:schemeClr val="tx1"/>
              </a:solidFill>
              <a:effectLst>
                <a:outerShdw blurRad="38100" dist="19050" dir="2700000" algn="tl" rotWithShape="0">
                  <a:schemeClr val="dk1">
                    <a:alpha val="40000"/>
                  </a:schemeClr>
                </a:outerShdw>
              </a:effectLst>
            </a:endParaRPr>
          </a:p>
          <a:p>
            <a:pPr algn="ctr"/>
            <a:r>
              <a:rPr lang="sv-SE" dirty="0">
                <a:ln w="0"/>
                <a:solidFill>
                  <a:schemeClr val="tx1"/>
                </a:solidFill>
                <a:effectLst>
                  <a:outerShdw blurRad="38100" dist="19050" dir="2700000" algn="tl" rotWithShape="0">
                    <a:schemeClr val="dk1">
                      <a:alpha val="40000"/>
                    </a:schemeClr>
                  </a:outerShdw>
                </a:effectLst>
              </a:rPr>
              <a:t>I o K </a:t>
            </a:r>
            <a:r>
              <a:rPr lang="sv-SE" dirty="0" err="1">
                <a:ln w="0"/>
                <a:solidFill>
                  <a:schemeClr val="tx1"/>
                </a:solidFill>
                <a:effectLst>
                  <a:outerShdw blurRad="38100" dist="19050" dir="2700000" algn="tl" rotWithShape="0">
                    <a:schemeClr val="dk1">
                      <a:alpha val="40000"/>
                    </a:schemeClr>
                  </a:outerShdw>
                </a:effectLst>
              </a:rPr>
              <a:t>regas</a:t>
            </a:r>
            <a:r>
              <a:rPr lang="sv-SE" dirty="0">
                <a:ln w="0"/>
                <a:solidFill>
                  <a:schemeClr val="tx1"/>
                </a:solidFill>
                <a:effectLst>
                  <a:outerShdw blurRad="38100" dist="19050" dir="2700000" algn="tl" rotWithShape="0">
                    <a:schemeClr val="dk1">
                      <a:alpha val="40000"/>
                    </a:schemeClr>
                  </a:outerShdw>
                </a:effectLst>
              </a:rPr>
              <a:t> per månad, kvartal </a:t>
            </a:r>
            <a:r>
              <a:rPr lang="sv-SE" dirty="0" err="1">
                <a:ln w="0"/>
                <a:solidFill>
                  <a:schemeClr val="tx1"/>
                </a:solidFill>
                <a:effectLst>
                  <a:outerShdw blurRad="38100" dist="19050" dir="2700000" algn="tl" rotWithShape="0">
                    <a:schemeClr val="dk1">
                      <a:alpha val="40000"/>
                    </a:schemeClr>
                  </a:outerShdw>
                </a:effectLst>
              </a:rPr>
              <a:t>etc</a:t>
            </a:r>
            <a:endParaRPr lang="sv-SE" dirty="0">
              <a:ln w="0"/>
              <a:solidFill>
                <a:schemeClr val="tx1"/>
              </a:solidFill>
              <a:effectLst>
                <a:outerShdw blurRad="38100" dist="19050" dir="2700000" algn="tl" rotWithShape="0">
                  <a:schemeClr val="dk1">
                    <a:alpha val="40000"/>
                  </a:schemeClr>
                </a:outerShdw>
              </a:effectLst>
            </a:endParaRPr>
          </a:p>
        </p:txBody>
      </p:sp>
      <p:pic>
        <p:nvPicPr>
          <p:cNvPr id="8" name="Bildobjekt 7"/>
          <p:cNvPicPr>
            <a:picLocks noChangeAspect="1"/>
          </p:cNvPicPr>
          <p:nvPr/>
        </p:nvPicPr>
        <p:blipFill>
          <a:blip r:embed="rId3"/>
          <a:stretch>
            <a:fillRect/>
          </a:stretch>
        </p:blipFill>
        <p:spPr>
          <a:xfrm>
            <a:off x="2147185" y="3427252"/>
            <a:ext cx="738779" cy="579559"/>
          </a:xfrm>
          <a:prstGeom prst="rect">
            <a:avLst/>
          </a:prstGeom>
        </p:spPr>
      </p:pic>
    </p:spTree>
    <p:extLst>
      <p:ext uri="{BB962C8B-B14F-4D97-AF65-F5344CB8AC3E}">
        <p14:creationId xmlns:p14="http://schemas.microsoft.com/office/powerpoint/2010/main" val="161676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991545" y="764704"/>
            <a:ext cx="7372351" cy="691200"/>
          </a:xfrm>
        </p:spPr>
        <p:txBody>
          <a:bodyPr/>
          <a:lstStyle/>
          <a:p>
            <a:r>
              <a:rPr lang="sv-SE" sz="2800" dirty="0" smtClean="0"/>
              <a:t>Prognos Hypergene</a:t>
            </a:r>
            <a:endParaRPr lang="sv-SE" sz="2800" dirty="0"/>
          </a:p>
        </p:txBody>
      </p:sp>
      <p:sp>
        <p:nvSpPr>
          <p:cNvPr id="5" name="Rektangel med rundade hörn 4"/>
          <p:cNvSpPr/>
          <p:nvPr/>
        </p:nvSpPr>
        <p:spPr>
          <a:xfrm>
            <a:off x="1847528" y="1628800"/>
            <a:ext cx="1368152" cy="2664296"/>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bg1">
                    <a:lumMod val="75000"/>
                  </a:schemeClr>
                </a:solidFill>
              </a:rPr>
              <a:t>Beslutad</a:t>
            </a:r>
          </a:p>
          <a:p>
            <a:pPr algn="ctr"/>
            <a:r>
              <a:rPr lang="sv-SE" b="1" dirty="0">
                <a:solidFill>
                  <a:schemeClr val="bg1">
                    <a:lumMod val="75000"/>
                  </a:schemeClr>
                </a:solidFill>
              </a:rPr>
              <a:t>Budget </a:t>
            </a:r>
            <a:r>
              <a:rPr lang="sv-SE" b="1" dirty="0" smtClean="0">
                <a:solidFill>
                  <a:schemeClr val="bg1">
                    <a:lumMod val="75000"/>
                  </a:schemeClr>
                </a:solidFill>
              </a:rPr>
              <a:t>2020</a:t>
            </a:r>
            <a:endParaRPr lang="sv-SE" b="1" dirty="0">
              <a:solidFill>
                <a:schemeClr val="bg1">
                  <a:lumMod val="75000"/>
                </a:schemeClr>
              </a:solidFill>
            </a:endParaRPr>
          </a:p>
        </p:txBody>
      </p:sp>
      <p:sp>
        <p:nvSpPr>
          <p:cNvPr id="6" name="Högerpil 5"/>
          <p:cNvSpPr/>
          <p:nvPr/>
        </p:nvSpPr>
        <p:spPr>
          <a:xfrm>
            <a:off x="3350200" y="1340768"/>
            <a:ext cx="4411481" cy="2376264"/>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n w="0"/>
                <a:solidFill>
                  <a:schemeClr val="bg1">
                    <a:lumMod val="75000"/>
                  </a:schemeClr>
                </a:solidFill>
                <a:effectLst>
                  <a:outerShdw blurRad="38100" dist="19050" dir="2700000" algn="tl" rotWithShape="0">
                    <a:schemeClr val="dk1">
                      <a:alpha val="40000"/>
                    </a:schemeClr>
                  </a:outerShdw>
                </a:effectLst>
              </a:rPr>
              <a:t>Månadslön uppräknad </a:t>
            </a:r>
            <a:r>
              <a:rPr lang="sv-SE" dirty="0" smtClean="0">
                <a:ln w="0"/>
                <a:solidFill>
                  <a:srgbClr val="CC3300"/>
                </a:solidFill>
                <a:effectLst>
                  <a:outerShdw blurRad="38100" dist="19050" dir="2700000" algn="tl" rotWithShape="0">
                    <a:schemeClr val="dk1">
                      <a:alpha val="40000"/>
                    </a:schemeClr>
                  </a:outerShdw>
                </a:effectLst>
              </a:rPr>
              <a:t>2,3%</a:t>
            </a:r>
            <a:endParaRPr lang="sv-SE" dirty="0">
              <a:ln w="0"/>
              <a:solidFill>
                <a:srgbClr val="CC3300"/>
              </a:solidFill>
              <a:effectLst>
                <a:outerShdw blurRad="38100" dist="19050" dir="2700000" algn="tl" rotWithShape="0">
                  <a:schemeClr val="dk1">
                    <a:alpha val="40000"/>
                  </a:schemeClr>
                </a:outerShdw>
              </a:effectLst>
            </a:endParaRPr>
          </a:p>
          <a:p>
            <a:pPr algn="ctr"/>
            <a:endParaRPr lang="sv-SE" sz="900" dirty="0">
              <a:ln w="0"/>
              <a:solidFill>
                <a:schemeClr val="bg1">
                  <a:lumMod val="75000"/>
                </a:schemeClr>
              </a:solidFill>
              <a:effectLst>
                <a:outerShdw blurRad="38100" dist="19050" dir="2700000" algn="tl" rotWithShape="0">
                  <a:schemeClr val="dk1">
                    <a:alpha val="40000"/>
                  </a:schemeClr>
                </a:outerShdw>
              </a:effectLst>
            </a:endParaRPr>
          </a:p>
          <a:p>
            <a:pPr algn="ctr"/>
            <a:r>
              <a:rPr lang="sv-SE" dirty="0">
                <a:ln w="0"/>
                <a:solidFill>
                  <a:schemeClr val="bg1">
                    <a:lumMod val="75000"/>
                  </a:schemeClr>
                </a:solidFill>
                <a:effectLst>
                  <a:outerShdw blurRad="38100" dist="19050" dir="2700000" algn="tl" rotWithShape="0">
                    <a:schemeClr val="dk1">
                      <a:alpha val="40000"/>
                    </a:schemeClr>
                  </a:outerShdw>
                </a:effectLst>
              </a:rPr>
              <a:t>I o K periodiserade per mån, </a:t>
            </a:r>
            <a:r>
              <a:rPr lang="sv-SE" dirty="0" err="1">
                <a:ln w="0"/>
                <a:solidFill>
                  <a:schemeClr val="bg1">
                    <a:lumMod val="75000"/>
                  </a:schemeClr>
                </a:solidFill>
                <a:effectLst>
                  <a:outerShdw blurRad="38100" dist="19050" dir="2700000" algn="tl" rotWithShape="0">
                    <a:schemeClr val="dk1">
                      <a:alpha val="40000"/>
                    </a:schemeClr>
                  </a:outerShdw>
                </a:effectLst>
              </a:rPr>
              <a:t>kv</a:t>
            </a:r>
            <a:r>
              <a:rPr lang="sv-SE" dirty="0">
                <a:ln w="0"/>
                <a:solidFill>
                  <a:schemeClr val="bg1">
                    <a:lumMod val="75000"/>
                  </a:schemeClr>
                </a:solidFill>
                <a:effectLst>
                  <a:outerShdw blurRad="38100" dist="19050" dir="2700000" algn="tl" rotWithShape="0">
                    <a:schemeClr val="dk1">
                      <a:alpha val="40000"/>
                    </a:schemeClr>
                  </a:outerShdw>
                </a:effectLst>
              </a:rPr>
              <a:t> etc</a:t>
            </a:r>
            <a:r>
              <a:rPr lang="sv-SE" dirty="0">
                <a:ln w="0"/>
                <a:solidFill>
                  <a:schemeClr val="tx1"/>
                </a:solidFill>
                <a:effectLst>
                  <a:outerShdw blurRad="38100" dist="19050" dir="2700000" algn="tl" rotWithShape="0">
                    <a:schemeClr val="dk1">
                      <a:alpha val="40000"/>
                    </a:schemeClr>
                  </a:outerShdw>
                </a:effectLst>
              </a:rPr>
              <a:t>.</a:t>
            </a:r>
          </a:p>
        </p:txBody>
      </p:sp>
      <p:sp>
        <p:nvSpPr>
          <p:cNvPr id="7" name="Rektangel med rundade hörn 6"/>
          <p:cNvSpPr/>
          <p:nvPr/>
        </p:nvSpPr>
        <p:spPr>
          <a:xfrm>
            <a:off x="7761681" y="1455904"/>
            <a:ext cx="2448272" cy="492542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solidFill>
                  <a:schemeClr val="tx1">
                    <a:lumMod val="85000"/>
                    <a:lumOff val="15000"/>
                  </a:schemeClr>
                </a:solidFill>
              </a:rPr>
              <a:t>Prognos</a:t>
            </a:r>
          </a:p>
          <a:p>
            <a:pPr algn="ctr"/>
            <a:endParaRPr lang="sv-SE" b="1" dirty="0">
              <a:solidFill>
                <a:schemeClr val="tx1">
                  <a:lumMod val="85000"/>
                  <a:lumOff val="15000"/>
                </a:schemeClr>
              </a:solidFill>
            </a:endParaRPr>
          </a:p>
          <a:p>
            <a:pPr algn="ctr"/>
            <a:r>
              <a:rPr lang="sv-SE" b="1" dirty="0">
                <a:solidFill>
                  <a:schemeClr val="tx1">
                    <a:lumMod val="85000"/>
                    <a:lumOff val="15000"/>
                  </a:schemeClr>
                </a:solidFill>
              </a:rPr>
              <a:t>Uppräkning </a:t>
            </a:r>
            <a:r>
              <a:rPr lang="sv-SE" b="1" dirty="0" smtClean="0">
                <a:solidFill>
                  <a:schemeClr val="tx1">
                    <a:lumMod val="85000"/>
                    <a:lumOff val="15000"/>
                  </a:schemeClr>
                </a:solidFill>
              </a:rPr>
              <a:t>månadslön </a:t>
            </a:r>
            <a:r>
              <a:rPr lang="sv-SE" b="1" dirty="0" smtClean="0">
                <a:solidFill>
                  <a:srgbClr val="CC0000"/>
                </a:solidFill>
              </a:rPr>
              <a:t>2,5%</a:t>
            </a:r>
            <a:endParaRPr lang="sv-SE" b="1" dirty="0">
              <a:solidFill>
                <a:srgbClr val="CC0000"/>
              </a:solidFill>
            </a:endParaRPr>
          </a:p>
          <a:p>
            <a:pPr algn="ctr"/>
            <a:r>
              <a:rPr lang="sv-SE" b="1" dirty="0">
                <a:solidFill>
                  <a:schemeClr val="tx1">
                    <a:lumMod val="85000"/>
                    <a:lumOff val="15000"/>
                  </a:schemeClr>
                </a:solidFill>
              </a:rPr>
              <a:t>okt, nov, dec</a:t>
            </a:r>
          </a:p>
          <a:p>
            <a:pPr algn="ctr"/>
            <a:endParaRPr lang="sv-SE" b="1" dirty="0">
              <a:solidFill>
                <a:schemeClr val="tx1">
                  <a:lumMod val="85000"/>
                  <a:lumOff val="15000"/>
                </a:schemeClr>
              </a:solidFill>
            </a:endParaRPr>
          </a:p>
          <a:p>
            <a:pPr algn="ctr"/>
            <a:r>
              <a:rPr lang="sv-SE" b="1" dirty="0">
                <a:solidFill>
                  <a:schemeClr val="tx1">
                    <a:lumMod val="85000"/>
                    <a:lumOff val="15000"/>
                  </a:schemeClr>
                </a:solidFill>
              </a:rPr>
              <a:t>LKP </a:t>
            </a:r>
            <a:r>
              <a:rPr lang="sv-SE" b="1" dirty="0" smtClean="0">
                <a:solidFill>
                  <a:srgbClr val="CC0000"/>
                </a:solidFill>
              </a:rPr>
              <a:t>55,88%</a:t>
            </a:r>
            <a:endParaRPr lang="sv-SE" b="1" dirty="0">
              <a:solidFill>
                <a:srgbClr val="CC0000"/>
              </a:solidFill>
            </a:endParaRPr>
          </a:p>
          <a:p>
            <a:pPr algn="ctr"/>
            <a:endParaRPr lang="sv-SE" b="1" dirty="0">
              <a:solidFill>
                <a:schemeClr val="tx1">
                  <a:lumMod val="85000"/>
                  <a:lumOff val="15000"/>
                </a:schemeClr>
              </a:solidFill>
            </a:endParaRPr>
          </a:p>
          <a:p>
            <a:pPr algn="ctr"/>
            <a:r>
              <a:rPr lang="sv-SE" sz="1600" b="1" dirty="0">
                <a:solidFill>
                  <a:srgbClr val="CC0000"/>
                </a:solidFill>
              </a:rPr>
              <a:t>Beslutad Kontorsprocent </a:t>
            </a:r>
            <a:r>
              <a:rPr lang="sv-SE" sz="1600" b="1" dirty="0" smtClean="0">
                <a:solidFill>
                  <a:srgbClr val="CC0000"/>
                </a:solidFill>
              </a:rPr>
              <a:t>2020</a:t>
            </a:r>
            <a:endParaRPr lang="sv-SE" sz="1600" b="1" dirty="0">
              <a:solidFill>
                <a:srgbClr val="CC0000"/>
              </a:solidFill>
            </a:endParaRPr>
          </a:p>
          <a:p>
            <a:pPr algn="ctr"/>
            <a:endParaRPr lang="sv-SE" b="1" dirty="0">
              <a:solidFill>
                <a:schemeClr val="tx1">
                  <a:lumMod val="85000"/>
                  <a:lumOff val="15000"/>
                </a:schemeClr>
              </a:solidFill>
            </a:endParaRPr>
          </a:p>
          <a:p>
            <a:pPr algn="ctr"/>
            <a:r>
              <a:rPr lang="sv-SE" b="1" dirty="0">
                <a:solidFill>
                  <a:schemeClr val="tx1">
                    <a:lumMod val="85000"/>
                    <a:lumOff val="15000"/>
                  </a:schemeClr>
                </a:solidFill>
              </a:rPr>
              <a:t>OH% enl. budget</a:t>
            </a:r>
          </a:p>
          <a:p>
            <a:pPr algn="ctr"/>
            <a:endParaRPr lang="sv-SE" b="1" dirty="0">
              <a:solidFill>
                <a:schemeClr val="tx1">
                  <a:lumMod val="85000"/>
                  <a:lumOff val="15000"/>
                </a:schemeClr>
              </a:solidFill>
            </a:endParaRPr>
          </a:p>
          <a:p>
            <a:pPr algn="ctr"/>
            <a:r>
              <a:rPr lang="sv-SE" b="1" dirty="0">
                <a:solidFill>
                  <a:schemeClr val="tx1">
                    <a:lumMod val="85000"/>
                    <a:lumOff val="15000"/>
                  </a:schemeClr>
                </a:solidFill>
              </a:rPr>
              <a:t>Lokalkost/avd. </a:t>
            </a:r>
            <a:r>
              <a:rPr lang="sv-SE" b="1" dirty="0" smtClean="0">
                <a:solidFill>
                  <a:schemeClr val="tx1">
                    <a:lumMod val="85000"/>
                    <a:lumOff val="15000"/>
                  </a:schemeClr>
                </a:solidFill>
              </a:rPr>
              <a:t>enl. </a:t>
            </a:r>
            <a:r>
              <a:rPr lang="sv-SE" b="1" dirty="0">
                <a:solidFill>
                  <a:schemeClr val="tx1">
                    <a:lumMod val="85000"/>
                    <a:lumOff val="15000"/>
                  </a:schemeClr>
                </a:solidFill>
              </a:rPr>
              <a:t>budget</a:t>
            </a:r>
          </a:p>
          <a:p>
            <a:pPr algn="ctr"/>
            <a:r>
              <a:rPr lang="sv-SE" b="1" dirty="0">
                <a:solidFill>
                  <a:schemeClr val="tx1"/>
                </a:solidFill>
              </a:rPr>
              <a:t> </a:t>
            </a:r>
          </a:p>
        </p:txBody>
      </p:sp>
      <p:pic>
        <p:nvPicPr>
          <p:cNvPr id="2" name="Bildobjekt 1"/>
          <p:cNvPicPr>
            <a:picLocks noChangeAspect="1"/>
          </p:cNvPicPr>
          <p:nvPr/>
        </p:nvPicPr>
        <p:blipFill>
          <a:blip r:embed="rId2"/>
          <a:stretch>
            <a:fillRect/>
          </a:stretch>
        </p:blipFill>
        <p:spPr>
          <a:xfrm>
            <a:off x="2207569" y="4575404"/>
            <a:ext cx="1092367" cy="1535063"/>
          </a:xfrm>
          <a:prstGeom prst="rect">
            <a:avLst/>
          </a:prstGeom>
        </p:spPr>
      </p:pic>
      <p:sp>
        <p:nvSpPr>
          <p:cNvPr id="3" name="Högerpil 2"/>
          <p:cNvSpPr/>
          <p:nvPr/>
        </p:nvSpPr>
        <p:spPr>
          <a:xfrm>
            <a:off x="3434197" y="4365103"/>
            <a:ext cx="4320480" cy="1955663"/>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n w="0"/>
                <a:solidFill>
                  <a:schemeClr val="bg1">
                    <a:lumMod val="75000"/>
                  </a:schemeClr>
                </a:solidFill>
                <a:effectLst>
                  <a:outerShdw blurRad="38100" dist="19050" dir="2700000" algn="tl" rotWithShape="0">
                    <a:schemeClr val="dk1">
                      <a:alpha val="40000"/>
                    </a:schemeClr>
                  </a:outerShdw>
                </a:effectLst>
              </a:rPr>
              <a:t>Månadslön </a:t>
            </a:r>
            <a:r>
              <a:rPr lang="sv-SE" dirty="0" err="1" smtClean="0">
                <a:ln w="0"/>
                <a:solidFill>
                  <a:schemeClr val="bg1">
                    <a:lumMod val="75000"/>
                  </a:schemeClr>
                </a:solidFill>
                <a:effectLst>
                  <a:outerShdw blurRad="38100" dist="19050" dir="2700000" algn="tl" rotWithShape="0">
                    <a:schemeClr val="dk1">
                      <a:alpha val="40000"/>
                    </a:schemeClr>
                  </a:outerShdw>
                </a:effectLst>
              </a:rPr>
              <a:t>regas</a:t>
            </a:r>
            <a:r>
              <a:rPr lang="sv-SE" dirty="0" smtClean="0">
                <a:ln w="0"/>
                <a:solidFill>
                  <a:schemeClr val="bg1">
                    <a:lumMod val="75000"/>
                  </a:schemeClr>
                </a:solidFill>
                <a:effectLst>
                  <a:outerShdw blurRad="38100" dist="19050" dir="2700000" algn="tl" rotWithShape="0">
                    <a:schemeClr val="dk1">
                      <a:alpha val="40000"/>
                    </a:schemeClr>
                  </a:outerShdw>
                </a:effectLst>
              </a:rPr>
              <a:t> 2020 </a:t>
            </a:r>
            <a:r>
              <a:rPr lang="sv-SE" dirty="0">
                <a:ln w="0"/>
                <a:solidFill>
                  <a:schemeClr val="bg1">
                    <a:lumMod val="75000"/>
                  </a:schemeClr>
                </a:solidFill>
                <a:effectLst>
                  <a:outerShdw blurRad="38100" dist="19050" dir="2700000" algn="tl" rotWithShape="0">
                    <a:schemeClr val="dk1">
                      <a:alpha val="40000"/>
                    </a:schemeClr>
                  </a:outerShdw>
                </a:effectLst>
              </a:rPr>
              <a:t>års </a:t>
            </a:r>
            <a:r>
              <a:rPr lang="sv-SE" dirty="0" smtClean="0">
                <a:ln w="0"/>
                <a:solidFill>
                  <a:schemeClr val="bg1">
                    <a:lumMod val="75000"/>
                  </a:schemeClr>
                </a:solidFill>
                <a:effectLst>
                  <a:outerShdw blurRad="38100" dist="19050" dir="2700000" algn="tl" rotWithShape="0">
                    <a:schemeClr val="dk1">
                      <a:alpha val="40000"/>
                    </a:schemeClr>
                  </a:outerShdw>
                </a:effectLst>
              </a:rPr>
              <a:t>lönenivå</a:t>
            </a:r>
            <a:endParaRPr lang="sv-SE" dirty="0">
              <a:ln w="0"/>
              <a:solidFill>
                <a:schemeClr val="bg1">
                  <a:lumMod val="75000"/>
                </a:schemeClr>
              </a:solidFill>
              <a:effectLst>
                <a:outerShdw blurRad="38100" dist="19050" dir="2700000" algn="tl" rotWithShape="0">
                  <a:schemeClr val="dk1">
                    <a:alpha val="40000"/>
                  </a:schemeClr>
                </a:outerShdw>
              </a:effectLst>
            </a:endParaRPr>
          </a:p>
          <a:p>
            <a:pPr algn="ctr"/>
            <a:r>
              <a:rPr lang="sv-SE" dirty="0">
                <a:ln w="0"/>
                <a:solidFill>
                  <a:schemeClr val="bg1">
                    <a:lumMod val="75000"/>
                  </a:schemeClr>
                </a:solidFill>
                <a:effectLst>
                  <a:outerShdw blurRad="38100" dist="19050" dir="2700000" algn="tl" rotWithShape="0">
                    <a:schemeClr val="dk1">
                      <a:alpha val="40000"/>
                    </a:schemeClr>
                  </a:outerShdw>
                </a:effectLst>
              </a:rPr>
              <a:t>I o K </a:t>
            </a:r>
            <a:r>
              <a:rPr lang="sv-SE" dirty="0" smtClean="0">
                <a:ln w="0"/>
                <a:solidFill>
                  <a:schemeClr val="bg1">
                    <a:lumMod val="75000"/>
                  </a:schemeClr>
                </a:solidFill>
                <a:effectLst>
                  <a:outerShdw blurRad="38100" dist="19050" dir="2700000" algn="tl" rotWithShape="0">
                    <a:schemeClr val="dk1">
                      <a:alpha val="40000"/>
                    </a:schemeClr>
                  </a:outerShdw>
                </a:effectLst>
              </a:rPr>
              <a:t>per månad, kvartal </a:t>
            </a:r>
            <a:r>
              <a:rPr lang="sv-SE" dirty="0" err="1" smtClean="0">
                <a:ln w="0"/>
                <a:solidFill>
                  <a:schemeClr val="bg1">
                    <a:lumMod val="75000"/>
                  </a:schemeClr>
                </a:solidFill>
                <a:effectLst>
                  <a:outerShdw blurRad="38100" dist="19050" dir="2700000" algn="tl" rotWithShape="0">
                    <a:schemeClr val="dk1">
                      <a:alpha val="40000"/>
                    </a:schemeClr>
                  </a:outerShdw>
                </a:effectLst>
              </a:rPr>
              <a:t>etc</a:t>
            </a:r>
            <a:endParaRPr lang="sv-SE" dirty="0">
              <a:ln w="0"/>
              <a:solidFill>
                <a:schemeClr val="bg1">
                  <a:lumMod val="75000"/>
                </a:schemeClr>
              </a:solidFill>
              <a:effectLst>
                <a:outerShdw blurRad="38100" dist="19050" dir="2700000" algn="tl" rotWithShape="0">
                  <a:schemeClr val="dk1">
                    <a:alpha val="40000"/>
                  </a:schemeClr>
                </a:outerShdw>
              </a:effectLst>
            </a:endParaRPr>
          </a:p>
        </p:txBody>
      </p:sp>
      <p:pic>
        <p:nvPicPr>
          <p:cNvPr id="8" name="Bildobjekt 7"/>
          <p:cNvPicPr>
            <a:picLocks noChangeAspect="1"/>
          </p:cNvPicPr>
          <p:nvPr/>
        </p:nvPicPr>
        <p:blipFill>
          <a:blip r:embed="rId3"/>
          <a:stretch>
            <a:fillRect/>
          </a:stretch>
        </p:blipFill>
        <p:spPr>
          <a:xfrm>
            <a:off x="2207569" y="3485868"/>
            <a:ext cx="574708" cy="450848"/>
          </a:xfrm>
          <a:prstGeom prst="rect">
            <a:avLst/>
          </a:prstGeom>
        </p:spPr>
      </p:pic>
    </p:spTree>
    <p:extLst>
      <p:ext uri="{BB962C8B-B14F-4D97-AF65-F5344CB8AC3E}">
        <p14:creationId xmlns:p14="http://schemas.microsoft.com/office/powerpoint/2010/main" val="651323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524000" y="1861713"/>
            <a:ext cx="9829800" cy="788400"/>
          </a:xfrm>
        </p:spPr>
        <p:txBody>
          <a:bodyPr/>
          <a:lstStyle/>
          <a:p>
            <a:endParaRPr lang="sv-SE" sz="2000" b="0" dirty="0"/>
          </a:p>
          <a:p>
            <a:r>
              <a:rPr lang="sv-SE" sz="2000" b="0" dirty="0" smtClean="0"/>
              <a:t>Deadline ut- och inlån </a:t>
            </a:r>
            <a:r>
              <a:rPr lang="sv-SE" sz="2000" b="0" dirty="0">
                <a:solidFill>
                  <a:srgbClr val="FF0000"/>
                </a:solidFill>
              </a:rPr>
              <a:t>1</a:t>
            </a:r>
            <a:r>
              <a:rPr lang="sv-SE" sz="2000" b="0" dirty="0" smtClean="0">
                <a:solidFill>
                  <a:srgbClr val="FF0000"/>
                </a:solidFill>
              </a:rPr>
              <a:t> april </a:t>
            </a:r>
            <a:r>
              <a:rPr lang="sv-SE" sz="2000" b="0" dirty="0" smtClean="0"/>
              <a:t>– endast överenskomna ut- o inlån efter detta.</a:t>
            </a:r>
          </a:p>
          <a:p>
            <a:r>
              <a:rPr lang="sv-SE" sz="2000" b="0" dirty="0" smtClean="0">
                <a:solidFill>
                  <a:srgbClr val="0070C0"/>
                </a:solidFill>
              </a:rPr>
              <a:t>Ev. justeringar av lön etc. på hemvist för utlånad personal ger även förändring på inlånad avdelning</a:t>
            </a:r>
            <a:endParaRPr lang="sv-SE" sz="2000" b="0" dirty="0">
              <a:solidFill>
                <a:srgbClr val="0070C0"/>
              </a:solidFill>
            </a:endParaRPr>
          </a:p>
        </p:txBody>
      </p:sp>
      <p:sp>
        <p:nvSpPr>
          <p:cNvPr id="4" name="Rubrik 3"/>
          <p:cNvSpPr>
            <a:spLocks noGrp="1"/>
          </p:cNvSpPr>
          <p:nvPr>
            <p:ph type="title"/>
          </p:nvPr>
        </p:nvSpPr>
        <p:spPr/>
        <p:txBody>
          <a:bodyPr/>
          <a:lstStyle/>
          <a:p>
            <a:r>
              <a:rPr lang="sv-SE" sz="2800" dirty="0" smtClean="0">
                <a:solidFill>
                  <a:srgbClr val="0070C0"/>
                </a:solidFill>
              </a:rPr>
              <a:t>Personalkostnader, ut- och inlån</a:t>
            </a:r>
            <a:endParaRPr lang="sv-SE" sz="2800" dirty="0">
              <a:solidFill>
                <a:srgbClr val="0070C0"/>
              </a:solidFill>
            </a:endParaRPr>
          </a:p>
        </p:txBody>
      </p:sp>
    </p:spTree>
    <p:extLst>
      <p:ext uri="{BB962C8B-B14F-4D97-AF65-F5344CB8AC3E}">
        <p14:creationId xmlns:p14="http://schemas.microsoft.com/office/powerpoint/2010/main" val="68352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523999" y="2208554"/>
            <a:ext cx="10042769" cy="788400"/>
          </a:xfrm>
        </p:spPr>
        <p:txBody>
          <a:bodyPr/>
          <a:lstStyle/>
          <a:p>
            <a:pPr lvl="0"/>
            <a:r>
              <a:rPr lang="sv-SE" sz="2000" dirty="0"/>
              <a:t>Äskade investeringar i budget </a:t>
            </a:r>
            <a:r>
              <a:rPr lang="sv-SE" sz="2000" dirty="0" smtClean="0"/>
              <a:t>2020 </a:t>
            </a:r>
            <a:r>
              <a:rPr lang="sv-SE" sz="2000" b="0" dirty="0"/>
              <a:t>är beslutade för </a:t>
            </a:r>
            <a:r>
              <a:rPr lang="sv-SE" sz="2000" b="0" dirty="0" smtClean="0"/>
              <a:t>2020</a:t>
            </a:r>
            <a:endParaRPr lang="sv-SE" sz="2000" b="0" dirty="0"/>
          </a:p>
          <a:p>
            <a:pPr lvl="0"/>
            <a:r>
              <a:rPr lang="sv-SE" sz="2000" b="0" dirty="0" err="1"/>
              <a:t>Miun:s</a:t>
            </a:r>
            <a:r>
              <a:rPr lang="sv-SE" sz="2000" b="0" dirty="0"/>
              <a:t> totala investeringsbehov bygger på aktuell låneram för </a:t>
            </a:r>
            <a:r>
              <a:rPr lang="sv-SE" sz="2000" b="0" dirty="0" smtClean="0"/>
              <a:t>2020  (150 mkr)</a:t>
            </a:r>
            <a:endParaRPr lang="sv-SE" sz="2000" b="0" dirty="0"/>
          </a:p>
          <a:p>
            <a:pPr lvl="0"/>
            <a:r>
              <a:rPr lang="sv-SE" sz="2000" b="0" dirty="0">
                <a:solidFill>
                  <a:srgbClr val="0070C0"/>
                </a:solidFill>
              </a:rPr>
              <a:t>Vid eventuellt behov av </a:t>
            </a:r>
            <a:r>
              <a:rPr lang="sv-SE" sz="2000" b="0" dirty="0" smtClean="0">
                <a:solidFill>
                  <a:srgbClr val="0070C0"/>
                </a:solidFill>
              </a:rPr>
              <a:t>justering </a:t>
            </a:r>
            <a:r>
              <a:rPr lang="sv-SE" sz="2000" b="0" dirty="0">
                <a:solidFill>
                  <a:srgbClr val="0070C0"/>
                </a:solidFill>
              </a:rPr>
              <a:t>investeringar för </a:t>
            </a:r>
            <a:r>
              <a:rPr lang="sv-SE" sz="2000" b="0" dirty="0" smtClean="0">
                <a:solidFill>
                  <a:srgbClr val="0070C0"/>
                </a:solidFill>
              </a:rPr>
              <a:t>2020 </a:t>
            </a:r>
            <a:r>
              <a:rPr lang="sv-SE" sz="2000" b="0" dirty="0">
                <a:solidFill>
                  <a:srgbClr val="0070C0"/>
                </a:solidFill>
              </a:rPr>
              <a:t>kontaktas </a:t>
            </a:r>
            <a:r>
              <a:rPr lang="sv-SE" sz="2000" b="0" dirty="0" smtClean="0">
                <a:solidFill>
                  <a:srgbClr val="0070C0"/>
                </a:solidFill>
              </a:rPr>
              <a:t>Anna-Karin/Thomas</a:t>
            </a:r>
            <a:endParaRPr lang="sv-SE" sz="2000" b="0" dirty="0">
              <a:solidFill>
                <a:srgbClr val="0070C0"/>
              </a:solidFill>
            </a:endParaRPr>
          </a:p>
          <a:p>
            <a:pPr lvl="0"/>
            <a:endParaRPr lang="sv-SE" sz="2000" b="0" dirty="0"/>
          </a:p>
          <a:p>
            <a:pPr lvl="0">
              <a:lnSpc>
                <a:spcPct val="150000"/>
              </a:lnSpc>
            </a:pPr>
            <a:r>
              <a:rPr lang="sv-SE" sz="2000" b="0" dirty="0"/>
              <a:t>Nyinvesteringar i budget </a:t>
            </a:r>
            <a:r>
              <a:rPr lang="sv-SE" sz="2000" b="0" dirty="0" smtClean="0"/>
              <a:t>2020 </a:t>
            </a:r>
            <a:r>
              <a:rPr lang="sv-SE" sz="2000" b="0" dirty="0"/>
              <a:t>som avsåg höstens kvarvarande investeringar mot godkänd investeringsbudget </a:t>
            </a:r>
            <a:r>
              <a:rPr lang="sv-SE" sz="2000" b="0" dirty="0" smtClean="0"/>
              <a:t>2019 </a:t>
            </a:r>
            <a:r>
              <a:rPr lang="sv-SE" sz="2000" b="0" dirty="0"/>
              <a:t>kan, vid behov, justeras till verkligt utfall hösten </a:t>
            </a:r>
            <a:r>
              <a:rPr lang="sv-SE" sz="2000" b="0" dirty="0" smtClean="0"/>
              <a:t>2019. </a:t>
            </a:r>
            <a:r>
              <a:rPr lang="sv-SE" sz="2000" b="0" dirty="0" smtClean="0">
                <a:solidFill>
                  <a:srgbClr val="FF0000"/>
                </a:solidFill>
              </a:rPr>
              <a:t>Ange aktuellt inköpsdatum under </a:t>
            </a:r>
            <a:r>
              <a:rPr lang="sv-SE" sz="2000" b="0" u="sng" dirty="0" smtClean="0">
                <a:solidFill>
                  <a:srgbClr val="FF0000"/>
                </a:solidFill>
              </a:rPr>
              <a:t>hösten 2019</a:t>
            </a:r>
            <a:r>
              <a:rPr lang="sv-SE" sz="2000" b="0" dirty="0" smtClean="0">
                <a:solidFill>
                  <a:srgbClr val="FF0000"/>
                </a:solidFill>
              </a:rPr>
              <a:t>.</a:t>
            </a:r>
            <a:endParaRPr lang="sv-SE" sz="2000" b="0" dirty="0">
              <a:solidFill>
                <a:srgbClr val="FF0000"/>
              </a:solidFill>
            </a:endParaRPr>
          </a:p>
          <a:p>
            <a:endParaRPr lang="sv-SE" sz="2000" b="0" dirty="0"/>
          </a:p>
        </p:txBody>
      </p:sp>
      <p:sp>
        <p:nvSpPr>
          <p:cNvPr id="4" name="Rubrik 3"/>
          <p:cNvSpPr>
            <a:spLocks noGrp="1"/>
          </p:cNvSpPr>
          <p:nvPr>
            <p:ph type="title"/>
          </p:nvPr>
        </p:nvSpPr>
        <p:spPr/>
        <p:txBody>
          <a:bodyPr/>
          <a:lstStyle/>
          <a:p>
            <a:r>
              <a:rPr lang="sv-SE" sz="2800" dirty="0">
                <a:solidFill>
                  <a:srgbClr val="0070C0"/>
                </a:solidFill>
              </a:rPr>
              <a:t>I</a:t>
            </a:r>
            <a:r>
              <a:rPr lang="sv-SE" sz="2800" dirty="0" smtClean="0">
                <a:solidFill>
                  <a:srgbClr val="0070C0"/>
                </a:solidFill>
              </a:rPr>
              <a:t>nvesteringar</a:t>
            </a:r>
            <a:endParaRPr lang="sv-SE" sz="2800" dirty="0">
              <a:solidFill>
                <a:srgbClr val="0070C0"/>
              </a:solidFill>
            </a:endParaRPr>
          </a:p>
        </p:txBody>
      </p:sp>
    </p:spTree>
    <p:extLst>
      <p:ext uri="{BB962C8B-B14F-4D97-AF65-F5344CB8AC3E}">
        <p14:creationId xmlns:p14="http://schemas.microsoft.com/office/powerpoint/2010/main" val="3255936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062892" y="2255446"/>
            <a:ext cx="10417908" cy="788400"/>
          </a:xfrm>
        </p:spPr>
        <p:txBody>
          <a:bodyPr/>
          <a:lstStyle/>
          <a:p>
            <a:pPr lvl="0"/>
            <a:r>
              <a:rPr lang="sv-SE" sz="2000" b="0" dirty="0"/>
              <a:t>Intäkter och kostnader med möjlighet att </a:t>
            </a:r>
            <a:r>
              <a:rPr lang="sv-SE" sz="2000" b="0" dirty="0" err="1"/>
              <a:t>kontoinmatas</a:t>
            </a:r>
            <a:r>
              <a:rPr lang="sv-SE" sz="2000" b="0" dirty="0"/>
              <a:t> är budgetvärden fördelade per </a:t>
            </a:r>
            <a:r>
              <a:rPr lang="sv-SE" sz="2000" b="0" dirty="0" smtClean="0"/>
              <a:t>månad, kvartal </a:t>
            </a:r>
            <a:r>
              <a:rPr lang="sv-SE" sz="2000" b="0" dirty="0" err="1" smtClean="0"/>
              <a:t>etc</a:t>
            </a:r>
            <a:r>
              <a:rPr lang="sv-SE" sz="2000" b="0" dirty="0" smtClean="0"/>
              <a:t> beroende på aktuell periodisering.</a:t>
            </a:r>
            <a:endParaRPr lang="sv-SE" sz="2000" b="0" dirty="0"/>
          </a:p>
          <a:p>
            <a:pPr lvl="0"/>
            <a:r>
              <a:rPr lang="sv-SE" sz="2000" b="0" dirty="0"/>
              <a:t>Vid eventuell justering måste </a:t>
            </a:r>
            <a:r>
              <a:rPr lang="sv-SE" sz="2000" b="0" i="1" dirty="0"/>
              <a:t>månadsbelopp</a:t>
            </a:r>
            <a:r>
              <a:rPr lang="sv-SE" sz="2000" b="0" dirty="0"/>
              <a:t> ändras. </a:t>
            </a:r>
            <a:r>
              <a:rPr lang="sv-SE" sz="2000" b="0" dirty="0" smtClean="0"/>
              <a:t>”Fyll höger”</a:t>
            </a:r>
            <a:endParaRPr lang="sv-SE" sz="2000" b="0" dirty="0"/>
          </a:p>
          <a:p>
            <a:pPr lvl="0"/>
            <a:r>
              <a:rPr lang="sv-SE" sz="2000" b="0" i="1" dirty="0" smtClean="0">
                <a:solidFill>
                  <a:schemeClr val="bg1">
                    <a:lumMod val="75000"/>
                  </a:schemeClr>
                </a:solidFill>
              </a:rPr>
              <a:t>Jämför </a:t>
            </a:r>
            <a:r>
              <a:rPr lang="sv-SE" sz="2000" b="0" i="1" dirty="0">
                <a:solidFill>
                  <a:schemeClr val="bg1">
                    <a:lumMod val="75000"/>
                  </a:schemeClr>
                </a:solidFill>
              </a:rPr>
              <a:t>budget där helårsbelopp anges som sedan vid separat körning periodiseras per </a:t>
            </a:r>
            <a:r>
              <a:rPr lang="sv-SE" sz="2000" b="0" i="1" dirty="0" smtClean="0">
                <a:solidFill>
                  <a:schemeClr val="bg1">
                    <a:lumMod val="75000"/>
                  </a:schemeClr>
                </a:solidFill>
              </a:rPr>
              <a:t>månad</a:t>
            </a:r>
          </a:p>
          <a:p>
            <a:pPr lvl="0"/>
            <a:endParaRPr lang="sv-SE" sz="2000" b="0" i="1" dirty="0"/>
          </a:p>
          <a:p>
            <a:pPr lvl="0"/>
            <a:r>
              <a:rPr lang="sv-SE" sz="2000" b="0" dirty="0">
                <a:solidFill>
                  <a:srgbClr val="0070C0"/>
                </a:solidFill>
              </a:rPr>
              <a:t>Som tidigare anges intäkter med minustecken samt kostnader utan tecken </a:t>
            </a:r>
            <a:r>
              <a:rPr lang="sv-SE" sz="2000" b="0" dirty="0" smtClean="0">
                <a:solidFill>
                  <a:srgbClr val="0070C0"/>
                </a:solidFill>
              </a:rPr>
              <a:t>(</a:t>
            </a:r>
            <a:r>
              <a:rPr lang="sv-SE" sz="2000" b="0" dirty="0">
                <a:solidFill>
                  <a:srgbClr val="0070C0"/>
                </a:solidFill>
              </a:rPr>
              <a:t>som i </a:t>
            </a:r>
            <a:r>
              <a:rPr lang="sv-SE" sz="2000" b="0" dirty="0" err="1">
                <a:solidFill>
                  <a:srgbClr val="0070C0"/>
                </a:solidFill>
              </a:rPr>
              <a:t>agresso</a:t>
            </a:r>
            <a:r>
              <a:rPr lang="sv-SE" sz="2000" b="0" dirty="0" smtClean="0">
                <a:solidFill>
                  <a:srgbClr val="0070C0"/>
                </a:solidFill>
              </a:rPr>
              <a:t>).</a:t>
            </a:r>
            <a:endParaRPr lang="sv-SE" sz="800" b="0" dirty="0" smtClean="0">
              <a:solidFill>
                <a:srgbClr val="0070C0"/>
              </a:solidFill>
            </a:endParaRPr>
          </a:p>
          <a:p>
            <a:pPr lvl="0"/>
            <a:r>
              <a:rPr lang="sv-SE" sz="2000" b="0" dirty="0" smtClean="0">
                <a:solidFill>
                  <a:srgbClr val="0070C0"/>
                </a:solidFill>
              </a:rPr>
              <a:t>Lokaler enligt budget </a:t>
            </a:r>
          </a:p>
          <a:p>
            <a:pPr lvl="0"/>
            <a:r>
              <a:rPr lang="sv-SE" sz="2000" b="0" dirty="0" smtClean="0">
                <a:solidFill>
                  <a:srgbClr val="FF0000"/>
                </a:solidFill>
              </a:rPr>
              <a:t>OBS! Se rev text IT-produkter och ergonomiska material inom FÖRV</a:t>
            </a:r>
            <a:endParaRPr lang="sv-SE" sz="2000" b="0" dirty="0">
              <a:solidFill>
                <a:srgbClr val="FF0000"/>
              </a:solidFill>
            </a:endParaRPr>
          </a:p>
          <a:p>
            <a:endParaRPr lang="sv-SE" dirty="0"/>
          </a:p>
        </p:txBody>
      </p:sp>
      <p:sp>
        <p:nvSpPr>
          <p:cNvPr id="4" name="Rubrik 3"/>
          <p:cNvSpPr>
            <a:spLocks noGrp="1"/>
          </p:cNvSpPr>
          <p:nvPr>
            <p:ph type="title"/>
          </p:nvPr>
        </p:nvSpPr>
        <p:spPr>
          <a:xfrm>
            <a:off x="1000370" y="1399877"/>
            <a:ext cx="9829801" cy="691200"/>
          </a:xfrm>
        </p:spPr>
        <p:txBody>
          <a:bodyPr/>
          <a:lstStyle/>
          <a:p>
            <a:r>
              <a:rPr lang="sv-SE" sz="2800" dirty="0">
                <a:solidFill>
                  <a:srgbClr val="0070C0"/>
                </a:solidFill>
              </a:rPr>
              <a:t>Kontoinmatning prognos</a:t>
            </a:r>
          </a:p>
        </p:txBody>
      </p:sp>
    </p:spTree>
    <p:extLst>
      <p:ext uri="{BB962C8B-B14F-4D97-AF65-F5344CB8AC3E}">
        <p14:creationId xmlns:p14="http://schemas.microsoft.com/office/powerpoint/2010/main" val="1037424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solidFill>
                  <a:srgbClr val="0070C0"/>
                </a:solidFill>
              </a:rPr>
              <a:t>Lokalkostnader</a:t>
            </a:r>
            <a:r>
              <a:rPr lang="sv-SE" dirty="0" smtClean="0"/>
              <a:t/>
            </a:r>
            <a:br>
              <a:rPr lang="sv-SE" dirty="0" smtClean="0"/>
            </a:br>
            <a:endParaRPr lang="sv-SE" dirty="0"/>
          </a:p>
        </p:txBody>
      </p:sp>
      <p:sp>
        <p:nvSpPr>
          <p:cNvPr id="3" name="Platshållare för text 2"/>
          <p:cNvSpPr>
            <a:spLocks noGrp="1"/>
          </p:cNvSpPr>
          <p:nvPr>
            <p:ph type="body" sz="quarter" idx="10"/>
          </p:nvPr>
        </p:nvSpPr>
        <p:spPr>
          <a:xfrm>
            <a:off x="849223" y="1776305"/>
            <a:ext cx="10628074" cy="4648143"/>
          </a:xfrm>
        </p:spPr>
        <p:txBody>
          <a:bodyPr/>
          <a:lstStyle/>
          <a:p>
            <a:r>
              <a:rPr lang="sv-SE" dirty="0" smtClean="0"/>
              <a:t>Kontorstrigger med nya procentsatser i prognos 1 enligt beslutad budget 2020</a:t>
            </a:r>
          </a:p>
          <a:p>
            <a:r>
              <a:rPr lang="sv-SE" dirty="0" smtClean="0"/>
              <a:t>Övriga lokalkostnader </a:t>
            </a:r>
            <a:r>
              <a:rPr lang="sv-SE" dirty="0" smtClean="0">
                <a:solidFill>
                  <a:srgbClr val="FF0000"/>
                </a:solidFill>
              </a:rPr>
              <a:t>enligt tidigare budgetbilaga 3a</a:t>
            </a:r>
            <a:r>
              <a:rPr lang="sv-SE" dirty="0" smtClean="0"/>
              <a:t> (konto 95013,95018,95019)</a:t>
            </a:r>
          </a:p>
          <a:p>
            <a:r>
              <a:rPr lang="sv-SE" dirty="0" smtClean="0"/>
              <a:t>Kontoklass </a:t>
            </a:r>
            <a:r>
              <a:rPr lang="sv-SE" dirty="0"/>
              <a:t>9 för lokaler </a:t>
            </a:r>
            <a:r>
              <a:rPr lang="sv-SE" dirty="0" smtClean="0"/>
              <a:t>ska </a:t>
            </a:r>
            <a:r>
              <a:rPr lang="sv-SE" dirty="0"/>
              <a:t>i budget och prognos, som i bokföring, bli </a:t>
            </a:r>
            <a:r>
              <a:rPr lang="sv-SE" dirty="0" smtClean="0"/>
              <a:t>noll.</a:t>
            </a:r>
          </a:p>
          <a:p>
            <a:pPr marL="0" indent="0">
              <a:buNone/>
            </a:pPr>
            <a:r>
              <a:rPr lang="sv-SE" dirty="0" smtClean="0"/>
              <a:t>     	Avdelningarna </a:t>
            </a:r>
            <a:r>
              <a:rPr lang="sv-SE" dirty="0"/>
              <a:t>kan inte budgetera för andra lokalkostnader än enligt bilaga 3a utan </a:t>
            </a:r>
            <a:r>
              <a:rPr lang="sv-SE" dirty="0" smtClean="0"/>
              <a:t>   	överenskommelse </a:t>
            </a:r>
            <a:r>
              <a:rPr lang="sv-SE" dirty="0"/>
              <a:t>med </a:t>
            </a:r>
            <a:r>
              <a:rPr lang="sv-SE" dirty="0" smtClean="0"/>
              <a:t>INFRA </a:t>
            </a:r>
            <a:r>
              <a:rPr lang="sv-SE" dirty="0"/>
              <a:t>alt ök med fakultetsekonom som får justera på totalnivå.</a:t>
            </a:r>
          </a:p>
          <a:p>
            <a:pPr marL="0" indent="0">
              <a:buNone/>
            </a:pPr>
            <a:r>
              <a:rPr lang="sv-SE" dirty="0" smtClean="0"/>
              <a:t>	Tänk </a:t>
            </a:r>
            <a:r>
              <a:rPr lang="sv-SE" dirty="0"/>
              <a:t>på att avtalen med </a:t>
            </a:r>
            <a:r>
              <a:rPr lang="sv-SE" dirty="0" smtClean="0"/>
              <a:t>INFRA </a:t>
            </a:r>
            <a:r>
              <a:rPr lang="sv-SE" dirty="0"/>
              <a:t>kan vara längre än när man anser att lokalen ej nyttjas</a:t>
            </a:r>
            <a:r>
              <a:rPr lang="sv-SE" dirty="0" smtClean="0"/>
              <a:t>.</a:t>
            </a:r>
          </a:p>
          <a:p>
            <a:pPr marL="0" indent="0">
              <a:buNone/>
            </a:pPr>
            <a:r>
              <a:rPr lang="sv-SE" dirty="0"/>
              <a:t>	</a:t>
            </a:r>
            <a:r>
              <a:rPr lang="sv-SE" dirty="0" smtClean="0">
                <a:solidFill>
                  <a:srgbClr val="0070C0"/>
                </a:solidFill>
              </a:rPr>
              <a:t>Totalnivå FÖRV, HUV och NMT slutjusterar </a:t>
            </a:r>
            <a:r>
              <a:rPr lang="sv-SE" dirty="0" err="1" smtClean="0">
                <a:solidFill>
                  <a:srgbClr val="0070C0"/>
                </a:solidFill>
              </a:rPr>
              <a:t>ev</a:t>
            </a:r>
            <a:r>
              <a:rPr lang="sv-SE" dirty="0" smtClean="0">
                <a:solidFill>
                  <a:srgbClr val="0070C0"/>
                </a:solidFill>
              </a:rPr>
              <a:t> differenser lokaler</a:t>
            </a:r>
          </a:p>
          <a:p>
            <a:pPr marL="0" indent="0">
              <a:buNone/>
            </a:pPr>
            <a:endParaRPr lang="sv-SE" dirty="0"/>
          </a:p>
          <a:p>
            <a:r>
              <a:rPr lang="sv-SE" b="1" dirty="0" smtClean="0">
                <a:solidFill>
                  <a:srgbClr val="FF0000"/>
                </a:solidFill>
              </a:rPr>
              <a:t>OBS!     </a:t>
            </a:r>
            <a:r>
              <a:rPr lang="sv-SE" dirty="0" smtClean="0">
                <a:solidFill>
                  <a:srgbClr val="FF0000"/>
                </a:solidFill>
              </a:rPr>
              <a:t>KOM IHÅG i BOKSLUT och genomgång av lokalfil;</a:t>
            </a:r>
          </a:p>
          <a:p>
            <a:pPr marL="0" indent="0">
              <a:spcBef>
                <a:spcPts val="600"/>
              </a:spcBef>
              <a:buNone/>
            </a:pPr>
            <a:r>
              <a:rPr lang="sv-SE" dirty="0">
                <a:solidFill>
                  <a:srgbClr val="FF0000"/>
                </a:solidFill>
              </a:rPr>
              <a:t> </a:t>
            </a:r>
            <a:r>
              <a:rPr lang="sv-SE" dirty="0" smtClean="0">
                <a:solidFill>
                  <a:srgbClr val="FF0000"/>
                </a:solidFill>
              </a:rPr>
              <a:t>   Titta i och rätta i fil från INFRA-FAS ev. felkontering projekt 9706</a:t>
            </a:r>
          </a:p>
          <a:p>
            <a:pPr marL="0" indent="0">
              <a:spcBef>
                <a:spcPts val="600"/>
              </a:spcBef>
              <a:buNone/>
            </a:pPr>
            <a:r>
              <a:rPr lang="sv-SE" dirty="0">
                <a:solidFill>
                  <a:srgbClr val="FF0000"/>
                </a:solidFill>
              </a:rPr>
              <a:t> </a:t>
            </a:r>
            <a:r>
              <a:rPr lang="sv-SE" dirty="0" smtClean="0">
                <a:solidFill>
                  <a:srgbClr val="FF0000"/>
                </a:solidFill>
              </a:rPr>
              <a:t>   Rättas inte projekt 9706 hamnar lokalkostnaden på FÖRV </a:t>
            </a:r>
            <a:endParaRPr lang="sv-SE" dirty="0">
              <a:solidFill>
                <a:srgbClr val="FF0000"/>
              </a:solidFill>
            </a:endParaRPr>
          </a:p>
          <a:p>
            <a:endParaRPr lang="sv-SE" dirty="0">
              <a:solidFill>
                <a:srgbClr val="FF0000"/>
              </a:solidFill>
              <a:highlight>
                <a:srgbClr val="FFFF00"/>
              </a:highlight>
              <a:latin typeface="Times New Roman" panose="02020603050405020304" pitchFamily="18" charset="0"/>
              <a:ea typeface="Times New Roman" panose="02020603050405020304" pitchFamily="18" charset="0"/>
            </a:endParaRPr>
          </a:p>
          <a:p>
            <a:pPr marL="0" indent="0">
              <a:buNone/>
            </a:pPr>
            <a:endParaRPr lang="sv-SE" dirty="0">
              <a:solidFill>
                <a:srgbClr val="FF0000"/>
              </a:solidFill>
              <a:highlight>
                <a:srgbClr val="FFFF00"/>
              </a:highlight>
              <a:latin typeface="Times New Roman" panose="02020603050405020304" pitchFamily="18" charset="0"/>
            </a:endParaRPr>
          </a:p>
          <a:p>
            <a:pPr marL="0" indent="0">
              <a:buNone/>
            </a:pPr>
            <a:endParaRPr lang="sv-SE" dirty="0">
              <a:solidFill>
                <a:srgbClr val="FF0000"/>
              </a:solidFill>
            </a:endParaRPr>
          </a:p>
        </p:txBody>
      </p:sp>
    </p:spTree>
    <p:extLst>
      <p:ext uri="{BB962C8B-B14F-4D97-AF65-F5344CB8AC3E}">
        <p14:creationId xmlns:p14="http://schemas.microsoft.com/office/powerpoint/2010/main" val="2166438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38070" y="278492"/>
            <a:ext cx="10545930" cy="845322"/>
          </a:xfrm>
        </p:spPr>
        <p:txBody>
          <a:bodyPr/>
          <a:lstStyle/>
          <a:p>
            <a:pPr>
              <a:lnSpc>
                <a:spcPct val="100000"/>
              </a:lnSpc>
            </a:pPr>
            <a:r>
              <a:rPr lang="sv-SE" sz="1600" dirty="0" smtClean="0">
                <a:solidFill>
                  <a:srgbClr val="0070C0"/>
                </a:solidFill>
              </a:rPr>
              <a:t>Nya värden prognos jämfört med budget </a:t>
            </a:r>
            <a:r>
              <a:rPr lang="sv-SE" sz="1200" b="0" dirty="0" smtClean="0">
                <a:solidFill>
                  <a:srgbClr val="0070C0"/>
                </a:solidFill>
              </a:rPr>
              <a:t>p g a:</a:t>
            </a:r>
            <a:br>
              <a:rPr lang="sv-SE" sz="1200" b="0" dirty="0" smtClean="0">
                <a:solidFill>
                  <a:srgbClr val="0070C0"/>
                </a:solidFill>
              </a:rPr>
            </a:br>
            <a:r>
              <a:rPr lang="sv-SE" sz="1200" b="0" dirty="0" smtClean="0">
                <a:solidFill>
                  <a:srgbClr val="0070C0"/>
                </a:solidFill>
              </a:rPr>
              <a:t>* Ny löneöknings% första RALS-perioden</a:t>
            </a:r>
            <a:br>
              <a:rPr lang="sv-SE" sz="1200" b="0" dirty="0" smtClean="0">
                <a:solidFill>
                  <a:srgbClr val="0070C0"/>
                </a:solidFill>
              </a:rPr>
            </a:br>
            <a:r>
              <a:rPr lang="sv-SE" sz="1200" b="0" dirty="0" smtClean="0">
                <a:solidFill>
                  <a:srgbClr val="0070C0"/>
                </a:solidFill>
              </a:rPr>
              <a:t>* Ny kontors%</a:t>
            </a:r>
            <a:br>
              <a:rPr lang="sv-SE" sz="1200" b="0" dirty="0" smtClean="0">
                <a:solidFill>
                  <a:srgbClr val="0070C0"/>
                </a:solidFill>
              </a:rPr>
            </a:br>
            <a:r>
              <a:rPr lang="sv-SE" sz="1200" b="0" dirty="0" smtClean="0">
                <a:solidFill>
                  <a:srgbClr val="0070C0"/>
                </a:solidFill>
              </a:rPr>
              <a:t>* Ny lönesumma ger ny OH-kostnad trots samma OH%</a:t>
            </a:r>
            <a:endParaRPr lang="sv-SE" sz="1200" b="0" dirty="0">
              <a:solidFill>
                <a:srgbClr val="0070C0"/>
              </a:solidFill>
            </a:endParaRPr>
          </a:p>
        </p:txBody>
      </p:sp>
      <p:pic>
        <p:nvPicPr>
          <p:cNvPr id="3" name="Bildobjekt 2"/>
          <p:cNvPicPr>
            <a:picLocks noChangeAspect="1"/>
          </p:cNvPicPr>
          <p:nvPr/>
        </p:nvPicPr>
        <p:blipFill>
          <a:blip r:embed="rId2"/>
          <a:stretch>
            <a:fillRect/>
          </a:stretch>
        </p:blipFill>
        <p:spPr>
          <a:xfrm>
            <a:off x="1248635" y="1308538"/>
            <a:ext cx="6616204" cy="4863662"/>
          </a:xfrm>
          <a:prstGeom prst="rect">
            <a:avLst/>
          </a:prstGeom>
        </p:spPr>
      </p:pic>
    </p:spTree>
    <p:extLst>
      <p:ext uri="{BB962C8B-B14F-4D97-AF65-F5344CB8AC3E}">
        <p14:creationId xmlns:p14="http://schemas.microsoft.com/office/powerpoint/2010/main" val="1305006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562230" y="2232000"/>
            <a:ext cx="10238260" cy="4137538"/>
          </a:xfrm>
        </p:spPr>
        <p:txBody>
          <a:bodyPr/>
          <a:lstStyle/>
          <a:p>
            <a:r>
              <a:rPr lang="sv-SE" sz="2000" b="0" dirty="0" smtClean="0"/>
              <a:t>Fakultetskansli </a:t>
            </a:r>
            <a:r>
              <a:rPr lang="sv-SE" sz="2000" b="0" dirty="0"/>
              <a:t>beräknar intäktsprognos för HST och HPR för respektive avdelning</a:t>
            </a:r>
            <a:r>
              <a:rPr lang="sv-SE" sz="2000" b="0" dirty="0" smtClean="0"/>
              <a:t>. </a:t>
            </a:r>
          </a:p>
          <a:p>
            <a:endParaRPr lang="sv-SE" sz="2000" b="0" dirty="0" smtClean="0"/>
          </a:p>
          <a:p>
            <a:r>
              <a:rPr lang="sv-SE" sz="2000" b="0" dirty="0" smtClean="0"/>
              <a:t>Deadline </a:t>
            </a:r>
            <a:r>
              <a:rPr lang="sv-SE" sz="2000" b="0" dirty="0"/>
              <a:t>registrering intäktsprognos i Stina </a:t>
            </a:r>
            <a:r>
              <a:rPr lang="sv-SE" sz="2000" b="0" dirty="0" smtClean="0">
                <a:solidFill>
                  <a:srgbClr val="FF0000"/>
                </a:solidFill>
              </a:rPr>
              <a:t>31 </a:t>
            </a:r>
            <a:r>
              <a:rPr lang="sv-SE" sz="2000" b="0" dirty="0">
                <a:solidFill>
                  <a:srgbClr val="FF0000"/>
                </a:solidFill>
              </a:rPr>
              <a:t>mars </a:t>
            </a:r>
            <a:r>
              <a:rPr lang="sv-SE" sz="2000" b="0" dirty="0"/>
              <a:t>– dagen efter tillgängligt </a:t>
            </a:r>
            <a:r>
              <a:rPr lang="sv-SE" sz="2000" b="0" dirty="0" smtClean="0"/>
              <a:t>EKO</a:t>
            </a:r>
          </a:p>
          <a:p>
            <a:endParaRPr lang="sv-SE" sz="800" b="0" dirty="0"/>
          </a:p>
          <a:p>
            <a:r>
              <a:rPr lang="sv-SE" sz="2000" b="0" dirty="0"/>
              <a:t>Inom grundutbildning tillåts </a:t>
            </a:r>
            <a:r>
              <a:rPr lang="sv-SE" sz="2000" b="0" dirty="0">
                <a:solidFill>
                  <a:srgbClr val="0070C0"/>
                </a:solidFill>
              </a:rPr>
              <a:t>ingen överproduktion</a:t>
            </a:r>
            <a:r>
              <a:rPr lang="sv-SE" sz="2000" b="0" dirty="0"/>
              <a:t> över beslutat takbelopp per avdelning. </a:t>
            </a:r>
          </a:p>
          <a:p>
            <a:endParaRPr lang="sv-SE" sz="800" b="0" dirty="0"/>
          </a:p>
          <a:p>
            <a:r>
              <a:rPr lang="sv-SE" sz="2000" b="0" dirty="0"/>
              <a:t>Vid u</a:t>
            </a:r>
            <a:r>
              <a:rPr lang="sv-SE" sz="2000" b="0" dirty="0">
                <a:solidFill>
                  <a:srgbClr val="0070C0"/>
                </a:solidFill>
              </a:rPr>
              <a:t>nderproduktion</a:t>
            </a:r>
            <a:r>
              <a:rPr lang="sv-SE" sz="2000" b="0" dirty="0"/>
              <a:t> anges anslagsintäkter motsvarande </a:t>
            </a:r>
            <a:r>
              <a:rPr lang="sv-SE" sz="2000" b="0" dirty="0" smtClean="0">
                <a:solidFill>
                  <a:srgbClr val="0070C0"/>
                </a:solidFill>
              </a:rPr>
              <a:t>verklig </a:t>
            </a:r>
            <a:r>
              <a:rPr lang="sv-SE" sz="2000" b="0" dirty="0">
                <a:solidFill>
                  <a:srgbClr val="0070C0"/>
                </a:solidFill>
              </a:rPr>
              <a:t>produktion</a:t>
            </a:r>
            <a:r>
              <a:rPr lang="sv-SE" sz="2000" b="0" dirty="0"/>
              <a:t> av </a:t>
            </a:r>
            <a:r>
              <a:rPr lang="sv-SE" sz="2000" b="0" dirty="0" smtClean="0"/>
              <a:t>HST,HPR</a:t>
            </a:r>
            <a:r>
              <a:rPr lang="sv-SE" sz="2000" b="0" dirty="0"/>
              <a:t>. </a:t>
            </a:r>
          </a:p>
          <a:p>
            <a:endParaRPr lang="sv-SE" dirty="0"/>
          </a:p>
        </p:txBody>
      </p:sp>
      <p:sp>
        <p:nvSpPr>
          <p:cNvPr id="4" name="Rubrik 3"/>
          <p:cNvSpPr>
            <a:spLocks noGrp="1"/>
          </p:cNvSpPr>
          <p:nvPr>
            <p:ph type="title"/>
          </p:nvPr>
        </p:nvSpPr>
        <p:spPr>
          <a:xfrm>
            <a:off x="1562231" y="1358069"/>
            <a:ext cx="7687767" cy="639223"/>
          </a:xfrm>
        </p:spPr>
        <p:txBody>
          <a:bodyPr/>
          <a:lstStyle/>
          <a:p>
            <a:r>
              <a:rPr lang="sv-SE" sz="2800" dirty="0" smtClean="0">
                <a:solidFill>
                  <a:srgbClr val="0070C0"/>
                </a:solidFill>
              </a:rPr>
              <a:t>Grundutbildningsanslag</a:t>
            </a:r>
            <a:endParaRPr lang="sv-SE" sz="2800" dirty="0">
              <a:solidFill>
                <a:srgbClr val="0070C0"/>
              </a:solidFill>
            </a:endParaRPr>
          </a:p>
        </p:txBody>
      </p:sp>
    </p:spTree>
    <p:extLst>
      <p:ext uri="{BB962C8B-B14F-4D97-AF65-F5344CB8AC3E}">
        <p14:creationId xmlns:p14="http://schemas.microsoft.com/office/powerpoint/2010/main" val="3230449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0070C0"/>
                </a:solidFill>
              </a:rPr>
              <a:t>Dagens möte</a:t>
            </a:r>
            <a:endParaRPr lang="sv-SE" dirty="0">
              <a:solidFill>
                <a:srgbClr val="0070C0"/>
              </a:solidFill>
            </a:endParaRPr>
          </a:p>
        </p:txBody>
      </p:sp>
      <p:sp>
        <p:nvSpPr>
          <p:cNvPr id="3" name="Platshållare för innehåll 2"/>
          <p:cNvSpPr>
            <a:spLocks noGrp="1"/>
          </p:cNvSpPr>
          <p:nvPr>
            <p:ph idx="1"/>
          </p:nvPr>
        </p:nvSpPr>
        <p:spPr/>
        <p:txBody>
          <a:bodyPr/>
          <a:lstStyle/>
          <a:p>
            <a:r>
              <a:rPr lang="sv-SE" dirty="0" smtClean="0">
                <a:solidFill>
                  <a:srgbClr val="0070C0"/>
                </a:solidFill>
              </a:rPr>
              <a:t>Aktuellt för prognos 2020</a:t>
            </a:r>
          </a:p>
          <a:p>
            <a:r>
              <a:rPr lang="sv-SE" dirty="0" smtClean="0">
                <a:solidFill>
                  <a:srgbClr val="0070C0"/>
                </a:solidFill>
              </a:rPr>
              <a:t>Nyheter Hypergene </a:t>
            </a:r>
          </a:p>
          <a:p>
            <a:r>
              <a:rPr lang="sv-SE" dirty="0" smtClean="0">
                <a:solidFill>
                  <a:srgbClr val="0070C0"/>
                </a:solidFill>
              </a:rPr>
              <a:t>Utvärdering budgetarbetet 2020</a:t>
            </a:r>
          </a:p>
          <a:p>
            <a:pPr marL="0" indent="0">
              <a:buNone/>
            </a:pPr>
            <a:endParaRPr lang="sv-SE" dirty="0" smtClean="0">
              <a:solidFill>
                <a:srgbClr val="0070C0"/>
              </a:solidFill>
            </a:endParaRPr>
          </a:p>
          <a:p>
            <a:r>
              <a:rPr lang="sv-SE" dirty="0" smtClean="0">
                <a:solidFill>
                  <a:srgbClr val="0070C0"/>
                </a:solidFill>
              </a:rPr>
              <a:t>Sista 10-15 min endast avdelningsekonomer FÖRV</a:t>
            </a:r>
            <a:endParaRPr lang="sv-SE" dirty="0">
              <a:solidFill>
                <a:srgbClr val="0070C0"/>
              </a:solidFill>
            </a:endParaRPr>
          </a:p>
        </p:txBody>
      </p:sp>
    </p:spTree>
    <p:extLst>
      <p:ext uri="{BB962C8B-B14F-4D97-AF65-F5344CB8AC3E}">
        <p14:creationId xmlns:p14="http://schemas.microsoft.com/office/powerpoint/2010/main" val="2635737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524000" y="2208554"/>
            <a:ext cx="10261600" cy="788400"/>
          </a:xfrm>
        </p:spPr>
        <p:txBody>
          <a:bodyPr/>
          <a:lstStyle/>
          <a:p>
            <a:r>
              <a:rPr lang="sv-SE" sz="2000" b="0" dirty="0"/>
              <a:t>Respektive fakultet tilldelar avdelningarna resursramar för </a:t>
            </a:r>
            <a:r>
              <a:rPr lang="sv-SE" sz="2000" b="0" dirty="0" smtClean="0"/>
              <a:t>året. </a:t>
            </a:r>
            <a:endParaRPr lang="sv-SE" sz="2000" b="0" dirty="0"/>
          </a:p>
          <a:p>
            <a:endParaRPr lang="sv-SE" sz="800" b="0" dirty="0"/>
          </a:p>
          <a:p>
            <a:r>
              <a:rPr lang="sv-SE" sz="2000" b="0" dirty="0"/>
              <a:t>Aktuella </a:t>
            </a:r>
            <a:r>
              <a:rPr lang="sv-SE" sz="2000" b="0" dirty="0" smtClean="0"/>
              <a:t>anslag/ramar </a:t>
            </a:r>
            <a:r>
              <a:rPr lang="sv-SE" sz="2000" b="0" dirty="0"/>
              <a:t>per avdelning se </a:t>
            </a:r>
            <a:r>
              <a:rPr lang="sv-SE" sz="2000" b="0" dirty="0" smtClean="0"/>
              <a:t>prognosbilagor- är även </a:t>
            </a:r>
            <a:r>
              <a:rPr lang="sv-SE" sz="2000" b="0" dirty="0"/>
              <a:t>fördelade till respektive avdelning i Hypergene. </a:t>
            </a:r>
            <a:r>
              <a:rPr lang="sv-SE" sz="2000" b="0" dirty="0" smtClean="0"/>
              <a:t> </a:t>
            </a:r>
            <a:r>
              <a:rPr lang="sv-SE" sz="1400" b="0" dirty="0" err="1" smtClean="0">
                <a:solidFill>
                  <a:srgbClr val="FF0000"/>
                </a:solidFill>
              </a:rPr>
              <a:t>Ev</a:t>
            </a:r>
            <a:r>
              <a:rPr lang="sv-SE" sz="1400" b="0" dirty="0" smtClean="0">
                <a:solidFill>
                  <a:srgbClr val="FF0000"/>
                </a:solidFill>
              </a:rPr>
              <a:t> nya prognosvärden HUV,  NMT är uppdaterade i bilagan </a:t>
            </a:r>
            <a:endParaRPr lang="sv-SE" sz="1400" b="0" dirty="0">
              <a:solidFill>
                <a:srgbClr val="FF0000"/>
              </a:solidFill>
            </a:endParaRPr>
          </a:p>
          <a:p>
            <a:r>
              <a:rPr lang="sv-SE" sz="2000" b="0" dirty="0" smtClean="0"/>
              <a:t>Kom </a:t>
            </a:r>
            <a:r>
              <a:rPr lang="sv-SE" sz="2000" b="0" dirty="0"/>
              <a:t>ihåg att avstämma prognosen mot det fördelade beloppet så att dessa överensstämmer med varandra. </a:t>
            </a:r>
          </a:p>
          <a:p>
            <a:endParaRPr lang="sv-SE" sz="800" b="0" dirty="0"/>
          </a:p>
          <a:p>
            <a:endParaRPr lang="sv-SE" sz="2000" b="0" dirty="0"/>
          </a:p>
          <a:p>
            <a:endParaRPr lang="sv-SE" dirty="0"/>
          </a:p>
        </p:txBody>
      </p:sp>
      <p:sp>
        <p:nvSpPr>
          <p:cNvPr id="4" name="Rubrik 3"/>
          <p:cNvSpPr>
            <a:spLocks noGrp="1"/>
          </p:cNvSpPr>
          <p:nvPr>
            <p:ph type="title"/>
          </p:nvPr>
        </p:nvSpPr>
        <p:spPr/>
        <p:txBody>
          <a:bodyPr/>
          <a:lstStyle/>
          <a:p>
            <a:r>
              <a:rPr lang="sv-SE" sz="2800" dirty="0">
                <a:solidFill>
                  <a:srgbClr val="0070C0"/>
                </a:solidFill>
              </a:rPr>
              <a:t>F</a:t>
            </a:r>
            <a:r>
              <a:rPr lang="sv-SE" sz="2800" dirty="0" smtClean="0">
                <a:solidFill>
                  <a:srgbClr val="0070C0"/>
                </a:solidFill>
              </a:rPr>
              <a:t>orskningsanslag</a:t>
            </a:r>
            <a:endParaRPr lang="sv-SE" sz="2800" dirty="0">
              <a:solidFill>
                <a:srgbClr val="0070C0"/>
              </a:solidFill>
            </a:endParaRPr>
          </a:p>
        </p:txBody>
      </p:sp>
    </p:spTree>
    <p:extLst>
      <p:ext uri="{BB962C8B-B14F-4D97-AF65-F5344CB8AC3E}">
        <p14:creationId xmlns:p14="http://schemas.microsoft.com/office/powerpoint/2010/main" val="2620728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
            </a:r>
            <a:br>
              <a:rPr lang="sv-SE" sz="2800" dirty="0" smtClean="0"/>
            </a:br>
            <a:endParaRPr lang="sv-SE" sz="2800" dirty="0"/>
          </a:p>
        </p:txBody>
      </p:sp>
      <p:sp>
        <p:nvSpPr>
          <p:cNvPr id="3" name="Platshållare för innehåll 2"/>
          <p:cNvSpPr>
            <a:spLocks noGrp="1"/>
          </p:cNvSpPr>
          <p:nvPr>
            <p:ph idx="1"/>
          </p:nvPr>
        </p:nvSpPr>
        <p:spPr>
          <a:xfrm>
            <a:off x="1288117" y="1540800"/>
            <a:ext cx="10550525" cy="3836963"/>
          </a:xfrm>
        </p:spPr>
        <p:txBody>
          <a:bodyPr/>
          <a:lstStyle/>
          <a:p>
            <a:pPr marL="0" indent="0">
              <a:buNone/>
            </a:pPr>
            <a:r>
              <a:rPr lang="sv-SE" sz="2800" b="1" dirty="0">
                <a:solidFill>
                  <a:srgbClr val="0070C0"/>
                </a:solidFill>
              </a:rPr>
              <a:t>Avdelningsekonomer</a:t>
            </a:r>
          </a:p>
          <a:p>
            <a:r>
              <a:rPr lang="sv-SE" dirty="0"/>
              <a:t>Stäm av att alla har rätt uppgifter och </a:t>
            </a:r>
            <a:r>
              <a:rPr lang="sv-SE" dirty="0" err="1"/>
              <a:t>avd</a:t>
            </a:r>
            <a:r>
              <a:rPr lang="sv-SE" dirty="0"/>
              <a:t>/</a:t>
            </a:r>
            <a:r>
              <a:rPr lang="sv-SE" dirty="0" err="1"/>
              <a:t>inst</a:t>
            </a:r>
            <a:endParaRPr lang="sv-SE" dirty="0"/>
          </a:p>
          <a:p>
            <a:pPr marL="0" indent="0">
              <a:buNone/>
            </a:pPr>
            <a:endParaRPr lang="sv-SE" dirty="0" smtClean="0">
              <a:solidFill>
                <a:srgbClr val="0070C0"/>
              </a:solidFill>
            </a:endParaRPr>
          </a:p>
          <a:p>
            <a:pPr marL="0" indent="0">
              <a:buNone/>
            </a:pPr>
            <a:r>
              <a:rPr lang="sv-SE" sz="2800" b="1" dirty="0">
                <a:solidFill>
                  <a:srgbClr val="0070C0"/>
                </a:solidFill>
              </a:rPr>
              <a:t>Nya avdelningschefer/prefekter</a:t>
            </a:r>
          </a:p>
          <a:p>
            <a:r>
              <a:rPr lang="sv-SE" dirty="0" smtClean="0"/>
              <a:t>Inför varje budget- och prognosomgång stämmer vi av aktuella chefer per avdelning med respektive fakultetsekonom samt </a:t>
            </a:r>
            <a:r>
              <a:rPr lang="sv-SE" dirty="0" err="1" smtClean="0"/>
              <a:t>förvaltningsekonom</a:t>
            </a:r>
            <a:endParaRPr lang="sv-SE" dirty="0" smtClean="0"/>
          </a:p>
          <a:p>
            <a:r>
              <a:rPr lang="sv-SE" dirty="0"/>
              <a:t>Vid byte till ny avdelningschef/prefekt kontaktar avdelningsekonom Bea alt. Ingrid som uppdaterar i </a:t>
            </a:r>
            <a:r>
              <a:rPr lang="sv-SE" dirty="0" smtClean="0"/>
              <a:t>Hypergene</a:t>
            </a:r>
          </a:p>
          <a:p>
            <a:endParaRPr lang="sv-SE" dirty="0"/>
          </a:p>
          <a:p>
            <a:pPr marL="0" indent="0">
              <a:buNone/>
            </a:pPr>
            <a:endParaRPr lang="sv-SE" dirty="0"/>
          </a:p>
        </p:txBody>
      </p:sp>
    </p:spTree>
    <p:extLst>
      <p:ext uri="{BB962C8B-B14F-4D97-AF65-F5344CB8AC3E}">
        <p14:creationId xmlns:p14="http://schemas.microsoft.com/office/powerpoint/2010/main" val="1403794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1424" y="1595336"/>
            <a:ext cx="10465163" cy="432048"/>
          </a:xfrm>
        </p:spPr>
        <p:txBody>
          <a:bodyPr/>
          <a:lstStyle/>
          <a:p>
            <a:r>
              <a:rPr lang="sv-SE" sz="2800" dirty="0" smtClean="0">
                <a:solidFill>
                  <a:srgbClr val="0070C0"/>
                </a:solidFill>
              </a:rPr>
              <a:t>Klarmarkering o godkännande</a:t>
            </a:r>
            <a:endParaRPr lang="sv-SE" sz="2800" dirty="0">
              <a:solidFill>
                <a:srgbClr val="0070C0"/>
              </a:solidFill>
            </a:endParaRPr>
          </a:p>
        </p:txBody>
      </p:sp>
      <p:sp>
        <p:nvSpPr>
          <p:cNvPr id="3" name="Platshållare för text 2"/>
          <p:cNvSpPr>
            <a:spLocks noGrp="1"/>
          </p:cNvSpPr>
          <p:nvPr>
            <p:ph type="body" sz="quarter" idx="10"/>
          </p:nvPr>
        </p:nvSpPr>
        <p:spPr>
          <a:xfrm>
            <a:off x="974485" y="2347038"/>
            <a:ext cx="10465163" cy="2808287"/>
          </a:xfrm>
        </p:spPr>
        <p:txBody>
          <a:bodyPr/>
          <a:lstStyle/>
          <a:p>
            <a:pPr lvl="0"/>
            <a:r>
              <a:rPr lang="sv-SE" sz="2000" i="1" dirty="0"/>
              <a:t>Avdelningsekonom</a:t>
            </a:r>
            <a:r>
              <a:rPr lang="sv-SE" sz="2000" dirty="0"/>
              <a:t> </a:t>
            </a:r>
            <a:r>
              <a:rPr lang="sv-SE" sz="2000" i="1" dirty="0"/>
              <a:t>klarmarkerar</a:t>
            </a:r>
            <a:r>
              <a:rPr lang="sv-SE" sz="2000" dirty="0"/>
              <a:t> avdelningens prognos på samma sätt som i budget</a:t>
            </a:r>
          </a:p>
          <a:p>
            <a:pPr lvl="0"/>
            <a:endParaRPr lang="sv-SE" sz="2000" dirty="0"/>
          </a:p>
          <a:p>
            <a:pPr lvl="0"/>
            <a:r>
              <a:rPr lang="sv-SE" sz="2000" i="1" dirty="0" smtClean="0"/>
              <a:t>Avdelningschef/prefekt godkänner</a:t>
            </a:r>
            <a:r>
              <a:rPr lang="sv-SE" sz="2000" dirty="0" smtClean="0"/>
              <a:t> </a:t>
            </a:r>
            <a:r>
              <a:rPr lang="sv-SE" sz="2000" dirty="0"/>
              <a:t>avdelningens prognos på samma sätt som i </a:t>
            </a:r>
            <a:r>
              <a:rPr lang="sv-SE" sz="2000" dirty="0" smtClean="0"/>
              <a:t>budget</a:t>
            </a:r>
          </a:p>
          <a:p>
            <a:pPr marL="0" lvl="0" indent="0">
              <a:buNone/>
            </a:pPr>
            <a:r>
              <a:rPr lang="sv-SE" sz="2000" dirty="0"/>
              <a:t> </a:t>
            </a:r>
            <a:r>
              <a:rPr lang="sv-SE" sz="2000" dirty="0" smtClean="0"/>
              <a:t>   </a:t>
            </a:r>
          </a:p>
          <a:p>
            <a:pPr marL="0" lvl="0" indent="0">
              <a:spcBef>
                <a:spcPts val="0"/>
              </a:spcBef>
              <a:buNone/>
            </a:pPr>
            <a:endParaRPr lang="sv-SE" sz="2000" b="1" dirty="0" smtClean="0">
              <a:solidFill>
                <a:srgbClr val="0070C0"/>
              </a:solidFill>
            </a:endParaRPr>
          </a:p>
          <a:p>
            <a:pPr marL="0" lvl="0" indent="0">
              <a:spcBef>
                <a:spcPts val="0"/>
              </a:spcBef>
              <a:buNone/>
            </a:pPr>
            <a:r>
              <a:rPr lang="sv-SE" sz="2000" b="1" dirty="0" smtClean="0">
                <a:solidFill>
                  <a:srgbClr val="0070C0"/>
                </a:solidFill>
              </a:rPr>
              <a:t>OBS! </a:t>
            </a:r>
          </a:p>
          <a:p>
            <a:pPr marL="0" lvl="0" indent="0">
              <a:spcBef>
                <a:spcPts val="0"/>
              </a:spcBef>
              <a:buNone/>
            </a:pPr>
            <a:r>
              <a:rPr lang="sv-SE" sz="2000" b="1" dirty="0" smtClean="0">
                <a:solidFill>
                  <a:srgbClr val="0070C0"/>
                </a:solidFill>
              </a:rPr>
              <a:t>Hur vana är era chefer att jobba i Hypergene?</a:t>
            </a:r>
          </a:p>
          <a:p>
            <a:pPr marL="0" lvl="0" indent="0">
              <a:spcBef>
                <a:spcPts val="0"/>
              </a:spcBef>
              <a:buNone/>
            </a:pPr>
            <a:r>
              <a:rPr lang="sv-SE" sz="2000" b="1" dirty="0" smtClean="0">
                <a:solidFill>
                  <a:srgbClr val="0070C0"/>
                </a:solidFill>
              </a:rPr>
              <a:t>Finns behov av att ni repeterar lite med resp. chef hur de jobbar i Hypergene?</a:t>
            </a:r>
          </a:p>
          <a:p>
            <a:pPr marL="0" indent="0">
              <a:buNone/>
            </a:pPr>
            <a:endParaRPr lang="sv-SE" dirty="0" smtClean="0"/>
          </a:p>
          <a:p>
            <a:pPr marL="0" indent="0">
              <a:buNone/>
            </a:pPr>
            <a:endParaRPr lang="sv-SE" dirty="0"/>
          </a:p>
          <a:p>
            <a:pPr lvl="0"/>
            <a:endParaRPr lang="sv-SE" sz="2000" dirty="0"/>
          </a:p>
        </p:txBody>
      </p:sp>
      <p:sp>
        <p:nvSpPr>
          <p:cNvPr id="4" name="5-uddig stjärna 3"/>
          <p:cNvSpPr/>
          <p:nvPr/>
        </p:nvSpPr>
        <p:spPr>
          <a:xfrm>
            <a:off x="378372" y="4721773"/>
            <a:ext cx="533052" cy="4335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10740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solidFill>
                  <a:srgbClr val="0070C0"/>
                </a:solidFill>
              </a:rPr>
              <a:t>Prognos intäkter inom Kommunsamverkan</a:t>
            </a:r>
            <a:r>
              <a:rPr lang="sv-SE" dirty="0" smtClean="0">
                <a:solidFill>
                  <a:srgbClr val="0070C0"/>
                </a:solidFill>
              </a:rPr>
              <a:t/>
            </a:r>
            <a:br>
              <a:rPr lang="sv-SE" dirty="0" smtClean="0">
                <a:solidFill>
                  <a:srgbClr val="0070C0"/>
                </a:solidFill>
              </a:rPr>
            </a:br>
            <a:endParaRPr lang="sv-SE" dirty="0">
              <a:solidFill>
                <a:srgbClr val="0070C0"/>
              </a:solidFill>
            </a:endParaRPr>
          </a:p>
        </p:txBody>
      </p:sp>
      <p:sp>
        <p:nvSpPr>
          <p:cNvPr id="3" name="Platshållare för text 2"/>
          <p:cNvSpPr>
            <a:spLocks noGrp="1"/>
          </p:cNvSpPr>
          <p:nvPr>
            <p:ph type="body" sz="quarter" idx="10"/>
          </p:nvPr>
        </p:nvSpPr>
        <p:spPr>
          <a:xfrm>
            <a:off x="912285" y="1989138"/>
            <a:ext cx="10718606" cy="4162279"/>
          </a:xfrm>
        </p:spPr>
        <p:txBody>
          <a:bodyPr/>
          <a:lstStyle/>
          <a:p>
            <a:r>
              <a:rPr lang="sv-SE" dirty="0"/>
              <a:t>OBS! Sammanställ sidoordnat per avdelning vad som </a:t>
            </a:r>
            <a:r>
              <a:rPr lang="sv-SE" dirty="0" smtClean="0"/>
              <a:t>prognostiserats </a:t>
            </a:r>
            <a:r>
              <a:rPr lang="sv-SE" dirty="0"/>
              <a:t>för </a:t>
            </a:r>
            <a:r>
              <a:rPr lang="sv-SE" dirty="0" smtClean="0"/>
              <a:t>årets</a:t>
            </a:r>
          </a:p>
          <a:p>
            <a:pPr marL="0" indent="0">
              <a:buNone/>
            </a:pPr>
            <a:r>
              <a:rPr lang="sv-SE" i="1" dirty="0" smtClean="0"/>
              <a:t>     </a:t>
            </a:r>
            <a:r>
              <a:rPr lang="sv-SE" i="1" dirty="0" smtClean="0">
                <a:solidFill>
                  <a:srgbClr val="0070C0"/>
                </a:solidFill>
              </a:rPr>
              <a:t>nya</a:t>
            </a:r>
            <a:r>
              <a:rPr lang="sv-SE" dirty="0" smtClean="0">
                <a:solidFill>
                  <a:srgbClr val="0070C0"/>
                </a:solidFill>
              </a:rPr>
              <a:t> </a:t>
            </a:r>
            <a:r>
              <a:rPr lang="sv-SE" i="1" dirty="0">
                <a:solidFill>
                  <a:srgbClr val="0070C0"/>
                </a:solidFill>
              </a:rPr>
              <a:t>bidrag och nya medel för rektors samfinansiering </a:t>
            </a:r>
            <a:endParaRPr lang="sv-SE" i="1" dirty="0" smtClean="0">
              <a:solidFill>
                <a:srgbClr val="0070C0"/>
              </a:solidFill>
            </a:endParaRPr>
          </a:p>
          <a:p>
            <a:pPr marL="0" indent="0">
              <a:buNone/>
            </a:pPr>
            <a:r>
              <a:rPr lang="sv-SE" dirty="0" smtClean="0"/>
              <a:t>     inom </a:t>
            </a:r>
            <a:r>
              <a:rPr lang="sv-SE" dirty="0"/>
              <a:t>kommunavtalen med </a:t>
            </a:r>
            <a:r>
              <a:rPr lang="sv-SE" i="1" dirty="0">
                <a:solidFill>
                  <a:srgbClr val="0070C0"/>
                </a:solidFill>
              </a:rPr>
              <a:t>Östersund, Sundsvall, </a:t>
            </a:r>
            <a:r>
              <a:rPr lang="sv-SE" i="1" dirty="0" smtClean="0">
                <a:solidFill>
                  <a:srgbClr val="0070C0"/>
                </a:solidFill>
              </a:rPr>
              <a:t>Härnösand, Örnsköldsvik </a:t>
            </a:r>
            <a:r>
              <a:rPr lang="sv-SE" i="1" dirty="0">
                <a:solidFill>
                  <a:srgbClr val="0070C0"/>
                </a:solidFill>
              </a:rPr>
              <a:t>och Timrå </a:t>
            </a:r>
            <a:r>
              <a:rPr lang="sv-SE" dirty="0"/>
              <a:t>för  </a:t>
            </a:r>
            <a:r>
              <a:rPr lang="sv-SE" dirty="0" smtClean="0"/>
              <a:t>   	budgetåret</a:t>
            </a:r>
            <a:r>
              <a:rPr lang="sv-SE" dirty="0"/>
              <a:t>.  </a:t>
            </a:r>
            <a:endParaRPr lang="sv-SE" dirty="0" smtClean="0"/>
          </a:p>
          <a:p>
            <a:pPr marL="0" indent="0">
              <a:buNone/>
            </a:pPr>
            <a:r>
              <a:rPr lang="sv-SE" dirty="0" smtClean="0"/>
              <a:t>     Se separat fil för detta under </a:t>
            </a:r>
            <a:r>
              <a:rPr lang="sv-SE" sz="1600" i="1" dirty="0" smtClean="0"/>
              <a:t>EKO/</a:t>
            </a:r>
            <a:r>
              <a:rPr lang="sv-SE" sz="1600" i="1" dirty="0" err="1" smtClean="0"/>
              <a:t>eko_delat</a:t>
            </a:r>
            <a:r>
              <a:rPr lang="sv-SE" sz="1600" i="1" dirty="0" smtClean="0"/>
              <a:t>/</a:t>
            </a:r>
            <a:r>
              <a:rPr lang="sv-SE" sz="1600" i="1" dirty="0" err="1" smtClean="0"/>
              <a:t>Budge</a:t>
            </a:r>
            <a:r>
              <a:rPr lang="sv-SE" sz="1600" i="1" dirty="0" smtClean="0"/>
              <a:t>- och Prognosunderlag</a:t>
            </a:r>
          </a:p>
          <a:p>
            <a:pPr marL="0" indent="0">
              <a:buNone/>
            </a:pPr>
            <a:endParaRPr lang="sv-SE" sz="1600" i="1" dirty="0" smtClean="0"/>
          </a:p>
          <a:p>
            <a:pPr marL="0" indent="0">
              <a:buNone/>
            </a:pPr>
            <a:r>
              <a:rPr lang="sv-SE" dirty="0"/>
              <a:t> </a:t>
            </a:r>
            <a:r>
              <a:rPr lang="sv-SE" dirty="0" smtClean="0"/>
              <a:t>  Resterande </a:t>
            </a:r>
            <a:r>
              <a:rPr lang="sv-SE" dirty="0"/>
              <a:t>delar mot avtal per år budgeteras eventuellt på övergripande </a:t>
            </a:r>
            <a:r>
              <a:rPr lang="sv-SE" dirty="0" smtClean="0"/>
              <a:t>projekt av fakultetsekonom.</a:t>
            </a:r>
          </a:p>
          <a:p>
            <a:pPr marL="0" indent="0">
              <a:buNone/>
            </a:pPr>
            <a:endParaRPr lang="sv-SE" dirty="0"/>
          </a:p>
          <a:p>
            <a:pPr marL="0" indent="0">
              <a:buNone/>
            </a:pPr>
            <a:r>
              <a:rPr lang="sv-SE" b="1" dirty="0" smtClean="0">
                <a:solidFill>
                  <a:srgbClr val="0070C0"/>
                </a:solidFill>
              </a:rPr>
              <a:t>Deadline 24 april</a:t>
            </a:r>
          </a:p>
        </p:txBody>
      </p:sp>
      <p:sp>
        <p:nvSpPr>
          <p:cNvPr id="4" name="5-uddig stjärna 3"/>
          <p:cNvSpPr/>
          <p:nvPr/>
        </p:nvSpPr>
        <p:spPr>
          <a:xfrm>
            <a:off x="717331" y="1886663"/>
            <a:ext cx="536028" cy="5018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10140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0"/>
          </p:nvPr>
        </p:nvSpPr>
        <p:spPr>
          <a:xfrm>
            <a:off x="1069939" y="1568670"/>
            <a:ext cx="10344295" cy="4299034"/>
          </a:xfrm>
        </p:spPr>
        <p:txBody>
          <a:bodyPr/>
          <a:lstStyle/>
          <a:p>
            <a:r>
              <a:rPr lang="sv-SE" dirty="0" smtClean="0"/>
              <a:t>Resultaträkningar under </a:t>
            </a:r>
            <a:r>
              <a:rPr lang="sv-SE" dirty="0" smtClean="0">
                <a:solidFill>
                  <a:srgbClr val="FF0000"/>
                </a:solidFill>
              </a:rPr>
              <a:t>uppgiftsdelen</a:t>
            </a:r>
            <a:r>
              <a:rPr lang="sv-SE" dirty="0" smtClean="0"/>
              <a:t> i början av processen</a:t>
            </a:r>
          </a:p>
          <a:p>
            <a:r>
              <a:rPr lang="sv-SE" dirty="0" smtClean="0"/>
              <a:t>Resultaträkningar under Rapportdelen </a:t>
            </a:r>
            <a:r>
              <a:rPr lang="sv-SE" dirty="0" smtClean="0">
                <a:solidFill>
                  <a:srgbClr val="FF0000"/>
                </a:solidFill>
              </a:rPr>
              <a:t>”Ekonomi” </a:t>
            </a:r>
            <a:r>
              <a:rPr lang="sv-SE" dirty="0" smtClean="0"/>
              <a:t>efter körningar i slutet av processen</a:t>
            </a:r>
            <a:endParaRPr lang="sv-SE" dirty="0"/>
          </a:p>
        </p:txBody>
      </p:sp>
      <p:pic>
        <p:nvPicPr>
          <p:cNvPr id="6" name="Bildobjekt 5"/>
          <p:cNvPicPr>
            <a:picLocks noChangeAspect="1"/>
          </p:cNvPicPr>
          <p:nvPr/>
        </p:nvPicPr>
        <p:blipFill>
          <a:blip r:embed="rId2"/>
          <a:stretch>
            <a:fillRect/>
          </a:stretch>
        </p:blipFill>
        <p:spPr>
          <a:xfrm>
            <a:off x="1527139" y="2774544"/>
            <a:ext cx="6574541" cy="2254656"/>
          </a:xfrm>
          <a:prstGeom prst="rect">
            <a:avLst/>
          </a:prstGeom>
        </p:spPr>
      </p:pic>
    </p:spTree>
    <p:extLst>
      <p:ext uri="{BB962C8B-B14F-4D97-AF65-F5344CB8AC3E}">
        <p14:creationId xmlns:p14="http://schemas.microsoft.com/office/powerpoint/2010/main" val="3466517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67464" y="2126918"/>
            <a:ext cx="10465163" cy="432048"/>
          </a:xfrm>
        </p:spPr>
        <p:txBody>
          <a:bodyPr/>
          <a:lstStyle/>
          <a:p>
            <a:r>
              <a:rPr lang="sv-SE" dirty="0" smtClean="0">
                <a:solidFill>
                  <a:schemeClr val="tx1"/>
                </a:solidFill>
              </a:rPr>
              <a:t>OH-fördelning 100/200</a:t>
            </a:r>
            <a:endParaRPr lang="sv-SE" dirty="0">
              <a:solidFill>
                <a:schemeClr val="tx1"/>
              </a:solidFill>
            </a:endParaRPr>
          </a:p>
        </p:txBody>
      </p:sp>
      <p:sp>
        <p:nvSpPr>
          <p:cNvPr id="3" name="Platshållare för text 2"/>
          <p:cNvSpPr>
            <a:spLocks noGrp="1"/>
          </p:cNvSpPr>
          <p:nvPr>
            <p:ph type="body" sz="quarter" idx="10"/>
          </p:nvPr>
        </p:nvSpPr>
        <p:spPr>
          <a:xfrm>
            <a:off x="967464" y="2895657"/>
            <a:ext cx="9984316" cy="2808287"/>
          </a:xfrm>
        </p:spPr>
        <p:txBody>
          <a:bodyPr/>
          <a:lstStyle/>
          <a:p>
            <a:r>
              <a:rPr lang="sv-SE" dirty="0" smtClean="0"/>
              <a:t>Fördelningsprocent trigger 810/900 till 100/200 ändras inte under året</a:t>
            </a:r>
          </a:p>
          <a:p>
            <a:r>
              <a:rPr lang="sv-SE" dirty="0" smtClean="0"/>
              <a:t>Däremot kan nya projekt/aktiviteter tillkomma</a:t>
            </a:r>
          </a:p>
          <a:p>
            <a:endParaRPr lang="sv-SE" dirty="0"/>
          </a:p>
          <a:p>
            <a:r>
              <a:rPr lang="sv-SE" dirty="0" smtClean="0"/>
              <a:t>Slutlig FÖRV-kostnad per fakultet i slutet av prognosprocess</a:t>
            </a:r>
            <a:endParaRPr lang="sv-SE" dirty="0"/>
          </a:p>
        </p:txBody>
      </p:sp>
    </p:spTree>
    <p:extLst>
      <p:ext uri="{BB962C8B-B14F-4D97-AF65-F5344CB8AC3E}">
        <p14:creationId xmlns:p14="http://schemas.microsoft.com/office/powerpoint/2010/main" val="1945977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solidFill>
                  <a:srgbClr val="0070C0"/>
                </a:solidFill>
              </a:rPr>
              <a:t>Spärrade projekt, ämnen</a:t>
            </a:r>
            <a:endParaRPr lang="sv-SE" sz="2800" dirty="0">
              <a:solidFill>
                <a:srgbClr val="0070C0"/>
              </a:solidFill>
            </a:endParaRPr>
          </a:p>
        </p:txBody>
      </p:sp>
      <p:sp>
        <p:nvSpPr>
          <p:cNvPr id="3" name="Platshållare för text 2"/>
          <p:cNvSpPr>
            <a:spLocks noGrp="1"/>
          </p:cNvSpPr>
          <p:nvPr>
            <p:ph type="body" sz="quarter" idx="10"/>
          </p:nvPr>
        </p:nvSpPr>
        <p:spPr>
          <a:xfrm>
            <a:off x="912285" y="1989139"/>
            <a:ext cx="10068330" cy="2808287"/>
          </a:xfrm>
        </p:spPr>
        <p:txBody>
          <a:bodyPr/>
          <a:lstStyle/>
          <a:p>
            <a:r>
              <a:rPr lang="sv-SE" dirty="0"/>
              <a:t>Budget </a:t>
            </a:r>
            <a:r>
              <a:rPr lang="sv-SE" dirty="0" smtClean="0"/>
              <a:t>kan </a:t>
            </a:r>
            <a:r>
              <a:rPr lang="sv-SE" dirty="0"/>
              <a:t>ha </a:t>
            </a:r>
            <a:r>
              <a:rPr lang="sv-SE" dirty="0" smtClean="0"/>
              <a:t>registrerats </a:t>
            </a:r>
            <a:r>
              <a:rPr lang="sv-SE" dirty="0"/>
              <a:t>på ämnen eller projekt som sedan avslutats och spärrats i redovisningssystemet </a:t>
            </a:r>
            <a:r>
              <a:rPr lang="sv-SE" dirty="0" err="1"/>
              <a:t>Agresso</a:t>
            </a:r>
            <a:r>
              <a:rPr lang="sv-SE" dirty="0"/>
              <a:t>. </a:t>
            </a:r>
            <a:endParaRPr lang="sv-SE" dirty="0" smtClean="0"/>
          </a:p>
          <a:p>
            <a:pPr marL="0" indent="0">
              <a:buNone/>
            </a:pPr>
            <a:r>
              <a:rPr lang="sv-SE" dirty="0"/>
              <a:t> </a:t>
            </a:r>
            <a:r>
              <a:rPr lang="sv-SE" dirty="0" smtClean="0"/>
              <a:t>    	</a:t>
            </a:r>
            <a:endParaRPr lang="sv-SE" dirty="0"/>
          </a:p>
        </p:txBody>
      </p:sp>
    </p:spTree>
    <p:extLst>
      <p:ext uri="{BB962C8B-B14F-4D97-AF65-F5344CB8AC3E}">
        <p14:creationId xmlns:p14="http://schemas.microsoft.com/office/powerpoint/2010/main" val="3750154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4393" y="776405"/>
            <a:ext cx="10461241" cy="4244911"/>
          </a:xfrm>
        </p:spPr>
        <p:txBody>
          <a:bodyPr/>
          <a:lstStyle/>
          <a:p>
            <a:r>
              <a:rPr lang="sv-SE" sz="2800" dirty="0" smtClean="0">
                <a:solidFill>
                  <a:srgbClr val="0070C0"/>
                </a:solidFill>
              </a:rPr>
              <a:t>Slutavstämning – se bilaga 10,11</a:t>
            </a:r>
            <a:br>
              <a:rPr lang="sv-SE" sz="2800" dirty="0" smtClean="0">
                <a:solidFill>
                  <a:srgbClr val="0070C0"/>
                </a:solidFill>
              </a:rPr>
            </a:br>
            <a:r>
              <a:rPr lang="sv-SE" sz="2800" dirty="0" smtClean="0">
                <a:solidFill>
                  <a:srgbClr val="0070C0"/>
                </a:solidFill>
              </a:rPr>
              <a:t/>
            </a:r>
            <a:br>
              <a:rPr lang="sv-SE" sz="2800" dirty="0" smtClean="0">
                <a:solidFill>
                  <a:srgbClr val="0070C0"/>
                </a:solidFill>
              </a:rPr>
            </a:br>
            <a:r>
              <a:rPr lang="sv-SE" sz="2800" dirty="0" smtClean="0">
                <a:solidFill>
                  <a:srgbClr val="0070C0"/>
                </a:solidFill>
              </a:rPr>
              <a:t>Analysera </a:t>
            </a:r>
            <a:r>
              <a:rPr lang="sv-SE" sz="2800" dirty="0">
                <a:solidFill>
                  <a:srgbClr val="0070C0"/>
                </a:solidFill>
              </a:rPr>
              <a:t>era resultatmatriser</a:t>
            </a:r>
            <a:br>
              <a:rPr lang="sv-SE" sz="2800" dirty="0">
                <a:solidFill>
                  <a:srgbClr val="0070C0"/>
                </a:solidFill>
              </a:rPr>
            </a:br>
            <a:r>
              <a:rPr lang="sv-SE" sz="2800" dirty="0">
                <a:solidFill>
                  <a:srgbClr val="0070C0"/>
                </a:solidFill>
              </a:rPr>
              <a:t/>
            </a:r>
            <a:br>
              <a:rPr lang="sv-SE" sz="2800" dirty="0">
                <a:solidFill>
                  <a:srgbClr val="0070C0"/>
                </a:solidFill>
              </a:rPr>
            </a:br>
            <a:endParaRPr lang="sv-SE" sz="2800" dirty="0">
              <a:solidFill>
                <a:srgbClr val="0070C0"/>
              </a:solidFill>
            </a:endParaRPr>
          </a:p>
        </p:txBody>
      </p:sp>
      <p:pic>
        <p:nvPicPr>
          <p:cNvPr id="3" name="Bildobjekt 2"/>
          <p:cNvPicPr>
            <a:picLocks noChangeAspect="1"/>
          </p:cNvPicPr>
          <p:nvPr/>
        </p:nvPicPr>
        <p:blipFill>
          <a:blip r:embed="rId2"/>
          <a:stretch>
            <a:fillRect/>
          </a:stretch>
        </p:blipFill>
        <p:spPr>
          <a:xfrm>
            <a:off x="724393" y="2230820"/>
            <a:ext cx="7032532" cy="3873060"/>
          </a:xfrm>
          <a:prstGeom prst="rect">
            <a:avLst/>
          </a:prstGeom>
        </p:spPr>
      </p:pic>
    </p:spTree>
    <p:extLst>
      <p:ext uri="{BB962C8B-B14F-4D97-AF65-F5344CB8AC3E}">
        <p14:creationId xmlns:p14="http://schemas.microsoft.com/office/powerpoint/2010/main" val="1646041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0"/>
          </p:nvPr>
        </p:nvSpPr>
        <p:spPr/>
        <p:txBody>
          <a:bodyPr/>
          <a:lstStyle/>
          <a:p>
            <a:pPr marL="0" indent="0">
              <a:buNone/>
            </a:pPr>
            <a:r>
              <a:rPr lang="sv-SE" sz="2400" b="1" dirty="0" smtClean="0">
                <a:solidFill>
                  <a:srgbClr val="0070C0"/>
                </a:solidFill>
              </a:rPr>
              <a:t>Ev. ytterligare detaljer för prognos tas separat vid behov</a:t>
            </a:r>
            <a:endParaRPr lang="sv-SE" sz="2400" b="1" dirty="0">
              <a:solidFill>
                <a:srgbClr val="0070C0"/>
              </a:solidFill>
            </a:endParaRPr>
          </a:p>
        </p:txBody>
      </p:sp>
    </p:spTree>
    <p:extLst>
      <p:ext uri="{BB962C8B-B14F-4D97-AF65-F5344CB8AC3E}">
        <p14:creationId xmlns:p14="http://schemas.microsoft.com/office/powerpoint/2010/main" val="213758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smtClean="0"/>
              <a:t>Nyheter Hypergene</a:t>
            </a:r>
            <a:endParaRPr lang="sv-SE" sz="3200" dirty="0"/>
          </a:p>
        </p:txBody>
      </p:sp>
      <p:sp>
        <p:nvSpPr>
          <p:cNvPr id="3" name="Platshållare för innehåll 2"/>
          <p:cNvSpPr>
            <a:spLocks noGrp="1"/>
          </p:cNvSpPr>
          <p:nvPr>
            <p:ph idx="1"/>
          </p:nvPr>
        </p:nvSpPr>
        <p:spPr/>
        <p:txBody>
          <a:bodyPr/>
          <a:lstStyle/>
          <a:p>
            <a:endParaRPr lang="sv-SE"/>
          </a:p>
        </p:txBody>
      </p:sp>
    </p:spTree>
    <p:extLst>
      <p:ext uri="{BB962C8B-B14F-4D97-AF65-F5344CB8AC3E}">
        <p14:creationId xmlns:p14="http://schemas.microsoft.com/office/powerpoint/2010/main" val="77572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20677" y="974673"/>
            <a:ext cx="10177538" cy="983791"/>
          </a:xfrm>
        </p:spPr>
        <p:txBody>
          <a:bodyPr/>
          <a:lstStyle/>
          <a:p>
            <a:pPr>
              <a:lnSpc>
                <a:spcPts val="1500"/>
              </a:lnSpc>
            </a:pPr>
            <a:r>
              <a:rPr lang="sv-SE" sz="2400" dirty="0" smtClean="0"/>
              <a:t>Årsöversikt</a:t>
            </a:r>
            <a:br>
              <a:rPr lang="sv-SE" sz="2400" dirty="0" smtClean="0"/>
            </a:br>
            <a:r>
              <a:rPr lang="sv-SE" sz="2400" dirty="0"/>
              <a:t/>
            </a:r>
            <a:br>
              <a:rPr lang="sv-SE" sz="2400" dirty="0"/>
            </a:br>
            <a:r>
              <a:rPr lang="sv-SE" sz="2400" dirty="0" smtClean="0"/>
              <a:t/>
            </a:r>
            <a:br>
              <a:rPr lang="sv-SE" sz="2400" dirty="0" smtClean="0"/>
            </a:br>
            <a:r>
              <a:rPr lang="sv-SE" sz="1400" dirty="0" smtClean="0"/>
              <a:t>År 0	</a:t>
            </a:r>
            <a:r>
              <a:rPr lang="sv-SE" sz="1400" dirty="0"/>
              <a:t> </a:t>
            </a:r>
            <a:r>
              <a:rPr lang="sv-SE" sz="1400" dirty="0" smtClean="0"/>
              <a:t>      									         År 1													</a:t>
            </a:r>
            <a:r>
              <a:rPr lang="sv-SE" sz="2400" dirty="0">
                <a:solidFill>
                  <a:srgbClr val="0070C0"/>
                </a:solidFill>
              </a:rPr>
              <a:t/>
            </a:r>
            <a:br>
              <a:rPr lang="sv-SE" sz="2400" dirty="0">
                <a:solidFill>
                  <a:srgbClr val="0070C0"/>
                </a:solidFill>
              </a:rPr>
            </a:br>
            <a:r>
              <a:rPr lang="sv-SE" sz="2400" dirty="0">
                <a:solidFill>
                  <a:srgbClr val="0070C0"/>
                </a:solidFill>
              </a:rPr>
              <a:t/>
            </a:r>
            <a:br>
              <a:rPr lang="sv-SE" sz="2400" dirty="0">
                <a:solidFill>
                  <a:srgbClr val="0070C0"/>
                </a:solidFill>
              </a:rPr>
            </a:br>
            <a:r>
              <a:rPr lang="sv-SE" sz="2400" dirty="0">
                <a:solidFill>
                  <a:srgbClr val="0070C0"/>
                </a:solidFill>
              </a:rPr>
              <a:t/>
            </a:r>
            <a:br>
              <a:rPr lang="sv-SE" sz="2400" dirty="0">
                <a:solidFill>
                  <a:srgbClr val="0070C0"/>
                </a:solidFill>
              </a:rPr>
            </a:br>
            <a:r>
              <a:rPr lang="sv-SE" sz="2400" dirty="0">
                <a:solidFill>
                  <a:srgbClr val="0070C0"/>
                </a:solidFill>
              </a:rPr>
              <a:t>	</a:t>
            </a:r>
            <a:br>
              <a:rPr lang="sv-SE" sz="2400" dirty="0">
                <a:solidFill>
                  <a:srgbClr val="0070C0"/>
                </a:solidFill>
              </a:rPr>
            </a:br>
            <a:r>
              <a:rPr lang="sv-SE" sz="2400" dirty="0"/>
              <a:t/>
            </a:r>
            <a:br>
              <a:rPr lang="sv-SE" sz="2400" dirty="0"/>
            </a:br>
            <a:r>
              <a:rPr lang="sv-SE" dirty="0" smtClean="0">
                <a:solidFill>
                  <a:schemeClr val="accent1"/>
                </a:solidFill>
              </a:rPr>
              <a:t>	</a:t>
            </a:r>
            <a:br>
              <a:rPr lang="sv-SE" dirty="0" smtClean="0">
                <a:solidFill>
                  <a:schemeClr val="accent1"/>
                </a:solidFill>
              </a:rPr>
            </a:br>
            <a:r>
              <a:rPr lang="sv-SE" dirty="0" smtClean="0">
                <a:solidFill>
                  <a:schemeClr val="accent1"/>
                </a:solidFill>
              </a:rPr>
              <a:t/>
            </a:r>
            <a:br>
              <a:rPr lang="sv-SE" dirty="0" smtClean="0">
                <a:solidFill>
                  <a:schemeClr val="accent1"/>
                </a:solidFill>
              </a:rPr>
            </a:br>
            <a:r>
              <a:rPr lang="sv-SE" dirty="0" smtClean="0">
                <a:solidFill>
                  <a:schemeClr val="accent1"/>
                </a:solidFill>
              </a:rPr>
              <a:t/>
            </a:r>
            <a:br>
              <a:rPr lang="sv-SE" dirty="0" smtClean="0">
                <a:solidFill>
                  <a:schemeClr val="accent1"/>
                </a:solidFill>
              </a:rPr>
            </a:br>
            <a:r>
              <a:rPr lang="sv-SE" dirty="0" smtClean="0">
                <a:solidFill>
                  <a:schemeClr val="accent1"/>
                </a:solidFill>
              </a:rPr>
              <a:t/>
            </a:r>
            <a:br>
              <a:rPr lang="sv-SE" dirty="0" smtClean="0">
                <a:solidFill>
                  <a:schemeClr val="accent1"/>
                </a:solidFill>
              </a:rPr>
            </a:br>
            <a:r>
              <a:rPr lang="sv-SE" dirty="0" smtClean="0">
                <a:solidFill>
                  <a:schemeClr val="accent1"/>
                </a:solidFill>
              </a:rPr>
              <a:t/>
            </a:r>
            <a:br>
              <a:rPr lang="sv-SE" dirty="0" smtClean="0">
                <a:solidFill>
                  <a:schemeClr val="accent1"/>
                </a:solidFill>
              </a:rPr>
            </a:br>
            <a:r>
              <a:rPr lang="sv-SE" dirty="0" smtClean="0"/>
              <a:t>							</a:t>
            </a:r>
            <a:br>
              <a:rPr lang="sv-SE" dirty="0" smtClean="0"/>
            </a:br>
            <a:r>
              <a:rPr lang="sv-SE" dirty="0" smtClean="0"/>
              <a:t/>
            </a:r>
            <a:br>
              <a:rPr lang="sv-SE" dirty="0" smtClean="0"/>
            </a:br>
            <a:r>
              <a:rPr lang="sv-SE" dirty="0" smtClean="0"/>
              <a:t/>
            </a:r>
            <a:br>
              <a:rPr lang="sv-SE" dirty="0" smtClean="0"/>
            </a:br>
            <a:r>
              <a:rPr lang="sv-SE" dirty="0" smtClean="0"/>
              <a:t/>
            </a:r>
            <a:br>
              <a:rPr lang="sv-SE" dirty="0" smtClean="0"/>
            </a:br>
            <a:r>
              <a:rPr lang="sv-SE" dirty="0" smtClean="0"/>
              <a:t/>
            </a:r>
            <a:br>
              <a:rPr lang="sv-SE" dirty="0" smtClean="0"/>
            </a:br>
            <a:r>
              <a:rPr lang="sv-SE" dirty="0" smtClean="0"/>
              <a:t/>
            </a:r>
            <a:br>
              <a:rPr lang="sv-SE" dirty="0" smtClean="0"/>
            </a:br>
            <a:r>
              <a:rPr lang="sv-SE" dirty="0" smtClean="0"/>
              <a:t/>
            </a:r>
            <a:br>
              <a:rPr lang="sv-SE" dirty="0" smtClean="0"/>
            </a:br>
            <a:r>
              <a:rPr lang="sv-SE" dirty="0" smtClean="0"/>
              <a:t/>
            </a:r>
            <a:br>
              <a:rPr lang="sv-SE" dirty="0" smtClean="0"/>
            </a:br>
            <a:r>
              <a:rPr lang="sv-SE" dirty="0" smtClean="0"/>
              <a:t/>
            </a:r>
            <a:br>
              <a:rPr lang="sv-SE" dirty="0" smtClean="0"/>
            </a:br>
            <a:r>
              <a:rPr lang="sv-SE" dirty="0" smtClean="0"/>
              <a:t/>
            </a:r>
            <a:br>
              <a:rPr lang="sv-SE" dirty="0" smtClean="0"/>
            </a:br>
            <a:r>
              <a:rPr lang="sv-SE" dirty="0" smtClean="0">
                <a:solidFill>
                  <a:srgbClr val="C00000"/>
                </a:solidFill>
              </a:rPr>
              <a:t/>
            </a:r>
            <a:br>
              <a:rPr lang="sv-SE" dirty="0" smtClean="0">
                <a:solidFill>
                  <a:srgbClr val="C00000"/>
                </a:solidFill>
              </a:rPr>
            </a:br>
            <a:r>
              <a:rPr lang="sv-SE" dirty="0" smtClean="0"/>
              <a:t/>
            </a:r>
            <a:br>
              <a:rPr lang="sv-SE" dirty="0" smtClean="0"/>
            </a:br>
            <a:r>
              <a:rPr lang="sv-SE" sz="1500" dirty="0"/>
              <a:t/>
            </a:r>
            <a:br>
              <a:rPr lang="sv-SE" sz="1500" dirty="0"/>
            </a:br>
            <a:r>
              <a:rPr lang="sv-SE" dirty="0" smtClean="0">
                <a:solidFill>
                  <a:srgbClr val="C00000"/>
                </a:solidFill>
              </a:rPr>
              <a:t/>
            </a:r>
            <a:br>
              <a:rPr lang="sv-SE" dirty="0" smtClean="0">
                <a:solidFill>
                  <a:srgbClr val="C00000"/>
                </a:solidFill>
              </a:rPr>
            </a:br>
            <a:r>
              <a:rPr lang="sv-SE" dirty="0" smtClean="0">
                <a:solidFill>
                  <a:srgbClr val="C00000"/>
                </a:solidFill>
              </a:rPr>
              <a:t/>
            </a:r>
            <a:br>
              <a:rPr lang="sv-SE" dirty="0" smtClean="0">
                <a:solidFill>
                  <a:srgbClr val="C00000"/>
                </a:solidFill>
              </a:rPr>
            </a:br>
            <a:endParaRPr lang="sv-SE" dirty="0">
              <a:solidFill>
                <a:srgbClr val="C00000"/>
              </a:solidFill>
            </a:endParaRPr>
          </a:p>
        </p:txBody>
      </p:sp>
      <p:graphicFrame>
        <p:nvGraphicFramePr>
          <p:cNvPr id="4" name="Platshållare för innehåll 3"/>
          <p:cNvGraphicFramePr>
            <a:graphicFrameLocks/>
          </p:cNvGraphicFramePr>
          <p:nvPr>
            <p:extLst/>
          </p:nvPr>
        </p:nvGraphicFramePr>
        <p:xfrm>
          <a:off x="1836614" y="1525382"/>
          <a:ext cx="10355386" cy="1036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ruta 5"/>
          <p:cNvSpPr txBox="1"/>
          <p:nvPr/>
        </p:nvSpPr>
        <p:spPr>
          <a:xfrm>
            <a:off x="2208422" y="3150264"/>
            <a:ext cx="1128908" cy="50783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685800"/>
            <a:r>
              <a:rPr lang="sv-SE" sz="900" b="1" dirty="0">
                <a:solidFill>
                  <a:prstClr val="black"/>
                </a:solidFill>
                <a:latin typeface="Arial"/>
              </a:rPr>
              <a:t>Budgetunderlag </a:t>
            </a:r>
            <a:r>
              <a:rPr lang="sv-SE" sz="900" dirty="0">
                <a:solidFill>
                  <a:prstClr val="black"/>
                </a:solidFill>
                <a:latin typeface="Arial"/>
              </a:rPr>
              <a:t>år -1, år 0, år 1-3</a:t>
            </a:r>
          </a:p>
          <a:p>
            <a:pPr defTabSz="685800"/>
            <a:endParaRPr lang="sv-SE" sz="900" dirty="0">
              <a:solidFill>
                <a:prstClr val="black"/>
              </a:solidFill>
              <a:latin typeface="Arial"/>
            </a:endParaRPr>
          </a:p>
        </p:txBody>
      </p:sp>
      <p:sp>
        <p:nvSpPr>
          <p:cNvPr id="8" name="textruta 7"/>
          <p:cNvSpPr txBox="1"/>
          <p:nvPr/>
        </p:nvSpPr>
        <p:spPr>
          <a:xfrm>
            <a:off x="7721014" y="2438467"/>
            <a:ext cx="1669110" cy="5078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685800"/>
            <a:endParaRPr lang="sv-SE" sz="900" b="1" dirty="0">
              <a:solidFill>
                <a:prstClr val="black"/>
              </a:solidFill>
              <a:latin typeface="Arial"/>
            </a:endParaRPr>
          </a:p>
          <a:p>
            <a:pPr defTabSz="685800"/>
            <a:r>
              <a:rPr lang="sv-SE" sz="900" b="1" dirty="0">
                <a:solidFill>
                  <a:prstClr val="black"/>
                </a:solidFill>
                <a:latin typeface="Arial"/>
              </a:rPr>
              <a:t>Höständrings budget </a:t>
            </a:r>
            <a:r>
              <a:rPr lang="sv-SE" sz="900" dirty="0">
                <a:solidFill>
                  <a:prstClr val="black"/>
                </a:solidFill>
                <a:latin typeface="Arial"/>
              </a:rPr>
              <a:t>år 0</a:t>
            </a:r>
          </a:p>
          <a:p>
            <a:pPr defTabSz="685800"/>
            <a:r>
              <a:rPr lang="sv-SE" sz="900" b="1" dirty="0" err="1">
                <a:solidFill>
                  <a:prstClr val="black"/>
                </a:solidFill>
                <a:latin typeface="Arial"/>
              </a:rPr>
              <a:t>Budgetprop</a:t>
            </a:r>
            <a:r>
              <a:rPr lang="sv-SE" sz="900" b="1" dirty="0">
                <a:solidFill>
                  <a:prstClr val="black"/>
                </a:solidFill>
                <a:latin typeface="Arial"/>
              </a:rPr>
              <a:t>. </a:t>
            </a:r>
            <a:r>
              <a:rPr lang="sv-SE" sz="900" dirty="0">
                <a:solidFill>
                  <a:prstClr val="black"/>
                </a:solidFill>
                <a:latin typeface="Arial"/>
              </a:rPr>
              <a:t>år1 samt år 2-4</a:t>
            </a:r>
          </a:p>
        </p:txBody>
      </p:sp>
      <p:cxnSp>
        <p:nvCxnSpPr>
          <p:cNvPr id="35" name="Rak pil 34"/>
          <p:cNvCxnSpPr/>
          <p:nvPr/>
        </p:nvCxnSpPr>
        <p:spPr>
          <a:xfrm flipH="1" flipV="1">
            <a:off x="8677574" y="2236993"/>
            <a:ext cx="794" cy="174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ktangel 28"/>
          <p:cNvSpPr/>
          <p:nvPr/>
        </p:nvSpPr>
        <p:spPr>
          <a:xfrm>
            <a:off x="4227039" y="2460186"/>
            <a:ext cx="1906328" cy="46655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a:endParaRPr lang="sv-SE" sz="750" dirty="0">
              <a:solidFill>
                <a:prstClr val="black"/>
              </a:solidFill>
              <a:latin typeface="Arial"/>
            </a:endParaRPr>
          </a:p>
          <a:p>
            <a:pPr defTabSz="685800"/>
            <a:r>
              <a:rPr lang="sv-SE" sz="900" b="1" dirty="0">
                <a:solidFill>
                  <a:prstClr val="black"/>
                </a:solidFill>
                <a:latin typeface="Arial"/>
              </a:rPr>
              <a:t>Vårändringsbudget</a:t>
            </a:r>
            <a:r>
              <a:rPr lang="sv-SE" sz="900" dirty="0">
                <a:solidFill>
                  <a:prstClr val="black"/>
                </a:solidFill>
                <a:latin typeface="Arial"/>
              </a:rPr>
              <a:t> år 0	Beslut</a:t>
            </a:r>
          </a:p>
          <a:p>
            <a:pPr defTabSz="685800"/>
            <a:r>
              <a:rPr lang="sv-SE" sz="900" b="1" dirty="0">
                <a:solidFill>
                  <a:prstClr val="black"/>
                </a:solidFill>
                <a:latin typeface="Arial"/>
              </a:rPr>
              <a:t>Vårproposition</a:t>
            </a:r>
            <a:r>
              <a:rPr lang="sv-SE" sz="900" dirty="0">
                <a:solidFill>
                  <a:prstClr val="black"/>
                </a:solidFill>
                <a:latin typeface="Arial"/>
              </a:rPr>
              <a:t> år 1 –	Beslut</a:t>
            </a:r>
          </a:p>
        </p:txBody>
      </p:sp>
      <p:sp>
        <p:nvSpPr>
          <p:cNvPr id="115" name="V-form 114"/>
          <p:cNvSpPr/>
          <p:nvPr/>
        </p:nvSpPr>
        <p:spPr>
          <a:xfrm>
            <a:off x="8304325" y="3208606"/>
            <a:ext cx="2676482" cy="419024"/>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sv-SE" sz="900" b="1" dirty="0">
                <a:solidFill>
                  <a:prstClr val="black"/>
                </a:solidFill>
                <a:latin typeface="Arial"/>
              </a:rPr>
              <a:t>Budget år 1 </a:t>
            </a:r>
            <a:r>
              <a:rPr lang="sv-SE" sz="900" b="1" dirty="0" smtClean="0">
                <a:solidFill>
                  <a:prstClr val="black"/>
                </a:solidFill>
                <a:latin typeface="Arial"/>
              </a:rPr>
              <a:t>upprättas och beslutas</a:t>
            </a:r>
            <a:endParaRPr lang="sv-SE" sz="900" b="1" dirty="0">
              <a:solidFill>
                <a:prstClr val="black"/>
              </a:solidFill>
              <a:latin typeface="Arial"/>
            </a:endParaRPr>
          </a:p>
        </p:txBody>
      </p:sp>
      <p:sp>
        <p:nvSpPr>
          <p:cNvPr id="116" name="V-form 115"/>
          <p:cNvSpPr/>
          <p:nvPr/>
        </p:nvSpPr>
        <p:spPr>
          <a:xfrm>
            <a:off x="3407509" y="4501278"/>
            <a:ext cx="1666070" cy="406123"/>
          </a:xfrm>
          <a:prstGeom prst="chevron">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a:r>
              <a:rPr lang="sv-SE" sz="900" b="1" dirty="0">
                <a:solidFill>
                  <a:prstClr val="black"/>
                </a:solidFill>
                <a:latin typeface="Arial"/>
              </a:rPr>
              <a:t>Prognos år </a:t>
            </a:r>
            <a:r>
              <a:rPr lang="sv-SE" sz="900" b="1" dirty="0" smtClean="0">
                <a:solidFill>
                  <a:prstClr val="black"/>
                </a:solidFill>
                <a:latin typeface="Arial"/>
              </a:rPr>
              <a:t>0</a:t>
            </a:r>
          </a:p>
        </p:txBody>
      </p:sp>
      <p:sp>
        <p:nvSpPr>
          <p:cNvPr id="117" name="Rektangel 116"/>
          <p:cNvSpPr/>
          <p:nvPr/>
        </p:nvSpPr>
        <p:spPr>
          <a:xfrm>
            <a:off x="10521108" y="2448221"/>
            <a:ext cx="849618" cy="47819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a:r>
              <a:rPr lang="sv-SE" sz="900" b="1" dirty="0">
                <a:solidFill>
                  <a:prstClr val="black"/>
                </a:solidFill>
                <a:latin typeface="Arial"/>
              </a:rPr>
              <a:t>Reglerings-brev</a:t>
            </a:r>
            <a:r>
              <a:rPr lang="sv-SE" sz="900" dirty="0">
                <a:solidFill>
                  <a:prstClr val="black"/>
                </a:solidFill>
                <a:latin typeface="Arial"/>
              </a:rPr>
              <a:t> </a:t>
            </a:r>
          </a:p>
          <a:p>
            <a:pPr algn="ctr" defTabSz="685800"/>
            <a:r>
              <a:rPr lang="sv-SE" sz="900" dirty="0">
                <a:solidFill>
                  <a:prstClr val="black"/>
                </a:solidFill>
                <a:latin typeface="Arial"/>
              </a:rPr>
              <a:t>Beslut år 1</a:t>
            </a:r>
          </a:p>
        </p:txBody>
      </p:sp>
      <p:cxnSp>
        <p:nvCxnSpPr>
          <p:cNvPr id="123" name="Rak pil 122"/>
          <p:cNvCxnSpPr/>
          <p:nvPr/>
        </p:nvCxnSpPr>
        <p:spPr>
          <a:xfrm flipV="1">
            <a:off x="10864517" y="2203554"/>
            <a:ext cx="0" cy="208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7" name="V-form 126"/>
          <p:cNvSpPr/>
          <p:nvPr/>
        </p:nvSpPr>
        <p:spPr>
          <a:xfrm>
            <a:off x="9721416" y="3909817"/>
            <a:ext cx="1273364" cy="445612"/>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85800"/>
            <a:r>
              <a:rPr lang="sv-SE" sz="900" b="1" dirty="0">
                <a:solidFill>
                  <a:prstClr val="black"/>
                </a:solidFill>
                <a:latin typeface="Arial"/>
              </a:rPr>
              <a:t>VP år 1</a:t>
            </a:r>
          </a:p>
        </p:txBody>
      </p:sp>
      <p:cxnSp>
        <p:nvCxnSpPr>
          <p:cNvPr id="130" name="Rak pil 129"/>
          <p:cNvCxnSpPr/>
          <p:nvPr/>
        </p:nvCxnSpPr>
        <p:spPr>
          <a:xfrm flipH="1" flipV="1">
            <a:off x="4520234" y="2285125"/>
            <a:ext cx="4202" cy="165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ak pil 9"/>
          <p:cNvCxnSpPr/>
          <p:nvPr/>
        </p:nvCxnSpPr>
        <p:spPr>
          <a:xfrm flipH="1" flipV="1">
            <a:off x="6091303" y="2247026"/>
            <a:ext cx="5111" cy="188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ak pil 16"/>
          <p:cNvCxnSpPr/>
          <p:nvPr/>
        </p:nvCxnSpPr>
        <p:spPr>
          <a:xfrm flipV="1">
            <a:off x="3323589" y="2767220"/>
            <a:ext cx="785561" cy="394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V-form 30"/>
          <p:cNvSpPr/>
          <p:nvPr/>
        </p:nvSpPr>
        <p:spPr>
          <a:xfrm>
            <a:off x="3950579" y="5271817"/>
            <a:ext cx="1122999" cy="441775"/>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r>
              <a:rPr lang="sv-SE" sz="900" b="1" dirty="0">
                <a:solidFill>
                  <a:prstClr val="black"/>
                </a:solidFill>
                <a:latin typeface="Arial"/>
              </a:rPr>
              <a:t>Bokslut, </a:t>
            </a:r>
            <a:r>
              <a:rPr lang="sv-SE" sz="900" b="1" dirty="0" err="1">
                <a:solidFill>
                  <a:prstClr val="black"/>
                </a:solidFill>
                <a:latin typeface="Arial"/>
              </a:rPr>
              <a:t>Uppföljn</a:t>
            </a:r>
            <a:r>
              <a:rPr lang="sv-SE" sz="900" dirty="0">
                <a:solidFill>
                  <a:prstClr val="black"/>
                </a:solidFill>
                <a:latin typeface="Arial"/>
              </a:rPr>
              <a:t>.</a:t>
            </a:r>
          </a:p>
        </p:txBody>
      </p:sp>
      <p:sp>
        <p:nvSpPr>
          <p:cNvPr id="5" name="V-form 4"/>
          <p:cNvSpPr/>
          <p:nvPr/>
        </p:nvSpPr>
        <p:spPr>
          <a:xfrm>
            <a:off x="3406919" y="3161077"/>
            <a:ext cx="1914768" cy="492699"/>
          </a:xfrm>
          <a:prstGeom prst="chevron">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sv-SE" sz="900" b="1" dirty="0" err="1">
                <a:solidFill>
                  <a:prstClr val="black"/>
                </a:solidFill>
                <a:latin typeface="Arial"/>
              </a:rPr>
              <a:t>Planeringsförutsättn</a:t>
            </a:r>
            <a:r>
              <a:rPr lang="sv-SE" sz="900" b="1" dirty="0">
                <a:solidFill>
                  <a:prstClr val="black"/>
                </a:solidFill>
                <a:latin typeface="Arial"/>
              </a:rPr>
              <a:t>. År 1</a:t>
            </a:r>
          </a:p>
        </p:txBody>
      </p:sp>
      <p:sp>
        <p:nvSpPr>
          <p:cNvPr id="9" name="Rektangel 8"/>
          <p:cNvSpPr/>
          <p:nvPr/>
        </p:nvSpPr>
        <p:spPr>
          <a:xfrm>
            <a:off x="499720" y="2410758"/>
            <a:ext cx="1042850" cy="50169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sv-SE" sz="1350" dirty="0">
                <a:ln w="0"/>
                <a:solidFill>
                  <a:prstClr val="black"/>
                </a:solidFill>
                <a:effectLst>
                  <a:outerShdw blurRad="38100" dist="38100" dir="2700000" algn="tl">
                    <a:srgbClr val="000000">
                      <a:alpha val="43137"/>
                    </a:srgbClr>
                  </a:outerShdw>
                </a:effectLst>
                <a:latin typeface="Arial"/>
              </a:rPr>
              <a:t>Regering/</a:t>
            </a:r>
          </a:p>
          <a:p>
            <a:pPr algn="ctr" defTabSz="685800"/>
            <a:r>
              <a:rPr lang="sv-SE" sz="1350" dirty="0">
                <a:ln w="0"/>
                <a:solidFill>
                  <a:prstClr val="black"/>
                </a:solidFill>
                <a:effectLst>
                  <a:outerShdw blurRad="38100" dist="38100" dir="2700000" algn="tl">
                    <a:srgbClr val="000000">
                      <a:alpha val="43137"/>
                    </a:srgbClr>
                  </a:outerShdw>
                </a:effectLst>
                <a:latin typeface="Arial"/>
              </a:rPr>
              <a:t>Riksdag</a:t>
            </a:r>
          </a:p>
        </p:txBody>
      </p:sp>
      <p:sp>
        <p:nvSpPr>
          <p:cNvPr id="13" name="Rektangel 12"/>
          <p:cNvSpPr/>
          <p:nvPr/>
        </p:nvSpPr>
        <p:spPr>
          <a:xfrm>
            <a:off x="587232" y="4330688"/>
            <a:ext cx="1045158" cy="437536"/>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sv-SE" sz="1350" dirty="0" err="1">
                <a:solidFill>
                  <a:prstClr val="black"/>
                </a:solidFill>
                <a:effectLst>
                  <a:outerShdw blurRad="38100" dist="38100" dir="2700000" algn="tl">
                    <a:srgbClr val="000000">
                      <a:alpha val="43137"/>
                    </a:srgbClr>
                  </a:outerShdw>
                </a:effectLst>
                <a:latin typeface="Arial"/>
              </a:rPr>
              <a:t>Miun</a:t>
            </a:r>
            <a:endParaRPr lang="sv-SE" sz="1350" dirty="0">
              <a:solidFill>
                <a:prstClr val="black"/>
              </a:solidFill>
              <a:effectLst>
                <a:outerShdw blurRad="38100" dist="38100" dir="2700000" algn="tl">
                  <a:srgbClr val="000000">
                    <a:alpha val="43137"/>
                  </a:srgbClr>
                </a:outerShdw>
              </a:effectLst>
              <a:latin typeface="Arial"/>
            </a:endParaRPr>
          </a:p>
        </p:txBody>
      </p:sp>
      <p:sp>
        <p:nvSpPr>
          <p:cNvPr id="39" name="V-form 38"/>
          <p:cNvSpPr/>
          <p:nvPr/>
        </p:nvSpPr>
        <p:spPr>
          <a:xfrm>
            <a:off x="6338365" y="5271816"/>
            <a:ext cx="1183786" cy="441775"/>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r>
              <a:rPr lang="sv-SE" sz="900" b="1" dirty="0">
                <a:solidFill>
                  <a:prstClr val="black"/>
                </a:solidFill>
                <a:latin typeface="Arial"/>
              </a:rPr>
              <a:t>Bokslut, </a:t>
            </a:r>
            <a:r>
              <a:rPr lang="sv-SE" sz="900" b="1" dirty="0" err="1">
                <a:solidFill>
                  <a:prstClr val="black"/>
                </a:solidFill>
                <a:latin typeface="Arial"/>
              </a:rPr>
              <a:t>Uppföljn</a:t>
            </a:r>
            <a:r>
              <a:rPr lang="sv-SE" sz="900" dirty="0">
                <a:solidFill>
                  <a:prstClr val="black"/>
                </a:solidFill>
                <a:latin typeface="Arial"/>
              </a:rPr>
              <a:t>.</a:t>
            </a:r>
          </a:p>
        </p:txBody>
      </p:sp>
      <p:sp>
        <p:nvSpPr>
          <p:cNvPr id="40" name="V-form 39"/>
          <p:cNvSpPr/>
          <p:nvPr/>
        </p:nvSpPr>
        <p:spPr>
          <a:xfrm>
            <a:off x="8553212" y="5271816"/>
            <a:ext cx="1127527" cy="441775"/>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r>
              <a:rPr lang="sv-SE" sz="900" b="1" dirty="0">
                <a:solidFill>
                  <a:prstClr val="black"/>
                </a:solidFill>
                <a:latin typeface="Arial"/>
              </a:rPr>
              <a:t>Bokslut, </a:t>
            </a:r>
            <a:r>
              <a:rPr lang="sv-SE" sz="900" b="1" dirty="0" err="1">
                <a:solidFill>
                  <a:prstClr val="black"/>
                </a:solidFill>
                <a:latin typeface="Arial"/>
              </a:rPr>
              <a:t>Uppföljn</a:t>
            </a:r>
            <a:r>
              <a:rPr lang="sv-SE" sz="900" dirty="0">
                <a:solidFill>
                  <a:prstClr val="black"/>
                </a:solidFill>
                <a:latin typeface="Arial"/>
              </a:rPr>
              <a:t>.</a:t>
            </a:r>
          </a:p>
        </p:txBody>
      </p:sp>
      <p:sp>
        <p:nvSpPr>
          <p:cNvPr id="41" name="V-form 40"/>
          <p:cNvSpPr/>
          <p:nvPr/>
        </p:nvSpPr>
        <p:spPr>
          <a:xfrm>
            <a:off x="10095746" y="5260202"/>
            <a:ext cx="1938080" cy="695506"/>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r>
              <a:rPr lang="sv-SE" sz="900" b="1" dirty="0">
                <a:solidFill>
                  <a:prstClr val="black"/>
                </a:solidFill>
                <a:latin typeface="Arial"/>
              </a:rPr>
              <a:t>Bokslut, </a:t>
            </a:r>
            <a:r>
              <a:rPr lang="sv-SE" sz="900" b="1" dirty="0" err="1">
                <a:solidFill>
                  <a:prstClr val="black"/>
                </a:solidFill>
                <a:latin typeface="Arial"/>
              </a:rPr>
              <a:t>Uppföljn</a:t>
            </a:r>
            <a:r>
              <a:rPr lang="sv-SE" sz="900" b="1" dirty="0">
                <a:solidFill>
                  <a:prstClr val="black"/>
                </a:solidFill>
                <a:latin typeface="Arial"/>
              </a:rPr>
              <a:t>.</a:t>
            </a:r>
          </a:p>
          <a:p>
            <a:pPr algn="ctr" defTabSz="685800"/>
            <a:r>
              <a:rPr lang="sv-SE" sz="900" b="1" dirty="0" err="1">
                <a:solidFill>
                  <a:prstClr val="black"/>
                </a:solidFill>
                <a:latin typeface="Arial"/>
              </a:rPr>
              <a:t>Årsredov</a:t>
            </a:r>
            <a:r>
              <a:rPr lang="sv-SE" sz="900" dirty="0">
                <a:solidFill>
                  <a:prstClr val="black"/>
                </a:solidFill>
                <a:latin typeface="Arial"/>
              </a:rPr>
              <a:t>.</a:t>
            </a:r>
          </a:p>
        </p:txBody>
      </p:sp>
      <p:sp>
        <p:nvSpPr>
          <p:cNvPr id="42" name="V-form 41"/>
          <p:cNvSpPr/>
          <p:nvPr/>
        </p:nvSpPr>
        <p:spPr>
          <a:xfrm>
            <a:off x="2384328" y="5846404"/>
            <a:ext cx="474365" cy="109304"/>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r>
              <a:rPr lang="sv-SE" sz="525" dirty="0" err="1">
                <a:solidFill>
                  <a:prstClr val="black"/>
                </a:solidFill>
                <a:latin typeface="Arial"/>
              </a:rPr>
              <a:t>Uppf</a:t>
            </a:r>
            <a:endParaRPr lang="sv-SE" sz="525" dirty="0">
              <a:solidFill>
                <a:prstClr val="black"/>
              </a:solidFill>
              <a:latin typeface="Arial"/>
            </a:endParaRPr>
          </a:p>
          <a:p>
            <a:pPr algn="ctr" defTabSz="685800"/>
            <a:endParaRPr lang="sv-SE" sz="525" dirty="0">
              <a:solidFill>
                <a:prstClr val="black"/>
              </a:solidFill>
              <a:latin typeface="Arial"/>
            </a:endParaRPr>
          </a:p>
        </p:txBody>
      </p:sp>
      <p:sp>
        <p:nvSpPr>
          <p:cNvPr id="44" name="V-form 43"/>
          <p:cNvSpPr/>
          <p:nvPr/>
        </p:nvSpPr>
        <p:spPr>
          <a:xfrm>
            <a:off x="3284814" y="5845303"/>
            <a:ext cx="244211" cy="100576"/>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endParaRPr lang="sv-SE" sz="600" dirty="0">
              <a:solidFill>
                <a:prstClr val="black"/>
              </a:solidFill>
              <a:latin typeface="Arial"/>
            </a:endParaRPr>
          </a:p>
        </p:txBody>
      </p:sp>
      <p:pic>
        <p:nvPicPr>
          <p:cNvPr id="21" name="Bildobjekt 20"/>
          <p:cNvPicPr>
            <a:picLocks noChangeAspect="1"/>
          </p:cNvPicPr>
          <p:nvPr/>
        </p:nvPicPr>
        <p:blipFill>
          <a:blip r:embed="rId7"/>
          <a:stretch>
            <a:fillRect/>
          </a:stretch>
        </p:blipFill>
        <p:spPr>
          <a:xfrm>
            <a:off x="4003583" y="5845303"/>
            <a:ext cx="260627" cy="105572"/>
          </a:xfrm>
          <a:prstGeom prst="rect">
            <a:avLst/>
          </a:prstGeom>
        </p:spPr>
      </p:pic>
      <p:sp>
        <p:nvSpPr>
          <p:cNvPr id="45" name="V-form 44"/>
          <p:cNvSpPr/>
          <p:nvPr/>
        </p:nvSpPr>
        <p:spPr>
          <a:xfrm>
            <a:off x="4796348" y="5842481"/>
            <a:ext cx="244211" cy="106220"/>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endParaRPr lang="sv-SE" sz="600" dirty="0">
              <a:solidFill>
                <a:prstClr val="black"/>
              </a:solidFill>
              <a:latin typeface="Arial"/>
            </a:endParaRPr>
          </a:p>
        </p:txBody>
      </p:sp>
      <p:sp>
        <p:nvSpPr>
          <p:cNvPr id="46" name="V-form 45"/>
          <p:cNvSpPr/>
          <p:nvPr/>
        </p:nvSpPr>
        <p:spPr>
          <a:xfrm>
            <a:off x="5625547" y="5860648"/>
            <a:ext cx="244211" cy="105572"/>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endParaRPr lang="sv-SE" sz="600" dirty="0">
              <a:solidFill>
                <a:prstClr val="black"/>
              </a:solidFill>
              <a:latin typeface="Arial"/>
            </a:endParaRPr>
          </a:p>
        </p:txBody>
      </p:sp>
      <p:sp>
        <p:nvSpPr>
          <p:cNvPr id="47" name="V-form 46"/>
          <p:cNvSpPr/>
          <p:nvPr/>
        </p:nvSpPr>
        <p:spPr>
          <a:xfrm flipV="1">
            <a:off x="6465336" y="5845380"/>
            <a:ext cx="274074" cy="105573"/>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endParaRPr lang="sv-SE" sz="600" dirty="0">
              <a:solidFill>
                <a:prstClr val="black"/>
              </a:solidFill>
              <a:latin typeface="Arial"/>
            </a:endParaRPr>
          </a:p>
        </p:txBody>
      </p:sp>
      <p:sp>
        <p:nvSpPr>
          <p:cNvPr id="48" name="V-form 47"/>
          <p:cNvSpPr/>
          <p:nvPr/>
        </p:nvSpPr>
        <p:spPr>
          <a:xfrm>
            <a:off x="7410973" y="5839659"/>
            <a:ext cx="244211" cy="106220"/>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endParaRPr lang="sv-SE" sz="600" dirty="0">
              <a:solidFill>
                <a:prstClr val="black"/>
              </a:solidFill>
              <a:latin typeface="Arial"/>
            </a:endParaRPr>
          </a:p>
        </p:txBody>
      </p:sp>
      <p:sp>
        <p:nvSpPr>
          <p:cNvPr id="50" name="V-form 49"/>
          <p:cNvSpPr/>
          <p:nvPr/>
        </p:nvSpPr>
        <p:spPr>
          <a:xfrm>
            <a:off x="8187322" y="5860648"/>
            <a:ext cx="244211" cy="106220"/>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endParaRPr lang="sv-SE" sz="600" dirty="0">
              <a:solidFill>
                <a:prstClr val="black"/>
              </a:solidFill>
              <a:latin typeface="Arial"/>
            </a:endParaRPr>
          </a:p>
        </p:txBody>
      </p:sp>
      <p:sp>
        <p:nvSpPr>
          <p:cNvPr id="51" name="V-form 50"/>
          <p:cNvSpPr/>
          <p:nvPr/>
        </p:nvSpPr>
        <p:spPr>
          <a:xfrm>
            <a:off x="9086190" y="5860648"/>
            <a:ext cx="244211" cy="114300"/>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endParaRPr lang="sv-SE" sz="600" dirty="0">
              <a:solidFill>
                <a:prstClr val="black"/>
              </a:solidFill>
              <a:latin typeface="Arial"/>
            </a:endParaRPr>
          </a:p>
        </p:txBody>
      </p:sp>
      <p:sp>
        <p:nvSpPr>
          <p:cNvPr id="52" name="V-form 51"/>
          <p:cNvSpPr/>
          <p:nvPr/>
        </p:nvSpPr>
        <p:spPr>
          <a:xfrm flipV="1">
            <a:off x="9782678" y="5875821"/>
            <a:ext cx="242920" cy="105674"/>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endParaRPr lang="sv-SE" sz="600" dirty="0">
              <a:solidFill>
                <a:prstClr val="black"/>
              </a:solidFill>
              <a:latin typeface="Arial"/>
            </a:endParaRPr>
          </a:p>
        </p:txBody>
      </p:sp>
      <p:sp>
        <p:nvSpPr>
          <p:cNvPr id="3" name="Vänster klammerparentes 2"/>
          <p:cNvSpPr/>
          <p:nvPr/>
        </p:nvSpPr>
        <p:spPr>
          <a:xfrm>
            <a:off x="1766096" y="3080291"/>
            <a:ext cx="257158" cy="2885929"/>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solidFill>
                <a:prstClr val="black"/>
              </a:solidFill>
              <a:latin typeface="Arial"/>
            </a:endParaRPr>
          </a:p>
        </p:txBody>
      </p:sp>
      <p:sp>
        <p:nvSpPr>
          <p:cNvPr id="34" name="V-form 33"/>
          <p:cNvSpPr/>
          <p:nvPr/>
        </p:nvSpPr>
        <p:spPr>
          <a:xfrm>
            <a:off x="1958682" y="5271817"/>
            <a:ext cx="1563817" cy="441775"/>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r>
              <a:rPr lang="sv-SE" sz="900" b="1" dirty="0">
                <a:solidFill>
                  <a:prstClr val="black"/>
                </a:solidFill>
                <a:latin typeface="Arial"/>
              </a:rPr>
              <a:t>Bokslut, </a:t>
            </a:r>
            <a:r>
              <a:rPr lang="sv-SE" sz="900" b="1" dirty="0" err="1">
                <a:solidFill>
                  <a:prstClr val="black"/>
                </a:solidFill>
                <a:latin typeface="Arial"/>
              </a:rPr>
              <a:t>Uppföljn</a:t>
            </a:r>
            <a:r>
              <a:rPr lang="sv-SE" sz="900" b="1" dirty="0">
                <a:solidFill>
                  <a:prstClr val="black"/>
                </a:solidFill>
                <a:latin typeface="Arial"/>
              </a:rPr>
              <a:t>.</a:t>
            </a:r>
          </a:p>
          <a:p>
            <a:pPr algn="ctr" defTabSz="685800"/>
            <a:r>
              <a:rPr lang="sv-SE" sz="900" b="1" dirty="0" err="1">
                <a:solidFill>
                  <a:prstClr val="black"/>
                </a:solidFill>
                <a:latin typeface="Arial"/>
              </a:rPr>
              <a:t>Årsredov</a:t>
            </a:r>
            <a:r>
              <a:rPr lang="sv-SE" sz="900" dirty="0">
                <a:solidFill>
                  <a:prstClr val="black"/>
                </a:solidFill>
                <a:latin typeface="Arial"/>
              </a:rPr>
              <a:t>.</a:t>
            </a:r>
          </a:p>
        </p:txBody>
      </p:sp>
      <p:sp>
        <p:nvSpPr>
          <p:cNvPr id="7" name="Ellips 6"/>
          <p:cNvSpPr/>
          <p:nvPr/>
        </p:nvSpPr>
        <p:spPr>
          <a:xfrm>
            <a:off x="3150334" y="4252524"/>
            <a:ext cx="2379198" cy="8023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31703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09600" y="0"/>
            <a:ext cx="10972800" cy="1143000"/>
          </a:xfrm>
          <a:prstGeom prst="rect">
            <a:avLst/>
          </a:prstGeom>
          <a:noFill/>
          <a:ln>
            <a:noFill/>
          </a:ln>
        </p:spPr>
        <p:txBody>
          <a:bodyPr wrap="square" lIns="91425" tIns="45700" rIns="91425" bIns="45700" anchor="ctr" anchorCtr="0">
            <a:noAutofit/>
          </a:bodyPr>
          <a:lstStyle/>
          <a:p>
            <a:pPr lvl="0"/>
            <a:r>
              <a:rPr lang="sv-SE" dirty="0" smtClean="0"/>
              <a:t>Bättre hjälptext</a:t>
            </a:r>
            <a:endParaRPr lang="sv-SE" dirty="0"/>
          </a:p>
        </p:txBody>
      </p:sp>
      <p:pic>
        <p:nvPicPr>
          <p:cNvPr id="4" name="Picture 3">
            <a:extLst>
              <a:ext uri="{FF2B5EF4-FFF2-40B4-BE49-F238E27FC236}">
                <a16:creationId xmlns:a16="http://schemas.microsoft.com/office/drawing/2014/main" id="{23C915F1-3F1C-AE45-A138-9869ADB268C8}"/>
              </a:ext>
            </a:extLst>
          </p:cNvPr>
          <p:cNvPicPr>
            <a:picLocks noChangeAspect="1"/>
          </p:cNvPicPr>
          <p:nvPr/>
        </p:nvPicPr>
        <p:blipFill>
          <a:blip r:embed="rId3"/>
          <a:stretch>
            <a:fillRect/>
          </a:stretch>
        </p:blipFill>
        <p:spPr>
          <a:xfrm>
            <a:off x="3494049" y="2739316"/>
            <a:ext cx="5925847" cy="3424999"/>
          </a:xfrm>
          <a:prstGeom prst="rect">
            <a:avLst/>
          </a:prstGeom>
        </p:spPr>
      </p:pic>
      <p:sp>
        <p:nvSpPr>
          <p:cNvPr id="5" name="Shape 65">
            <a:extLst>
              <a:ext uri="{FF2B5EF4-FFF2-40B4-BE49-F238E27FC236}">
                <a16:creationId xmlns:a16="http://schemas.microsoft.com/office/drawing/2014/main" id="{B6C46182-886E-4C15-9FCD-0B6719949340}"/>
              </a:ext>
            </a:extLst>
          </p:cNvPr>
          <p:cNvSpPr txBox="1">
            <a:spLocks noGrp="1"/>
          </p:cNvSpPr>
          <p:nvPr>
            <p:ph type="body" idx="1"/>
          </p:nvPr>
        </p:nvSpPr>
        <p:spPr>
          <a:xfrm>
            <a:off x="609600" y="1181101"/>
            <a:ext cx="10972800" cy="4826001"/>
          </a:xfrm>
          <a:prstGeom prst="rect">
            <a:avLst/>
          </a:prstGeom>
          <a:noFill/>
          <a:ln>
            <a:noFill/>
          </a:ln>
        </p:spPr>
        <p:txBody>
          <a:bodyPr wrap="square" lIns="91425" tIns="45700" rIns="91425" bIns="45700" anchor="t" anchorCtr="0">
            <a:noAutofit/>
          </a:bodyPr>
          <a:lstStyle/>
          <a:p>
            <a:pPr marL="0" indent="0">
              <a:spcBef>
                <a:spcPts val="0"/>
              </a:spcBef>
              <a:buNone/>
            </a:pPr>
            <a:endParaRPr lang="sv-SE" sz="1600" dirty="0" smtClean="0"/>
          </a:p>
          <a:p>
            <a:pPr marL="0" indent="0">
              <a:spcBef>
                <a:spcPts val="0"/>
              </a:spcBef>
              <a:buNone/>
            </a:pPr>
            <a:endParaRPr lang="sv-SE" sz="1600" dirty="0"/>
          </a:p>
          <a:p>
            <a:pPr marL="0" indent="0">
              <a:spcBef>
                <a:spcPts val="0"/>
              </a:spcBef>
              <a:buNone/>
            </a:pPr>
            <a:endParaRPr lang="sv-SE" sz="1600" dirty="0" smtClean="0"/>
          </a:p>
          <a:p>
            <a:pPr marL="0" indent="0">
              <a:spcBef>
                <a:spcPts val="0"/>
              </a:spcBef>
              <a:buNone/>
            </a:pPr>
            <a:endParaRPr lang="sv-SE" sz="1600" dirty="0"/>
          </a:p>
          <a:p>
            <a:pPr marL="0" indent="0">
              <a:spcBef>
                <a:spcPts val="0"/>
              </a:spcBef>
              <a:buNone/>
            </a:pPr>
            <a:endParaRPr lang="sv-SE" sz="1600" dirty="0" smtClean="0"/>
          </a:p>
          <a:p>
            <a:pPr marL="0" indent="0">
              <a:spcBef>
                <a:spcPts val="0"/>
              </a:spcBef>
              <a:buNone/>
            </a:pPr>
            <a:r>
              <a:rPr lang="sv-SE" sz="1600" dirty="0" smtClean="0"/>
              <a:t>Hjälpen </a:t>
            </a:r>
            <a:r>
              <a:rPr lang="sv-SE" sz="1600" dirty="0"/>
              <a:t>kan visas bredvid den rapport man är inne i</a:t>
            </a:r>
          </a:p>
        </p:txBody>
      </p:sp>
      <p:sp>
        <p:nvSpPr>
          <p:cNvPr id="6" name="textruta 5">
            <a:extLst>
              <a:ext uri="{FF2B5EF4-FFF2-40B4-BE49-F238E27FC236}">
                <a16:creationId xmlns:a16="http://schemas.microsoft.com/office/drawing/2014/main" id="{79FBD6C1-1008-49C5-9DBA-2BFF99B2D855}"/>
              </a:ext>
            </a:extLst>
          </p:cNvPr>
          <p:cNvSpPr txBox="1"/>
          <p:nvPr/>
        </p:nvSpPr>
        <p:spPr>
          <a:xfrm>
            <a:off x="10991088" y="417611"/>
            <a:ext cx="542136" cy="307777"/>
          </a:xfrm>
          <a:prstGeom prst="rect">
            <a:avLst/>
          </a:prstGeom>
          <a:noFill/>
        </p:spPr>
        <p:txBody>
          <a:bodyPr wrap="none" rtlCol="0">
            <a:spAutoFit/>
          </a:bodyPr>
          <a:lstStyle/>
          <a:p>
            <a:r>
              <a:rPr lang="sv-SE" dirty="0"/>
              <a:t>19-2</a:t>
            </a:r>
          </a:p>
        </p:txBody>
      </p:sp>
      <p:pic>
        <p:nvPicPr>
          <p:cNvPr id="2" name="Bildobjekt 1"/>
          <p:cNvPicPr>
            <a:picLocks noChangeAspect="1"/>
          </p:cNvPicPr>
          <p:nvPr/>
        </p:nvPicPr>
        <p:blipFill>
          <a:blip r:embed="rId4"/>
          <a:stretch>
            <a:fillRect/>
          </a:stretch>
        </p:blipFill>
        <p:spPr>
          <a:xfrm>
            <a:off x="2379622" y="354549"/>
            <a:ext cx="6262551" cy="1851072"/>
          </a:xfrm>
          <a:prstGeom prst="rect">
            <a:avLst/>
          </a:prstGeom>
        </p:spPr>
      </p:pic>
    </p:spTree>
    <p:extLst>
      <p:ext uri="{BB962C8B-B14F-4D97-AF65-F5344CB8AC3E}">
        <p14:creationId xmlns:p14="http://schemas.microsoft.com/office/powerpoint/2010/main" val="4179100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Visningsläge</a:t>
            </a:r>
            <a:endParaRPr lang="sv-SE" dirty="0"/>
          </a:p>
        </p:txBody>
      </p:sp>
      <p:pic>
        <p:nvPicPr>
          <p:cNvPr id="6" name="Bildobjekt 5"/>
          <p:cNvPicPr>
            <a:picLocks noChangeAspect="1"/>
          </p:cNvPicPr>
          <p:nvPr/>
        </p:nvPicPr>
        <p:blipFill>
          <a:blip r:embed="rId2"/>
          <a:stretch>
            <a:fillRect/>
          </a:stretch>
        </p:blipFill>
        <p:spPr>
          <a:xfrm>
            <a:off x="803215" y="2375357"/>
            <a:ext cx="10621694" cy="4263129"/>
          </a:xfrm>
          <a:prstGeom prst="rect">
            <a:avLst/>
          </a:prstGeom>
        </p:spPr>
      </p:pic>
      <p:sp>
        <p:nvSpPr>
          <p:cNvPr id="7" name="Platshållare för innehåll 6"/>
          <p:cNvSpPr>
            <a:spLocks noGrp="1"/>
          </p:cNvSpPr>
          <p:nvPr>
            <p:ph idx="1"/>
          </p:nvPr>
        </p:nvSpPr>
        <p:spPr>
          <a:xfrm>
            <a:off x="874384" y="2801523"/>
            <a:ext cx="10550525" cy="3836963"/>
          </a:xfrm>
        </p:spPr>
        <p:txBody>
          <a:bodyPr/>
          <a:lstStyle/>
          <a:p>
            <a:endParaRPr lang="sv-SE" dirty="0"/>
          </a:p>
        </p:txBody>
      </p:sp>
      <p:pic>
        <p:nvPicPr>
          <p:cNvPr id="8" name="Bildobjekt 7"/>
          <p:cNvPicPr>
            <a:picLocks noChangeAspect="1"/>
          </p:cNvPicPr>
          <p:nvPr/>
        </p:nvPicPr>
        <p:blipFill>
          <a:blip r:embed="rId3"/>
          <a:stretch>
            <a:fillRect/>
          </a:stretch>
        </p:blipFill>
        <p:spPr>
          <a:xfrm>
            <a:off x="8305620" y="25303"/>
            <a:ext cx="3448050" cy="2124075"/>
          </a:xfrm>
          <a:prstGeom prst="rect">
            <a:avLst/>
          </a:prstGeom>
        </p:spPr>
      </p:pic>
      <p:pic>
        <p:nvPicPr>
          <p:cNvPr id="9" name="Bildobjekt 8"/>
          <p:cNvPicPr>
            <a:picLocks noChangeAspect="1"/>
          </p:cNvPicPr>
          <p:nvPr/>
        </p:nvPicPr>
        <p:blipFill>
          <a:blip r:embed="rId4"/>
          <a:stretch>
            <a:fillRect/>
          </a:stretch>
        </p:blipFill>
        <p:spPr>
          <a:xfrm>
            <a:off x="10922786" y="1480869"/>
            <a:ext cx="414564" cy="566977"/>
          </a:xfrm>
          <a:prstGeom prst="rect">
            <a:avLst/>
          </a:prstGeom>
        </p:spPr>
      </p:pic>
      <p:sp>
        <p:nvSpPr>
          <p:cNvPr id="10" name="Uppåtpil 9"/>
          <p:cNvSpPr/>
          <p:nvPr/>
        </p:nvSpPr>
        <p:spPr>
          <a:xfrm rot="12320896">
            <a:off x="10620082" y="2003019"/>
            <a:ext cx="507572" cy="967491"/>
          </a:xfrm>
          <a:prstGeom prst="upArrow">
            <a:avLst/>
          </a:prstGeom>
          <a:solidFill>
            <a:srgbClr val="FF9966"/>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89561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560424" y="725388"/>
            <a:ext cx="10972800" cy="1143000"/>
          </a:xfrm>
          <a:prstGeom prst="rect">
            <a:avLst/>
          </a:prstGeom>
          <a:noFill/>
          <a:ln>
            <a:noFill/>
          </a:ln>
        </p:spPr>
        <p:txBody>
          <a:bodyPr wrap="square" lIns="91425" tIns="45700" rIns="91425" bIns="45700" anchor="ctr" anchorCtr="0">
            <a:noAutofit/>
          </a:bodyPr>
          <a:lstStyle/>
          <a:p>
            <a:pPr lvl="0"/>
            <a:r>
              <a:rPr lang="sv-SE" dirty="0"/>
              <a:t>Sökning infört i </a:t>
            </a:r>
            <a:r>
              <a:rPr lang="sv-SE" dirty="0" err="1"/>
              <a:t>dropdowns</a:t>
            </a:r>
            <a:r>
              <a:rPr lang="sv-SE" dirty="0"/>
              <a:t> med multival</a:t>
            </a:r>
          </a:p>
        </p:txBody>
      </p:sp>
      <p:sp>
        <p:nvSpPr>
          <p:cNvPr id="65" name="Shape 65"/>
          <p:cNvSpPr txBox="1">
            <a:spLocks noGrp="1"/>
          </p:cNvSpPr>
          <p:nvPr>
            <p:ph type="body" idx="1"/>
          </p:nvPr>
        </p:nvSpPr>
        <p:spPr>
          <a:xfrm>
            <a:off x="560424" y="1677715"/>
            <a:ext cx="5278821" cy="4826001"/>
          </a:xfrm>
          <a:prstGeom prst="rect">
            <a:avLst/>
          </a:prstGeom>
          <a:noFill/>
          <a:ln>
            <a:noFill/>
          </a:ln>
        </p:spPr>
        <p:txBody>
          <a:bodyPr wrap="square" lIns="91425" tIns="45700" rIns="91425" bIns="45700" anchor="t" anchorCtr="0">
            <a:noAutofit/>
          </a:bodyPr>
          <a:lstStyle/>
          <a:p>
            <a:pPr marL="0" indent="0">
              <a:spcBef>
                <a:spcPts val="0"/>
              </a:spcBef>
              <a:buNone/>
            </a:pPr>
            <a:r>
              <a:rPr lang="sv-SE" sz="1600" dirty="0"/>
              <a:t>En sökruta visas automatiskt om man har många val</a:t>
            </a:r>
          </a:p>
          <a:p>
            <a:pPr marL="0" indent="0">
              <a:spcBef>
                <a:spcPts val="0"/>
              </a:spcBef>
              <a:buNone/>
            </a:pPr>
            <a:endParaRPr lang="sv-SE" sz="2800" dirty="0"/>
          </a:p>
        </p:txBody>
      </p:sp>
      <p:sp>
        <p:nvSpPr>
          <p:cNvPr id="5" name="textruta 4">
            <a:extLst>
              <a:ext uri="{FF2B5EF4-FFF2-40B4-BE49-F238E27FC236}">
                <a16:creationId xmlns:a16="http://schemas.microsoft.com/office/drawing/2014/main" id="{7762A299-1D83-41BD-8CB2-A28E6072200A}"/>
              </a:ext>
            </a:extLst>
          </p:cNvPr>
          <p:cNvSpPr txBox="1"/>
          <p:nvPr/>
        </p:nvSpPr>
        <p:spPr>
          <a:xfrm>
            <a:off x="10991088" y="417611"/>
            <a:ext cx="542136" cy="307777"/>
          </a:xfrm>
          <a:prstGeom prst="rect">
            <a:avLst/>
          </a:prstGeom>
          <a:noFill/>
        </p:spPr>
        <p:txBody>
          <a:bodyPr wrap="none" rtlCol="0">
            <a:spAutoFit/>
          </a:bodyPr>
          <a:lstStyle/>
          <a:p>
            <a:r>
              <a:rPr lang="sv-SE" dirty="0"/>
              <a:t>19-1</a:t>
            </a:r>
          </a:p>
        </p:txBody>
      </p:sp>
      <p:pic>
        <p:nvPicPr>
          <p:cNvPr id="3" name="Bildobjekt 2"/>
          <p:cNvPicPr>
            <a:picLocks noChangeAspect="1"/>
          </p:cNvPicPr>
          <p:nvPr/>
        </p:nvPicPr>
        <p:blipFill>
          <a:blip r:embed="rId3"/>
          <a:stretch>
            <a:fillRect/>
          </a:stretch>
        </p:blipFill>
        <p:spPr>
          <a:xfrm>
            <a:off x="2561896" y="2176165"/>
            <a:ext cx="5723631" cy="3929526"/>
          </a:xfrm>
          <a:prstGeom prst="rect">
            <a:avLst/>
          </a:prstGeom>
        </p:spPr>
      </p:pic>
    </p:spTree>
    <p:extLst>
      <p:ext uri="{BB962C8B-B14F-4D97-AF65-F5344CB8AC3E}">
        <p14:creationId xmlns:p14="http://schemas.microsoft.com/office/powerpoint/2010/main" val="947654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marL="457200" indent="-457200">
              <a:buFont typeface="+mj-lt"/>
              <a:buAutoNum type="arabicPeriod"/>
            </a:pPr>
            <a:r>
              <a:rPr lang="sv-SE" sz="2000" dirty="0" smtClean="0">
                <a:solidFill>
                  <a:srgbClr val="0070C0"/>
                </a:solidFill>
              </a:rPr>
              <a:t>Valbara projekt per </a:t>
            </a:r>
            <a:r>
              <a:rPr lang="sv-SE" sz="2000" dirty="0" err="1" smtClean="0">
                <a:solidFill>
                  <a:srgbClr val="0070C0"/>
                </a:solidFill>
              </a:rPr>
              <a:t>org.enhet</a:t>
            </a:r>
            <a:r>
              <a:rPr lang="sv-SE" dirty="0" smtClean="0"/>
              <a:t/>
            </a:r>
            <a:br>
              <a:rPr lang="sv-SE" dirty="0" smtClean="0"/>
            </a:br>
            <a:r>
              <a:rPr lang="sv-SE" dirty="0"/>
              <a:t/>
            </a:r>
            <a:br>
              <a:rPr lang="sv-SE" dirty="0"/>
            </a:br>
            <a:r>
              <a:rPr lang="sv-SE" dirty="0"/>
              <a:t>E</a:t>
            </a:r>
            <a:r>
              <a:rPr lang="sv-SE" dirty="0" smtClean="0"/>
              <a:t>fter 1:1 relationen </a:t>
            </a:r>
            <a:r>
              <a:rPr lang="sv-SE" dirty="0" err="1" smtClean="0"/>
              <a:t>org</a:t>
            </a:r>
            <a:r>
              <a:rPr lang="sv-SE" dirty="0" smtClean="0"/>
              <a:t> och projekt i UBW </a:t>
            </a:r>
            <a:br>
              <a:rPr lang="sv-SE" dirty="0" smtClean="0"/>
            </a:br>
            <a:r>
              <a:rPr lang="sv-SE" dirty="0" smtClean="0"/>
              <a:t>får vi fr o m Budget 2021 samma valbarhet i Hypergene dvs med endast </a:t>
            </a:r>
            <a:r>
              <a:rPr lang="sv-SE" dirty="0" err="1" smtClean="0"/>
              <a:t>org</a:t>
            </a:r>
            <a:r>
              <a:rPr lang="sv-SE" dirty="0" smtClean="0"/>
              <a:t>-enhetens projekt</a:t>
            </a:r>
            <a:br>
              <a:rPr lang="sv-SE" dirty="0" smtClean="0"/>
            </a:br>
            <a:r>
              <a:rPr lang="sv-SE" dirty="0" smtClean="0"/>
              <a:t/>
            </a:r>
            <a:br>
              <a:rPr lang="sv-SE" dirty="0" smtClean="0"/>
            </a:br>
            <a:r>
              <a:rPr lang="sv-SE" dirty="0" smtClean="0"/>
              <a:t>Fungerar </a:t>
            </a:r>
            <a:r>
              <a:rPr lang="sv-SE" dirty="0" err="1" smtClean="0"/>
              <a:t>fn</a:t>
            </a:r>
            <a:r>
              <a:rPr lang="sv-SE" dirty="0" smtClean="0"/>
              <a:t> inte i prognos då vi utgår från budget 2020 och fel kombination av </a:t>
            </a:r>
            <a:r>
              <a:rPr lang="sv-SE" dirty="0" err="1" smtClean="0"/>
              <a:t>org</a:t>
            </a:r>
            <a:r>
              <a:rPr lang="sv-SE" dirty="0" smtClean="0"/>
              <a:t> och projekt finns</a:t>
            </a:r>
            <a:br>
              <a:rPr lang="sv-SE" dirty="0" smtClean="0"/>
            </a:br>
            <a:r>
              <a:rPr lang="sv-SE" dirty="0" err="1" smtClean="0"/>
              <a:t>Fn</a:t>
            </a:r>
            <a:r>
              <a:rPr lang="sv-SE" dirty="0" smtClean="0"/>
              <a:t> väljer/anger ni projekt i </a:t>
            </a:r>
            <a:r>
              <a:rPr lang="sv-SE" dirty="0" err="1" smtClean="0"/>
              <a:t>rull-list</a:t>
            </a:r>
            <a:r>
              <a:rPr lang="sv-SE" dirty="0" smtClean="0"/>
              <a:t/>
            </a:r>
            <a:br>
              <a:rPr lang="sv-SE" dirty="0" smtClean="0"/>
            </a:br>
            <a:endParaRPr lang="sv-SE" dirty="0"/>
          </a:p>
        </p:txBody>
      </p:sp>
      <p:pic>
        <p:nvPicPr>
          <p:cNvPr id="3" name="Bildobjekt 2"/>
          <p:cNvPicPr>
            <a:picLocks noChangeAspect="1"/>
          </p:cNvPicPr>
          <p:nvPr/>
        </p:nvPicPr>
        <p:blipFill>
          <a:blip r:embed="rId2"/>
          <a:stretch>
            <a:fillRect/>
          </a:stretch>
        </p:blipFill>
        <p:spPr>
          <a:xfrm>
            <a:off x="5012659" y="3805953"/>
            <a:ext cx="3934271" cy="2418848"/>
          </a:xfrm>
          <a:prstGeom prst="rect">
            <a:avLst/>
          </a:prstGeom>
        </p:spPr>
      </p:pic>
      <p:sp>
        <p:nvSpPr>
          <p:cNvPr id="4" name="Ellips 3"/>
          <p:cNvSpPr/>
          <p:nvPr/>
        </p:nvSpPr>
        <p:spPr>
          <a:xfrm>
            <a:off x="7535917" y="4035972"/>
            <a:ext cx="528145" cy="2443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569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1108" y="390769"/>
            <a:ext cx="11543323" cy="5595613"/>
          </a:xfrm>
        </p:spPr>
        <p:txBody>
          <a:bodyPr/>
          <a:lstStyle/>
          <a:p>
            <a:pPr>
              <a:lnSpc>
                <a:spcPct val="100000"/>
              </a:lnSpc>
            </a:pPr>
            <a:r>
              <a:rPr lang="sv-SE" dirty="0" smtClean="0"/>
              <a:t>Gruppering och sortering samt val av vad som visas i Transaktionsflik</a:t>
            </a:r>
            <a:br>
              <a:rPr lang="sv-SE" dirty="0" smtClean="0"/>
            </a:br>
            <a:r>
              <a:rPr lang="sv-SE" dirty="0" smtClean="0"/>
              <a:t/>
            </a:r>
            <a:br>
              <a:rPr lang="sv-SE" dirty="0" smtClean="0"/>
            </a:br>
            <a:r>
              <a:rPr lang="sv-SE" dirty="0"/>
              <a:t/>
            </a:r>
            <a:br>
              <a:rPr lang="sv-SE" dirty="0"/>
            </a:br>
            <a:r>
              <a:rPr lang="sv-SE" sz="1200" b="0" dirty="0" smtClean="0">
                <a:solidFill>
                  <a:srgbClr val="FF0000"/>
                </a:solidFill>
              </a:rPr>
              <a:t>Öppna kugghjul					</a:t>
            </a:r>
            <a:r>
              <a:rPr lang="sv-SE" sz="1200" b="0" dirty="0" smtClean="0">
                <a:solidFill>
                  <a:srgbClr val="0070C0"/>
                </a:solidFill>
              </a:rPr>
              <a:t>Möjlighet att dölja transaktioner och endast visa summarader per vald gruppering</a:t>
            </a:r>
            <a:r>
              <a:rPr lang="sv-SE" dirty="0" smtClean="0">
                <a:solidFill>
                  <a:srgbClr val="0070C0"/>
                </a:solidFill>
              </a:rPr>
              <a:t/>
            </a:r>
            <a:br>
              <a:rPr lang="sv-SE" dirty="0" smtClean="0">
                <a:solidFill>
                  <a:srgbClr val="0070C0"/>
                </a:solidFill>
              </a:rPr>
            </a:br>
            <a:r>
              <a:rPr lang="sv-SE" dirty="0" smtClean="0">
                <a:solidFill>
                  <a:srgbClr val="0070C0"/>
                </a:solidFill>
              </a:rPr>
              <a:t>						</a:t>
            </a:r>
            <a:r>
              <a:rPr lang="sv-SE" sz="1200" b="0" dirty="0" smtClean="0">
                <a:solidFill>
                  <a:srgbClr val="0070C0"/>
                </a:solidFill>
              </a:rPr>
              <a:t>Dra den nivå som ska grupperas från ”Alla kolumner” till ”Gruppera på”</a:t>
            </a:r>
            <a:br>
              <a:rPr lang="sv-SE" sz="1200" b="0" dirty="0" smtClean="0">
                <a:solidFill>
                  <a:srgbClr val="0070C0"/>
                </a:solidFill>
              </a:rPr>
            </a:br>
            <a:r>
              <a:rPr lang="sv-SE" dirty="0" smtClean="0"/>
              <a:t/>
            </a:r>
            <a:br>
              <a:rPr lang="sv-SE" dirty="0" smtClean="0"/>
            </a:br>
            <a:r>
              <a:rPr lang="sv-SE" dirty="0"/>
              <a:t>	</a:t>
            </a:r>
            <a:r>
              <a:rPr lang="sv-SE" dirty="0" smtClean="0"/>
              <a:t>		</a:t>
            </a:r>
            <a:r>
              <a:rPr lang="sv-SE" dirty="0"/>
              <a:t/>
            </a:r>
            <a:br>
              <a:rPr lang="sv-SE" dirty="0"/>
            </a:br>
            <a:r>
              <a:rPr lang="sv-SE" dirty="0" smtClean="0"/>
              <a:t>												</a:t>
            </a:r>
            <a:r>
              <a:rPr lang="sv-SE" sz="1200" b="0" dirty="0" smtClean="0">
                <a:solidFill>
                  <a:srgbClr val="FF0000"/>
                </a:solidFill>
              </a:rPr>
              <a:t>Klicka på ikon som valts och på minustecken</a:t>
            </a:r>
            <a:br>
              <a:rPr lang="sv-SE" sz="1200" b="0" dirty="0" smtClean="0">
                <a:solidFill>
                  <a:srgbClr val="FF0000"/>
                </a:solidFill>
              </a:rPr>
            </a:br>
            <a:r>
              <a:rPr lang="sv-SE" sz="1200" b="0" dirty="0">
                <a:solidFill>
                  <a:srgbClr val="FF0000"/>
                </a:solidFill>
              </a:rPr>
              <a:t>	</a:t>
            </a:r>
            <a:r>
              <a:rPr lang="sv-SE" sz="1200" b="0" dirty="0" smtClean="0">
                <a:solidFill>
                  <a:srgbClr val="FF0000"/>
                </a:solidFill>
              </a:rPr>
              <a:t>											för borttag</a:t>
            </a:r>
            <a:br>
              <a:rPr lang="sv-SE" sz="1200" b="0" dirty="0" smtClean="0">
                <a:solidFill>
                  <a:srgbClr val="FF0000"/>
                </a:solidFill>
              </a:rPr>
            </a:br>
            <a:r>
              <a:rPr lang="sv-SE" sz="1200" b="0" dirty="0">
                <a:solidFill>
                  <a:srgbClr val="FF0000"/>
                </a:solidFill>
              </a:rPr>
              <a:t/>
            </a:r>
            <a:br>
              <a:rPr lang="sv-SE" sz="1200" b="0" dirty="0">
                <a:solidFill>
                  <a:srgbClr val="FF0000"/>
                </a:solidFill>
              </a:rPr>
            </a:br>
            <a:r>
              <a:rPr lang="sv-SE" sz="1200" b="0" dirty="0" smtClean="0">
                <a:solidFill>
                  <a:srgbClr val="FF0000"/>
                </a:solidFill>
              </a:rPr>
              <a:t>									</a:t>
            </a:r>
            <a:br>
              <a:rPr lang="sv-SE" sz="1200" b="0" dirty="0" smtClean="0">
                <a:solidFill>
                  <a:srgbClr val="FF0000"/>
                </a:solidFill>
              </a:rPr>
            </a:br>
            <a:r>
              <a:rPr lang="sv-SE" sz="1200" b="0" dirty="0" smtClean="0">
                <a:solidFill>
                  <a:srgbClr val="FF0000"/>
                </a:solidFill>
              </a:rPr>
              <a:t>			</a:t>
            </a:r>
            <a:r>
              <a:rPr lang="sv-SE" sz="1200" b="0" dirty="0">
                <a:solidFill>
                  <a:srgbClr val="FF0000"/>
                </a:solidFill>
              </a:rPr>
              <a:t/>
            </a:r>
            <a:br>
              <a:rPr lang="sv-SE" sz="1200" b="0" dirty="0">
                <a:solidFill>
                  <a:srgbClr val="FF0000"/>
                </a:solidFill>
              </a:rPr>
            </a:br>
            <a:r>
              <a:rPr lang="sv-SE" sz="1200" b="0" dirty="0" smtClean="0">
                <a:solidFill>
                  <a:srgbClr val="FF0000"/>
                </a:solidFill>
              </a:rPr>
              <a:t/>
            </a:r>
            <a:br>
              <a:rPr lang="sv-SE" sz="1200" b="0" dirty="0" smtClean="0">
                <a:solidFill>
                  <a:srgbClr val="FF0000"/>
                </a:solidFill>
              </a:rPr>
            </a:br>
            <a:r>
              <a:rPr lang="sv-SE" sz="1200" b="0" dirty="0">
                <a:solidFill>
                  <a:srgbClr val="FF0000"/>
                </a:solidFill>
              </a:rPr>
              <a:t/>
            </a:r>
            <a:br>
              <a:rPr lang="sv-SE" sz="1200" b="0" dirty="0">
                <a:solidFill>
                  <a:srgbClr val="FF0000"/>
                </a:solidFill>
              </a:rPr>
            </a:br>
            <a:r>
              <a:rPr lang="sv-SE" sz="1200" b="0" dirty="0" smtClean="0">
                <a:solidFill>
                  <a:srgbClr val="FF0000"/>
                </a:solidFill>
              </a:rPr>
              <a:t/>
            </a:r>
            <a:br>
              <a:rPr lang="sv-SE" sz="1200" b="0" dirty="0" smtClean="0">
                <a:solidFill>
                  <a:srgbClr val="FF0000"/>
                </a:solidFill>
              </a:rPr>
            </a:br>
            <a:r>
              <a:rPr lang="sv-SE" sz="1200" b="0" dirty="0" smtClean="0">
                <a:solidFill>
                  <a:srgbClr val="FF0000"/>
                </a:solidFill>
              </a:rPr>
              <a:t/>
            </a:r>
            <a:br>
              <a:rPr lang="sv-SE" sz="1200" b="0" dirty="0" smtClean="0">
                <a:solidFill>
                  <a:srgbClr val="FF0000"/>
                </a:solidFill>
              </a:rPr>
            </a:br>
            <a:r>
              <a:rPr lang="sv-SE" sz="1200" b="0" dirty="0">
                <a:solidFill>
                  <a:srgbClr val="FF0000"/>
                </a:solidFill>
              </a:rPr>
              <a:t/>
            </a:r>
            <a:br>
              <a:rPr lang="sv-SE" sz="1200" b="0" dirty="0">
                <a:solidFill>
                  <a:srgbClr val="FF0000"/>
                </a:solidFill>
              </a:rPr>
            </a:br>
            <a:r>
              <a:rPr lang="sv-SE" sz="1200" b="0" dirty="0" smtClean="0">
                <a:solidFill>
                  <a:srgbClr val="FF0000"/>
                </a:solidFill>
              </a:rPr>
              <a:t>				</a:t>
            </a:r>
            <a:br>
              <a:rPr lang="sv-SE" sz="1200" b="0" dirty="0" smtClean="0">
                <a:solidFill>
                  <a:srgbClr val="FF0000"/>
                </a:solidFill>
              </a:rPr>
            </a:br>
            <a:r>
              <a:rPr lang="sv-SE" sz="1200" b="0" dirty="0" smtClean="0">
                <a:solidFill>
                  <a:srgbClr val="FF0000"/>
                </a:solidFill>
              </a:rPr>
              <a:t>													</a:t>
            </a:r>
            <a:r>
              <a:rPr lang="sv-SE" sz="1200" b="0" dirty="0">
                <a:solidFill>
                  <a:srgbClr val="FF0000"/>
                </a:solidFill>
              </a:rPr>
              <a:t/>
            </a:r>
            <a:br>
              <a:rPr lang="sv-SE" sz="1200" b="0" dirty="0">
                <a:solidFill>
                  <a:srgbClr val="FF0000"/>
                </a:solidFill>
              </a:rPr>
            </a:br>
            <a:r>
              <a:rPr lang="sv-SE" sz="1200" b="0" dirty="0" smtClean="0">
                <a:solidFill>
                  <a:srgbClr val="FF0000"/>
                </a:solidFill>
              </a:rPr>
              <a:t>												</a:t>
            </a:r>
            <a:r>
              <a:rPr lang="sv-SE" sz="1200" b="0" dirty="0" smtClean="0">
                <a:solidFill>
                  <a:srgbClr val="3366FF"/>
                </a:solidFill>
              </a:rPr>
              <a:t> Blå är val som visas. Grå visas ej</a:t>
            </a:r>
            <a:br>
              <a:rPr lang="sv-SE" sz="1200" b="0" dirty="0" smtClean="0">
                <a:solidFill>
                  <a:srgbClr val="3366FF"/>
                </a:solidFill>
              </a:rPr>
            </a:br>
            <a:r>
              <a:rPr lang="sv-SE" sz="1200" b="0" dirty="0">
                <a:solidFill>
                  <a:srgbClr val="3366FF"/>
                </a:solidFill>
              </a:rPr>
              <a:t>	</a:t>
            </a:r>
            <a:r>
              <a:rPr lang="sv-SE" sz="1200" b="0" dirty="0" smtClean="0">
                <a:solidFill>
                  <a:srgbClr val="3366FF"/>
                </a:solidFill>
              </a:rPr>
              <a:t>											  Klicka på de ikoner ni vill visa </a:t>
            </a:r>
            <a:endParaRPr lang="sv-SE" sz="1200" b="0" dirty="0">
              <a:solidFill>
                <a:srgbClr val="FF0000"/>
              </a:solidFill>
            </a:endParaRPr>
          </a:p>
        </p:txBody>
      </p:sp>
      <p:pic>
        <p:nvPicPr>
          <p:cNvPr id="4" name="Platshållare för innehåll 3"/>
          <p:cNvPicPr>
            <a:picLocks noGrp="1" noChangeAspect="1"/>
          </p:cNvPicPr>
          <p:nvPr>
            <p:ph idx="1"/>
          </p:nvPr>
        </p:nvPicPr>
        <p:blipFill>
          <a:blip r:embed="rId2"/>
          <a:stretch>
            <a:fillRect/>
          </a:stretch>
        </p:blipFill>
        <p:spPr>
          <a:xfrm>
            <a:off x="2001034" y="1866872"/>
            <a:ext cx="6111832" cy="4119510"/>
          </a:xfrm>
          <a:prstGeom prst="rect">
            <a:avLst/>
          </a:prstGeom>
        </p:spPr>
      </p:pic>
      <p:cxnSp>
        <p:nvCxnSpPr>
          <p:cNvPr id="6" name="Rak pilkoppling 5"/>
          <p:cNvCxnSpPr/>
          <p:nvPr/>
        </p:nvCxnSpPr>
        <p:spPr>
          <a:xfrm flipH="1" flipV="1">
            <a:off x="1719385" y="1258277"/>
            <a:ext cx="1391138" cy="16490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Rak pilkoppling 7"/>
          <p:cNvCxnSpPr/>
          <p:nvPr/>
        </p:nvCxnSpPr>
        <p:spPr>
          <a:xfrm flipV="1">
            <a:off x="4217805" y="3279228"/>
            <a:ext cx="0" cy="2509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9"/>
          <p:cNvCxnSpPr/>
          <p:nvPr/>
        </p:nvCxnSpPr>
        <p:spPr>
          <a:xfrm flipH="1" flipV="1">
            <a:off x="4424358" y="2690183"/>
            <a:ext cx="19538" cy="976922"/>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p:cNvCxnSpPr/>
          <p:nvPr/>
        </p:nvCxnSpPr>
        <p:spPr>
          <a:xfrm>
            <a:off x="7752862" y="2704123"/>
            <a:ext cx="75809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p:cNvCxnSpPr/>
          <p:nvPr/>
        </p:nvCxnSpPr>
        <p:spPr>
          <a:xfrm>
            <a:off x="7393354" y="4275015"/>
            <a:ext cx="1406769" cy="390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Rak pilkoppling 4"/>
          <p:cNvCxnSpPr/>
          <p:nvPr/>
        </p:nvCxnSpPr>
        <p:spPr>
          <a:xfrm flipV="1">
            <a:off x="3820953" y="1395248"/>
            <a:ext cx="829496" cy="1485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Ellips 10"/>
          <p:cNvSpPr/>
          <p:nvPr/>
        </p:nvSpPr>
        <p:spPr>
          <a:xfrm>
            <a:off x="3334407" y="2388476"/>
            <a:ext cx="1441089" cy="6700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04165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68A56F-E9C8-4094-B36E-C8C2AA475FF3}"/>
              </a:ext>
            </a:extLst>
          </p:cNvPr>
          <p:cNvSpPr>
            <a:spLocks noGrp="1"/>
          </p:cNvSpPr>
          <p:nvPr>
            <p:ph type="title"/>
          </p:nvPr>
        </p:nvSpPr>
        <p:spPr/>
        <p:txBody>
          <a:bodyPr/>
          <a:lstStyle/>
          <a:p>
            <a:r>
              <a:rPr lang="sv-SE" dirty="0"/>
              <a:t>Dölj detaljrader</a:t>
            </a:r>
          </a:p>
        </p:txBody>
      </p:sp>
      <p:sp>
        <p:nvSpPr>
          <p:cNvPr id="6" name="textruta 5">
            <a:extLst>
              <a:ext uri="{FF2B5EF4-FFF2-40B4-BE49-F238E27FC236}">
                <a16:creationId xmlns:a16="http://schemas.microsoft.com/office/drawing/2014/main" id="{6B098D7C-4283-48BF-97E9-15BAD2E34791}"/>
              </a:ext>
            </a:extLst>
          </p:cNvPr>
          <p:cNvSpPr txBox="1"/>
          <p:nvPr/>
        </p:nvSpPr>
        <p:spPr>
          <a:xfrm>
            <a:off x="10991088" y="417611"/>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707070"/>
                </a:solidFill>
                <a:effectLst/>
                <a:uLnTx/>
                <a:uFillTx/>
                <a:latin typeface="Arial"/>
                <a:ea typeface="+mn-ea"/>
                <a:cs typeface="+mn-cs"/>
              </a:rPr>
              <a:t>19-4</a:t>
            </a:r>
          </a:p>
        </p:txBody>
      </p:sp>
      <p:pic>
        <p:nvPicPr>
          <p:cNvPr id="3" name="Bildobjekt 2">
            <a:extLst>
              <a:ext uri="{FF2B5EF4-FFF2-40B4-BE49-F238E27FC236}">
                <a16:creationId xmlns:a16="http://schemas.microsoft.com/office/drawing/2014/main" id="{C49BDF2B-09B7-4197-9E98-EECAE1250703}"/>
              </a:ext>
            </a:extLst>
          </p:cNvPr>
          <p:cNvPicPr>
            <a:picLocks noChangeAspect="1"/>
          </p:cNvPicPr>
          <p:nvPr/>
        </p:nvPicPr>
        <p:blipFill>
          <a:blip r:embed="rId3"/>
          <a:stretch>
            <a:fillRect/>
          </a:stretch>
        </p:blipFill>
        <p:spPr>
          <a:xfrm>
            <a:off x="609600" y="786943"/>
            <a:ext cx="8306227" cy="5486682"/>
          </a:xfrm>
          <a:prstGeom prst="rect">
            <a:avLst/>
          </a:prstGeom>
        </p:spPr>
      </p:pic>
    </p:spTree>
    <p:extLst>
      <p:ext uri="{BB962C8B-B14F-4D97-AF65-F5344CB8AC3E}">
        <p14:creationId xmlns:p14="http://schemas.microsoft.com/office/powerpoint/2010/main" val="3403905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Vill påminna om………….</a:t>
            </a:r>
            <a:endParaRPr lang="sv-SE" dirty="0"/>
          </a:p>
        </p:txBody>
      </p:sp>
      <p:sp>
        <p:nvSpPr>
          <p:cNvPr id="3" name="Platshållare för innehåll 2"/>
          <p:cNvSpPr>
            <a:spLocks noGrp="1"/>
          </p:cNvSpPr>
          <p:nvPr>
            <p:ph idx="1"/>
          </p:nvPr>
        </p:nvSpPr>
        <p:spPr/>
        <p:txBody>
          <a:bodyPr/>
          <a:lstStyle/>
          <a:p>
            <a:endParaRPr lang="sv-SE"/>
          </a:p>
        </p:txBody>
      </p:sp>
    </p:spTree>
    <p:extLst>
      <p:ext uri="{BB962C8B-B14F-4D97-AF65-F5344CB8AC3E}">
        <p14:creationId xmlns:p14="http://schemas.microsoft.com/office/powerpoint/2010/main" val="3953775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7515"/>
            <a:ext cx="10550525" cy="652145"/>
          </a:xfrm>
        </p:spPr>
        <p:txBody>
          <a:bodyPr/>
          <a:lstStyle/>
          <a:p>
            <a:r>
              <a:rPr lang="sv-SE" dirty="0" err="1" smtClean="0"/>
              <a:t>Flerval</a:t>
            </a:r>
            <a:r>
              <a:rPr lang="sv-SE" dirty="0" smtClean="0"/>
              <a:t> och bokmärke, exempel uppföljning rambudget EKO</a:t>
            </a:r>
            <a:endParaRPr lang="sv-SE" dirty="0"/>
          </a:p>
        </p:txBody>
      </p:sp>
      <p:sp>
        <p:nvSpPr>
          <p:cNvPr id="3" name="Platshållare för innehåll 2"/>
          <p:cNvSpPr>
            <a:spLocks noGrp="1"/>
          </p:cNvSpPr>
          <p:nvPr>
            <p:ph idx="1"/>
          </p:nvPr>
        </p:nvSpPr>
        <p:spPr>
          <a:xfrm>
            <a:off x="736324" y="704507"/>
            <a:ext cx="11371593" cy="5379501"/>
          </a:xfrm>
        </p:spPr>
        <p:txBody>
          <a:bodyPr/>
          <a:lstStyle/>
          <a:p>
            <a:pPr marL="0" indent="0">
              <a:buNone/>
            </a:pPr>
            <a:r>
              <a:rPr lang="sv-SE" dirty="0" smtClean="0">
                <a:solidFill>
                  <a:srgbClr val="0070C0"/>
                </a:solidFill>
              </a:rPr>
              <a:t>1) </a:t>
            </a:r>
          </a:p>
          <a:p>
            <a:pPr marL="0" indent="0">
              <a:buNone/>
            </a:pPr>
            <a:endParaRPr lang="sv-SE" dirty="0" smtClean="0"/>
          </a:p>
          <a:p>
            <a:pPr marL="0" indent="0">
              <a:buNone/>
            </a:pPr>
            <a:endParaRPr lang="sv-SE" dirty="0"/>
          </a:p>
          <a:p>
            <a:pPr marL="0" indent="0">
              <a:buNone/>
            </a:pPr>
            <a:r>
              <a:rPr lang="sv-SE" dirty="0" smtClean="0">
                <a:solidFill>
                  <a:srgbClr val="0070C0"/>
                </a:solidFill>
              </a:rPr>
              <a:t>2) Klicka ur defaultvärde och klicka i aktuella val</a:t>
            </a:r>
          </a:p>
          <a:p>
            <a:pPr marL="0" indent="0">
              <a:buNone/>
            </a:pPr>
            <a:endParaRPr lang="sv-SE" dirty="0" smtClean="0">
              <a:solidFill>
                <a:srgbClr val="0070C0"/>
              </a:solidFill>
            </a:endParaRPr>
          </a:p>
          <a:p>
            <a:pPr marL="0" indent="0">
              <a:buNone/>
            </a:pPr>
            <a:endParaRPr lang="sv-SE" dirty="0" smtClean="0"/>
          </a:p>
          <a:p>
            <a:pPr marL="0" indent="0">
              <a:buNone/>
            </a:pPr>
            <a:endParaRPr lang="sv-SE" dirty="0" smtClean="0"/>
          </a:p>
          <a:p>
            <a:pPr marL="0" indent="0">
              <a:buNone/>
            </a:pPr>
            <a:endParaRPr lang="sv-SE" dirty="0"/>
          </a:p>
          <a:p>
            <a:pPr marL="0" indent="0">
              <a:buNone/>
            </a:pPr>
            <a:r>
              <a:rPr lang="sv-SE" dirty="0" smtClean="0">
                <a:solidFill>
                  <a:srgbClr val="0070C0"/>
                </a:solidFill>
              </a:rPr>
              <a:t>3) </a:t>
            </a:r>
          </a:p>
          <a:p>
            <a:pPr marL="0" indent="0">
              <a:buNone/>
            </a:pPr>
            <a:endParaRPr lang="sv-SE" dirty="0"/>
          </a:p>
          <a:p>
            <a:pPr marL="0" indent="0">
              <a:buNone/>
            </a:pPr>
            <a:endParaRPr lang="sv-SE" dirty="0" smtClean="0"/>
          </a:p>
          <a:p>
            <a:pPr marL="0" indent="0">
              <a:buNone/>
            </a:pPr>
            <a:r>
              <a:rPr lang="sv-SE" dirty="0" smtClean="0">
                <a:solidFill>
                  <a:srgbClr val="0070C0"/>
                </a:solidFill>
              </a:rPr>
              <a:t>4)</a:t>
            </a:r>
          </a:p>
          <a:p>
            <a:pPr marL="0" indent="0">
              <a:buNone/>
            </a:pPr>
            <a:r>
              <a:rPr lang="sv-SE" dirty="0"/>
              <a:t>	</a:t>
            </a:r>
            <a:r>
              <a:rPr lang="sv-SE" dirty="0" smtClean="0"/>
              <a:t>								</a:t>
            </a:r>
            <a:r>
              <a:rPr lang="sv-SE" dirty="0" smtClean="0">
                <a:solidFill>
                  <a:srgbClr val="0070C0"/>
                </a:solidFill>
              </a:rPr>
              <a:t>5) Rapporten kan även sparas under ”Bokmärke”</a:t>
            </a:r>
            <a:endParaRPr lang="sv-SE" dirty="0" smtClean="0">
              <a:solidFill>
                <a:srgbClr val="FF0000"/>
              </a:solidFill>
            </a:endParaRPr>
          </a:p>
        </p:txBody>
      </p:sp>
      <p:pic>
        <p:nvPicPr>
          <p:cNvPr id="4" name="Bildobjekt 3"/>
          <p:cNvPicPr>
            <a:picLocks noChangeAspect="1"/>
          </p:cNvPicPr>
          <p:nvPr/>
        </p:nvPicPr>
        <p:blipFill>
          <a:blip r:embed="rId2"/>
          <a:stretch>
            <a:fillRect/>
          </a:stretch>
        </p:blipFill>
        <p:spPr>
          <a:xfrm>
            <a:off x="1329547" y="704508"/>
            <a:ext cx="1658091" cy="801100"/>
          </a:xfrm>
          <a:prstGeom prst="rect">
            <a:avLst/>
          </a:prstGeom>
        </p:spPr>
      </p:pic>
      <p:pic>
        <p:nvPicPr>
          <p:cNvPr id="5" name="Bildobjekt 4"/>
          <p:cNvPicPr>
            <a:picLocks noChangeAspect="1"/>
          </p:cNvPicPr>
          <p:nvPr/>
        </p:nvPicPr>
        <p:blipFill>
          <a:blip r:embed="rId3"/>
          <a:stretch>
            <a:fillRect/>
          </a:stretch>
        </p:blipFill>
        <p:spPr>
          <a:xfrm>
            <a:off x="5100676" y="1621536"/>
            <a:ext cx="5657850" cy="1848173"/>
          </a:xfrm>
          <a:prstGeom prst="rect">
            <a:avLst/>
          </a:prstGeom>
        </p:spPr>
      </p:pic>
      <p:pic>
        <p:nvPicPr>
          <p:cNvPr id="7" name="Bildobjekt 6"/>
          <p:cNvPicPr>
            <a:picLocks noChangeAspect="1"/>
          </p:cNvPicPr>
          <p:nvPr/>
        </p:nvPicPr>
        <p:blipFill>
          <a:blip r:embed="rId4"/>
          <a:stretch>
            <a:fillRect/>
          </a:stretch>
        </p:blipFill>
        <p:spPr>
          <a:xfrm>
            <a:off x="1096554" y="3340959"/>
            <a:ext cx="2124075" cy="700114"/>
          </a:xfrm>
          <a:prstGeom prst="rect">
            <a:avLst/>
          </a:prstGeom>
        </p:spPr>
      </p:pic>
      <p:pic>
        <p:nvPicPr>
          <p:cNvPr id="9" name="Bildobjekt 8"/>
          <p:cNvPicPr>
            <a:picLocks noChangeAspect="1"/>
          </p:cNvPicPr>
          <p:nvPr/>
        </p:nvPicPr>
        <p:blipFill>
          <a:blip r:embed="rId5"/>
          <a:stretch>
            <a:fillRect/>
          </a:stretch>
        </p:blipFill>
        <p:spPr>
          <a:xfrm>
            <a:off x="1096554" y="4314569"/>
            <a:ext cx="1504756" cy="1878421"/>
          </a:xfrm>
          <a:prstGeom prst="rect">
            <a:avLst/>
          </a:prstGeom>
        </p:spPr>
      </p:pic>
      <p:pic>
        <p:nvPicPr>
          <p:cNvPr id="10" name="Bildobjekt 9"/>
          <p:cNvPicPr>
            <a:picLocks noChangeAspect="1"/>
          </p:cNvPicPr>
          <p:nvPr/>
        </p:nvPicPr>
        <p:blipFill>
          <a:blip r:embed="rId6"/>
          <a:stretch>
            <a:fillRect/>
          </a:stretch>
        </p:blipFill>
        <p:spPr>
          <a:xfrm>
            <a:off x="3103470" y="4538394"/>
            <a:ext cx="2391196" cy="1545614"/>
          </a:xfrm>
          <a:prstGeom prst="rect">
            <a:avLst/>
          </a:prstGeom>
        </p:spPr>
      </p:pic>
      <p:pic>
        <p:nvPicPr>
          <p:cNvPr id="6" name="Bildobjekt 5"/>
          <p:cNvPicPr>
            <a:picLocks noChangeAspect="1"/>
          </p:cNvPicPr>
          <p:nvPr/>
        </p:nvPicPr>
        <p:blipFill>
          <a:blip r:embed="rId7"/>
          <a:stretch>
            <a:fillRect/>
          </a:stretch>
        </p:blipFill>
        <p:spPr>
          <a:xfrm>
            <a:off x="9421375" y="5560070"/>
            <a:ext cx="1247775" cy="561975"/>
          </a:xfrm>
          <a:prstGeom prst="rect">
            <a:avLst/>
          </a:prstGeom>
        </p:spPr>
      </p:pic>
      <p:sp>
        <p:nvSpPr>
          <p:cNvPr id="8" name="Ellips 7"/>
          <p:cNvSpPr/>
          <p:nvPr/>
        </p:nvSpPr>
        <p:spPr>
          <a:xfrm>
            <a:off x="10286999" y="5423338"/>
            <a:ext cx="173421" cy="3468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43071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811038"/>
            <a:ext cx="10550525" cy="652145"/>
          </a:xfrm>
        </p:spPr>
        <p:txBody>
          <a:bodyPr/>
          <a:lstStyle/>
          <a:p>
            <a:r>
              <a:rPr lang="sv-SE" dirty="0" smtClean="0"/>
              <a:t>Hantera </a:t>
            </a:r>
            <a:r>
              <a:rPr lang="sv-SE" dirty="0" err="1" smtClean="0"/>
              <a:t>flerval</a:t>
            </a:r>
            <a:r>
              <a:rPr lang="sv-SE" dirty="0" smtClean="0"/>
              <a:t> och bokmärke</a:t>
            </a:r>
            <a:endParaRPr lang="sv-SE" dirty="0"/>
          </a:p>
        </p:txBody>
      </p:sp>
      <p:sp>
        <p:nvSpPr>
          <p:cNvPr id="3" name="Platshållare för innehåll 2"/>
          <p:cNvSpPr>
            <a:spLocks noGrp="1"/>
          </p:cNvSpPr>
          <p:nvPr>
            <p:ph idx="1"/>
          </p:nvPr>
        </p:nvSpPr>
        <p:spPr>
          <a:xfrm>
            <a:off x="958362" y="1301263"/>
            <a:ext cx="10430963" cy="4772830"/>
          </a:xfrm>
        </p:spPr>
        <p:txBody>
          <a:bodyPr/>
          <a:lstStyle/>
          <a:p>
            <a:pPr marL="0" indent="0">
              <a:buNone/>
            </a:pPr>
            <a:r>
              <a:rPr lang="sv-SE" dirty="0" smtClean="0"/>
              <a:t>6)</a:t>
            </a:r>
          </a:p>
          <a:p>
            <a:pPr marL="0" indent="0">
              <a:buNone/>
            </a:pPr>
            <a:endParaRPr lang="sv-SE" dirty="0"/>
          </a:p>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a:p>
          <a:p>
            <a:pPr marL="0" indent="0">
              <a:buNone/>
            </a:pPr>
            <a:endParaRPr lang="sv-SE" dirty="0" smtClean="0"/>
          </a:p>
          <a:p>
            <a:pPr marL="0" indent="0">
              <a:buNone/>
            </a:pPr>
            <a:r>
              <a:rPr lang="sv-SE" dirty="0" smtClean="0"/>
              <a:t>7) EKO rambudget ligger sparad under bokmärkesflagga </a:t>
            </a:r>
            <a:endParaRPr lang="sv-SE" dirty="0"/>
          </a:p>
        </p:txBody>
      </p:sp>
      <p:pic>
        <p:nvPicPr>
          <p:cNvPr id="4" name="Bildobjekt 3"/>
          <p:cNvPicPr>
            <a:picLocks noChangeAspect="1"/>
          </p:cNvPicPr>
          <p:nvPr/>
        </p:nvPicPr>
        <p:blipFill>
          <a:blip r:embed="rId2"/>
          <a:stretch>
            <a:fillRect/>
          </a:stretch>
        </p:blipFill>
        <p:spPr>
          <a:xfrm>
            <a:off x="1311216" y="1382018"/>
            <a:ext cx="9986270" cy="1811803"/>
          </a:xfrm>
          <a:prstGeom prst="rect">
            <a:avLst/>
          </a:prstGeom>
        </p:spPr>
      </p:pic>
      <p:sp>
        <p:nvSpPr>
          <p:cNvPr id="5" name="Ellips 4"/>
          <p:cNvSpPr/>
          <p:nvPr/>
        </p:nvSpPr>
        <p:spPr>
          <a:xfrm>
            <a:off x="1086928" y="2803586"/>
            <a:ext cx="819510" cy="534838"/>
          </a:xfrm>
          <a:prstGeom prst="ellipse">
            <a:avLst/>
          </a:prstGeom>
          <a:no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p:nvPicPr>
        <p:blipFill>
          <a:blip r:embed="rId3"/>
          <a:stretch>
            <a:fillRect/>
          </a:stretch>
        </p:blipFill>
        <p:spPr>
          <a:xfrm>
            <a:off x="6161477" y="3838350"/>
            <a:ext cx="2095500" cy="590550"/>
          </a:xfrm>
          <a:prstGeom prst="rect">
            <a:avLst/>
          </a:prstGeom>
        </p:spPr>
      </p:pic>
      <p:sp>
        <p:nvSpPr>
          <p:cNvPr id="7" name="Ellips 6"/>
          <p:cNvSpPr/>
          <p:nvPr/>
        </p:nvSpPr>
        <p:spPr>
          <a:xfrm>
            <a:off x="7349706" y="3573066"/>
            <a:ext cx="465826" cy="10006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1155940" y="1319842"/>
            <a:ext cx="1328468" cy="534837"/>
          </a:xfrm>
          <a:prstGeom prst="ellipse">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p:nvPicPr>
        <p:blipFill>
          <a:blip r:embed="rId4"/>
          <a:stretch>
            <a:fillRect/>
          </a:stretch>
        </p:blipFill>
        <p:spPr>
          <a:xfrm>
            <a:off x="6221848" y="4847639"/>
            <a:ext cx="2255716" cy="1097375"/>
          </a:xfrm>
          <a:prstGeom prst="rect">
            <a:avLst/>
          </a:prstGeom>
        </p:spPr>
      </p:pic>
      <p:cxnSp>
        <p:nvCxnSpPr>
          <p:cNvPr id="11" name="Rak pilkoppling 10"/>
          <p:cNvCxnSpPr/>
          <p:nvPr/>
        </p:nvCxnSpPr>
        <p:spPr>
          <a:xfrm>
            <a:off x="2112579" y="3338424"/>
            <a:ext cx="3752193" cy="2045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7436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smtClean="0">
                <a:solidFill>
                  <a:srgbClr val="0070C0"/>
                </a:solidFill>
              </a:rPr>
              <a:t>Borttag av sparad rapport</a:t>
            </a:r>
            <a:r>
              <a:rPr lang="sv-SE" dirty="0" smtClean="0"/>
              <a:t/>
            </a:r>
            <a:br>
              <a:rPr lang="sv-SE" dirty="0" smtClean="0"/>
            </a:br>
            <a:endParaRPr lang="sv-SE" dirty="0"/>
          </a:p>
        </p:txBody>
      </p:sp>
      <p:pic>
        <p:nvPicPr>
          <p:cNvPr id="4" name="Platshållare för innehåll 3"/>
          <p:cNvPicPr>
            <a:picLocks noGrp="1" noChangeAspect="1"/>
          </p:cNvPicPr>
          <p:nvPr>
            <p:ph idx="1"/>
          </p:nvPr>
        </p:nvPicPr>
        <p:blipFill>
          <a:blip r:embed="rId2"/>
          <a:stretch>
            <a:fillRect/>
          </a:stretch>
        </p:blipFill>
        <p:spPr>
          <a:xfrm>
            <a:off x="973069" y="2094898"/>
            <a:ext cx="9776290" cy="3836987"/>
          </a:xfrm>
          <a:prstGeom prst="rect">
            <a:avLst/>
          </a:prstGeom>
        </p:spPr>
      </p:pic>
      <p:sp>
        <p:nvSpPr>
          <p:cNvPr id="5" name="Ellips 4"/>
          <p:cNvSpPr/>
          <p:nvPr/>
        </p:nvSpPr>
        <p:spPr>
          <a:xfrm>
            <a:off x="9025758" y="2640723"/>
            <a:ext cx="1474075" cy="3389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 name="Rak pilkoppling 6"/>
          <p:cNvCxnSpPr/>
          <p:nvPr/>
        </p:nvCxnSpPr>
        <p:spPr>
          <a:xfrm flipH="1">
            <a:off x="5415456" y="2979682"/>
            <a:ext cx="3555123" cy="20495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61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83323" y="1000369"/>
            <a:ext cx="8682670" cy="526150"/>
          </a:xfrm>
        </p:spPr>
        <p:txBody>
          <a:bodyPr/>
          <a:lstStyle/>
          <a:p>
            <a:r>
              <a:rPr lang="sv-SE" sz="2800" dirty="0" smtClean="0"/>
              <a:t>Prognosunderlag</a:t>
            </a:r>
            <a:r>
              <a:rPr lang="sv-SE" sz="2800" dirty="0"/>
              <a:t>:</a:t>
            </a:r>
          </a:p>
        </p:txBody>
      </p:sp>
      <p:sp>
        <p:nvSpPr>
          <p:cNvPr id="3" name="Platshållare för innehåll 2"/>
          <p:cNvSpPr>
            <a:spLocks noGrp="1"/>
          </p:cNvSpPr>
          <p:nvPr>
            <p:ph idx="1"/>
          </p:nvPr>
        </p:nvSpPr>
        <p:spPr>
          <a:xfrm>
            <a:off x="1441899" y="1526519"/>
            <a:ext cx="8200108" cy="4387736"/>
          </a:xfrm>
        </p:spPr>
        <p:txBody>
          <a:bodyPr/>
          <a:lstStyle/>
          <a:p>
            <a:r>
              <a:rPr lang="sv-SE" sz="2000" b="1" dirty="0" smtClean="0">
                <a:solidFill>
                  <a:srgbClr val="0070C0"/>
                </a:solidFill>
              </a:rPr>
              <a:t>Prognosanvisningar (</a:t>
            </a:r>
            <a:r>
              <a:rPr lang="sv-SE" sz="2000" b="1" dirty="0" err="1" smtClean="0">
                <a:solidFill>
                  <a:srgbClr val="0070C0"/>
                </a:solidFill>
              </a:rPr>
              <a:t>weben</a:t>
            </a:r>
            <a:r>
              <a:rPr lang="sv-SE" sz="2000" b="1" dirty="0" smtClean="0">
                <a:solidFill>
                  <a:srgbClr val="0070C0"/>
                </a:solidFill>
              </a:rPr>
              <a:t>)</a:t>
            </a:r>
          </a:p>
          <a:p>
            <a:r>
              <a:rPr lang="sv-SE" sz="2000" b="1" dirty="0" smtClean="0">
                <a:solidFill>
                  <a:srgbClr val="0070C0"/>
                </a:solidFill>
              </a:rPr>
              <a:t>Prognosbilagor (</a:t>
            </a:r>
            <a:r>
              <a:rPr lang="sv-SE" sz="2000" b="1" dirty="0" err="1" smtClean="0">
                <a:solidFill>
                  <a:srgbClr val="0070C0"/>
                </a:solidFill>
              </a:rPr>
              <a:t>weben</a:t>
            </a:r>
            <a:r>
              <a:rPr lang="sv-SE" sz="2000" b="1" dirty="0" smtClean="0">
                <a:solidFill>
                  <a:srgbClr val="0070C0"/>
                </a:solidFill>
              </a:rPr>
              <a:t>):</a:t>
            </a:r>
          </a:p>
          <a:p>
            <a:pPr marL="0" indent="0">
              <a:spcBef>
                <a:spcPts val="0"/>
              </a:spcBef>
              <a:buNone/>
            </a:pPr>
            <a:r>
              <a:rPr lang="sv-SE" sz="2000" dirty="0" smtClean="0"/>
              <a:t>	- tidplan </a:t>
            </a:r>
          </a:p>
          <a:p>
            <a:pPr marL="0" indent="0">
              <a:spcBef>
                <a:spcPts val="0"/>
              </a:spcBef>
              <a:buNone/>
            </a:pPr>
            <a:r>
              <a:rPr lang="sv-SE" sz="2000" dirty="0"/>
              <a:t>	</a:t>
            </a:r>
            <a:r>
              <a:rPr lang="sv-SE" sz="2000" dirty="0" smtClean="0"/>
              <a:t>- prognosvärden (inlagda Hypergene) för:</a:t>
            </a:r>
          </a:p>
          <a:p>
            <a:pPr marL="0" indent="0">
              <a:spcBef>
                <a:spcPts val="0"/>
              </a:spcBef>
              <a:buNone/>
            </a:pPr>
            <a:r>
              <a:rPr lang="sv-SE" sz="2000" dirty="0"/>
              <a:t>	</a:t>
            </a:r>
            <a:r>
              <a:rPr lang="sv-SE" sz="2000" dirty="0" smtClean="0"/>
              <a:t>  LKP, löneökning%, OH%, kontors%, lokaler, anslagsramar, </a:t>
            </a:r>
          </a:p>
          <a:p>
            <a:pPr marL="0" indent="0">
              <a:spcBef>
                <a:spcPts val="0"/>
              </a:spcBef>
              <a:buNone/>
            </a:pPr>
            <a:r>
              <a:rPr lang="sv-SE" sz="2000" dirty="0"/>
              <a:t>	</a:t>
            </a:r>
            <a:r>
              <a:rPr lang="sv-SE" sz="2000" dirty="0" smtClean="0"/>
              <a:t>  ramar stödverksamhet</a:t>
            </a:r>
          </a:p>
          <a:p>
            <a:pPr marL="0" indent="0">
              <a:spcBef>
                <a:spcPts val="0"/>
              </a:spcBef>
              <a:buNone/>
            </a:pPr>
            <a:r>
              <a:rPr lang="sv-SE" sz="2000" dirty="0"/>
              <a:t>	</a:t>
            </a:r>
            <a:r>
              <a:rPr lang="sv-SE" sz="2000" dirty="0" smtClean="0"/>
              <a:t>- aktuella 9-konton och dess motkontering</a:t>
            </a:r>
          </a:p>
          <a:p>
            <a:pPr marL="0" indent="0">
              <a:spcBef>
                <a:spcPts val="0"/>
              </a:spcBef>
              <a:buNone/>
            </a:pPr>
            <a:r>
              <a:rPr lang="sv-SE" sz="2000" dirty="0"/>
              <a:t>	</a:t>
            </a:r>
            <a:r>
              <a:rPr lang="sv-SE" sz="2000" dirty="0" smtClean="0"/>
              <a:t>- avstämningslista</a:t>
            </a:r>
            <a:endParaRPr lang="sv-SE" sz="2000" dirty="0"/>
          </a:p>
          <a:p>
            <a:r>
              <a:rPr lang="sv-SE" sz="2000" b="1" dirty="0" smtClean="0">
                <a:solidFill>
                  <a:srgbClr val="0070C0"/>
                </a:solidFill>
              </a:rPr>
              <a:t>Tjänsteplaneringar från </a:t>
            </a:r>
            <a:r>
              <a:rPr lang="sv-SE" sz="2000" b="1" dirty="0" err="1" smtClean="0">
                <a:solidFill>
                  <a:srgbClr val="0070C0"/>
                </a:solidFill>
              </a:rPr>
              <a:t>Retendo</a:t>
            </a:r>
            <a:endParaRPr lang="sv-SE" sz="2000" b="1" dirty="0" smtClean="0">
              <a:solidFill>
                <a:srgbClr val="0070C0"/>
              </a:solidFill>
            </a:endParaRPr>
          </a:p>
          <a:p>
            <a:r>
              <a:rPr lang="sv-SE" sz="2000" b="1" dirty="0" smtClean="0">
                <a:solidFill>
                  <a:srgbClr val="0070C0"/>
                </a:solidFill>
              </a:rPr>
              <a:t>Studentintäkter Stina</a:t>
            </a:r>
          </a:p>
          <a:p>
            <a:r>
              <a:rPr lang="sv-SE" sz="2000" b="1" dirty="0" smtClean="0">
                <a:solidFill>
                  <a:srgbClr val="0070C0"/>
                </a:solidFill>
              </a:rPr>
              <a:t>Verksamhetsunderlag grundutbildning, forskning, projekt etc.</a:t>
            </a:r>
          </a:p>
          <a:p>
            <a:r>
              <a:rPr lang="sv-SE" sz="2000" b="1" dirty="0" smtClean="0">
                <a:solidFill>
                  <a:srgbClr val="0070C0"/>
                </a:solidFill>
              </a:rPr>
              <a:t>Hypergene </a:t>
            </a:r>
          </a:p>
          <a:p>
            <a:endParaRPr lang="sv-SE" b="1" dirty="0" smtClean="0"/>
          </a:p>
          <a:p>
            <a:endParaRPr lang="sv-SE" dirty="0"/>
          </a:p>
        </p:txBody>
      </p:sp>
    </p:spTree>
    <p:extLst>
      <p:ext uri="{BB962C8B-B14F-4D97-AF65-F5344CB8AC3E}">
        <p14:creationId xmlns:p14="http://schemas.microsoft.com/office/powerpoint/2010/main" val="42701081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stretch>
            <a:fillRect/>
          </a:stretch>
        </p:blipFill>
        <p:spPr>
          <a:xfrm>
            <a:off x="1185641" y="1190850"/>
            <a:ext cx="8439013" cy="5116434"/>
          </a:xfrm>
          <a:prstGeom prst="rect">
            <a:avLst/>
          </a:prstGeom>
        </p:spPr>
      </p:pic>
      <p:pic>
        <p:nvPicPr>
          <p:cNvPr id="5" name="Bildobjekt 4"/>
          <p:cNvPicPr>
            <a:picLocks noChangeAspect="1"/>
          </p:cNvPicPr>
          <p:nvPr/>
        </p:nvPicPr>
        <p:blipFill>
          <a:blip r:embed="rId3"/>
          <a:stretch>
            <a:fillRect/>
          </a:stretch>
        </p:blipFill>
        <p:spPr>
          <a:xfrm>
            <a:off x="895299" y="1045759"/>
            <a:ext cx="1761897" cy="640135"/>
          </a:xfrm>
          <a:prstGeom prst="rect">
            <a:avLst/>
          </a:prstGeom>
        </p:spPr>
      </p:pic>
    </p:spTree>
    <p:extLst>
      <p:ext uri="{BB962C8B-B14F-4D97-AF65-F5344CB8AC3E}">
        <p14:creationId xmlns:p14="http://schemas.microsoft.com/office/powerpoint/2010/main" val="19370002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6" name="Platshållare för innehåll 5"/>
          <p:cNvPicPr>
            <a:picLocks noGrp="1" noChangeAspect="1"/>
          </p:cNvPicPr>
          <p:nvPr>
            <p:ph idx="1"/>
          </p:nvPr>
        </p:nvPicPr>
        <p:blipFill>
          <a:blip r:embed="rId2"/>
          <a:stretch>
            <a:fillRect/>
          </a:stretch>
        </p:blipFill>
        <p:spPr>
          <a:xfrm>
            <a:off x="1474076" y="280598"/>
            <a:ext cx="6132786" cy="5879889"/>
          </a:xfrm>
          <a:prstGeom prst="rect">
            <a:avLst/>
          </a:prstGeom>
        </p:spPr>
      </p:pic>
    </p:spTree>
    <p:extLst>
      <p:ext uri="{BB962C8B-B14F-4D97-AF65-F5344CB8AC3E}">
        <p14:creationId xmlns:p14="http://schemas.microsoft.com/office/powerpoint/2010/main" val="41148099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r>
              <a:rPr lang="da-DK" b="1" dirty="0" smtClean="0">
                <a:solidFill>
                  <a:srgbClr val="3366CC"/>
                </a:solidFill>
              </a:rPr>
              <a:t>Personalflik</a:t>
            </a:r>
          </a:p>
          <a:p>
            <a:pPr marL="0" indent="0">
              <a:spcBef>
                <a:spcPts val="0"/>
              </a:spcBef>
              <a:buNone/>
            </a:pPr>
            <a:r>
              <a:rPr lang="da-DK" dirty="0">
                <a:solidFill>
                  <a:srgbClr val="3366CC"/>
                </a:solidFill>
              </a:rPr>
              <a:t> </a:t>
            </a:r>
            <a:r>
              <a:rPr lang="da-DK" dirty="0" smtClean="0">
                <a:solidFill>
                  <a:srgbClr val="3366CC"/>
                </a:solidFill>
              </a:rPr>
              <a:t>  Excelimport </a:t>
            </a:r>
            <a:r>
              <a:rPr lang="da-DK" dirty="0">
                <a:solidFill>
                  <a:srgbClr val="3366CC"/>
                </a:solidFill>
              </a:rPr>
              <a:t>fr o m 2020 ctrl+C i excelblad sedan </a:t>
            </a:r>
            <a:r>
              <a:rPr lang="da-DK" u="sng" dirty="0">
                <a:solidFill>
                  <a:srgbClr val="3366CC"/>
                </a:solidFill>
              </a:rPr>
              <a:t>Excel import + ctrl </a:t>
            </a:r>
            <a:r>
              <a:rPr lang="da-DK" u="sng" dirty="0" smtClean="0">
                <a:solidFill>
                  <a:srgbClr val="3366CC"/>
                </a:solidFill>
              </a:rPr>
              <a:t>V</a:t>
            </a:r>
          </a:p>
          <a:p>
            <a:pPr marL="0" indent="0">
              <a:buNone/>
            </a:pPr>
            <a:endParaRPr lang="da-DK" u="sng" dirty="0">
              <a:solidFill>
                <a:srgbClr val="3366CC"/>
              </a:solidFill>
            </a:endParaRPr>
          </a:p>
          <a:p>
            <a:r>
              <a:rPr lang="da-DK" b="1" dirty="0" smtClean="0">
                <a:solidFill>
                  <a:srgbClr val="3366CC"/>
                </a:solidFill>
              </a:rPr>
              <a:t>Kontoinmatning </a:t>
            </a:r>
          </a:p>
          <a:p>
            <a:pPr marL="0" indent="0">
              <a:spcBef>
                <a:spcPts val="0"/>
              </a:spcBef>
              <a:buNone/>
            </a:pPr>
            <a:r>
              <a:rPr lang="da-DK" dirty="0">
                <a:solidFill>
                  <a:srgbClr val="3366CC"/>
                </a:solidFill>
              </a:rPr>
              <a:t> </a:t>
            </a:r>
            <a:r>
              <a:rPr lang="da-DK" dirty="0" smtClean="0">
                <a:solidFill>
                  <a:srgbClr val="3366CC"/>
                </a:solidFill>
              </a:rPr>
              <a:t>  sep flik för inmatning för intäkter och kostnader på bara </a:t>
            </a:r>
            <a:r>
              <a:rPr lang="da-DK" b="1" dirty="0" smtClean="0">
                <a:solidFill>
                  <a:srgbClr val="3366CC"/>
                </a:solidFill>
              </a:rPr>
              <a:t>ett projekt </a:t>
            </a:r>
            <a:r>
              <a:rPr lang="da-DK" dirty="0" smtClean="0">
                <a:solidFill>
                  <a:srgbClr val="3366CC"/>
                </a:solidFill>
              </a:rPr>
              <a:t>i taget</a:t>
            </a:r>
          </a:p>
          <a:p>
            <a:endParaRPr lang="sv-SE" u="sng" dirty="0"/>
          </a:p>
          <a:p>
            <a:endParaRPr lang="sv-SE" dirty="0"/>
          </a:p>
        </p:txBody>
      </p:sp>
      <p:pic>
        <p:nvPicPr>
          <p:cNvPr id="4" name="Bildobjekt 3"/>
          <p:cNvPicPr/>
          <p:nvPr/>
        </p:nvPicPr>
        <p:blipFill>
          <a:blip r:embed="rId2"/>
          <a:stretch>
            <a:fillRect/>
          </a:stretch>
        </p:blipFill>
        <p:spPr>
          <a:xfrm>
            <a:off x="2182999" y="4256690"/>
            <a:ext cx="6582628" cy="1861586"/>
          </a:xfrm>
          <a:prstGeom prst="rect">
            <a:avLst/>
          </a:prstGeom>
        </p:spPr>
      </p:pic>
    </p:spTree>
    <p:extLst>
      <p:ext uri="{BB962C8B-B14F-4D97-AF65-F5344CB8AC3E}">
        <p14:creationId xmlns:p14="http://schemas.microsoft.com/office/powerpoint/2010/main" val="22270722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799" y="759262"/>
            <a:ext cx="10550525" cy="652145"/>
          </a:xfrm>
        </p:spPr>
        <p:txBody>
          <a:bodyPr/>
          <a:lstStyle/>
          <a:p>
            <a:r>
              <a:rPr lang="sv-SE" sz="2800" dirty="0" smtClean="0">
                <a:solidFill>
                  <a:srgbClr val="0070C0"/>
                </a:solidFill>
              </a:rPr>
              <a:t>Utvärdering budgetarbete 2020</a:t>
            </a:r>
            <a:endParaRPr lang="sv-SE" sz="2800" dirty="0">
              <a:solidFill>
                <a:srgbClr val="0070C0"/>
              </a:solidFill>
            </a:endParaRPr>
          </a:p>
        </p:txBody>
      </p:sp>
      <p:sp>
        <p:nvSpPr>
          <p:cNvPr id="3" name="Platshållare för innehåll 2"/>
          <p:cNvSpPr>
            <a:spLocks noGrp="1"/>
          </p:cNvSpPr>
          <p:nvPr>
            <p:ph idx="1"/>
          </p:nvPr>
        </p:nvSpPr>
        <p:spPr>
          <a:xfrm>
            <a:off x="838799" y="1281630"/>
            <a:ext cx="11353201" cy="4827508"/>
          </a:xfrm>
        </p:spPr>
        <p:txBody>
          <a:bodyPr/>
          <a:lstStyle/>
          <a:p>
            <a:pPr marL="0" indent="0">
              <a:buNone/>
            </a:pPr>
            <a:r>
              <a:rPr lang="sv-SE" sz="1600" b="1" dirty="0" smtClean="0"/>
              <a:t>Synpunkter	</a:t>
            </a:r>
            <a:r>
              <a:rPr lang="sv-SE" sz="1200" b="1" dirty="0" smtClean="0"/>
              <a:t>		</a:t>
            </a:r>
            <a:r>
              <a:rPr lang="sv-SE" sz="1200" b="1" dirty="0"/>
              <a:t>	</a:t>
            </a:r>
            <a:r>
              <a:rPr lang="sv-SE" sz="1200" b="1" dirty="0" smtClean="0"/>
              <a:t>		</a:t>
            </a:r>
            <a:r>
              <a:rPr lang="sv-SE" sz="1600" b="1" dirty="0" smtClean="0">
                <a:solidFill>
                  <a:srgbClr val="0070C0"/>
                </a:solidFill>
              </a:rPr>
              <a:t>Kommentar</a:t>
            </a:r>
            <a:endParaRPr lang="sv-SE" sz="1200" b="1" dirty="0" smtClean="0">
              <a:solidFill>
                <a:srgbClr val="0070C0"/>
              </a:solidFill>
            </a:endParaRPr>
          </a:p>
          <a:p>
            <a:pPr marL="0" indent="0">
              <a:spcBef>
                <a:spcPts val="0"/>
              </a:spcBef>
              <a:buNone/>
            </a:pPr>
            <a:r>
              <a:rPr lang="sv-SE" sz="1400" dirty="0"/>
              <a:t>L</a:t>
            </a:r>
            <a:r>
              <a:rPr lang="sv-SE" sz="1400" dirty="0" smtClean="0"/>
              <a:t>äsa </a:t>
            </a:r>
            <a:r>
              <a:rPr lang="sv-SE" sz="1400" dirty="0"/>
              <a:t>in all personal och att vi aktivt raderar och ta bort personer </a:t>
            </a:r>
            <a:r>
              <a:rPr lang="sv-SE" sz="1400" dirty="0" smtClean="0"/>
              <a:t>istället	</a:t>
            </a:r>
            <a:r>
              <a:rPr lang="sv-SE" sz="1400" dirty="0" smtClean="0">
                <a:solidFill>
                  <a:srgbClr val="0070C0"/>
                </a:solidFill>
              </a:rPr>
              <a:t>All befintlig personal per aug. läses in till budget, </a:t>
            </a:r>
          </a:p>
          <a:p>
            <a:pPr marL="0" indent="0">
              <a:spcBef>
                <a:spcPts val="0"/>
              </a:spcBef>
              <a:buNone/>
            </a:pPr>
            <a:r>
              <a:rPr lang="sv-SE" sz="1400" dirty="0">
                <a:solidFill>
                  <a:srgbClr val="0070C0"/>
                </a:solidFill>
              </a:rPr>
              <a:t>	</a:t>
            </a:r>
            <a:r>
              <a:rPr lang="sv-SE" sz="1400" dirty="0" smtClean="0">
                <a:solidFill>
                  <a:srgbClr val="0070C0"/>
                </a:solidFill>
              </a:rPr>
              <a:t>						men endast personal med tjänst på budgetåret har</a:t>
            </a:r>
          </a:p>
          <a:p>
            <a:pPr marL="0" indent="0">
              <a:spcBef>
                <a:spcPts val="0"/>
              </a:spcBef>
              <a:buNone/>
            </a:pPr>
            <a:r>
              <a:rPr lang="sv-SE" sz="1400" dirty="0">
                <a:solidFill>
                  <a:srgbClr val="0070C0"/>
                </a:solidFill>
              </a:rPr>
              <a:t>	</a:t>
            </a:r>
            <a:r>
              <a:rPr lang="sv-SE" sz="1400" dirty="0" smtClean="0">
                <a:solidFill>
                  <a:srgbClr val="0070C0"/>
                </a:solidFill>
              </a:rPr>
              <a:t>						tjänsteomfattning och kontering.	</a:t>
            </a:r>
          </a:p>
          <a:p>
            <a:pPr marL="0" indent="0">
              <a:spcBef>
                <a:spcPts val="0"/>
              </a:spcBef>
              <a:buNone/>
            </a:pPr>
            <a:r>
              <a:rPr lang="sv-SE" sz="1400" dirty="0">
                <a:solidFill>
                  <a:srgbClr val="0070C0"/>
                </a:solidFill>
              </a:rPr>
              <a:t>	</a:t>
            </a:r>
            <a:r>
              <a:rPr lang="sv-SE" sz="1400" dirty="0" smtClean="0">
                <a:solidFill>
                  <a:srgbClr val="0070C0"/>
                </a:solidFill>
              </a:rPr>
              <a:t>						Se sep bild </a:t>
            </a:r>
            <a:r>
              <a:rPr lang="sv-SE" sz="1400" dirty="0" err="1" smtClean="0">
                <a:solidFill>
                  <a:srgbClr val="0070C0"/>
                </a:solidFill>
              </a:rPr>
              <a:t>sf</a:t>
            </a:r>
            <a:r>
              <a:rPr lang="sv-SE" sz="1400" dirty="0" smtClean="0">
                <a:solidFill>
                  <a:srgbClr val="0070C0"/>
                </a:solidFill>
              </a:rPr>
              <a:t> </a:t>
            </a:r>
          </a:p>
          <a:p>
            <a:pPr marL="0" indent="0">
              <a:spcBef>
                <a:spcPts val="0"/>
              </a:spcBef>
              <a:buNone/>
            </a:pPr>
            <a:r>
              <a:rPr lang="sv-SE" sz="1400" dirty="0" smtClean="0">
                <a:solidFill>
                  <a:srgbClr val="0070C0"/>
                </a:solidFill>
              </a:rPr>
              <a:t>							</a:t>
            </a:r>
            <a:endParaRPr lang="sv-SE" sz="1400" dirty="0">
              <a:solidFill>
                <a:srgbClr val="0070C0"/>
              </a:solidFill>
            </a:endParaRPr>
          </a:p>
          <a:p>
            <a:pPr marL="0" indent="0">
              <a:spcBef>
                <a:spcPts val="0"/>
              </a:spcBef>
              <a:buNone/>
            </a:pPr>
            <a:endParaRPr lang="sv-SE" sz="1400" dirty="0" smtClean="0">
              <a:solidFill>
                <a:srgbClr val="0070C0"/>
              </a:solidFill>
            </a:endParaRPr>
          </a:p>
          <a:p>
            <a:pPr marL="0" indent="0">
              <a:spcBef>
                <a:spcPts val="0"/>
              </a:spcBef>
              <a:buNone/>
            </a:pPr>
            <a:r>
              <a:rPr lang="sv-SE" sz="1400" dirty="0"/>
              <a:t>K</a:t>
            </a:r>
            <a:r>
              <a:rPr lang="sv-SE" sz="1400" dirty="0" smtClean="0"/>
              <a:t>unna </a:t>
            </a:r>
            <a:r>
              <a:rPr lang="sv-SE" sz="1400" dirty="0"/>
              <a:t>exportera alla samtliga kostnader också förutom löner och </a:t>
            </a:r>
            <a:r>
              <a:rPr lang="sv-SE" sz="1400" dirty="0" smtClean="0"/>
              <a:t>avskrivningar	</a:t>
            </a:r>
            <a:r>
              <a:rPr lang="sv-SE" sz="1400" dirty="0" smtClean="0">
                <a:solidFill>
                  <a:srgbClr val="0070C0"/>
                </a:solidFill>
              </a:rPr>
              <a:t>Ingen ombyggnad </a:t>
            </a:r>
            <a:r>
              <a:rPr lang="sv-SE" sz="1400" dirty="0" err="1" smtClean="0">
                <a:solidFill>
                  <a:srgbClr val="0070C0"/>
                </a:solidFill>
              </a:rPr>
              <a:t>fn</a:t>
            </a:r>
            <a:r>
              <a:rPr lang="sv-SE" sz="1400" dirty="0" smtClean="0">
                <a:solidFill>
                  <a:srgbClr val="0070C0"/>
                </a:solidFill>
              </a:rPr>
              <a:t> i Hypergene. Vi inväntar 									projektmodulen och hur mycket vi läser över därifrån innan 							vi utvecklar </a:t>
            </a:r>
            <a:r>
              <a:rPr lang="sv-SE" sz="1400" dirty="0">
                <a:solidFill>
                  <a:srgbClr val="0070C0"/>
                </a:solidFill>
              </a:rPr>
              <a:t>E</a:t>
            </a:r>
            <a:r>
              <a:rPr lang="sv-SE" sz="1400" dirty="0" smtClean="0">
                <a:solidFill>
                  <a:srgbClr val="0070C0"/>
                </a:solidFill>
              </a:rPr>
              <a:t>xcelimport i Hypergene för förenklad inmatning</a:t>
            </a:r>
          </a:p>
          <a:p>
            <a:pPr marL="0" indent="0">
              <a:spcBef>
                <a:spcPts val="0"/>
              </a:spcBef>
              <a:buNone/>
            </a:pPr>
            <a:endParaRPr lang="sv-SE" sz="1400" dirty="0">
              <a:solidFill>
                <a:srgbClr val="0070C0"/>
              </a:solidFill>
            </a:endParaRPr>
          </a:p>
          <a:p>
            <a:pPr marL="0" indent="0">
              <a:spcBef>
                <a:spcPts val="0"/>
              </a:spcBef>
              <a:buNone/>
            </a:pPr>
            <a:endParaRPr lang="sv-SE" sz="1400" dirty="0" smtClean="0">
              <a:solidFill>
                <a:srgbClr val="0070C0"/>
              </a:solidFill>
            </a:endParaRPr>
          </a:p>
          <a:p>
            <a:pPr marL="0" indent="0">
              <a:spcBef>
                <a:spcPts val="0"/>
              </a:spcBef>
              <a:buNone/>
            </a:pPr>
            <a:r>
              <a:rPr lang="sv-SE" sz="1400" dirty="0" smtClean="0"/>
              <a:t>Flerårsbudget						</a:t>
            </a:r>
            <a:r>
              <a:rPr lang="sv-SE" sz="1400" dirty="0" smtClean="0">
                <a:solidFill>
                  <a:srgbClr val="0070C0"/>
                </a:solidFill>
              </a:rPr>
              <a:t>Har fortfarande hög prioritet, har ju haft vänteläge m a p att 							vi riggar projektmodul. Vi kan nu börja titta på vad 								som ska ligga i projektmodul kontra Hypergene för att 								minimera </a:t>
            </a:r>
            <a:r>
              <a:rPr lang="sv-SE" sz="1400" dirty="0" err="1" smtClean="0">
                <a:solidFill>
                  <a:srgbClr val="0070C0"/>
                </a:solidFill>
              </a:rPr>
              <a:t>dubbeljobb</a:t>
            </a:r>
            <a:r>
              <a:rPr lang="sv-SE" sz="1400" dirty="0" smtClean="0">
                <a:solidFill>
                  <a:srgbClr val="0070C0"/>
                </a:solidFill>
              </a:rPr>
              <a:t> och manuellt arbete.</a:t>
            </a:r>
          </a:p>
          <a:p>
            <a:pPr marL="0" indent="0">
              <a:spcBef>
                <a:spcPts val="0"/>
              </a:spcBef>
              <a:buNone/>
            </a:pPr>
            <a:r>
              <a:rPr lang="sv-SE" sz="1400" dirty="0">
                <a:solidFill>
                  <a:srgbClr val="0070C0"/>
                </a:solidFill>
              </a:rPr>
              <a:t>	</a:t>
            </a:r>
            <a:r>
              <a:rPr lang="sv-SE" sz="1400" dirty="0" smtClean="0">
                <a:solidFill>
                  <a:srgbClr val="0070C0"/>
                </a:solidFill>
              </a:rPr>
              <a:t>						D v s </a:t>
            </a:r>
            <a:r>
              <a:rPr lang="sv-SE" sz="1400" dirty="0">
                <a:solidFill>
                  <a:srgbClr val="0070C0"/>
                </a:solidFill>
              </a:rPr>
              <a:t>v</a:t>
            </a:r>
            <a:r>
              <a:rPr lang="sv-SE" sz="1400" dirty="0" smtClean="0">
                <a:solidFill>
                  <a:srgbClr val="0070C0"/>
                </a:solidFill>
              </a:rPr>
              <a:t>ad ska tas från projektmodulen och vad ska byggas 							vidare på i Hypergene</a:t>
            </a:r>
          </a:p>
          <a:p>
            <a:pPr marL="0" indent="0">
              <a:spcBef>
                <a:spcPts val="0"/>
              </a:spcBef>
              <a:buNone/>
            </a:pPr>
            <a:endParaRPr lang="sv-SE" sz="1400" dirty="0">
              <a:solidFill>
                <a:srgbClr val="0070C0"/>
              </a:solidFill>
            </a:endParaRPr>
          </a:p>
          <a:p>
            <a:pPr marL="0" indent="0">
              <a:spcBef>
                <a:spcPts val="0"/>
              </a:spcBef>
              <a:buNone/>
            </a:pPr>
            <a:endParaRPr lang="sv-SE" sz="1400" dirty="0">
              <a:solidFill>
                <a:srgbClr val="0070C0"/>
              </a:solidFill>
            </a:endParaRPr>
          </a:p>
        </p:txBody>
      </p:sp>
    </p:spTree>
    <p:extLst>
      <p:ext uri="{BB962C8B-B14F-4D97-AF65-F5344CB8AC3E}">
        <p14:creationId xmlns:p14="http://schemas.microsoft.com/office/powerpoint/2010/main" val="1744393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4855" y="496614"/>
            <a:ext cx="9498435" cy="666837"/>
          </a:xfrm>
        </p:spPr>
        <p:txBody>
          <a:bodyPr/>
          <a:lstStyle/>
          <a:p>
            <a:r>
              <a:rPr lang="sv-SE" dirty="0" smtClean="0">
                <a:solidFill>
                  <a:srgbClr val="FF0000"/>
                </a:solidFill>
              </a:rPr>
              <a:t>Bild från uppstartsmöte Budgetarbete – avser ej prognos:</a:t>
            </a:r>
            <a:br>
              <a:rPr lang="sv-SE" dirty="0" smtClean="0">
                <a:solidFill>
                  <a:srgbClr val="FF0000"/>
                </a:solidFill>
              </a:rPr>
            </a:br>
            <a:r>
              <a:rPr lang="sv-SE" dirty="0" smtClean="0">
                <a:solidFill>
                  <a:srgbClr val="0070C0"/>
                </a:solidFill>
              </a:rPr>
              <a:t>Personaluppgift</a:t>
            </a:r>
            <a:endParaRPr lang="sv-SE" dirty="0">
              <a:solidFill>
                <a:srgbClr val="0070C0"/>
              </a:solidFill>
            </a:endParaRPr>
          </a:p>
        </p:txBody>
      </p:sp>
      <p:sp>
        <p:nvSpPr>
          <p:cNvPr id="3" name="Platshållare för innehåll 2"/>
          <p:cNvSpPr>
            <a:spLocks noGrp="1"/>
          </p:cNvSpPr>
          <p:nvPr>
            <p:ph idx="1"/>
          </p:nvPr>
        </p:nvSpPr>
        <p:spPr>
          <a:xfrm>
            <a:off x="2153100" y="1475918"/>
            <a:ext cx="8409969" cy="3836963"/>
          </a:xfrm>
        </p:spPr>
        <p:txBody>
          <a:bodyPr/>
          <a:lstStyle/>
          <a:p>
            <a:pPr lvl="0"/>
            <a:r>
              <a:rPr lang="sv-SE" b="1" dirty="0"/>
              <a:t>Personal </a:t>
            </a:r>
            <a:r>
              <a:rPr lang="sv-SE" b="1" dirty="0" smtClean="0"/>
              <a:t>Primula </a:t>
            </a:r>
            <a:r>
              <a:rPr lang="sv-SE" b="1" dirty="0"/>
              <a:t>per aug </a:t>
            </a:r>
            <a:r>
              <a:rPr lang="sv-SE" b="1" dirty="0" smtClean="0"/>
              <a:t>2019 </a:t>
            </a:r>
            <a:r>
              <a:rPr lang="sv-SE" b="1" dirty="0"/>
              <a:t>med tjänster fr o m jan </a:t>
            </a:r>
            <a:r>
              <a:rPr lang="sv-SE" b="1" dirty="0" smtClean="0"/>
              <a:t>2020: </a:t>
            </a:r>
            <a:endParaRPr lang="sv-SE" b="1" dirty="0"/>
          </a:p>
          <a:p>
            <a:pPr marL="571500" indent="-342900">
              <a:spcBef>
                <a:spcPts val="0"/>
              </a:spcBef>
              <a:buFontTx/>
              <a:buChar char="-"/>
            </a:pPr>
            <a:r>
              <a:rPr lang="sv-SE" dirty="0" smtClean="0">
                <a:solidFill>
                  <a:srgbClr val="0070C0"/>
                </a:solidFill>
              </a:rPr>
              <a:t>namn </a:t>
            </a:r>
          </a:p>
          <a:p>
            <a:pPr marL="571500" indent="-342900">
              <a:spcBef>
                <a:spcPts val="0"/>
              </a:spcBef>
              <a:buFontTx/>
              <a:buChar char="-"/>
            </a:pPr>
            <a:r>
              <a:rPr lang="sv-SE" dirty="0">
                <a:solidFill>
                  <a:srgbClr val="0070C0"/>
                </a:solidFill>
              </a:rPr>
              <a:t>p</a:t>
            </a:r>
            <a:r>
              <a:rPr lang="sv-SE" dirty="0" smtClean="0">
                <a:solidFill>
                  <a:srgbClr val="0070C0"/>
                </a:solidFill>
              </a:rPr>
              <a:t>ersonnummer </a:t>
            </a:r>
            <a:endParaRPr lang="sv-SE" dirty="0">
              <a:solidFill>
                <a:srgbClr val="0070C0"/>
              </a:solidFill>
            </a:endParaRPr>
          </a:p>
          <a:p>
            <a:pPr marL="571500" indent="-342900">
              <a:spcBef>
                <a:spcPts val="0"/>
              </a:spcBef>
              <a:buFontTx/>
              <a:buChar char="-"/>
            </a:pPr>
            <a:r>
              <a:rPr lang="sv-SE" dirty="0" smtClean="0">
                <a:solidFill>
                  <a:srgbClr val="0070C0"/>
                </a:solidFill>
              </a:rPr>
              <a:t>månadslön </a:t>
            </a:r>
            <a:r>
              <a:rPr lang="sv-SE" dirty="0">
                <a:solidFill>
                  <a:srgbClr val="0070C0"/>
                </a:solidFill>
              </a:rPr>
              <a:t>per augusti </a:t>
            </a:r>
            <a:r>
              <a:rPr lang="sv-SE" dirty="0" smtClean="0">
                <a:solidFill>
                  <a:srgbClr val="0070C0"/>
                </a:solidFill>
              </a:rPr>
              <a:t>2019</a:t>
            </a:r>
            <a:endParaRPr lang="sv-SE" dirty="0">
              <a:solidFill>
                <a:srgbClr val="0070C0"/>
              </a:solidFill>
            </a:endParaRPr>
          </a:p>
          <a:p>
            <a:pPr marL="571500" indent="-342900">
              <a:spcBef>
                <a:spcPts val="0"/>
              </a:spcBef>
              <a:buFontTx/>
              <a:buChar char="-"/>
            </a:pPr>
            <a:r>
              <a:rPr lang="sv-SE" dirty="0" smtClean="0">
                <a:solidFill>
                  <a:srgbClr val="0070C0"/>
                </a:solidFill>
              </a:rPr>
              <a:t>hemvist</a:t>
            </a:r>
            <a:r>
              <a:rPr lang="sv-SE" dirty="0">
                <a:solidFill>
                  <a:srgbClr val="0070C0"/>
                </a:solidFill>
              </a:rPr>
              <a:t>, </a:t>
            </a:r>
            <a:endParaRPr lang="sv-SE" dirty="0" smtClean="0">
              <a:solidFill>
                <a:srgbClr val="0070C0"/>
              </a:solidFill>
            </a:endParaRPr>
          </a:p>
          <a:p>
            <a:pPr marL="571500" indent="-342900">
              <a:spcBef>
                <a:spcPts val="0"/>
              </a:spcBef>
              <a:buFontTx/>
              <a:buChar char="-"/>
            </a:pPr>
            <a:r>
              <a:rPr lang="sv-SE" dirty="0" smtClean="0">
                <a:solidFill>
                  <a:srgbClr val="0070C0"/>
                </a:solidFill>
              </a:rPr>
              <a:t>lönetillägg </a:t>
            </a:r>
            <a:r>
              <a:rPr lang="sv-SE" dirty="0">
                <a:solidFill>
                  <a:srgbClr val="0070C0"/>
                </a:solidFill>
              </a:rPr>
              <a:t>	</a:t>
            </a:r>
          </a:p>
          <a:p>
            <a:pPr marL="571500" indent="-342900">
              <a:spcBef>
                <a:spcPts val="0"/>
              </a:spcBef>
              <a:buFontTx/>
              <a:buChar char="-"/>
            </a:pPr>
            <a:r>
              <a:rPr lang="sv-SE" dirty="0" smtClean="0">
                <a:solidFill>
                  <a:srgbClr val="0070C0"/>
                </a:solidFill>
              </a:rPr>
              <a:t>Kontering</a:t>
            </a:r>
          </a:p>
          <a:p>
            <a:pPr indent="0">
              <a:spcBef>
                <a:spcPts val="0"/>
              </a:spcBef>
              <a:buNone/>
            </a:pPr>
            <a:endParaRPr lang="sv-SE" dirty="0"/>
          </a:p>
          <a:p>
            <a:pPr>
              <a:spcBef>
                <a:spcPts val="0"/>
              </a:spcBef>
            </a:pPr>
            <a:r>
              <a:rPr lang="sv-SE" b="1" dirty="0"/>
              <a:t>Personal i </a:t>
            </a:r>
            <a:r>
              <a:rPr lang="sv-SE" b="1" dirty="0" smtClean="0"/>
              <a:t>Primula </a:t>
            </a:r>
            <a:r>
              <a:rPr lang="sv-SE" b="1" dirty="0"/>
              <a:t>per aug </a:t>
            </a:r>
            <a:r>
              <a:rPr lang="sv-SE" b="1" dirty="0" smtClean="0"/>
              <a:t>2019, men </a:t>
            </a:r>
            <a:r>
              <a:rPr lang="sv-SE" b="1" dirty="0">
                <a:solidFill>
                  <a:srgbClr val="FF0000"/>
                </a:solidFill>
              </a:rPr>
              <a:t>ej</a:t>
            </a:r>
            <a:r>
              <a:rPr lang="sv-SE" b="1" dirty="0"/>
              <a:t> </a:t>
            </a:r>
            <a:r>
              <a:rPr lang="sv-SE" b="1" dirty="0" smtClean="0"/>
              <a:t>tjänst </a:t>
            </a:r>
            <a:r>
              <a:rPr lang="sv-SE" b="1" dirty="0"/>
              <a:t>fr o m jan </a:t>
            </a:r>
            <a:r>
              <a:rPr lang="sv-SE" b="1" dirty="0" smtClean="0"/>
              <a:t>2020</a:t>
            </a:r>
          </a:p>
          <a:p>
            <a:pPr marL="0" indent="0">
              <a:spcBef>
                <a:spcPts val="0"/>
              </a:spcBef>
              <a:buNone/>
            </a:pPr>
            <a:r>
              <a:rPr lang="sv-SE" b="1" dirty="0" smtClean="0"/>
              <a:t>   </a:t>
            </a:r>
            <a:r>
              <a:rPr lang="sv-SE" dirty="0" smtClean="0"/>
              <a:t>- </a:t>
            </a:r>
            <a:r>
              <a:rPr lang="sv-SE" dirty="0" smtClean="0">
                <a:solidFill>
                  <a:srgbClr val="0070C0"/>
                </a:solidFill>
              </a:rPr>
              <a:t>hemvist </a:t>
            </a:r>
          </a:p>
          <a:p>
            <a:pPr marL="0" indent="0">
              <a:spcBef>
                <a:spcPts val="0"/>
              </a:spcBef>
              <a:buNone/>
            </a:pPr>
            <a:r>
              <a:rPr lang="sv-SE" dirty="0">
                <a:solidFill>
                  <a:srgbClr val="0070C0"/>
                </a:solidFill>
              </a:rPr>
              <a:t> </a:t>
            </a:r>
            <a:r>
              <a:rPr lang="sv-SE" dirty="0" smtClean="0">
                <a:solidFill>
                  <a:srgbClr val="0070C0"/>
                </a:solidFill>
              </a:rPr>
              <a:t>  - månadslön</a:t>
            </a:r>
          </a:p>
          <a:p>
            <a:pPr marL="0" indent="0">
              <a:spcBef>
                <a:spcPts val="0"/>
              </a:spcBef>
              <a:buNone/>
            </a:pPr>
            <a:endParaRPr lang="sv-SE" sz="800" dirty="0">
              <a:solidFill>
                <a:srgbClr val="0070C0"/>
              </a:solidFill>
            </a:endParaRPr>
          </a:p>
          <a:p>
            <a:pPr marL="0" indent="0">
              <a:spcBef>
                <a:spcPts val="0"/>
              </a:spcBef>
              <a:buNone/>
            </a:pPr>
            <a:r>
              <a:rPr lang="sv-SE" sz="1400" dirty="0">
                <a:solidFill>
                  <a:srgbClr val="0070C0"/>
                </a:solidFill>
              </a:rPr>
              <a:t>Manuellt tillägg av kontering, tjänstgöringsgrad, tillägg  </a:t>
            </a:r>
            <a:r>
              <a:rPr lang="sv-SE" sz="1400" dirty="0" err="1">
                <a:solidFill>
                  <a:srgbClr val="0070C0"/>
                </a:solidFill>
              </a:rPr>
              <a:t>etc</a:t>
            </a:r>
            <a:r>
              <a:rPr lang="sv-SE" sz="1400" dirty="0">
                <a:solidFill>
                  <a:srgbClr val="0070C0"/>
                </a:solidFill>
              </a:rPr>
              <a:t> om anställd 2020</a:t>
            </a:r>
          </a:p>
          <a:p>
            <a:pPr marL="0" indent="0">
              <a:spcBef>
                <a:spcPts val="0"/>
              </a:spcBef>
              <a:buNone/>
            </a:pPr>
            <a:endParaRPr lang="sv-SE" sz="1400" dirty="0">
              <a:solidFill>
                <a:srgbClr val="0070C0"/>
              </a:solidFill>
            </a:endParaRPr>
          </a:p>
          <a:p>
            <a:pPr marL="0" indent="0">
              <a:spcBef>
                <a:spcPts val="0"/>
              </a:spcBef>
              <a:buNone/>
            </a:pPr>
            <a:r>
              <a:rPr lang="sv-SE" sz="1400" dirty="0">
                <a:solidFill>
                  <a:srgbClr val="0070C0"/>
                </a:solidFill>
              </a:rPr>
              <a:t>Alt. ingen kontering eller nollad lön om inte anställd 2020</a:t>
            </a:r>
            <a:endParaRPr lang="sv-SE" sz="1400" dirty="0"/>
          </a:p>
          <a:p>
            <a:r>
              <a:rPr lang="sv-SE" dirty="0" smtClean="0"/>
              <a:t>Excelimport av kontering från </a:t>
            </a:r>
            <a:r>
              <a:rPr lang="sv-SE" dirty="0" err="1" smtClean="0"/>
              <a:t>Retendo</a:t>
            </a:r>
            <a:endParaRPr lang="sv-SE" dirty="0"/>
          </a:p>
        </p:txBody>
      </p:sp>
    </p:spTree>
    <p:extLst>
      <p:ext uri="{BB962C8B-B14F-4D97-AF65-F5344CB8AC3E}">
        <p14:creationId xmlns:p14="http://schemas.microsoft.com/office/powerpoint/2010/main" val="8707198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0070C0"/>
                </a:solidFill>
              </a:rPr>
              <a:t>Avdelningsekonomer FÖRV</a:t>
            </a:r>
            <a:r>
              <a:rPr lang="sv-SE" dirty="0" smtClean="0"/>
              <a:t/>
            </a:r>
            <a:br>
              <a:rPr lang="sv-SE" dirty="0" smtClean="0"/>
            </a:br>
            <a:endParaRPr lang="sv-SE" dirty="0"/>
          </a:p>
        </p:txBody>
      </p:sp>
      <p:sp>
        <p:nvSpPr>
          <p:cNvPr id="3" name="Platshållare för innehåll 2"/>
          <p:cNvSpPr>
            <a:spLocks noGrp="1"/>
          </p:cNvSpPr>
          <p:nvPr>
            <p:ph idx="1"/>
          </p:nvPr>
        </p:nvSpPr>
        <p:spPr/>
        <p:txBody>
          <a:bodyPr/>
          <a:lstStyle/>
          <a:p>
            <a:r>
              <a:rPr lang="sv-SE" dirty="0" smtClean="0"/>
              <a:t>För </a:t>
            </a:r>
            <a:r>
              <a:rPr lang="sv-SE" dirty="0"/>
              <a:t>förvaltningen ska enbart större verksamhetsförändringar justeras i prognosarbetet. Inga ytterligare organisationsförändringar tillkommer för 2020 som ska beaktas i prognosen. Inga beslut har </a:t>
            </a:r>
            <a:r>
              <a:rPr lang="sv-SE" dirty="0" err="1"/>
              <a:t>fn</a:t>
            </a:r>
            <a:r>
              <a:rPr lang="sv-SE" dirty="0"/>
              <a:t> tagits avseende justeringar mot gällande budget. Respektive avdelningschef ansvarar för att meddela sin ekonom om avvikelser ska registreras i prognos. </a:t>
            </a:r>
            <a:endParaRPr lang="sv-SE" dirty="0" smtClean="0"/>
          </a:p>
          <a:p>
            <a:pPr marL="0" indent="0">
              <a:buNone/>
            </a:pPr>
            <a:endParaRPr lang="sv-SE" dirty="0"/>
          </a:p>
          <a:p>
            <a:r>
              <a:rPr lang="sv-SE" dirty="0">
                <a:solidFill>
                  <a:srgbClr val="0070C0"/>
                </a:solidFill>
              </a:rPr>
              <a:t>Eva slutjusterar lokalkostnader </a:t>
            </a:r>
            <a:r>
              <a:rPr lang="sv-SE" dirty="0" err="1">
                <a:solidFill>
                  <a:srgbClr val="0070C0"/>
                </a:solidFill>
              </a:rPr>
              <a:t>org</a:t>
            </a:r>
            <a:r>
              <a:rPr lang="sv-SE" dirty="0">
                <a:solidFill>
                  <a:srgbClr val="0070C0"/>
                </a:solidFill>
              </a:rPr>
              <a:t> 9990</a:t>
            </a:r>
          </a:p>
          <a:p>
            <a:endParaRPr lang="sv-SE" dirty="0"/>
          </a:p>
        </p:txBody>
      </p:sp>
    </p:spTree>
    <p:extLst>
      <p:ext uri="{BB962C8B-B14F-4D97-AF65-F5344CB8AC3E}">
        <p14:creationId xmlns:p14="http://schemas.microsoft.com/office/powerpoint/2010/main" val="309567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innehåll 1"/>
          <p:cNvPicPr>
            <a:picLocks noGrp="1" noChangeAspect="1"/>
          </p:cNvPicPr>
          <p:nvPr>
            <p:ph idx="1"/>
          </p:nvPr>
        </p:nvPicPr>
        <p:blipFill>
          <a:blip r:embed="rId2"/>
          <a:stretch>
            <a:fillRect/>
          </a:stretch>
        </p:blipFill>
        <p:spPr>
          <a:xfrm>
            <a:off x="1347953" y="302102"/>
            <a:ext cx="6624412" cy="5803205"/>
          </a:xfrm>
          <a:prstGeom prst="rect">
            <a:avLst/>
          </a:prstGeom>
        </p:spPr>
      </p:pic>
    </p:spTree>
    <p:extLst>
      <p:ext uri="{BB962C8B-B14F-4D97-AF65-F5344CB8AC3E}">
        <p14:creationId xmlns:p14="http://schemas.microsoft.com/office/powerpoint/2010/main" val="4092683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stretch>
            <a:fillRect/>
          </a:stretch>
        </p:blipFill>
        <p:spPr>
          <a:xfrm>
            <a:off x="2483070" y="291468"/>
            <a:ext cx="4303986" cy="6460226"/>
          </a:xfrm>
          <a:prstGeom prst="rect">
            <a:avLst/>
          </a:prstGeom>
        </p:spPr>
      </p:pic>
      <p:sp>
        <p:nvSpPr>
          <p:cNvPr id="5" name="Ellips 4"/>
          <p:cNvSpPr/>
          <p:nvPr/>
        </p:nvSpPr>
        <p:spPr>
          <a:xfrm>
            <a:off x="2900855" y="5517931"/>
            <a:ext cx="2971800" cy="12297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47736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7307" y="188569"/>
            <a:ext cx="10465163" cy="432048"/>
          </a:xfrm>
        </p:spPr>
        <p:txBody>
          <a:bodyPr/>
          <a:lstStyle/>
          <a:p>
            <a:r>
              <a:rPr lang="sv-SE" sz="2800" dirty="0" smtClean="0">
                <a:solidFill>
                  <a:srgbClr val="0070C0"/>
                </a:solidFill>
              </a:rPr>
              <a:t>Prognosanvisningar</a:t>
            </a:r>
            <a:r>
              <a:rPr lang="sv-SE" dirty="0" smtClean="0"/>
              <a:t/>
            </a:r>
            <a:br>
              <a:rPr lang="sv-SE" dirty="0" smtClean="0"/>
            </a:br>
            <a:endParaRPr lang="sv-SE" dirty="0"/>
          </a:p>
        </p:txBody>
      </p:sp>
      <p:pic>
        <p:nvPicPr>
          <p:cNvPr id="4" name="Bildobjekt 3"/>
          <p:cNvPicPr>
            <a:picLocks noChangeAspect="1"/>
          </p:cNvPicPr>
          <p:nvPr/>
        </p:nvPicPr>
        <p:blipFill>
          <a:blip r:embed="rId2"/>
          <a:stretch>
            <a:fillRect/>
          </a:stretch>
        </p:blipFill>
        <p:spPr>
          <a:xfrm>
            <a:off x="4453759" y="188569"/>
            <a:ext cx="5114925" cy="6162675"/>
          </a:xfrm>
          <a:prstGeom prst="rect">
            <a:avLst/>
          </a:prstGeom>
        </p:spPr>
      </p:pic>
      <p:sp>
        <p:nvSpPr>
          <p:cNvPr id="3" name="Ellips 2"/>
          <p:cNvSpPr/>
          <p:nvPr/>
        </p:nvSpPr>
        <p:spPr>
          <a:xfrm>
            <a:off x="4453759" y="3854668"/>
            <a:ext cx="5114925" cy="3626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p:cNvSpPr/>
          <p:nvPr/>
        </p:nvSpPr>
        <p:spPr>
          <a:xfrm>
            <a:off x="4619297" y="3269906"/>
            <a:ext cx="4816365" cy="2142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p:cNvSpPr/>
          <p:nvPr/>
        </p:nvSpPr>
        <p:spPr>
          <a:xfrm>
            <a:off x="4453759" y="5801710"/>
            <a:ext cx="1568669" cy="1813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4564117" y="620617"/>
            <a:ext cx="4942490" cy="199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40239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8972" y="644959"/>
            <a:ext cx="10465163" cy="432048"/>
          </a:xfrm>
        </p:spPr>
        <p:txBody>
          <a:bodyPr/>
          <a:lstStyle/>
          <a:p>
            <a:r>
              <a:rPr lang="sv-SE" sz="2800" dirty="0" smtClean="0">
                <a:solidFill>
                  <a:srgbClr val="0070C0"/>
                </a:solidFill>
              </a:rPr>
              <a:t>Prognosbilagor</a:t>
            </a:r>
            <a:r>
              <a:rPr lang="sv-SE" dirty="0" smtClean="0"/>
              <a:t/>
            </a:r>
            <a:br>
              <a:rPr lang="sv-SE" dirty="0" smtClean="0"/>
            </a:br>
            <a:endParaRPr lang="sv-SE" dirty="0"/>
          </a:p>
        </p:txBody>
      </p:sp>
      <p:pic>
        <p:nvPicPr>
          <p:cNvPr id="5" name="Bildobjekt 4"/>
          <p:cNvPicPr>
            <a:picLocks noChangeAspect="1"/>
          </p:cNvPicPr>
          <p:nvPr/>
        </p:nvPicPr>
        <p:blipFill>
          <a:blip r:embed="rId2"/>
          <a:stretch>
            <a:fillRect/>
          </a:stretch>
        </p:blipFill>
        <p:spPr>
          <a:xfrm>
            <a:off x="722978" y="1267450"/>
            <a:ext cx="8696918" cy="4690812"/>
          </a:xfrm>
          <a:prstGeom prst="rect">
            <a:avLst/>
          </a:prstGeom>
        </p:spPr>
      </p:pic>
    </p:spTree>
    <p:extLst>
      <p:ext uri="{BB962C8B-B14F-4D97-AF65-F5344CB8AC3E}">
        <p14:creationId xmlns:p14="http://schemas.microsoft.com/office/powerpoint/2010/main" val="707984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stretch>
            <a:fillRect/>
          </a:stretch>
        </p:blipFill>
        <p:spPr>
          <a:xfrm>
            <a:off x="0" y="1466194"/>
            <a:ext cx="12067092" cy="3341631"/>
          </a:xfrm>
          <a:prstGeom prst="rect">
            <a:avLst/>
          </a:prstGeom>
        </p:spPr>
      </p:pic>
    </p:spTree>
    <p:extLst>
      <p:ext uri="{BB962C8B-B14F-4D97-AF65-F5344CB8AC3E}">
        <p14:creationId xmlns:p14="http://schemas.microsoft.com/office/powerpoint/2010/main" val="3740386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un 16.9.potx" id="{C61BB7D9-BBAB-43CF-A8C6-54EC9D1D6368}" vid="{BC82BA5E-E059-4EB3-8CC4-73E58988101B}"/>
    </a:ext>
  </a:extLst>
</a:theme>
</file>

<file path=ppt/theme/theme2.xml><?xml version="1.0" encoding="utf-8"?>
<a:theme xmlns:a="http://schemas.openxmlformats.org/drawingml/2006/main" name="1_Office-tema">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un 16.9.potx" id="{C61BB7D9-BBAB-43CF-A8C6-54EC9D1D6368}" vid="{BC82BA5E-E059-4EB3-8CC4-73E58988101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3508</TotalTime>
  <Words>1044</Words>
  <Application>Microsoft Office PowerPoint</Application>
  <PresentationFormat>Bredbild</PresentationFormat>
  <Paragraphs>284</Paragraphs>
  <Slides>45</Slides>
  <Notes>3</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45</vt:i4>
      </vt:variant>
    </vt:vector>
  </HeadingPairs>
  <TitlesOfParts>
    <vt:vector size="50" baseType="lpstr">
      <vt:lpstr>Arial</vt:lpstr>
      <vt:lpstr>Calibri</vt:lpstr>
      <vt:lpstr>Times New Roman</vt:lpstr>
      <vt:lpstr>Office-tema</vt:lpstr>
      <vt:lpstr>1_Office-tema</vt:lpstr>
      <vt:lpstr>Prognos kvartal 1 2020</vt:lpstr>
      <vt:lpstr>Dagens möte</vt:lpstr>
      <vt:lpstr>Årsöversikt   År 0                          År 1                                               </vt:lpstr>
      <vt:lpstr>Prognosunderlag:</vt:lpstr>
      <vt:lpstr>PowerPoint-presentation</vt:lpstr>
      <vt:lpstr>PowerPoint-presentation</vt:lpstr>
      <vt:lpstr>Prognosanvisningar </vt:lpstr>
      <vt:lpstr>Prognosbilagor </vt:lpstr>
      <vt:lpstr>PowerPoint-presentation</vt:lpstr>
      <vt:lpstr>PowerPoint-presentation</vt:lpstr>
      <vt:lpstr>Generella prognosvärden 2020</vt:lpstr>
      <vt:lpstr>Prognos Hypergene</vt:lpstr>
      <vt:lpstr>Prognos Hypergene</vt:lpstr>
      <vt:lpstr>Personalkostnader, ut- och inlån</vt:lpstr>
      <vt:lpstr>Investeringar</vt:lpstr>
      <vt:lpstr>Kontoinmatning prognos</vt:lpstr>
      <vt:lpstr>Lokalkostnader </vt:lpstr>
      <vt:lpstr>Nya värden prognos jämfört med budget p g a: * Ny löneöknings% första RALS-perioden * Ny kontors% * Ny lönesumma ger ny OH-kostnad trots samma OH%</vt:lpstr>
      <vt:lpstr>Grundutbildningsanslag</vt:lpstr>
      <vt:lpstr>Forskningsanslag</vt:lpstr>
      <vt:lpstr> </vt:lpstr>
      <vt:lpstr>Klarmarkering o godkännande</vt:lpstr>
      <vt:lpstr>Prognos intäkter inom Kommunsamverkan </vt:lpstr>
      <vt:lpstr>PowerPoint-presentation</vt:lpstr>
      <vt:lpstr>OH-fördelning 100/200</vt:lpstr>
      <vt:lpstr>Spärrade projekt, ämnen</vt:lpstr>
      <vt:lpstr>Slutavstämning – se bilaga 10,11  Analysera era resultatmatriser  </vt:lpstr>
      <vt:lpstr>PowerPoint-presentation</vt:lpstr>
      <vt:lpstr>Nyheter Hypergene</vt:lpstr>
      <vt:lpstr>Bättre hjälptext</vt:lpstr>
      <vt:lpstr>Visningsläge</vt:lpstr>
      <vt:lpstr>Sökning infört i dropdowns med multival</vt:lpstr>
      <vt:lpstr>Valbara projekt per org.enhet  Efter 1:1 relationen org och projekt i UBW  får vi fr o m Budget 2021 samma valbarhet i Hypergene dvs med endast org-enhetens projekt  Fungerar fn inte i prognos då vi utgår från budget 2020 och fel kombination av org och projekt finns Fn väljer/anger ni projekt i rull-list </vt:lpstr>
      <vt:lpstr>Gruppering och sortering samt val av vad som visas i Transaktionsflik   Öppna kugghjul     Möjlighet att dölja transaktioner och endast visa summarader per vald gruppering       Dra den nivå som ska grupperas från ”Alla kolumner” till ”Gruppera på”                  Klicka på ikon som valts och på minustecken             för borttag                                                     Blå är val som visas. Grå visas ej               Klicka på de ikoner ni vill visa </vt:lpstr>
      <vt:lpstr>Dölj detaljrader</vt:lpstr>
      <vt:lpstr>Vill påminna om………….</vt:lpstr>
      <vt:lpstr>Flerval och bokmärke, exempel uppföljning rambudget EKO</vt:lpstr>
      <vt:lpstr>Hantera flerval och bokmärke</vt:lpstr>
      <vt:lpstr>Borttag av sparad rapport </vt:lpstr>
      <vt:lpstr>PowerPoint-presentation</vt:lpstr>
      <vt:lpstr>PowerPoint-presentation</vt:lpstr>
      <vt:lpstr>PowerPoint-presentation</vt:lpstr>
      <vt:lpstr>Utvärdering budgetarbete 2020</vt:lpstr>
      <vt:lpstr>Bild från uppstartsmöte Budgetarbete – avser ej prognos: Personaluppgift</vt:lpstr>
      <vt:lpstr>Avdelningsekonomer FÖRV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Jesper Ek</dc:creator>
  <cp:lastModifiedBy>Hallberg, Ingrid</cp:lastModifiedBy>
  <cp:revision>278</cp:revision>
  <cp:lastPrinted>2015-05-26T13:42:18Z</cp:lastPrinted>
  <dcterms:created xsi:type="dcterms:W3CDTF">2015-04-23T14:32:50Z</dcterms:created>
  <dcterms:modified xsi:type="dcterms:W3CDTF">2020-02-28T08:12:12Z</dcterms:modified>
</cp:coreProperties>
</file>