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</p:sldMasterIdLst>
  <p:notesMasterIdLst>
    <p:notesMasterId r:id="rId16"/>
  </p:notesMasterIdLst>
  <p:sldIdLst>
    <p:sldId id="500" r:id="rId5"/>
    <p:sldId id="261" r:id="rId6"/>
    <p:sldId id="501" r:id="rId7"/>
    <p:sldId id="502" r:id="rId8"/>
    <p:sldId id="503" r:id="rId9"/>
    <p:sldId id="504" r:id="rId10"/>
    <p:sldId id="505" r:id="rId11"/>
    <p:sldId id="507" r:id="rId12"/>
    <p:sldId id="508" r:id="rId13"/>
    <p:sldId id="509" r:id="rId14"/>
    <p:sldId id="510" r:id="rId1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2D348-0FE7-4636-BEB0-143EC8029EB6}" v="47" dt="2019-04-08T15:10:11.013"/>
    <p1510:client id="{61F974A0-D826-4336-AE46-DB3AC6A79D66}" v="432" dt="2019-04-08T11:24:16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3871" autoAdjust="0"/>
  </p:normalViewPr>
  <p:slideViewPr>
    <p:cSldViewPr snapToGrid="0">
      <p:cViewPr varScale="1">
        <p:scale>
          <a:sx n="111" d="100"/>
          <a:sy n="111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2019-04-10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0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1649" y="1360801"/>
            <a:ext cx="73737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1650" y="2208554"/>
            <a:ext cx="73737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42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237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7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540800"/>
            <a:ext cx="7886249" cy="57429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101" y="2235600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100" y="3180016"/>
            <a:ext cx="38691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30500" y="2235599"/>
            <a:ext cx="38691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30500" y="3180014"/>
            <a:ext cx="38691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77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3774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29000"/>
            <a:ext cx="9144000" cy="3420000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8554"/>
            <a:ext cx="737235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143000" y="1360799"/>
            <a:ext cx="737235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</a:t>
            </a:r>
          </a:p>
        </p:txBody>
      </p:sp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8845F42B-4EF5-4D6B-8682-A5982EAC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7950" y="6356350"/>
            <a:ext cx="1147400" cy="360000"/>
          </a:xfrm>
        </p:spPr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7536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43001" y="1359582"/>
            <a:ext cx="737235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1" y="2208554"/>
            <a:ext cx="737234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8" name="Platshållare för bildnummer 6">
            <a:extLst>
              <a:ext uri="{FF2B5EF4-FFF2-40B4-BE49-F238E27FC236}">
                <a16:creationId xmlns:a16="http://schemas.microsoft.com/office/drawing/2014/main" id="{E6E77FAC-7E8E-40C4-8E89-FD0B5BA2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7950" y="6356350"/>
            <a:ext cx="1147400" cy="360000"/>
          </a:xfrm>
        </p:spPr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51223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0" y="1540801"/>
            <a:ext cx="7912894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5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100" y="3020400"/>
            <a:ext cx="73737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2100" y="4589464"/>
            <a:ext cx="73737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783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  <p:sp>
        <p:nvSpPr>
          <p:cNvPr id="5" name="Platshållare för bildnummer 6">
            <a:extLst>
              <a:ext uri="{FF2B5EF4-FFF2-40B4-BE49-F238E27FC236}">
                <a16:creationId xmlns:a16="http://schemas.microsoft.com/office/drawing/2014/main" id="{058EEFB7-D9D5-4356-9B55-36CFED2B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7950" y="6356350"/>
            <a:ext cx="1147400" cy="360000"/>
          </a:xfrm>
        </p:spPr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206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  <p:sp>
        <p:nvSpPr>
          <p:cNvPr id="3" name="Platshållare för bildnummer 6">
            <a:extLst>
              <a:ext uri="{FF2B5EF4-FFF2-40B4-BE49-F238E27FC236}">
                <a16:creationId xmlns:a16="http://schemas.microsoft.com/office/drawing/2014/main" id="{ED9EF0EE-322B-4779-99CD-7F6DAB61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7950" y="6356350"/>
            <a:ext cx="1147400" cy="360000"/>
          </a:xfrm>
        </p:spPr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43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30500" y="2235600"/>
            <a:ext cx="38853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432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 dirty="0"/>
              <a:t>Klicka på ikonen för att lägga till ett diagram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07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1" y="1542416"/>
            <a:ext cx="737234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3000" y="2237130"/>
            <a:ext cx="737235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67950" y="6356350"/>
            <a:ext cx="11474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28650" y="6285534"/>
            <a:ext cx="2704651" cy="501632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 och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Kommun</a:t>
            </a:r>
          </a:p>
        </p:txBody>
      </p:sp>
      <p:cxnSp>
        <p:nvCxnSpPr>
          <p:cNvPr id="9" name="Rak 8"/>
          <p:cNvCxnSpPr/>
          <p:nvPr userDrawn="1"/>
        </p:nvCxnSpPr>
        <p:spPr>
          <a:xfrm>
            <a:off x="639036" y="6310166"/>
            <a:ext cx="788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92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9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65" r:id="rId14"/>
    <p:sldLayoutId id="2147483663" r:id="rId15"/>
    <p:sldLayoutId id="2147483664" r:id="rId16"/>
    <p:sldLayoutId id="2147483654" r:id="rId17"/>
  </p:sldLayoutIdLst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094">
          <p15:clr>
            <a:srgbClr val="F26B43"/>
          </p15:clr>
        </p15:guide>
        <p15:guide id="4" orient="horz" pos="1480">
          <p15:clr>
            <a:srgbClr val="F26B43"/>
          </p15:clr>
        </p15:guide>
        <p15:guide id="5" pos="3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9D71014-975A-49AE-80B0-7C811F82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Instruktioner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260C505-EFFF-4364-9A00-1454C097DDE3}"/>
              </a:ext>
            </a:extLst>
          </p:cNvPr>
          <p:cNvSpPr txBox="1"/>
          <p:nvPr/>
        </p:nvSpPr>
        <p:spPr>
          <a:xfrm>
            <a:off x="1143000" y="2267599"/>
            <a:ext cx="54296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400" dirty="0"/>
              <a:t>Välj rätt kommunlogotyp här till höger</a:t>
            </a:r>
          </a:p>
          <a:p>
            <a:pPr marL="342900" indent="-342900">
              <a:buAutoNum type="arabicPeriod"/>
            </a:pPr>
            <a:r>
              <a:rPr lang="sv-SE" sz="1400" dirty="0"/>
              <a:t>Högerklicka och välj kopiera</a:t>
            </a:r>
          </a:p>
          <a:p>
            <a:pPr marL="342900" indent="-342900">
              <a:buAutoNum type="arabicPeriod"/>
            </a:pPr>
            <a:r>
              <a:rPr lang="sv-SE" sz="1400" dirty="0"/>
              <a:t>Välj visa och bildbakgrund i verktygsfältet ovan</a:t>
            </a:r>
          </a:p>
          <a:p>
            <a:pPr marL="342900" indent="-342900">
              <a:buAutoNum type="arabicPeriod"/>
            </a:pPr>
            <a:r>
              <a:rPr lang="sv-SE" sz="1400" dirty="0"/>
              <a:t>Försäkra dig om att du står på den första bilden</a:t>
            </a:r>
          </a:p>
          <a:p>
            <a:pPr marL="342900" indent="-342900">
              <a:buAutoNum type="arabicPeriod"/>
            </a:pPr>
            <a:r>
              <a:rPr lang="sv-SE" sz="1400" dirty="0"/>
              <a:t>Tryck </a:t>
            </a:r>
            <a:r>
              <a:rPr lang="sv-SE" sz="1400" dirty="0" err="1"/>
              <a:t>Ctrl</a:t>
            </a:r>
            <a:r>
              <a:rPr lang="sv-SE" sz="1400" dirty="0"/>
              <a:t> V</a:t>
            </a:r>
          </a:p>
          <a:p>
            <a:pPr marL="342900" indent="-342900">
              <a:buAutoNum type="arabicPeriod"/>
            </a:pPr>
            <a:r>
              <a:rPr lang="sv-SE" sz="1400" dirty="0"/>
              <a:t>Placera loggan i övre vänstra hörnet motsvarande </a:t>
            </a:r>
            <a:r>
              <a:rPr lang="sv-SE" sz="1400" dirty="0" err="1"/>
              <a:t>MIUN’s</a:t>
            </a:r>
            <a:r>
              <a:rPr lang="sv-SE" sz="1400" dirty="0"/>
              <a:t> logotyp i storlek och placering</a:t>
            </a:r>
          </a:p>
          <a:p>
            <a:pPr marL="342900" indent="-342900">
              <a:buAutoNum type="arabicPeriod"/>
            </a:pPr>
            <a:r>
              <a:rPr lang="sv-SE" sz="1400" dirty="0"/>
              <a:t>Längst ner på samma sida ändrar du texten så att rätt kommun står på sidfoten</a:t>
            </a:r>
          </a:p>
          <a:p>
            <a:pPr marL="342900" indent="-342900">
              <a:buAutoNum type="arabicPeriod"/>
            </a:pPr>
            <a:r>
              <a:rPr lang="sv-SE" sz="1400" dirty="0"/>
              <a:t>Använd rubrikerna på kommande sidor</a:t>
            </a:r>
          </a:p>
          <a:p>
            <a:pPr marL="342900" indent="-342900">
              <a:buAutoNum type="arabicPeriod"/>
            </a:pPr>
            <a:r>
              <a:rPr lang="sv-SE" sz="1400" dirty="0"/>
              <a:t>Komplettera gärna med bilder för en attraktiv presentation</a:t>
            </a:r>
          </a:p>
          <a:p>
            <a:pPr marL="342900" indent="-342900">
              <a:buAutoNum type="arabicPeriod"/>
            </a:pPr>
            <a:r>
              <a:rPr lang="sv-SE" sz="1400" dirty="0"/>
              <a:t>Notera gärna manusstolpar på anteckningsdelen längst ner så att presentationen kan återanvändas vid ett senare tillfälle</a:t>
            </a:r>
          </a:p>
          <a:p>
            <a:pPr marL="342900" indent="-342900">
              <a:buAutoNum type="arabicPeriod"/>
            </a:pPr>
            <a:r>
              <a:rPr lang="sv-SE" sz="1400" dirty="0"/>
              <a:t>Försök att ha max 10 </a:t>
            </a:r>
            <a:r>
              <a:rPr lang="sv-SE" sz="1400" dirty="0" err="1"/>
              <a:t>PPT’s</a:t>
            </a:r>
            <a:endParaRPr lang="sv-SE" sz="1400" dirty="0"/>
          </a:p>
          <a:p>
            <a:pPr marL="342900" indent="-342900">
              <a:buFontTx/>
              <a:buAutoNum type="arabicPeriod"/>
            </a:pPr>
            <a:r>
              <a:rPr lang="sv-SE" sz="1400" dirty="0"/>
              <a:t>Radera den här sidan</a:t>
            </a:r>
          </a:p>
          <a:p>
            <a:pPr marL="342900" indent="-342900">
              <a:buAutoNum type="arabicPeriod"/>
            </a:pPr>
            <a:r>
              <a:rPr lang="sv-SE" sz="1400" dirty="0"/>
              <a:t>Presentationen sparas sedan på </a:t>
            </a:r>
            <a:r>
              <a:rPr lang="sv-SE" sz="1400" dirty="0" err="1"/>
              <a:t>MIUN’s</a:t>
            </a:r>
            <a:r>
              <a:rPr lang="sv-SE" sz="1400" dirty="0"/>
              <a:t> hemsida tillsammans med projektbeskrivning och akademisk rapport.</a:t>
            </a:r>
          </a:p>
          <a:p>
            <a:pPr marL="342900" indent="-342900">
              <a:buAutoNum type="arabicPeriod"/>
            </a:pPr>
            <a:r>
              <a:rPr lang="sv-SE" sz="1400" dirty="0"/>
              <a:t>Lycka till!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058B6D7-3E79-4551-8FB5-552A69507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67" y="2490904"/>
            <a:ext cx="1915101" cy="4589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70086371-E7B3-425D-A36F-D69D6406D1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68" y="3199521"/>
            <a:ext cx="1723718" cy="45895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7266045E-9556-4613-ABB5-2AF1130DEF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97" y="4063593"/>
            <a:ext cx="1682389" cy="57272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A1D49B5-323A-4C79-80C4-375EDF0E41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97" y="4668256"/>
            <a:ext cx="1682389" cy="118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2D75D9-B0EA-4E73-9EBB-2FA2F6A2D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8. Från resultat till handling – lärande inom kommunen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FE92A5-D441-465A-A87E-3C982886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Berätta hur det lärande som forskningsstudien genererat kommer att tas om hand och spridas till deltagande kommun/er.</a:t>
            </a:r>
          </a:p>
          <a:p>
            <a:r>
              <a:rPr lang="sv-SE" dirty="0"/>
              <a:t>Det här avsnittet författas med fördel av deltagande kommunrepresentant/er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653B649-D3FD-49A8-ABD7-50A0BC84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448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72499-CD58-4E73-8656-79E34E9D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9. Lärdomar från samarbetet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596279-9596-4DAA-AF81-71A0F2EC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Berätta om samarbetet under förstudien/projektet och vilka lärdomar som kan dras för att förbättra kommande samarbeten.</a:t>
            </a:r>
          </a:p>
          <a:p>
            <a:r>
              <a:rPr lang="sv-SE" dirty="0"/>
              <a:t>Vad har fungerat bra?</a:t>
            </a:r>
          </a:p>
          <a:p>
            <a:r>
              <a:rPr lang="sv-SE" dirty="0"/>
              <a:t>Vad har fungerat men kan utvecklas?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75EE392-40C9-43A5-9334-65DB5653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5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7E8E4-1FBC-4691-9509-D9B928CA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51" name="Platshållare för innehåll 50">
            <a:extLst>
              <a:ext uri="{FF2B5EF4-FFF2-40B4-BE49-F238E27FC236}">
                <a16:creationId xmlns:a16="http://schemas.microsoft.com/office/drawing/2014/main" id="{8749A270-9AC2-4458-B08C-F5300C01D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Forskningsfrågan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Deltagare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Syftet med förstudien/projektet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Mål med arbetet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Planerade leveranser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Resultat från studien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Från förstudie till framtida profilområde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Från resultat till handling – lärande inom kommunen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Lärdomar från samarbetet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6AFFBE6-CC1B-44E5-9D53-686D6BAEB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493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ECDDE6-369C-4028-84C1-B7E747B58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Forskningsfrågan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63A01C-C96E-420C-8B09-AB37C9BB4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 kort bakgrund och den fråga som har </a:t>
            </a:r>
            <a:r>
              <a:rPr lang="sv-SE" dirty="0" err="1"/>
              <a:t>beforskats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60ECE14-E925-4E41-AB12-7B20FFD8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37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C29DB1-9C44-4269-86A6-31C09813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Deltagare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5853B1-E236-426A-B59F-15079786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Vilka har deltagit och bidragit till resultatet?</a:t>
            </a:r>
          </a:p>
          <a:p>
            <a:r>
              <a:rPr lang="sv-SE" dirty="0"/>
              <a:t>MIUN?</a:t>
            </a:r>
          </a:p>
          <a:p>
            <a:r>
              <a:rPr lang="sv-SE" dirty="0"/>
              <a:t>Kommun?</a:t>
            </a:r>
          </a:p>
          <a:p>
            <a:r>
              <a:rPr lang="sv-SE" dirty="0"/>
              <a:t>Företag?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AABDA5D-4837-47E5-88ED-E9E66D36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566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A404F1-25C0-4F0B-90F4-B4530342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Syftet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E15E02-44C7-48D9-BA1B-53EF170AD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Syfte för Mittuniversitetet</a:t>
            </a:r>
          </a:p>
          <a:p>
            <a:r>
              <a:rPr lang="sv-SE" dirty="0"/>
              <a:t>Syfte för kommunen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3A5CD46-ADD0-4E73-9BF4-418EBEA2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55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E984CE-889E-4221-89B5-0A04011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4.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804CFD-9CDF-49C5-86FA-4E65A91BF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 målet/målen med studien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E606CA4-EC17-41C1-902B-80CF5AEC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036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DB2B1F-AC5D-48A4-B105-FB9A2D3A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5. Planerade leveranser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B60755-7E51-4871-AD16-848D9D6A2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Utgå ifrån beslutsdokumentet och beskriv vad förstudien skulle leverera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EA9C5AE-189F-48AA-BEBB-75B3BEBE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94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AAB57C-1D24-49D0-B1AF-A3DFE051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6. Resultat från studien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CA4D28-8609-4BD1-90B7-BACF12B44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Beskriv:</a:t>
            </a:r>
          </a:p>
          <a:p>
            <a:pPr lvl="1"/>
            <a:r>
              <a:rPr lang="sv-SE" dirty="0"/>
              <a:t>Resultaten från ert arbete</a:t>
            </a:r>
          </a:p>
          <a:p>
            <a:pPr lvl="1"/>
            <a:r>
              <a:rPr lang="sv-SE" dirty="0"/>
              <a:t>Avvikelser från förväntat resultat</a:t>
            </a:r>
          </a:p>
          <a:p>
            <a:r>
              <a:rPr lang="sv-SE" dirty="0"/>
              <a:t>Berätta också om</a:t>
            </a:r>
          </a:p>
          <a:p>
            <a:pPr lvl="1"/>
            <a:r>
              <a:rPr lang="sv-SE" dirty="0"/>
              <a:t>Vetenskapliga publikationer</a:t>
            </a:r>
          </a:p>
          <a:p>
            <a:pPr lvl="1"/>
            <a:r>
              <a:rPr lang="sv-SE" dirty="0"/>
              <a:t>Deltagande på vetenskapliga konferenser</a:t>
            </a:r>
          </a:p>
          <a:p>
            <a:pPr lvl="1"/>
            <a:r>
              <a:rPr lang="sv-SE" dirty="0"/>
              <a:t>Presentationer av mer populärvetenskaplig karaktär samt för vilka målgrupper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9C6841A-83E0-45F7-A467-63D2FB79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963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E97B56-87D0-4F27-BCDE-2C3CF27D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7. Från förstudie till framtida profilområde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4F805F-A3BD-464C-AA58-8D92B732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 ev. samband med andra arbeten och hur det kan utvecklas till nya profilområden eller förstärka ett befintligt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17A4359-F283-425C-98B6-843903E7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7274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" id="{EF2CCCE3-DD02-4E41-8C66-C60238BB1F5F}" vid="{2907A824-EFCD-4150-861F-4613195136A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46789FD69B0C469CB7C48C65C7A37A" ma:contentTypeVersion="10" ma:contentTypeDescription="Skapa ett nytt dokument." ma:contentTypeScope="" ma:versionID="ff324f804ce0b19f0c15d629a5fe1567">
  <xsd:schema xmlns:xsd="http://www.w3.org/2001/XMLSchema" xmlns:xs="http://www.w3.org/2001/XMLSchema" xmlns:p="http://schemas.microsoft.com/office/2006/metadata/properties" xmlns:ns2="f9f49e33-34e1-4d2b-b78c-a29c28dd20f9" xmlns:ns3="a15323f1-9f1c-46ca-904d-5f7ca8cadcf8" targetNamespace="http://schemas.microsoft.com/office/2006/metadata/properties" ma:root="true" ma:fieldsID="0ab94c315b309e8364135f787595c79f" ns2:_="" ns3:_="">
    <xsd:import namespace="f9f49e33-34e1-4d2b-b78c-a29c28dd20f9"/>
    <xsd:import namespace="a15323f1-9f1c-46ca-904d-5f7ca8cadc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49e33-34e1-4d2b-b78c-a29c28dd20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323f1-9f1c-46ca-904d-5f7ca8cad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D013EB-A943-4D46-A4B3-3481BE86DF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6918B4-574F-4BDD-ACAD-FDD2971CBB00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f9f49e33-34e1-4d2b-b78c-a29c28dd20f9"/>
    <ds:schemaRef ds:uri="a15323f1-9f1c-46ca-904d-5f7ca8cadcf8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C254AD-03FF-4FCE-86D1-96E42092C4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f49e33-34e1-4d2b-b78c-a29c28dd20f9"/>
    <ds:schemaRef ds:uri="a15323f1-9f1c-46ca-904d-5f7ca8cadc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8732</TotalTime>
  <Words>343</Words>
  <Application>Microsoft Office PowerPoint</Application>
  <PresentationFormat>Bildspel på skärmen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1_Office-tema</vt:lpstr>
      <vt:lpstr>Instruktioner</vt:lpstr>
      <vt:lpstr>Innehåll</vt:lpstr>
      <vt:lpstr>1. Forskningsfrågan</vt:lpstr>
      <vt:lpstr>2. Deltagare</vt:lpstr>
      <vt:lpstr>3. Syftet</vt:lpstr>
      <vt:lpstr>4. Mål</vt:lpstr>
      <vt:lpstr>5. Planerade leveranser</vt:lpstr>
      <vt:lpstr>6. Resultat från studien</vt:lpstr>
      <vt:lpstr>7. Från förstudie till framtida profilområde</vt:lpstr>
      <vt:lpstr>8. Från resultat till handling – lärande inom kommunen</vt:lpstr>
      <vt:lpstr>9. Lärdomar från samarbetet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Måns Fahlander</dc:creator>
  <cp:lastModifiedBy>Axbrink Inger</cp:lastModifiedBy>
  <cp:revision>1</cp:revision>
  <cp:lastPrinted>2019-01-31T13:40:29Z</cp:lastPrinted>
  <dcterms:created xsi:type="dcterms:W3CDTF">2019-04-02T12:12:00Z</dcterms:created>
  <dcterms:modified xsi:type="dcterms:W3CDTF">2019-04-10T11:36:08Z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0x0101001346789FD69B0C469CB7C48C65C7A37A</vt:lpwstr>
  </property>
  <property fmtid="{D5CDD505-2E9C-101B-9397-08002B2CF9AE}" pid="3" name="AuthorIds_UIVersion_512">
    <vt:lpwstr>69</vt:lpwstr>
  </property>
</Properties>
</file>