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8"/>
  </p:notesMasterIdLst>
  <p:sldIdLst>
    <p:sldId id="330" r:id="rId3"/>
    <p:sldId id="258" r:id="rId4"/>
    <p:sldId id="373" r:id="rId5"/>
    <p:sldId id="311" r:id="rId6"/>
    <p:sldId id="340" r:id="rId7"/>
    <p:sldId id="382" r:id="rId8"/>
    <p:sldId id="262" r:id="rId9"/>
    <p:sldId id="312" r:id="rId10"/>
    <p:sldId id="358" r:id="rId11"/>
    <p:sldId id="378" r:id="rId12"/>
    <p:sldId id="321" r:id="rId13"/>
    <p:sldId id="361" r:id="rId14"/>
    <p:sldId id="375" r:id="rId15"/>
    <p:sldId id="267" r:id="rId16"/>
    <p:sldId id="379" r:id="rId17"/>
    <p:sldId id="269" r:id="rId18"/>
    <p:sldId id="359" r:id="rId19"/>
    <p:sldId id="272" r:id="rId20"/>
    <p:sldId id="357" r:id="rId21"/>
    <p:sldId id="356" r:id="rId22"/>
    <p:sldId id="364" r:id="rId23"/>
    <p:sldId id="380" r:id="rId24"/>
    <p:sldId id="306" r:id="rId25"/>
    <p:sldId id="305" r:id="rId26"/>
    <p:sldId id="270" r:id="rId27"/>
    <p:sldId id="369" r:id="rId28"/>
    <p:sldId id="296" r:id="rId29"/>
    <p:sldId id="297" r:id="rId30"/>
    <p:sldId id="362" r:id="rId31"/>
    <p:sldId id="299" r:id="rId32"/>
    <p:sldId id="348" r:id="rId33"/>
    <p:sldId id="298" r:id="rId34"/>
    <p:sldId id="334" r:id="rId35"/>
    <p:sldId id="336" r:id="rId36"/>
    <p:sldId id="337" r:id="rId37"/>
    <p:sldId id="347" r:id="rId38"/>
    <p:sldId id="363" r:id="rId39"/>
    <p:sldId id="335" r:id="rId40"/>
    <p:sldId id="381" r:id="rId41"/>
    <p:sldId id="301" r:id="rId42"/>
    <p:sldId id="302" r:id="rId43"/>
    <p:sldId id="300" r:id="rId44"/>
    <p:sldId id="368" r:id="rId45"/>
    <p:sldId id="350" r:id="rId46"/>
    <p:sldId id="383" r:id="rId4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DD680"/>
    <a:srgbClr val="AFCD65"/>
    <a:srgbClr val="A4D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676" autoAdjust="0"/>
  </p:normalViewPr>
  <p:slideViewPr>
    <p:cSldViewPr snapToGrid="0">
      <p:cViewPr varScale="1">
        <p:scale>
          <a:sx n="89" d="100"/>
          <a:sy n="89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A72B63-2718-4EA0-A42A-D4DB90AD6E7C}">
      <dgm:prSet phldrT="[Text]"/>
      <dgm:spPr/>
      <dgm:t>
        <a:bodyPr/>
        <a:lstStyle/>
        <a:p>
          <a:r>
            <a:rPr lang="sv-SE" dirty="0" smtClean="0"/>
            <a:t>Jan</a:t>
          </a:r>
          <a:endParaRPr lang="sv-SE" dirty="0"/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 dirty="0" smtClean="0"/>
            <a:t>Feb</a:t>
          </a:r>
          <a:endParaRPr lang="sv-SE" dirty="0"/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 dirty="0" smtClean="0"/>
            <a:t>Dec</a:t>
          </a:r>
          <a:endParaRPr lang="sv-SE" dirty="0"/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 dirty="0" smtClean="0"/>
            <a:t>Mar</a:t>
          </a:r>
          <a:endParaRPr lang="sv-SE" dirty="0"/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 dirty="0" smtClean="0"/>
            <a:t>Apr</a:t>
          </a:r>
          <a:endParaRPr lang="sv-SE" dirty="0"/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 dirty="0" smtClean="0"/>
            <a:t>Maj</a:t>
          </a:r>
          <a:endParaRPr lang="sv-SE" dirty="0"/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 dirty="0" smtClean="0"/>
            <a:t>Jun</a:t>
          </a:r>
          <a:endParaRPr lang="sv-SE" dirty="0"/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 dirty="0" smtClean="0"/>
            <a:t>Jul</a:t>
          </a:r>
          <a:endParaRPr lang="sv-SE" dirty="0"/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 dirty="0" smtClean="0"/>
            <a:t>Aug</a:t>
          </a:r>
          <a:endParaRPr lang="sv-SE" dirty="0"/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 dirty="0" smtClean="0"/>
            <a:t>Sep</a:t>
          </a:r>
          <a:endParaRPr lang="sv-SE" dirty="0"/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 dirty="0" smtClean="0"/>
            <a:t>Okt</a:t>
          </a:r>
          <a:endParaRPr lang="sv-SE" dirty="0"/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 dirty="0" smtClean="0"/>
            <a:t>Nov</a:t>
          </a:r>
          <a:endParaRPr lang="sv-SE" dirty="0"/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2" custLinFactNeighborX="83326" custLinFactNeighborY="-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2" custLinFactNeighborX="30437" custLinFactNeighborY="-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2" custLinFactNeighborX="-22725" custLinFactNeighborY="-2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2" custLinFactNeighborX="-30323" custLinFactNeighborY="3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2" custLinFactNeighborX="-42129" custLinFactNeighborY="-2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2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65929" y="47781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Jan</a:t>
          </a:r>
          <a:endParaRPr lang="sv-SE" sz="1500" kern="1200" dirty="0"/>
        </a:p>
      </dsp:txBody>
      <dsp:txXfrm>
        <a:off x="216818" y="477819"/>
        <a:ext cx="452668" cy="301778"/>
      </dsp:txXfrm>
    </dsp:sp>
    <dsp:sp modelId="{1D9D9E96-3B3E-45C1-A5B7-40F2DA8BDBFB}">
      <dsp:nvSpPr>
        <dsp:cNvPr id="0" name=""/>
        <dsp:cNvSpPr/>
      </dsp:nvSpPr>
      <dsp:spPr>
        <a:xfrm>
          <a:off x="705029" y="478700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Feb</a:t>
          </a:r>
          <a:endParaRPr lang="sv-SE" sz="1500" kern="1200" dirty="0"/>
        </a:p>
      </dsp:txBody>
      <dsp:txXfrm>
        <a:off x="855918" y="478700"/>
        <a:ext cx="452668" cy="301778"/>
      </dsp:txXfrm>
    </dsp:sp>
    <dsp:sp modelId="{0BD3D456-073F-40E5-B679-7F1ACD224276}">
      <dsp:nvSpPr>
        <dsp:cNvPr id="0" name=""/>
        <dsp:cNvSpPr/>
      </dsp:nvSpPr>
      <dsp:spPr>
        <a:xfrm>
          <a:off x="1361068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Mar</a:t>
          </a:r>
          <a:endParaRPr lang="sv-SE" sz="1500" kern="1200" dirty="0"/>
        </a:p>
      </dsp:txBody>
      <dsp:txXfrm>
        <a:off x="1511957" y="480384"/>
        <a:ext cx="452668" cy="301778"/>
      </dsp:txXfrm>
    </dsp:sp>
    <dsp:sp modelId="{A31EECC0-6854-4875-8126-C27EFFDF83BD}">
      <dsp:nvSpPr>
        <dsp:cNvPr id="0" name=""/>
        <dsp:cNvSpPr/>
      </dsp:nvSpPr>
      <dsp:spPr>
        <a:xfrm>
          <a:off x="2040070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Apr</a:t>
          </a:r>
          <a:endParaRPr lang="sv-SE" sz="1500" kern="1200" dirty="0"/>
        </a:p>
      </dsp:txBody>
      <dsp:txXfrm>
        <a:off x="2190959" y="480384"/>
        <a:ext cx="452668" cy="301778"/>
      </dsp:txXfrm>
    </dsp:sp>
    <dsp:sp modelId="{402CBC50-2FCA-4BE1-9E19-4859AFB25B87}">
      <dsp:nvSpPr>
        <dsp:cNvPr id="0" name=""/>
        <dsp:cNvSpPr/>
      </dsp:nvSpPr>
      <dsp:spPr>
        <a:xfrm>
          <a:off x="2719073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Maj</a:t>
          </a:r>
          <a:endParaRPr lang="sv-SE" sz="1500" kern="1200" dirty="0"/>
        </a:p>
      </dsp:txBody>
      <dsp:txXfrm>
        <a:off x="2869962" y="480384"/>
        <a:ext cx="452668" cy="301778"/>
      </dsp:txXfrm>
    </dsp:sp>
    <dsp:sp modelId="{467DEE1A-7BDE-4484-9635-45C0AD8E0037}">
      <dsp:nvSpPr>
        <dsp:cNvPr id="0" name=""/>
        <dsp:cNvSpPr/>
      </dsp:nvSpPr>
      <dsp:spPr>
        <a:xfrm>
          <a:off x="3398075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Jun</a:t>
          </a:r>
          <a:endParaRPr lang="sv-SE" sz="1500" kern="1200" dirty="0"/>
        </a:p>
      </dsp:txBody>
      <dsp:txXfrm>
        <a:off x="3548964" y="480384"/>
        <a:ext cx="452668" cy="301778"/>
      </dsp:txXfrm>
    </dsp:sp>
    <dsp:sp modelId="{C648EDB5-78C1-4AD3-83CD-44F2FCD9F213}">
      <dsp:nvSpPr>
        <dsp:cNvPr id="0" name=""/>
        <dsp:cNvSpPr/>
      </dsp:nvSpPr>
      <dsp:spPr>
        <a:xfrm>
          <a:off x="4059932" y="47188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Jul</a:t>
          </a:r>
          <a:endParaRPr lang="sv-SE" sz="1500" kern="1200" dirty="0"/>
        </a:p>
      </dsp:txBody>
      <dsp:txXfrm>
        <a:off x="4210821" y="471889"/>
        <a:ext cx="452668" cy="301778"/>
      </dsp:txXfrm>
    </dsp:sp>
    <dsp:sp modelId="{45CDB537-F9CF-4890-A6FB-9809B2D59623}">
      <dsp:nvSpPr>
        <dsp:cNvPr id="0" name=""/>
        <dsp:cNvSpPr/>
      </dsp:nvSpPr>
      <dsp:spPr>
        <a:xfrm>
          <a:off x="4733202" y="490608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Aug</a:t>
          </a:r>
          <a:endParaRPr lang="sv-SE" sz="1500" kern="1200" dirty="0"/>
        </a:p>
      </dsp:txBody>
      <dsp:txXfrm>
        <a:off x="4884091" y="490608"/>
        <a:ext cx="452668" cy="301778"/>
      </dsp:txXfrm>
    </dsp:sp>
    <dsp:sp modelId="{93CA771E-370F-4D1D-B69C-3DA09D899D4C}">
      <dsp:nvSpPr>
        <dsp:cNvPr id="0" name=""/>
        <dsp:cNvSpPr/>
      </dsp:nvSpPr>
      <dsp:spPr>
        <a:xfrm>
          <a:off x="5435082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Sep</a:t>
          </a:r>
          <a:endParaRPr lang="sv-SE" sz="1500" kern="1200" dirty="0"/>
        </a:p>
      </dsp:txBody>
      <dsp:txXfrm>
        <a:off x="5585971" y="480384"/>
        <a:ext cx="452668" cy="301778"/>
      </dsp:txXfrm>
    </dsp:sp>
    <dsp:sp modelId="{8C168A3C-6D60-4EFB-88E0-DAA433C748CF}">
      <dsp:nvSpPr>
        <dsp:cNvPr id="0" name=""/>
        <dsp:cNvSpPr/>
      </dsp:nvSpPr>
      <dsp:spPr>
        <a:xfrm>
          <a:off x="6114084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Okt</a:t>
          </a:r>
          <a:endParaRPr lang="sv-SE" sz="1500" kern="1200" dirty="0"/>
        </a:p>
      </dsp:txBody>
      <dsp:txXfrm>
        <a:off x="6264973" y="480384"/>
        <a:ext cx="452668" cy="301778"/>
      </dsp:txXfrm>
    </dsp:sp>
    <dsp:sp modelId="{B0DC62F6-8AA2-4E72-B2EF-BEE6F43CB233}">
      <dsp:nvSpPr>
        <dsp:cNvPr id="0" name=""/>
        <dsp:cNvSpPr/>
      </dsp:nvSpPr>
      <dsp:spPr>
        <a:xfrm>
          <a:off x="6761302" y="473446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Nov</a:t>
          </a:r>
          <a:endParaRPr lang="sv-SE" sz="1500" kern="1200" dirty="0"/>
        </a:p>
      </dsp:txBody>
      <dsp:txXfrm>
        <a:off x="6912191" y="473446"/>
        <a:ext cx="452668" cy="301778"/>
      </dsp:txXfrm>
    </dsp:sp>
    <dsp:sp modelId="{A5BCE5C5-44F9-4061-BC40-2D2D47AC9EEA}">
      <dsp:nvSpPr>
        <dsp:cNvPr id="0" name=""/>
        <dsp:cNvSpPr/>
      </dsp:nvSpPr>
      <dsp:spPr>
        <a:xfrm>
          <a:off x="7402080" y="474068"/>
          <a:ext cx="754446" cy="314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Dec</a:t>
          </a:r>
          <a:endParaRPr lang="sv-SE" sz="1500" kern="1200" dirty="0"/>
        </a:p>
      </dsp:txBody>
      <dsp:txXfrm>
        <a:off x="7559322" y="474068"/>
        <a:ext cx="439963" cy="31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2020-09-03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23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998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397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33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42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550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781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831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184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18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88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581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8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2020-09-03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92835" y="1713265"/>
            <a:ext cx="7138357" cy="1513014"/>
          </a:xfrm>
        </p:spPr>
        <p:txBody>
          <a:bodyPr/>
          <a:lstStyle/>
          <a:p>
            <a:r>
              <a:rPr lang="da-DK" sz="3200" dirty="0" smtClean="0"/>
              <a:t>Budgetupptakt</a:t>
            </a:r>
            <a:br>
              <a:rPr lang="da-DK" sz="3200" dirty="0" smtClean="0"/>
            </a:br>
            <a:r>
              <a:rPr lang="da-DK" sz="3200" dirty="0" smtClean="0"/>
              <a:t>2020-09-03</a:t>
            </a:r>
            <a:r>
              <a:rPr lang="da-DK" sz="1000" dirty="0" smtClean="0">
                <a:solidFill>
                  <a:srgbClr val="FF0000"/>
                </a:solidFill>
              </a:rPr>
              <a:t/>
            </a:r>
            <a:br>
              <a:rPr lang="da-DK" sz="1000" dirty="0" smtClean="0">
                <a:solidFill>
                  <a:srgbClr val="FF0000"/>
                </a:solidFill>
              </a:rPr>
            </a:br>
            <a:r>
              <a:rPr lang="da-DK" sz="1000" dirty="0">
                <a:solidFill>
                  <a:srgbClr val="FF0000"/>
                </a:solidFill>
              </a:rPr>
              <a:t/>
            </a:r>
            <a:br>
              <a:rPr lang="da-DK" sz="1000" dirty="0">
                <a:solidFill>
                  <a:srgbClr val="FF0000"/>
                </a:solidFill>
              </a:rPr>
            </a:br>
            <a:r>
              <a:rPr lang="da-DK" sz="3200" dirty="0" smtClean="0">
                <a:solidFill>
                  <a:srgbClr val="0070C0"/>
                </a:solidFill>
              </a:rPr>
              <a:t>	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92835" y="2864160"/>
            <a:ext cx="7372350" cy="1009099"/>
          </a:xfrm>
        </p:spPr>
        <p:txBody>
          <a:bodyPr/>
          <a:lstStyle/>
          <a:p>
            <a:r>
              <a:rPr lang="sv-SE" dirty="0" smtClean="0"/>
              <a:t>Teamsmöte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2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1500" y="377998"/>
            <a:ext cx="8925028" cy="637648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/>
              <a:t>Budgetanvisningar, </a:t>
            </a:r>
            <a:r>
              <a:rPr lang="sv-SE" sz="1100" b="0" dirty="0" smtClean="0"/>
              <a:t>Dnr MIUN 2020/1550</a:t>
            </a:r>
            <a:r>
              <a:rPr lang="sv-SE" sz="1800" dirty="0" smtClean="0">
                <a:solidFill>
                  <a:srgbClr val="FF0000"/>
                </a:solidFill>
              </a:rPr>
              <a:t/>
            </a:r>
            <a:br>
              <a:rPr lang="sv-SE" sz="1800" dirty="0" smtClean="0">
                <a:solidFill>
                  <a:srgbClr val="FF0000"/>
                </a:solidFill>
              </a:rPr>
            </a:br>
            <a:r>
              <a:rPr lang="sv-SE" sz="1100" b="0" dirty="0"/>
              <a:t/>
            </a:r>
            <a:br>
              <a:rPr lang="sv-SE" sz="1100" b="0" dirty="0"/>
            </a:br>
            <a:r>
              <a:rPr lang="sv-SE" sz="1100" b="0" dirty="0" smtClean="0"/>
              <a:t>					</a:t>
            </a:r>
            <a:br>
              <a:rPr lang="sv-SE" sz="1100" b="0" dirty="0" smtClean="0"/>
            </a:br>
            <a:r>
              <a:rPr lang="sv-SE" sz="1100" b="0" dirty="0"/>
              <a:t/>
            </a:r>
            <a:br>
              <a:rPr lang="sv-SE" sz="1100" b="0" dirty="0"/>
            </a:br>
            <a:r>
              <a:rPr lang="sv-SE" sz="1100" b="0" dirty="0" smtClean="0"/>
              <a:t>				</a:t>
            </a:r>
            <a:br>
              <a:rPr lang="sv-SE" sz="1100" b="0" dirty="0" smtClean="0"/>
            </a:br>
            <a:r>
              <a:rPr lang="sv-SE" sz="1100" b="0" dirty="0"/>
              <a:t>	</a:t>
            </a:r>
            <a:r>
              <a:rPr lang="sv-SE" sz="1100" b="0" dirty="0" smtClean="0"/>
              <a:t>				</a:t>
            </a:r>
            <a:br>
              <a:rPr lang="sv-SE" sz="1100" b="0" dirty="0" smtClean="0"/>
            </a:br>
            <a:r>
              <a:rPr lang="sv-SE" sz="1100" b="0" dirty="0"/>
              <a:t>	</a:t>
            </a:r>
            <a:r>
              <a:rPr lang="sv-SE" sz="1100" b="0" dirty="0" smtClean="0"/>
              <a:t>				</a:t>
            </a:r>
            <a:r>
              <a:rPr lang="sv-SE" sz="1100" b="0" dirty="0" smtClean="0">
                <a:solidFill>
                  <a:srgbClr val="FF0000"/>
                </a:solidFill>
              </a:rPr>
              <a:t>Nyheter, att tänka på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</a:t>
            </a:r>
            <a:r>
              <a:rPr lang="sv-SE" sz="1100" b="0" dirty="0" smtClean="0">
                <a:solidFill>
                  <a:srgbClr val="FF0000"/>
                </a:solidFill>
              </a:rPr>
              <a:t>				</a:t>
            </a:r>
            <a:r>
              <a:rPr lang="sv-SE" sz="1100" b="0" dirty="0" smtClean="0">
                <a:solidFill>
                  <a:srgbClr val="0070C0"/>
                </a:solidFill>
              </a:rPr>
              <a:t>-GU anslag mot produktion HST, HPR, men maximalt mot tak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-FO anslag mot budgetram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-Samfinansiering bidrag UTB till </a:t>
            </a:r>
            <a:r>
              <a:rPr lang="sv-SE" sz="1100" b="0" dirty="0" err="1" smtClean="0">
                <a:solidFill>
                  <a:srgbClr val="0070C0"/>
                </a:solidFill>
              </a:rPr>
              <a:t>Utb</a:t>
            </a:r>
            <a:r>
              <a:rPr lang="sv-SE" sz="1100" b="0" dirty="0" smtClean="0">
                <a:solidFill>
                  <a:srgbClr val="0070C0"/>
                </a:solidFill>
              </a:rPr>
              <a:t>, FO till Fo, sep 9-konton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</a:t>
            </a:r>
            <a:r>
              <a:rPr lang="sv-SE" sz="1100" b="0" dirty="0" err="1" smtClean="0">
                <a:solidFill>
                  <a:srgbClr val="0070C0"/>
                </a:solidFill>
              </a:rPr>
              <a:t>Miun´s</a:t>
            </a:r>
            <a:r>
              <a:rPr lang="sv-SE" sz="1100" b="0" dirty="0" smtClean="0">
                <a:solidFill>
                  <a:srgbClr val="0070C0"/>
                </a:solidFill>
              </a:rPr>
              <a:t> slutliga anslag BP 20/9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-Resultatpåverkan anslag. 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</a:t>
            </a: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-IB för FO om tilldelade anslag </a:t>
            </a:r>
            <a:r>
              <a:rPr lang="sv-SE" sz="1100" b="0" dirty="0" err="1" smtClean="0">
                <a:solidFill>
                  <a:srgbClr val="0070C0"/>
                </a:solidFill>
              </a:rPr>
              <a:t>fg</a:t>
            </a:r>
            <a:r>
              <a:rPr lang="sv-SE" sz="1100" b="0" dirty="0" smtClean="0">
                <a:solidFill>
                  <a:srgbClr val="0070C0"/>
                </a:solidFill>
              </a:rPr>
              <a:t> år</a:t>
            </a:r>
            <a:r>
              <a:rPr lang="sv-SE" sz="1100" b="0" dirty="0" smtClean="0">
                <a:solidFill>
                  <a:srgbClr val="FF0000"/>
                </a:solidFill>
              </a:rPr>
              <a:t/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>					Pågående projekt resultatpåverkan = 0. Avslutade </a:t>
            </a:r>
            <a:r>
              <a:rPr lang="sv-SE" sz="1100" b="0" dirty="0" err="1" smtClean="0">
                <a:solidFill>
                  <a:srgbClr val="FF0000"/>
                </a:solidFill>
              </a:rPr>
              <a:t>ev</a:t>
            </a:r>
            <a:r>
              <a:rPr lang="sv-SE" sz="1100" b="0" dirty="0" smtClean="0">
                <a:solidFill>
                  <a:srgbClr val="FF0000"/>
                </a:solidFill>
              </a:rPr>
              <a:t> </a:t>
            </a:r>
            <a:r>
              <a:rPr lang="sv-SE" sz="1100" b="0" dirty="0" err="1" smtClean="0">
                <a:solidFill>
                  <a:srgbClr val="FF0000"/>
                </a:solidFill>
              </a:rPr>
              <a:t>res.påv</a:t>
            </a:r>
            <a:r>
              <a:rPr lang="sv-SE" sz="1100" b="0" dirty="0" smtClean="0">
                <a:solidFill>
                  <a:srgbClr val="FF0000"/>
                </a:solidFill>
              </a:rPr>
              <a:t/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>					</a:t>
            </a:r>
            <a:r>
              <a:rPr lang="sv-SE" sz="1100" b="0" dirty="0" smtClean="0">
                <a:solidFill>
                  <a:srgbClr val="0070C0"/>
                </a:solidFill>
              </a:rPr>
              <a:t>Resultatpåverkan samt IB om tilldelade medel </a:t>
            </a:r>
            <a:r>
              <a:rPr lang="sv-SE" sz="1100" b="0" dirty="0" err="1" smtClean="0">
                <a:solidFill>
                  <a:srgbClr val="0070C0"/>
                </a:solidFill>
              </a:rPr>
              <a:t>fg</a:t>
            </a:r>
            <a:r>
              <a:rPr lang="sv-SE" sz="1100" b="0" dirty="0" smtClean="0">
                <a:solidFill>
                  <a:srgbClr val="0070C0"/>
                </a:solidFill>
              </a:rPr>
              <a:t> år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/>
            </a:r>
            <a:br>
              <a:rPr lang="sv-SE" sz="1100" b="0" dirty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 </a:t>
            </a:r>
            <a:r>
              <a:rPr lang="sv-SE" sz="1100" b="0" dirty="0" smtClean="0">
                <a:solidFill>
                  <a:srgbClr val="FF0000"/>
                </a:solidFill>
              </a:rPr>
              <a:t>Löner i nuvarande pris – uppräknas i Hypergene för 2021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>					</a:t>
            </a:r>
            <a:r>
              <a:rPr lang="sv-SE" sz="1100" b="0" dirty="0" smtClean="0">
                <a:solidFill>
                  <a:srgbClr val="0070C0"/>
                </a:solidFill>
              </a:rPr>
              <a:t>-Kontor triggas med </a:t>
            </a:r>
            <a:r>
              <a:rPr lang="sv-SE" sz="1100" b="0" dirty="0" err="1" smtClean="0">
                <a:solidFill>
                  <a:srgbClr val="0070C0"/>
                </a:solidFill>
              </a:rPr>
              <a:t>nuv</a:t>
            </a:r>
            <a:r>
              <a:rPr lang="sv-SE" sz="1100" b="0" dirty="0" smtClean="0">
                <a:solidFill>
                  <a:srgbClr val="0070C0"/>
                </a:solidFill>
              </a:rPr>
              <a:t> %. Slutlig 2021 i bokföring o prognos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-Budgetvärden övriga lokaler se bilaga 3a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/>
            </a:r>
            <a:br>
              <a:rPr lang="sv-SE" sz="1100" b="0" dirty="0">
                <a:solidFill>
                  <a:srgbClr val="0070C0"/>
                </a:solidFill>
              </a:rPr>
            </a:br>
            <a:r>
              <a:rPr lang="sv-SE" sz="1100" b="0" dirty="0" smtClean="0">
                <a:solidFill>
                  <a:srgbClr val="0070C0"/>
                </a:solidFill>
              </a:rPr>
              <a:t>					</a:t>
            </a:r>
            <a:r>
              <a:rPr lang="sv-SE" sz="1100" b="0" dirty="0" smtClean="0">
                <a:solidFill>
                  <a:srgbClr val="FF0000"/>
                </a:solidFill>
              </a:rPr>
              <a:t>Detaljerad info vissa kostnadsslag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/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</a:t>
            </a:r>
            <a:r>
              <a:rPr lang="sv-SE" sz="1100" b="0" dirty="0" smtClean="0">
                <a:solidFill>
                  <a:srgbClr val="FF0000"/>
                </a:solidFill>
              </a:rPr>
              <a:t>				</a:t>
            </a:r>
            <a:r>
              <a:rPr lang="sv-SE" sz="1100" b="0" dirty="0" smtClean="0">
                <a:solidFill>
                  <a:srgbClr val="0070C0"/>
                </a:solidFill>
              </a:rPr>
              <a:t>-Definition investeringar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-Befintliga investeringar t o m aug 2020 inlästa. 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 smtClean="0">
                <a:solidFill>
                  <a:srgbClr val="0070C0"/>
                </a:solidFill>
              </a:rPr>
              <a:t>					-Lägg till resterande hösten 2020 samt nyinvesteringar 2021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-Separat flerårsprognos 2022-2025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/>
            </a:r>
            <a:br>
              <a:rPr lang="sv-SE" sz="1100" b="0" dirty="0">
                <a:solidFill>
                  <a:srgbClr val="0070C0"/>
                </a:solidFill>
              </a:rPr>
            </a:br>
            <a:r>
              <a:rPr lang="sv-SE" sz="1100" b="0" dirty="0" smtClean="0">
                <a:solidFill>
                  <a:srgbClr val="0070C0"/>
                </a:solidFill>
              </a:rPr>
              <a:t>					 </a:t>
            </a:r>
            <a:r>
              <a:rPr lang="sv-SE" sz="1100" b="0" dirty="0" smtClean="0">
                <a:solidFill>
                  <a:srgbClr val="FF0000"/>
                </a:solidFill>
              </a:rPr>
              <a:t>Samma belopp anges för både erhållet samt </a:t>
            </a:r>
            <a:r>
              <a:rPr lang="sv-SE" sz="1100" b="0" dirty="0" err="1" smtClean="0">
                <a:solidFill>
                  <a:srgbClr val="FF0000"/>
                </a:solidFill>
              </a:rPr>
              <a:t>utbet</a:t>
            </a:r>
            <a:r>
              <a:rPr lang="sv-SE" sz="1100" b="0" dirty="0" smtClean="0">
                <a:solidFill>
                  <a:srgbClr val="FF0000"/>
                </a:solidFill>
              </a:rPr>
              <a:t>/lämnade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</a:t>
            </a:r>
            <a:r>
              <a:rPr lang="sv-SE" sz="1100" b="0" dirty="0" smtClean="0">
                <a:solidFill>
                  <a:srgbClr val="FF0000"/>
                </a:solidFill>
              </a:rPr>
              <a:t>	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</a:t>
            </a:r>
            <a:r>
              <a:rPr lang="sv-SE" sz="1100" b="0" dirty="0" smtClean="0">
                <a:solidFill>
                  <a:srgbClr val="FF0000"/>
                </a:solidFill>
              </a:rPr>
              <a:t>				  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</a:t>
            </a:r>
            <a:r>
              <a:rPr lang="sv-SE" sz="1100" b="0" dirty="0" smtClean="0">
                <a:solidFill>
                  <a:srgbClr val="FF0000"/>
                </a:solidFill>
              </a:rPr>
              <a:t>				 </a:t>
            </a:r>
            <a:r>
              <a:rPr lang="sv-SE" sz="1100" b="0" dirty="0" smtClean="0">
                <a:solidFill>
                  <a:srgbClr val="0070C0"/>
                </a:solidFill>
              </a:rPr>
              <a:t>Beskriver var kommentarer till budget ska skrivas i Hypergene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0070C0"/>
                </a:solidFill>
              </a:rPr>
              <a:t>	</a:t>
            </a:r>
            <a:r>
              <a:rPr lang="sv-SE" sz="1100" b="0" dirty="0" smtClean="0">
                <a:solidFill>
                  <a:srgbClr val="0070C0"/>
                </a:solidFill>
              </a:rPr>
              <a:t>				</a:t>
            </a:r>
            <a:br>
              <a:rPr lang="sv-SE" sz="1100" b="0" dirty="0" smtClean="0">
                <a:solidFill>
                  <a:srgbClr val="0070C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>					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/>
            </a: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>					</a:t>
            </a:r>
            <a:br>
              <a:rPr lang="sv-SE" sz="1100" b="0" dirty="0" smtClean="0">
                <a:solidFill>
                  <a:srgbClr val="FF0000"/>
                </a:solidFill>
              </a:rPr>
            </a:br>
            <a:r>
              <a:rPr lang="sv-SE" sz="1100" b="0" dirty="0" smtClean="0">
                <a:solidFill>
                  <a:srgbClr val="FF0000"/>
                </a:solidFill>
              </a:rPr>
              <a:t/>
            </a:r>
            <a:br>
              <a:rPr lang="sv-SE" sz="1100" b="0" dirty="0" smtClean="0">
                <a:solidFill>
                  <a:srgbClr val="FF0000"/>
                </a:solidFill>
              </a:rPr>
            </a:br>
            <a:endParaRPr lang="sv-SE" sz="1100" b="0" dirty="0">
              <a:solidFill>
                <a:srgbClr val="FF0000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00" y="741600"/>
            <a:ext cx="3875040" cy="5508000"/>
          </a:xfrm>
          <a:prstGeom prst="rect">
            <a:avLst/>
          </a:prstGeom>
        </p:spPr>
      </p:pic>
      <p:sp>
        <p:nvSpPr>
          <p:cNvPr id="5" name="Rektangulär bildtext 4"/>
          <p:cNvSpPr/>
          <p:nvPr/>
        </p:nvSpPr>
        <p:spPr>
          <a:xfrm>
            <a:off x="561600" y="1144800"/>
            <a:ext cx="3758400" cy="993600"/>
          </a:xfrm>
          <a:prstGeom prst="wedgeRectCallout">
            <a:avLst>
              <a:gd name="adj1" fmla="val 68248"/>
              <a:gd name="adj2" fmla="val -54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ulär bildtext 5"/>
          <p:cNvSpPr/>
          <p:nvPr/>
        </p:nvSpPr>
        <p:spPr>
          <a:xfrm>
            <a:off x="561600" y="2592000"/>
            <a:ext cx="3704940" cy="417600"/>
          </a:xfrm>
          <a:prstGeom prst="wedgeRectCallout">
            <a:avLst>
              <a:gd name="adj1" fmla="val 67978"/>
              <a:gd name="adj2" fmla="val -5818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ulär bildtext 6"/>
          <p:cNvSpPr/>
          <p:nvPr/>
        </p:nvSpPr>
        <p:spPr>
          <a:xfrm>
            <a:off x="561600" y="3009599"/>
            <a:ext cx="3704940" cy="417599"/>
          </a:xfrm>
          <a:prstGeom prst="wedgeRectCallout">
            <a:avLst>
              <a:gd name="adj1" fmla="val 67907"/>
              <a:gd name="adj2" fmla="val -2482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ulär bildtext 7"/>
          <p:cNvSpPr/>
          <p:nvPr/>
        </p:nvSpPr>
        <p:spPr>
          <a:xfrm>
            <a:off x="561600" y="3463200"/>
            <a:ext cx="3704940" cy="129600"/>
          </a:xfrm>
          <a:prstGeom prst="wedgeRectCallout">
            <a:avLst>
              <a:gd name="adj1" fmla="val 67395"/>
              <a:gd name="adj2" fmla="val -48610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ulär bildtext 10"/>
          <p:cNvSpPr/>
          <p:nvPr/>
        </p:nvSpPr>
        <p:spPr>
          <a:xfrm>
            <a:off x="561600" y="3689996"/>
            <a:ext cx="3704940" cy="435603"/>
          </a:xfrm>
          <a:prstGeom prst="wedgeRectCallout">
            <a:avLst>
              <a:gd name="adj1" fmla="val 68782"/>
              <a:gd name="adj2" fmla="val -390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ulär bildtext 11"/>
          <p:cNvSpPr/>
          <p:nvPr/>
        </p:nvSpPr>
        <p:spPr>
          <a:xfrm>
            <a:off x="561600" y="4132800"/>
            <a:ext cx="3704940" cy="288000"/>
          </a:xfrm>
          <a:prstGeom prst="wedgeRectCallout">
            <a:avLst>
              <a:gd name="adj1" fmla="val 67784"/>
              <a:gd name="adj2" fmla="val 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ulär bildtext 12"/>
          <p:cNvSpPr/>
          <p:nvPr/>
        </p:nvSpPr>
        <p:spPr>
          <a:xfrm>
            <a:off x="561600" y="4420800"/>
            <a:ext cx="3704940" cy="230400"/>
          </a:xfrm>
          <a:prstGeom prst="wedgeRectCallout">
            <a:avLst>
              <a:gd name="adj1" fmla="val 70893"/>
              <a:gd name="adj2" fmla="val 6875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ulär bildtext 13"/>
          <p:cNvSpPr/>
          <p:nvPr/>
        </p:nvSpPr>
        <p:spPr>
          <a:xfrm>
            <a:off x="561600" y="4651200"/>
            <a:ext cx="3704940" cy="223200"/>
          </a:xfrm>
          <a:prstGeom prst="wedgeRectCallout">
            <a:avLst>
              <a:gd name="adj1" fmla="val 70116"/>
              <a:gd name="adj2" fmla="val 11411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ulär bildtext 14"/>
          <p:cNvSpPr/>
          <p:nvPr/>
        </p:nvSpPr>
        <p:spPr>
          <a:xfrm>
            <a:off x="561600" y="4888800"/>
            <a:ext cx="2469600" cy="100800"/>
          </a:xfrm>
          <a:prstGeom prst="wedgeRectCallout">
            <a:avLst>
              <a:gd name="adj1" fmla="val 129728"/>
              <a:gd name="adj2" fmla="val 10207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ulär bildtext 2"/>
          <p:cNvSpPr/>
          <p:nvPr/>
        </p:nvSpPr>
        <p:spPr>
          <a:xfrm>
            <a:off x="561600" y="5831457"/>
            <a:ext cx="3604958" cy="120769"/>
          </a:xfrm>
          <a:prstGeom prst="wedgeRectCallout">
            <a:avLst>
              <a:gd name="adj1" fmla="val 72491"/>
              <a:gd name="adj2" fmla="val 38393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5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2738" y="684741"/>
            <a:ext cx="7912894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/>
              <a:t>Preliminära Budgetbilagor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sz="1000" b="0" dirty="0" smtClean="0">
                <a:solidFill>
                  <a:srgbClr val="0070C0"/>
                </a:solidFill>
              </a:rPr>
              <a:t>slutliga efter 20/9</a:t>
            </a:r>
            <a:r>
              <a:rPr lang="sv-SE" dirty="0" smtClean="0">
                <a:solidFill>
                  <a:srgbClr val="0070C0"/>
                </a:solidFill>
              </a:rPr>
              <a:t>				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183148" y="3189600"/>
            <a:ext cx="819510" cy="18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90" y="1561382"/>
            <a:ext cx="8965610" cy="47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94" y="1091888"/>
            <a:ext cx="7912894" cy="652145"/>
          </a:xfrm>
        </p:spPr>
        <p:txBody>
          <a:bodyPr/>
          <a:lstStyle/>
          <a:p>
            <a:r>
              <a:rPr lang="sv-SE" sz="2400" dirty="0" smtClean="0"/>
              <a:t>Tidplan Budget 2021</a:t>
            </a:r>
            <a:r>
              <a:rPr lang="sv-SE" sz="2400" dirty="0" smtClean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b="0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94" y="1969408"/>
            <a:ext cx="8914527" cy="3605841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293297" y="3726611"/>
            <a:ext cx="224287" cy="6469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690777" y="3485072"/>
            <a:ext cx="232914" cy="724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752390" y="2954546"/>
            <a:ext cx="310551" cy="1095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5291200" y="3246119"/>
            <a:ext cx="181155" cy="92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2893107" y="3410020"/>
            <a:ext cx="224287" cy="724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8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98388"/>
            <a:ext cx="7912894" cy="652145"/>
          </a:xfrm>
        </p:spPr>
        <p:txBody>
          <a:bodyPr/>
          <a:lstStyle/>
          <a:p>
            <a:r>
              <a:rPr lang="sv-SE" dirty="0" smtClean="0"/>
              <a:t>Sidoordnad redovisning                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9485" y="1650533"/>
            <a:ext cx="8514900" cy="3836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E</a:t>
            </a:r>
            <a:r>
              <a:rPr lang="sv-SE" b="1" dirty="0" smtClean="0">
                <a:solidFill>
                  <a:srgbClr val="0070C0"/>
                </a:solidFill>
              </a:rPr>
              <a:t>xcelmallar för:</a:t>
            </a:r>
          </a:p>
          <a:p>
            <a:pPr>
              <a:buFontTx/>
              <a:buChar char="-"/>
            </a:pPr>
            <a:r>
              <a:rPr lang="sv-SE" b="1" dirty="0" smtClean="0">
                <a:solidFill>
                  <a:srgbClr val="0070C0"/>
                </a:solidFill>
              </a:rPr>
              <a:t>Investeringsprognos</a:t>
            </a:r>
            <a:r>
              <a:rPr lang="sv-SE" dirty="0" smtClean="0">
                <a:solidFill>
                  <a:srgbClr val="0070C0"/>
                </a:solidFill>
              </a:rPr>
              <a:t> budgetår + 2022-2025 – </a:t>
            </a:r>
            <a:r>
              <a:rPr lang="sv-SE" sz="1600" b="1" dirty="0" smtClean="0">
                <a:solidFill>
                  <a:srgbClr val="FF0000"/>
                </a:solidFill>
              </a:rPr>
              <a:t>NYHET även per UTB o FO!!</a:t>
            </a:r>
          </a:p>
          <a:p>
            <a:pPr>
              <a:buFontTx/>
              <a:buChar char="-"/>
            </a:pPr>
            <a:r>
              <a:rPr lang="sv-SE" b="1" dirty="0" smtClean="0">
                <a:solidFill>
                  <a:srgbClr val="0070C0"/>
                </a:solidFill>
              </a:rPr>
              <a:t>Avgifter </a:t>
            </a:r>
            <a:r>
              <a:rPr lang="sv-SE" b="1" dirty="0">
                <a:solidFill>
                  <a:srgbClr val="0070C0"/>
                </a:solidFill>
              </a:rPr>
              <a:t>o</a:t>
            </a:r>
            <a:r>
              <a:rPr lang="sv-SE" b="1" dirty="0" smtClean="0">
                <a:solidFill>
                  <a:srgbClr val="0070C0"/>
                </a:solidFill>
              </a:rPr>
              <a:t>ch Bidrag </a:t>
            </a:r>
            <a:r>
              <a:rPr lang="sv-SE" dirty="0" smtClean="0">
                <a:solidFill>
                  <a:srgbClr val="0070C0"/>
                </a:solidFill>
              </a:rPr>
              <a:t>2022-2024 per UTB o FO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 smtClean="0">
                <a:solidFill>
                  <a:srgbClr val="0070C0"/>
                </a:solidFill>
              </a:rPr>
              <a:t>   samt per </a:t>
            </a:r>
            <a:r>
              <a:rPr lang="sv-SE" dirty="0">
                <a:solidFill>
                  <a:srgbClr val="0070C0"/>
                </a:solidFill>
              </a:rPr>
              <a:t>FÖRV, HUV, NMT  </a:t>
            </a:r>
            <a:r>
              <a:rPr lang="sv-SE" dirty="0" smtClean="0">
                <a:solidFill>
                  <a:srgbClr val="0070C0"/>
                </a:solidFill>
              </a:rPr>
              <a:t>- varav NMT uppsamlas per </a:t>
            </a:r>
            <a:r>
              <a:rPr lang="sv-SE" dirty="0" err="1" smtClean="0">
                <a:solidFill>
                  <a:srgbClr val="0070C0"/>
                </a:solidFill>
              </a:rPr>
              <a:t>inst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Specifikation </a:t>
            </a:r>
            <a:r>
              <a:rPr lang="sv-SE" dirty="0">
                <a:solidFill>
                  <a:srgbClr val="0070C0"/>
                </a:solidFill>
              </a:rPr>
              <a:t>äskande av investeringar (valfri</a:t>
            </a:r>
            <a:r>
              <a:rPr lang="sv-SE" dirty="0" smtClean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v-SE" b="1" dirty="0" smtClean="0">
                <a:solidFill>
                  <a:srgbClr val="0070C0"/>
                </a:solidFill>
              </a:rPr>
              <a:t>Årets nya bidrag och samfinansiering kommunavtal </a:t>
            </a:r>
            <a:r>
              <a:rPr lang="sv-SE" dirty="0" smtClean="0">
                <a:solidFill>
                  <a:srgbClr val="0070C0"/>
                </a:solidFill>
              </a:rPr>
              <a:t>per kommun, per </a:t>
            </a:r>
            <a:r>
              <a:rPr lang="sv-SE" dirty="0" err="1" smtClean="0">
                <a:solidFill>
                  <a:srgbClr val="0070C0"/>
                </a:solidFill>
              </a:rPr>
              <a:t>avd</a:t>
            </a:r>
            <a:r>
              <a:rPr lang="sv-SE" dirty="0" smtClean="0">
                <a:solidFill>
                  <a:srgbClr val="0070C0"/>
                </a:solidFill>
              </a:rPr>
              <a:t>/</a:t>
            </a:r>
            <a:r>
              <a:rPr lang="sv-SE" dirty="0" err="1" smtClean="0">
                <a:solidFill>
                  <a:srgbClr val="0070C0"/>
                </a:solidFill>
              </a:rPr>
              <a:t>inst</a:t>
            </a:r>
            <a:endParaRPr lang="sv-SE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Beräkning kontorsprocent för bokföring och prognos 2021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Ligger under </a:t>
            </a:r>
            <a:r>
              <a:rPr lang="sv-SE" dirty="0" err="1" smtClean="0"/>
              <a:t>eko_delat</a:t>
            </a:r>
            <a:r>
              <a:rPr lang="sv-SE" dirty="0" smtClean="0"/>
              <a:t>   -</a:t>
            </a:r>
            <a:endParaRPr lang="sv-SE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541" y="193773"/>
            <a:ext cx="7912894" cy="652145"/>
          </a:xfrm>
        </p:spPr>
        <p:txBody>
          <a:bodyPr/>
          <a:lstStyle/>
          <a:p>
            <a:r>
              <a:rPr lang="sv-SE" dirty="0" smtClean="0"/>
              <a:t>Generella budgetvärden, budget 2021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1541" y="711007"/>
            <a:ext cx="9157311" cy="5457446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LKP: </a:t>
            </a:r>
            <a:r>
              <a:rPr lang="sv-SE" dirty="0" smtClean="0">
                <a:solidFill>
                  <a:srgbClr val="0070C0"/>
                </a:solidFill>
              </a:rPr>
              <a:t>				56,32% 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Budgetvärde löneökning:</a:t>
            </a:r>
            <a:r>
              <a:rPr lang="sv-SE" dirty="0" smtClean="0">
                <a:solidFill>
                  <a:srgbClr val="0070C0"/>
                </a:solidFill>
              </a:rPr>
              <a:t>	2,5%	201001-210930	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				2,5% 	211001-220930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Kontorsprocent:	</a:t>
            </a:r>
            <a:r>
              <a:rPr lang="sv-SE" dirty="0" smtClean="0">
                <a:solidFill>
                  <a:srgbClr val="0070C0"/>
                </a:solidFill>
              </a:rPr>
              <a:t>	2020 års kontorsprocent </a:t>
            </a:r>
            <a:r>
              <a:rPr lang="sv-SE" dirty="0"/>
              <a:t>	</a:t>
            </a:r>
            <a:r>
              <a:rPr lang="sv-SE" dirty="0" smtClean="0"/>
              <a:t>					</a:t>
            </a:r>
            <a:r>
              <a:rPr lang="sv-SE" sz="1100" dirty="0" smtClean="0">
                <a:solidFill>
                  <a:srgbClr val="FF0000"/>
                </a:solidFill>
              </a:rPr>
              <a:t>Slutliga budgetvärden tas fram efter budget för bokföring o prognos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OH-procent:	</a:t>
            </a:r>
            <a:r>
              <a:rPr lang="sv-SE" dirty="0" smtClean="0">
                <a:solidFill>
                  <a:srgbClr val="0070C0"/>
                </a:solidFill>
              </a:rPr>
              <a:t>		Snitt OH-procent baserat på: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>			utfall 2016-2019 samt ny fördelningsbas UTB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Fördelningstrigger 100/200:</a:t>
            </a:r>
            <a:r>
              <a:rPr lang="sv-SE" dirty="0" smtClean="0">
                <a:solidFill>
                  <a:srgbClr val="0070C0"/>
                </a:solidFill>
              </a:rPr>
              <a:t>	Inledande budgetvärde = 2020 års 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>			med nya förv.org och nya aktiviteter inlagda 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>			Slutliga budgetvärden = 2021 års 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>			i budget och bokföring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Schablonvärde datorkostnad:</a:t>
            </a:r>
            <a:r>
              <a:rPr lang="sv-SE" dirty="0" smtClean="0">
                <a:solidFill>
                  <a:srgbClr val="0070C0"/>
                </a:solidFill>
              </a:rPr>
              <a:t>	12 500 kr se avsnitt 9.1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E7D4-8B86-44EF-8730-B5BFBE4B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96" y="371125"/>
            <a:ext cx="7912894" cy="489109"/>
          </a:xfrm>
        </p:spPr>
        <p:txBody>
          <a:bodyPr/>
          <a:lstStyle/>
          <a:p>
            <a:r>
              <a:rPr lang="sv-SE" dirty="0" smtClean="0"/>
              <a:t>Förändring OH-modell fr o m 2021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D311-4F78-4C5C-AB6D-CF1B87E2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96" y="860234"/>
            <a:ext cx="8660677" cy="2877722"/>
          </a:xfrm>
        </p:spPr>
        <p:txBody>
          <a:bodyPr/>
          <a:lstStyle/>
          <a:p>
            <a:r>
              <a:rPr lang="sv-SE" dirty="0"/>
              <a:t>Ändrad </a:t>
            </a:r>
            <a:r>
              <a:rPr lang="sv-SE" b="1" dirty="0" smtClean="0">
                <a:solidFill>
                  <a:srgbClr val="0070C0"/>
                </a:solidFill>
              </a:rPr>
              <a:t>fördelningsbas</a:t>
            </a:r>
            <a:r>
              <a:rPr lang="sv-SE" b="1" dirty="0" smtClean="0"/>
              <a:t> </a:t>
            </a:r>
            <a:r>
              <a:rPr lang="sv-SE" dirty="0" smtClean="0"/>
              <a:t>kärnverksamhet</a:t>
            </a:r>
            <a:endParaRPr lang="sv-SE" dirty="0"/>
          </a:p>
          <a:p>
            <a:pPr lvl="1"/>
            <a:r>
              <a:rPr lang="sv-SE" dirty="0"/>
              <a:t>Löner </a:t>
            </a:r>
            <a:r>
              <a:rPr lang="sv-SE" i="1" u="sng" dirty="0"/>
              <a:t>och konsulter</a:t>
            </a:r>
            <a:r>
              <a:rPr lang="sv-SE" i="1" dirty="0"/>
              <a:t> </a:t>
            </a:r>
            <a:r>
              <a:rPr lang="sv-SE" dirty="0"/>
              <a:t>inom </a:t>
            </a:r>
            <a:r>
              <a:rPr lang="sv-SE" dirty="0" smtClean="0"/>
              <a:t>utbildning – GU och UTB-</a:t>
            </a:r>
            <a:r>
              <a:rPr lang="sv-SE" dirty="0" err="1" smtClean="0"/>
              <a:t>proj</a:t>
            </a:r>
            <a:r>
              <a:rPr lang="sv-SE" dirty="0" smtClean="0"/>
              <a:t> (verks 1*)</a:t>
            </a:r>
          </a:p>
          <a:p>
            <a:pPr marL="342900" lvl="1" indent="0">
              <a:buNone/>
            </a:pPr>
            <a:r>
              <a:rPr lang="sv-SE" i="1" dirty="0">
                <a:solidFill>
                  <a:srgbClr val="0070C0"/>
                </a:solidFill>
              </a:rPr>
              <a:t> </a:t>
            </a:r>
            <a:r>
              <a:rPr lang="sv-SE" i="1" dirty="0" smtClean="0">
                <a:solidFill>
                  <a:srgbClr val="0070C0"/>
                </a:solidFill>
              </a:rPr>
              <a:t>    Löner </a:t>
            </a:r>
            <a:r>
              <a:rPr lang="sv-SE" i="1" dirty="0">
                <a:solidFill>
                  <a:srgbClr val="0070C0"/>
                </a:solidFill>
              </a:rPr>
              <a:t>konto 4000-4067, </a:t>
            </a:r>
          </a:p>
          <a:p>
            <a:pPr marL="342900" lvl="1" indent="0">
              <a:buNone/>
            </a:pPr>
            <a:r>
              <a:rPr lang="sv-SE" i="1" dirty="0" smtClean="0">
                <a:solidFill>
                  <a:srgbClr val="0070C0"/>
                </a:solidFill>
              </a:rPr>
              <a:t>     Konsulter </a:t>
            </a:r>
            <a:r>
              <a:rPr lang="sv-SE" i="1" dirty="0">
                <a:solidFill>
                  <a:srgbClr val="0070C0"/>
                </a:solidFill>
              </a:rPr>
              <a:t>konto 5731-5732, </a:t>
            </a:r>
            <a:r>
              <a:rPr lang="sv-SE" i="1" dirty="0" smtClean="0">
                <a:solidFill>
                  <a:srgbClr val="0070C0"/>
                </a:solidFill>
              </a:rPr>
              <a:t>5781-5783 (</a:t>
            </a:r>
            <a:r>
              <a:rPr lang="sv-SE" i="1" dirty="0" smtClean="0">
                <a:solidFill>
                  <a:srgbClr val="FF0000"/>
                </a:solidFill>
              </a:rPr>
              <a:t>i budget ”</a:t>
            </a:r>
            <a:r>
              <a:rPr lang="sv-SE" sz="1600" i="1" dirty="0" smtClean="0">
                <a:solidFill>
                  <a:srgbClr val="FF0000"/>
                </a:solidFill>
              </a:rPr>
              <a:t>450 Konsultkostnader”	</a:t>
            </a:r>
            <a:endParaRPr lang="sv-SE" sz="1600" i="1" dirty="0">
              <a:solidFill>
                <a:srgbClr val="FF0000"/>
              </a:solidFill>
            </a:endParaRPr>
          </a:p>
          <a:p>
            <a:pPr marL="342900" lvl="1" indent="0">
              <a:spcBef>
                <a:spcPts val="1200"/>
              </a:spcBef>
              <a:buNone/>
            </a:pPr>
            <a:r>
              <a:rPr lang="sv-SE" sz="1600" i="1" dirty="0" smtClean="0">
                <a:solidFill>
                  <a:srgbClr val="FF0000"/>
                </a:solidFill>
              </a:rPr>
              <a:t>     </a:t>
            </a:r>
            <a:r>
              <a:rPr lang="sv-SE" i="1" dirty="0" smtClean="0">
                <a:solidFill>
                  <a:srgbClr val="0070C0"/>
                </a:solidFill>
              </a:rPr>
              <a:t>Ej periodiserade kostnader</a:t>
            </a:r>
          </a:p>
          <a:p>
            <a:pPr marL="342900" lvl="1" indent="0">
              <a:buNone/>
            </a:pPr>
            <a:endParaRPr lang="sv-SE" dirty="0"/>
          </a:p>
          <a:p>
            <a:pPr lvl="1"/>
            <a:r>
              <a:rPr lang="sv-SE" dirty="0"/>
              <a:t>Löner inom </a:t>
            </a:r>
            <a:r>
              <a:rPr lang="sv-SE" dirty="0" smtClean="0"/>
              <a:t>forskning (verks 2*)</a:t>
            </a:r>
          </a:p>
          <a:p>
            <a:pPr marL="342900" lvl="1" indent="0">
              <a:buNone/>
            </a:pPr>
            <a:r>
              <a:rPr lang="sv-SE" i="1" dirty="0" smtClean="0">
                <a:solidFill>
                  <a:srgbClr val="0070C0"/>
                </a:solidFill>
              </a:rPr>
              <a:t>     Löner konto 4000-4067, </a:t>
            </a:r>
          </a:p>
          <a:p>
            <a:pPr marL="342900" lvl="1" indent="0">
              <a:buNone/>
            </a:pPr>
            <a:r>
              <a:rPr lang="sv-SE" i="1" dirty="0" smtClean="0">
                <a:solidFill>
                  <a:srgbClr val="0070C0"/>
                </a:solidFill>
              </a:rPr>
              <a:t>     Ej periodiserade kostnader</a:t>
            </a:r>
          </a:p>
          <a:p>
            <a:pPr marL="342900" lvl="1" indent="0">
              <a:buNone/>
            </a:pPr>
            <a:endParaRPr lang="sv-SE" i="1" dirty="0">
              <a:solidFill>
                <a:srgbClr val="0070C0"/>
              </a:solidFill>
            </a:endParaRPr>
          </a:p>
          <a:p>
            <a:r>
              <a:rPr lang="sv-SE" dirty="0"/>
              <a:t>Ändrad </a:t>
            </a:r>
            <a:r>
              <a:rPr lang="sv-SE" b="1" dirty="0">
                <a:solidFill>
                  <a:srgbClr val="0070C0"/>
                </a:solidFill>
              </a:rPr>
              <a:t>beräkningsmodell</a:t>
            </a:r>
          </a:p>
          <a:p>
            <a:pPr lvl="1"/>
            <a:r>
              <a:rPr lang="sv-SE" dirty="0"/>
              <a:t>OH-påslag baserat på de </a:t>
            </a:r>
            <a:r>
              <a:rPr lang="sv-SE" i="1" u="sng" dirty="0"/>
              <a:t>senaste fyra avslutade </a:t>
            </a:r>
            <a:r>
              <a:rPr lang="sv-SE" i="1" u="sng" dirty="0" smtClean="0"/>
              <a:t>åren</a:t>
            </a:r>
          </a:p>
          <a:p>
            <a:pPr marL="342900" lvl="1" indent="0">
              <a:buNone/>
            </a:pPr>
            <a:endParaRPr lang="sv-SE" i="1" u="sng" dirty="0"/>
          </a:p>
          <a:p>
            <a:r>
              <a:rPr lang="sv-SE" dirty="0"/>
              <a:t>Ändrad </a:t>
            </a:r>
            <a:r>
              <a:rPr lang="sv-SE" b="1" dirty="0">
                <a:solidFill>
                  <a:srgbClr val="0070C0"/>
                </a:solidFill>
              </a:rPr>
              <a:t>finansieringsprincip</a:t>
            </a:r>
          </a:p>
          <a:p>
            <a:pPr lvl="1"/>
            <a:r>
              <a:rPr lang="sv-SE" dirty="0"/>
              <a:t>Direktdebitering av </a:t>
            </a:r>
            <a:r>
              <a:rPr lang="sv-SE" dirty="0" smtClean="0"/>
              <a:t>administration </a:t>
            </a:r>
            <a:r>
              <a:rPr lang="sv-SE" dirty="0"/>
              <a:t>på projekt </a:t>
            </a:r>
            <a:r>
              <a:rPr lang="sv-SE" i="1" u="sng" dirty="0"/>
              <a:t>när så är möjligt</a:t>
            </a:r>
          </a:p>
          <a:p>
            <a:pPr marL="3429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09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4384" y="1164900"/>
            <a:ext cx="7912894" cy="652145"/>
          </a:xfrm>
        </p:spPr>
        <p:txBody>
          <a:bodyPr/>
          <a:lstStyle/>
          <a:p>
            <a:r>
              <a:rPr lang="sv-SE" dirty="0" smtClean="0"/>
              <a:t>OH-procent 2021:	</a:t>
            </a:r>
            <a:r>
              <a:rPr lang="sv-SE" dirty="0" smtClean="0">
                <a:solidFill>
                  <a:srgbClr val="0070C0"/>
                </a:solidFill>
              </a:rPr>
              <a:t>		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200" dirty="0" smtClean="0">
                <a:solidFill>
                  <a:srgbClr val="FF0000"/>
                </a:solidFill>
              </a:rPr>
              <a:t/>
            </a:r>
            <a:br>
              <a:rPr lang="sv-SE" sz="1200" dirty="0" smtClean="0">
                <a:solidFill>
                  <a:srgbClr val="FF0000"/>
                </a:solidFill>
              </a:rPr>
            </a:br>
            <a:r>
              <a:rPr lang="sv-SE" sz="1200" dirty="0" smtClean="0">
                <a:solidFill>
                  <a:srgbClr val="0070C0"/>
                </a:solidFill>
              </a:rPr>
              <a:t>OH-procent 2020 med endast löner som fördelningsbas:</a:t>
            </a:r>
            <a:br>
              <a:rPr lang="sv-SE" sz="1200" dirty="0" smtClean="0">
                <a:solidFill>
                  <a:srgbClr val="0070C0"/>
                </a:solidFill>
              </a:rPr>
            </a:br>
            <a:r>
              <a:rPr lang="sv-SE" sz="1200" dirty="0">
                <a:solidFill>
                  <a:srgbClr val="0070C0"/>
                </a:solidFill>
              </a:rPr>
              <a:t/>
            </a:r>
            <a:br>
              <a:rPr lang="sv-SE" sz="1200" dirty="0">
                <a:solidFill>
                  <a:srgbClr val="0070C0"/>
                </a:solidFill>
              </a:rPr>
            </a:br>
            <a:r>
              <a:rPr lang="sv-SE" sz="1200" dirty="0" smtClean="0">
                <a:solidFill>
                  <a:srgbClr val="0070C0"/>
                </a:solidFill>
              </a:rPr>
              <a:t>: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 flipH="1">
            <a:off x="5622878" y="3302758"/>
            <a:ext cx="102358" cy="7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59" y="4863534"/>
            <a:ext cx="5616173" cy="148571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4" y="1779610"/>
            <a:ext cx="838882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1900" y="549385"/>
            <a:ext cx="7912894" cy="652145"/>
          </a:xfrm>
        </p:spPr>
        <p:txBody>
          <a:bodyPr/>
          <a:lstStyle/>
          <a:p>
            <a:r>
              <a:rPr lang="sv-SE" dirty="0" smtClean="0"/>
              <a:t>Lokalkostnader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7100" y="1201530"/>
            <a:ext cx="8514900" cy="4987342"/>
          </a:xfrm>
        </p:spPr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</a:rPr>
              <a:t>Underlag från INFRA- FAS ej helt klara – kommer efter 25/9</a:t>
            </a:r>
            <a:endParaRPr lang="sv-SE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dirty="0" smtClean="0">
                <a:solidFill>
                  <a:srgbClr val="0070C0"/>
                </a:solidFill>
              </a:rPr>
              <a:t>    </a:t>
            </a:r>
            <a:r>
              <a:rPr lang="sv-SE" sz="1400" dirty="0" smtClean="0">
                <a:solidFill>
                  <a:srgbClr val="0070C0"/>
                </a:solidFill>
              </a:rPr>
              <a:t>- Anvisningar kap 8 </a:t>
            </a:r>
            <a:r>
              <a:rPr lang="sv-SE" sz="1400" dirty="0" err="1" smtClean="0">
                <a:solidFill>
                  <a:srgbClr val="0070C0"/>
                </a:solidFill>
              </a:rPr>
              <a:t>fn</a:t>
            </a:r>
            <a:r>
              <a:rPr lang="sv-SE" sz="1400" dirty="0" smtClean="0">
                <a:solidFill>
                  <a:srgbClr val="0070C0"/>
                </a:solidFill>
              </a:rPr>
              <a:t> ej komplett – kostnad per kvm saknas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dirty="0" smtClean="0">
                <a:solidFill>
                  <a:srgbClr val="0070C0"/>
                </a:solidFill>
              </a:rPr>
              <a:t>    - Bilaga 3a </a:t>
            </a:r>
            <a:r>
              <a:rPr lang="sv-SE" sz="1400" dirty="0" err="1" smtClean="0">
                <a:solidFill>
                  <a:srgbClr val="0070C0"/>
                </a:solidFill>
              </a:rPr>
              <a:t>fn</a:t>
            </a:r>
            <a:r>
              <a:rPr lang="sv-SE" sz="1400" dirty="0" smtClean="0">
                <a:solidFill>
                  <a:srgbClr val="0070C0"/>
                </a:solidFill>
              </a:rPr>
              <a:t> ej komplett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dirty="0" smtClean="0">
                <a:solidFill>
                  <a:srgbClr val="0070C0"/>
                </a:solidFill>
              </a:rPr>
              <a:t>    - Lokalbeloppen (riktmärket) per </a:t>
            </a:r>
            <a:r>
              <a:rPr lang="sv-SE" sz="1400" dirty="0" err="1" smtClean="0">
                <a:solidFill>
                  <a:srgbClr val="0070C0"/>
                </a:solidFill>
              </a:rPr>
              <a:t>avd</a:t>
            </a:r>
            <a:r>
              <a:rPr lang="sv-SE" sz="1400" dirty="0" smtClean="0">
                <a:solidFill>
                  <a:srgbClr val="0070C0"/>
                </a:solidFill>
              </a:rPr>
              <a:t> i Hypergene är </a:t>
            </a:r>
            <a:r>
              <a:rPr lang="sv-SE" sz="1400" dirty="0" err="1" smtClean="0">
                <a:solidFill>
                  <a:srgbClr val="0070C0"/>
                </a:solidFill>
              </a:rPr>
              <a:t>fn</a:t>
            </a:r>
            <a:r>
              <a:rPr lang="sv-SE" sz="1400" dirty="0" smtClean="0">
                <a:solidFill>
                  <a:srgbClr val="0070C0"/>
                </a:solidFill>
              </a:rPr>
              <a:t> 2020 års och uppdateras när lokalfilen erhålls</a:t>
            </a:r>
            <a:endParaRPr lang="sv-SE" sz="1400" dirty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Anvisningar och bilagor uppdateras på </a:t>
            </a:r>
            <a:r>
              <a:rPr lang="sv-SE" b="1" dirty="0" err="1" smtClean="0">
                <a:solidFill>
                  <a:srgbClr val="0070C0"/>
                </a:solidFill>
              </a:rPr>
              <a:t>weben</a:t>
            </a:r>
            <a:r>
              <a:rPr lang="sv-SE" b="1" dirty="0" smtClean="0">
                <a:solidFill>
                  <a:srgbClr val="0070C0"/>
                </a:solidFill>
              </a:rPr>
              <a:t> - info om när </a:t>
            </a:r>
          </a:p>
          <a:p>
            <a:r>
              <a:rPr lang="sv-SE" b="1" dirty="0" err="1" smtClean="0">
                <a:solidFill>
                  <a:srgbClr val="0070C0"/>
                </a:solidFill>
              </a:rPr>
              <a:t>Spec</a:t>
            </a:r>
            <a:r>
              <a:rPr lang="sv-SE" b="1" dirty="0" smtClean="0">
                <a:solidFill>
                  <a:srgbClr val="0070C0"/>
                </a:solidFill>
              </a:rPr>
              <a:t> till lokalfilen (lokaldatabas)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 smtClean="0">
                <a:solidFill>
                  <a:srgbClr val="FF0000"/>
                </a:solidFill>
              </a:rPr>
              <a:t>     mailas efter förfrågan</a:t>
            </a:r>
            <a:endParaRPr lang="sv-SE" b="1" dirty="0" smtClean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Samtliga lokalkostnader för </a:t>
            </a:r>
            <a:r>
              <a:rPr lang="sv-SE" b="1" dirty="0" err="1" smtClean="0">
                <a:solidFill>
                  <a:srgbClr val="0070C0"/>
                </a:solidFill>
              </a:rPr>
              <a:t>FÖRV´s</a:t>
            </a:r>
            <a:r>
              <a:rPr lang="sv-SE" b="1" dirty="0" smtClean="0">
                <a:solidFill>
                  <a:srgbClr val="0070C0"/>
                </a:solidFill>
              </a:rPr>
              <a:t> rambudget (verks 810)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 smtClean="0">
                <a:solidFill>
                  <a:srgbClr val="0070C0"/>
                </a:solidFill>
              </a:rPr>
              <a:t>   på </a:t>
            </a:r>
            <a:r>
              <a:rPr lang="sv-SE" b="1" dirty="0" err="1" smtClean="0">
                <a:solidFill>
                  <a:srgbClr val="0070C0"/>
                </a:solidFill>
              </a:rPr>
              <a:t>org</a:t>
            </a:r>
            <a:r>
              <a:rPr lang="sv-SE" b="1" dirty="0" smtClean="0">
                <a:solidFill>
                  <a:srgbClr val="0070C0"/>
                </a:solidFill>
              </a:rPr>
              <a:t> 9990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   exkl. bibliotekets speciallokaler som bokas enligt tidigare på UB</a:t>
            </a:r>
          </a:p>
          <a:p>
            <a:pPr marL="0" indent="0">
              <a:buNone/>
            </a:pPr>
            <a:endParaRPr lang="sv-SE" sz="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i="1" dirty="0" smtClean="0">
                <a:solidFill>
                  <a:srgbClr val="0070C0"/>
                </a:solidFill>
              </a:rPr>
              <a:t>KOM I HÅG AVSTÄMMA att lokalkostnader på 810/100/200 ligger rätt</a:t>
            </a:r>
          </a:p>
        </p:txBody>
      </p:sp>
    </p:spTree>
    <p:extLst>
      <p:ext uri="{BB962C8B-B14F-4D97-AF65-F5344CB8AC3E}">
        <p14:creationId xmlns:p14="http://schemas.microsoft.com/office/powerpoint/2010/main" val="22134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073" y="1264626"/>
            <a:ext cx="7912894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/>
              <a:t>Beräkningsmodell kontorsprocent för redovisning 2021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rgbClr val="0070C0"/>
                </a:solidFill>
              </a:rPr>
              <a:t>Enligt </a:t>
            </a:r>
            <a:r>
              <a:rPr lang="sv-SE" dirty="0" err="1" smtClean="0">
                <a:solidFill>
                  <a:srgbClr val="0070C0"/>
                </a:solidFill>
              </a:rPr>
              <a:t>fg</a:t>
            </a:r>
            <a:r>
              <a:rPr lang="sv-SE" dirty="0" smtClean="0">
                <a:solidFill>
                  <a:srgbClr val="0070C0"/>
                </a:solidFill>
              </a:rPr>
              <a:t> år d v s: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b="0" dirty="0" smtClean="0">
                <a:solidFill>
                  <a:srgbClr val="0070C0"/>
                </a:solidFill>
              </a:rPr>
              <a:t>- Institutionsspecifik procent med </a:t>
            </a:r>
            <a:r>
              <a:rPr lang="sv-SE" b="0" dirty="0" err="1" smtClean="0">
                <a:solidFill>
                  <a:srgbClr val="0070C0"/>
                </a:solidFill>
              </a:rPr>
              <a:t>fakultetsgem.ansvar</a:t>
            </a:r>
            <a:r>
              <a:rPr lang="sv-SE" b="0" dirty="0" smtClean="0">
                <a:solidFill>
                  <a:srgbClr val="0070C0"/>
                </a:solidFill>
              </a:rPr>
              <a:t/>
            </a:r>
            <a:br>
              <a:rPr lang="sv-SE" b="0" dirty="0" smtClean="0">
                <a:solidFill>
                  <a:srgbClr val="0070C0"/>
                </a:solidFill>
              </a:rPr>
            </a:br>
            <a:r>
              <a:rPr lang="sv-SE" b="0" dirty="0" smtClean="0">
                <a:solidFill>
                  <a:srgbClr val="0070C0"/>
                </a:solidFill>
              </a:rPr>
              <a:t>- Förvaltningsgemensam procent med förvaltningsansvar</a:t>
            </a:r>
            <a:r>
              <a:rPr lang="sv-SE" b="0" dirty="0">
                <a:solidFill>
                  <a:srgbClr val="0070C0"/>
                </a:solidFill>
              </a:rPr>
              <a:t/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 smtClean="0">
                <a:solidFill>
                  <a:srgbClr val="0070C0"/>
                </a:solidFill>
              </a:rPr>
              <a:t>- Differenser regleras per FÖRV, HUV, NMT</a:t>
            </a:r>
            <a:br>
              <a:rPr lang="sv-SE" b="0" dirty="0" smtClean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/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Deadline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/>
              <a:t>1</a:t>
            </a:r>
            <a:r>
              <a:rPr lang="sv-SE" dirty="0" smtClean="0"/>
              <a:t> december</a:t>
            </a:r>
            <a:br>
              <a:rPr lang="sv-SE" dirty="0" smtClean="0"/>
            </a:br>
            <a:r>
              <a:rPr lang="sv-SE" b="0" dirty="0" smtClean="0"/>
              <a:t>Beräkningsmodell </a:t>
            </a:r>
            <a:r>
              <a:rPr lang="sv-SE" b="0" dirty="0"/>
              <a:t>gås igenom </a:t>
            </a:r>
            <a:r>
              <a:rPr lang="sv-SE" b="0" dirty="0" smtClean="0"/>
              <a:t>av </a:t>
            </a:r>
            <a:r>
              <a:rPr lang="sv-SE" b="0" dirty="0" err="1" smtClean="0"/>
              <a:t>fak.ekonomer</a:t>
            </a:r>
            <a:r>
              <a:rPr lang="sv-SE" b="0" dirty="0" smtClean="0"/>
              <a:t> på innan deadline</a:t>
            </a:r>
            <a:r>
              <a:rPr lang="sv-SE" b="0" dirty="0" smtClean="0">
                <a:solidFill>
                  <a:srgbClr val="0070C0"/>
                </a:solidFill>
              </a:rPr>
              <a:t/>
            </a:r>
            <a:br>
              <a:rPr lang="sv-SE" b="0" dirty="0" smtClean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/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sz="1400" b="0" dirty="0" smtClean="0">
                <a:solidFill>
                  <a:srgbClr val="0070C0"/>
                </a:solidFill>
              </a:rPr>
              <a:t>Excelmall EKO/</a:t>
            </a:r>
            <a:r>
              <a:rPr lang="sv-SE" sz="1400" b="0" dirty="0" err="1" smtClean="0">
                <a:solidFill>
                  <a:srgbClr val="0070C0"/>
                </a:solidFill>
              </a:rPr>
              <a:t>eko_delat</a:t>
            </a:r>
            <a:r>
              <a:rPr lang="sv-SE" sz="1400" b="0" dirty="0" smtClean="0">
                <a:solidFill>
                  <a:srgbClr val="0070C0"/>
                </a:solidFill>
              </a:rPr>
              <a:t>/Rutiner och mallar/Budget och Prognos</a:t>
            </a:r>
            <a:endParaRPr lang="sv-SE" sz="1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03" y="1538912"/>
            <a:ext cx="7912894" cy="652145"/>
          </a:xfrm>
        </p:spPr>
        <p:txBody>
          <a:bodyPr/>
          <a:lstStyle/>
          <a:p>
            <a:r>
              <a:rPr lang="sv-SE" sz="3200" dirty="0" smtClean="0"/>
              <a:t>Fakulteter stödverksamhet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803" y="2020559"/>
            <a:ext cx="8767197" cy="4837441"/>
          </a:xfrm>
        </p:spPr>
        <p:txBody>
          <a:bodyPr/>
          <a:lstStyle/>
          <a:p>
            <a:pPr marL="0" indent="0">
              <a:buNone/>
            </a:pPr>
            <a:endParaRPr lang="sv-SE" dirty="0" smtClean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Fördelningstrigger 900/100/200 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    Inledningsvis 2020 </a:t>
            </a:r>
            <a:r>
              <a:rPr lang="sv-SE" dirty="0">
                <a:solidFill>
                  <a:srgbClr val="0070C0"/>
                </a:solidFill>
              </a:rPr>
              <a:t>års triggrar  = </a:t>
            </a:r>
            <a:r>
              <a:rPr lang="sv-SE" dirty="0" err="1">
                <a:solidFill>
                  <a:srgbClr val="0070C0"/>
                </a:solidFill>
              </a:rPr>
              <a:t>prel</a:t>
            </a:r>
            <a:r>
              <a:rPr lang="sv-SE" dirty="0">
                <a:solidFill>
                  <a:srgbClr val="0070C0"/>
                </a:solidFill>
              </a:rPr>
              <a:t> trigger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</a:t>
            </a:r>
            <a:r>
              <a:rPr lang="sv-SE" dirty="0" smtClean="0">
                <a:solidFill>
                  <a:srgbClr val="0070C0"/>
                </a:solidFill>
              </a:rPr>
              <a:t> Om nya </a:t>
            </a:r>
            <a:r>
              <a:rPr lang="sv-SE" dirty="0">
                <a:solidFill>
                  <a:srgbClr val="0070C0"/>
                </a:solidFill>
              </a:rPr>
              <a:t>aktiviteter </a:t>
            </a:r>
            <a:r>
              <a:rPr lang="sv-SE" dirty="0" smtClean="0">
                <a:solidFill>
                  <a:srgbClr val="0070C0"/>
                </a:solidFill>
              </a:rPr>
              <a:t>2021 </a:t>
            </a:r>
            <a:r>
              <a:rPr lang="sv-SE" dirty="0">
                <a:solidFill>
                  <a:srgbClr val="0070C0"/>
                </a:solidFill>
              </a:rPr>
              <a:t>så </a:t>
            </a:r>
            <a:r>
              <a:rPr lang="sv-SE" dirty="0" smtClean="0">
                <a:solidFill>
                  <a:srgbClr val="0070C0"/>
                </a:solidFill>
              </a:rPr>
              <a:t>uppdateras även </a:t>
            </a:r>
            <a:r>
              <a:rPr lang="sv-SE" dirty="0" err="1" smtClean="0">
                <a:solidFill>
                  <a:srgbClr val="0070C0"/>
                </a:solidFill>
              </a:rPr>
              <a:t>prel</a:t>
            </a:r>
            <a:r>
              <a:rPr lang="sv-SE" dirty="0" smtClean="0">
                <a:solidFill>
                  <a:srgbClr val="0070C0"/>
                </a:solidFill>
              </a:rPr>
              <a:t> trigger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 </a:t>
            </a:r>
            <a:r>
              <a:rPr lang="sv-SE" dirty="0">
                <a:solidFill>
                  <a:srgbClr val="0070C0"/>
                </a:solidFill>
              </a:rPr>
              <a:t>U</a:t>
            </a:r>
            <a:r>
              <a:rPr lang="sv-SE" dirty="0" smtClean="0">
                <a:solidFill>
                  <a:srgbClr val="0070C0"/>
                </a:solidFill>
              </a:rPr>
              <a:t>ppdateras </a:t>
            </a:r>
            <a:r>
              <a:rPr lang="sv-SE" dirty="0">
                <a:solidFill>
                  <a:srgbClr val="0070C0"/>
                </a:solidFill>
              </a:rPr>
              <a:t>i slutfas budget för </a:t>
            </a:r>
            <a:r>
              <a:rPr lang="sv-SE" dirty="0" smtClean="0">
                <a:solidFill>
                  <a:srgbClr val="0070C0"/>
                </a:solidFill>
              </a:rPr>
              <a:t>2021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8082" y="868799"/>
            <a:ext cx="8067877" cy="621971"/>
          </a:xfrm>
        </p:spPr>
        <p:txBody>
          <a:bodyPr/>
          <a:lstStyle/>
          <a:p>
            <a:r>
              <a:rPr lang="da-DK" dirty="0" smtClean="0"/>
              <a:t>Innehåll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8082" y="1490770"/>
            <a:ext cx="8673556" cy="5237834"/>
          </a:xfrm>
        </p:spPr>
        <p:txBody>
          <a:bodyPr/>
          <a:lstStyle/>
          <a:p>
            <a:r>
              <a:rPr lang="da-DK" sz="1700" b="1" dirty="0" smtClean="0">
                <a:solidFill>
                  <a:srgbClr val="0070C0"/>
                </a:solidFill>
              </a:rPr>
              <a:t>Mittuniversitetets Styrmodell</a:t>
            </a:r>
          </a:p>
          <a:p>
            <a:pPr marL="0" indent="0">
              <a:spcBef>
                <a:spcPts val="0"/>
              </a:spcBef>
              <a:buNone/>
            </a:pPr>
            <a:endParaRPr lang="da-DK" sz="17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da-DK" sz="1700" b="1" dirty="0" smtClean="0">
                <a:solidFill>
                  <a:srgbClr val="0070C0"/>
                </a:solidFill>
              </a:rPr>
              <a:t>Budget 2021: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	</a:t>
            </a:r>
            <a:r>
              <a:rPr lang="da-DK" sz="1700" dirty="0" smtClean="0">
                <a:solidFill>
                  <a:srgbClr val="0070C0"/>
                </a:solidFill>
              </a:rPr>
              <a:t>	Budgetunderlag, övergripande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 smtClean="0">
                <a:solidFill>
                  <a:srgbClr val="0070C0"/>
                </a:solidFill>
              </a:rPr>
              <a:t>		Generella budgetvärden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 smtClean="0">
                <a:solidFill>
                  <a:srgbClr val="0070C0"/>
                </a:solidFill>
              </a:rPr>
              <a:t>		Tidplan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 smtClean="0">
                <a:solidFill>
                  <a:srgbClr val="0070C0"/>
                </a:solidFill>
              </a:rPr>
              <a:t>		Nyheter </a:t>
            </a:r>
          </a:p>
          <a:p>
            <a:pPr marL="0" indent="0">
              <a:spcBef>
                <a:spcPts val="600"/>
              </a:spcBef>
              <a:buNone/>
            </a:pPr>
            <a:endParaRPr lang="da-DK" sz="17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da-DK" sz="1700" b="1" dirty="0" smtClean="0">
                <a:solidFill>
                  <a:srgbClr val="0070C0"/>
                </a:solidFill>
              </a:rPr>
              <a:t>Övriga budgetfrågor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b="1" dirty="0">
                <a:solidFill>
                  <a:srgbClr val="0070C0"/>
                </a:solidFill>
              </a:rPr>
              <a:t>	</a:t>
            </a:r>
            <a:r>
              <a:rPr lang="da-DK" sz="1700" b="1" dirty="0" smtClean="0">
                <a:solidFill>
                  <a:srgbClr val="0070C0"/>
                </a:solidFill>
              </a:rPr>
              <a:t>– avd ekonomer FÖRV samt Anna-Carin o Thomas diskutera gem fråga</a:t>
            </a:r>
          </a:p>
          <a:p>
            <a:pPr marL="0" indent="0">
              <a:spcBef>
                <a:spcPts val="600"/>
              </a:spcBef>
              <a:buNone/>
            </a:pPr>
            <a:endParaRPr lang="da-DK" sz="1700" b="1" dirty="0" smtClean="0">
              <a:solidFill>
                <a:srgbClr val="0070C0"/>
              </a:solidFill>
            </a:endParaRPr>
          </a:p>
          <a:p>
            <a:r>
              <a:rPr lang="da-DK" sz="1700" b="1" dirty="0">
                <a:solidFill>
                  <a:srgbClr val="0070C0"/>
                </a:solidFill>
              </a:rPr>
              <a:t>Avrapportering synpunkter budgetarbetet fg </a:t>
            </a:r>
            <a:r>
              <a:rPr lang="da-DK" sz="1700" b="1" dirty="0" smtClean="0">
                <a:solidFill>
                  <a:srgbClr val="0070C0"/>
                </a:solidFill>
              </a:rPr>
              <a:t>år</a:t>
            </a:r>
            <a:endParaRPr lang="da-DK" sz="1700" b="1" dirty="0" smtClean="0"/>
          </a:p>
          <a:p>
            <a:pPr marL="0" indent="0">
              <a:buNone/>
            </a:pPr>
            <a:r>
              <a:rPr lang="da-DK" sz="1700" b="1" dirty="0" smtClean="0"/>
              <a:t>Finns önskemål om enskild, mer detaljerad genomgång ex Hypergene?</a:t>
            </a:r>
            <a:endParaRPr lang="da-DK" sz="1700" dirty="0" smtClean="0"/>
          </a:p>
          <a:p>
            <a:pPr marL="0" indent="0">
              <a:buNone/>
            </a:pPr>
            <a:r>
              <a:rPr lang="da-DK" sz="1700" dirty="0"/>
              <a:t>		</a:t>
            </a:r>
            <a:endParaRPr lang="da-DK" sz="17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a-DK" sz="1700" dirty="0" smtClean="0"/>
              <a:t>		</a:t>
            </a:r>
            <a:endParaRPr lang="da-DK" sz="17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1700" b="1" dirty="0">
                <a:solidFill>
                  <a:srgbClr val="0070C0"/>
                </a:solidFill>
              </a:rPr>
              <a:t>	</a:t>
            </a:r>
            <a:r>
              <a:rPr lang="da-DK" sz="1700" b="1" dirty="0" smtClean="0">
                <a:solidFill>
                  <a:srgbClr val="0070C0"/>
                </a:solidFill>
              </a:rPr>
              <a:t>	</a:t>
            </a:r>
            <a:r>
              <a:rPr lang="da-DK" sz="1700" b="1" dirty="0"/>
              <a:t> </a:t>
            </a:r>
            <a:r>
              <a:rPr lang="da-DK" dirty="0" smtClean="0"/>
              <a:t>	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334" y="1044845"/>
            <a:ext cx="7912894" cy="652145"/>
          </a:xfrm>
        </p:spPr>
        <p:txBody>
          <a:bodyPr/>
          <a:lstStyle/>
          <a:p>
            <a:r>
              <a:rPr lang="sv-SE" sz="3200" dirty="0" smtClean="0"/>
              <a:t>Förvaltning stödverksamhet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6850" y="1696990"/>
            <a:ext cx="8897150" cy="3836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Fördelningstriggrar 810/100/200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dirty="0" smtClean="0">
                <a:solidFill>
                  <a:srgbClr val="0070C0"/>
                </a:solidFill>
              </a:rPr>
              <a:t>    Inledningsvis 2020 års triggrar  = </a:t>
            </a:r>
            <a:r>
              <a:rPr lang="sv-SE" dirty="0" err="1" smtClean="0">
                <a:solidFill>
                  <a:srgbClr val="0070C0"/>
                </a:solidFill>
              </a:rPr>
              <a:t>prel</a:t>
            </a:r>
            <a:r>
              <a:rPr lang="sv-SE" dirty="0" smtClean="0">
                <a:solidFill>
                  <a:srgbClr val="0070C0"/>
                </a:solidFill>
              </a:rPr>
              <a:t> trigger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Om nya aktiviteter 2021 så uppdateras </a:t>
            </a:r>
            <a:r>
              <a:rPr lang="sv-SE" dirty="0" err="1" smtClean="0">
                <a:solidFill>
                  <a:srgbClr val="0070C0"/>
                </a:solidFill>
              </a:rPr>
              <a:t>prel</a:t>
            </a:r>
            <a:r>
              <a:rPr lang="sv-SE" dirty="0" smtClean="0">
                <a:solidFill>
                  <a:srgbClr val="0070C0"/>
                </a:solidFill>
              </a:rPr>
              <a:t> triggrar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 </a:t>
            </a:r>
            <a:r>
              <a:rPr lang="sv-SE" dirty="0">
                <a:solidFill>
                  <a:srgbClr val="0070C0"/>
                </a:solidFill>
              </a:rPr>
              <a:t>U</a:t>
            </a:r>
            <a:r>
              <a:rPr lang="sv-SE" dirty="0" smtClean="0">
                <a:solidFill>
                  <a:srgbClr val="0070C0"/>
                </a:solidFill>
              </a:rPr>
              <a:t>ppdateras </a:t>
            </a:r>
            <a:r>
              <a:rPr lang="sv-SE" dirty="0">
                <a:solidFill>
                  <a:srgbClr val="0070C0"/>
                </a:solidFill>
              </a:rPr>
              <a:t>i slutfas budget för </a:t>
            </a:r>
            <a:r>
              <a:rPr lang="sv-SE" dirty="0" smtClean="0">
                <a:solidFill>
                  <a:srgbClr val="0070C0"/>
                </a:solidFill>
              </a:rPr>
              <a:t>2021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Personal som byter </a:t>
            </a:r>
            <a:r>
              <a:rPr lang="sv-SE" b="1" dirty="0" err="1" smtClean="0">
                <a:solidFill>
                  <a:srgbClr val="0070C0"/>
                </a:solidFill>
              </a:rPr>
              <a:t>org</a:t>
            </a:r>
            <a:r>
              <a:rPr lang="sv-SE" b="1" dirty="0" smtClean="0">
                <a:solidFill>
                  <a:srgbClr val="0070C0"/>
                </a:solidFill>
              </a:rPr>
              <a:t>/hemvist</a:t>
            </a:r>
            <a:endParaRPr lang="sv-SE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>
                <a:solidFill>
                  <a:srgbClr val="FF0000"/>
                </a:solidFill>
              </a:rPr>
              <a:t>    Utlån av personal till nya org.nr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>
                <a:solidFill>
                  <a:srgbClr val="FF0000"/>
                </a:solidFill>
              </a:rPr>
              <a:t> </a:t>
            </a:r>
            <a:endParaRPr lang="sv-SE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652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375" y="0"/>
            <a:ext cx="7912894" cy="652145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2694" y="1233579"/>
            <a:ext cx="7885534" cy="6267302"/>
          </a:xfrm>
        </p:spPr>
        <p:txBody>
          <a:bodyPr/>
          <a:lstStyle/>
          <a:p>
            <a:pPr marL="0" indent="0">
              <a:buNone/>
            </a:pPr>
            <a:r>
              <a:rPr lang="sv-SE" sz="2800" b="1" dirty="0" smtClean="0"/>
              <a:t>Kom ihåg avstämma:</a:t>
            </a:r>
          </a:p>
          <a:p>
            <a:pPr marL="0" indent="0">
              <a:buNone/>
            </a:pPr>
            <a:endParaRPr lang="sv-SE" sz="8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rgbClr val="0070C0"/>
                </a:solidFill>
              </a:rPr>
              <a:t>Och som </a:t>
            </a:r>
            <a:r>
              <a:rPr lang="sv-SE" sz="1800" dirty="0">
                <a:solidFill>
                  <a:srgbClr val="0070C0"/>
                </a:solidFill>
              </a:rPr>
              <a:t>vanligt </a:t>
            </a:r>
            <a:r>
              <a:rPr lang="sv-SE" sz="1800" dirty="0">
                <a:solidFill>
                  <a:srgbClr val="FF0000"/>
                </a:solidFill>
              </a:rPr>
              <a:t>rimlighetsbedömning</a:t>
            </a:r>
            <a:r>
              <a:rPr lang="sv-SE" sz="1800" dirty="0">
                <a:solidFill>
                  <a:srgbClr val="0070C0"/>
                </a:solidFill>
              </a:rPr>
              <a:t>/avstämning av indata </a:t>
            </a:r>
            <a:r>
              <a:rPr lang="sv-SE" sz="1800" dirty="0" smtClean="0">
                <a:solidFill>
                  <a:srgbClr val="0070C0"/>
                </a:solidFill>
              </a:rPr>
              <a:t>personal/personalkostnader och avskrivningar</a:t>
            </a: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>
                <a:solidFill>
                  <a:srgbClr val="0070C0"/>
                </a:solidFill>
              </a:rPr>
              <a:t>    </a:t>
            </a:r>
            <a:r>
              <a:rPr lang="sv-SE" sz="1800" dirty="0" smtClean="0">
                <a:solidFill>
                  <a:srgbClr val="0070C0"/>
                </a:solidFill>
              </a:rPr>
              <a:t>	</a:t>
            </a:r>
            <a:r>
              <a:rPr lang="sv-SE" sz="1100" dirty="0" smtClean="0">
                <a:solidFill>
                  <a:srgbClr val="0070C0"/>
                </a:solidFill>
              </a:rPr>
              <a:t>Kom </a:t>
            </a:r>
            <a:r>
              <a:rPr lang="sv-SE" sz="1100" dirty="0">
                <a:solidFill>
                  <a:srgbClr val="0070C0"/>
                </a:solidFill>
              </a:rPr>
              <a:t>ihåg att t ex doktorander m </a:t>
            </a:r>
            <a:r>
              <a:rPr lang="sv-SE" sz="1100" dirty="0" err="1">
                <a:solidFill>
                  <a:srgbClr val="0070C0"/>
                </a:solidFill>
              </a:rPr>
              <a:t>fl</a:t>
            </a:r>
            <a:r>
              <a:rPr lang="sv-SE" sz="1100" dirty="0">
                <a:solidFill>
                  <a:srgbClr val="0070C0"/>
                </a:solidFill>
              </a:rPr>
              <a:t> kanske inte har tjänst inlagd i Primula fr o m 1/1 så de </a:t>
            </a:r>
            <a:r>
              <a:rPr lang="sv-SE" sz="1100" dirty="0" smtClean="0">
                <a:solidFill>
                  <a:srgbClr val="0070C0"/>
                </a:solidFill>
              </a:rPr>
              <a:t>finns </a:t>
            </a:r>
            <a:r>
              <a:rPr lang="sv-SE" sz="1100" dirty="0">
                <a:solidFill>
                  <a:srgbClr val="0070C0"/>
                </a:solidFill>
              </a:rPr>
              <a:t>med om de </a:t>
            </a:r>
            <a:r>
              <a:rPr lang="sv-SE" sz="1100" dirty="0" smtClean="0">
                <a:solidFill>
                  <a:srgbClr val="0070C0"/>
                </a:solidFill>
              </a:rPr>
              <a:t>	ingår </a:t>
            </a:r>
            <a:r>
              <a:rPr lang="sv-SE" sz="1100" dirty="0">
                <a:solidFill>
                  <a:srgbClr val="0070C0"/>
                </a:solidFill>
              </a:rPr>
              <a:t>i </a:t>
            </a:r>
            <a:r>
              <a:rPr lang="sv-SE" sz="1100" dirty="0" smtClean="0">
                <a:solidFill>
                  <a:srgbClr val="0070C0"/>
                </a:solidFill>
              </a:rPr>
              <a:t>aug</a:t>
            </a:r>
            <a:r>
              <a:rPr lang="sv-SE" sz="1100" dirty="0">
                <a:solidFill>
                  <a:srgbClr val="0070C0"/>
                </a:solidFill>
              </a:rPr>
              <a:t>, </a:t>
            </a:r>
            <a:r>
              <a:rPr lang="sv-SE" sz="1100" dirty="0" smtClean="0">
                <a:solidFill>
                  <a:srgbClr val="0070C0"/>
                </a:solidFill>
              </a:rPr>
              <a:t> men </a:t>
            </a:r>
            <a:r>
              <a:rPr lang="sv-SE" sz="1100" dirty="0">
                <a:solidFill>
                  <a:srgbClr val="0070C0"/>
                </a:solidFill>
              </a:rPr>
              <a:t>ni måste lägga till omfattning </a:t>
            </a:r>
            <a:r>
              <a:rPr lang="sv-SE" sz="1100" dirty="0" err="1">
                <a:solidFill>
                  <a:srgbClr val="0070C0"/>
                </a:solidFill>
              </a:rPr>
              <a:t>etc</a:t>
            </a:r>
            <a:r>
              <a:rPr lang="sv-SE" sz="1100" dirty="0">
                <a:solidFill>
                  <a:srgbClr val="0070C0"/>
                </a:solidFill>
              </a:rPr>
              <a:t> om tjänst </a:t>
            </a:r>
            <a:r>
              <a:rPr lang="sv-SE" sz="1100" dirty="0" smtClean="0">
                <a:solidFill>
                  <a:srgbClr val="0070C0"/>
                </a:solidFill>
              </a:rPr>
              <a:t>2020</a:t>
            </a:r>
          </a:p>
          <a:p>
            <a:pPr marL="0" indent="0">
              <a:spcBef>
                <a:spcPts val="600"/>
              </a:spcBef>
              <a:buNone/>
            </a:pPr>
            <a:endParaRPr lang="sv-SE" sz="18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rgbClr val="0070C0"/>
                </a:solidFill>
              </a:rPr>
              <a:t>Att </a:t>
            </a:r>
            <a:r>
              <a:rPr lang="sv-SE" sz="1800" dirty="0" smtClean="0">
                <a:solidFill>
                  <a:srgbClr val="FF0000"/>
                </a:solidFill>
              </a:rPr>
              <a:t>all personal </a:t>
            </a:r>
            <a:r>
              <a:rPr lang="sv-SE" sz="1800" dirty="0" smtClean="0">
                <a:solidFill>
                  <a:srgbClr val="0070C0"/>
                </a:solidFill>
              </a:rPr>
              <a:t>per aug ingår per ny </a:t>
            </a:r>
            <a:r>
              <a:rPr lang="sv-SE" sz="1800" dirty="0" err="1" smtClean="0">
                <a:solidFill>
                  <a:srgbClr val="0070C0"/>
                </a:solidFill>
              </a:rPr>
              <a:t>avd</a:t>
            </a:r>
            <a:r>
              <a:rPr lang="sv-SE" sz="1800" dirty="0" smtClean="0">
                <a:solidFill>
                  <a:srgbClr val="0070C0"/>
                </a:solidFill>
              </a:rPr>
              <a:t> – </a:t>
            </a:r>
            <a:r>
              <a:rPr lang="sv-SE" sz="1800" dirty="0" smtClean="0"/>
              <a:t>annars nyanställd alt utlån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 </a:t>
            </a:r>
            <a:r>
              <a:rPr lang="sv-SE" sz="1800" dirty="0" smtClean="0"/>
              <a:t>  </a:t>
            </a:r>
            <a:r>
              <a:rPr lang="sv-SE" sz="1800" b="1" dirty="0" smtClean="0">
                <a:solidFill>
                  <a:srgbClr val="0070C0"/>
                </a:solidFill>
              </a:rPr>
              <a:t>samt kolla under kontrollfliken på personaluppgiften!</a:t>
            </a:r>
          </a:p>
          <a:p>
            <a:pPr marL="0" indent="0">
              <a:spcBef>
                <a:spcPts val="600"/>
              </a:spcBef>
              <a:buNone/>
            </a:pPr>
            <a:endParaRPr lang="sv-SE" sz="800" dirty="0" smtClean="0"/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rgbClr val="0070C0"/>
                </a:solidFill>
              </a:rPr>
              <a:t>Att </a:t>
            </a:r>
            <a:r>
              <a:rPr lang="sv-SE" sz="1800" dirty="0" smtClean="0">
                <a:solidFill>
                  <a:srgbClr val="FF0000"/>
                </a:solidFill>
              </a:rPr>
              <a:t>uppgifter</a:t>
            </a:r>
            <a:r>
              <a:rPr lang="sv-SE" sz="1800" dirty="0" smtClean="0">
                <a:solidFill>
                  <a:srgbClr val="0070C0"/>
                </a:solidFill>
              </a:rPr>
              <a:t> finns för samtliga avdelningen inkl. alla nya </a:t>
            </a:r>
            <a:r>
              <a:rPr lang="sv-SE" sz="1800" dirty="0" err="1" smtClean="0">
                <a:solidFill>
                  <a:srgbClr val="0070C0"/>
                </a:solidFill>
              </a:rPr>
              <a:t>org</a:t>
            </a:r>
            <a:r>
              <a:rPr lang="sv-SE" sz="1800" dirty="0" smtClean="0">
                <a:solidFill>
                  <a:srgbClr val="0070C0"/>
                </a:solidFill>
              </a:rPr>
              <a:t> enhet</a:t>
            </a:r>
          </a:p>
          <a:p>
            <a:pPr>
              <a:spcBef>
                <a:spcPts val="600"/>
              </a:spcBef>
            </a:pPr>
            <a:endParaRPr lang="sv-SE" sz="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rgbClr val="0070C0"/>
                </a:solidFill>
              </a:rPr>
              <a:t>Att inga uppgifter för </a:t>
            </a:r>
            <a:r>
              <a:rPr lang="sv-SE" sz="1800" dirty="0" smtClean="0">
                <a:solidFill>
                  <a:srgbClr val="FF0000"/>
                </a:solidFill>
              </a:rPr>
              <a:t>avslutade </a:t>
            </a:r>
            <a:r>
              <a:rPr lang="sv-SE" sz="1800" dirty="0" err="1" smtClean="0">
                <a:solidFill>
                  <a:srgbClr val="FF0000"/>
                </a:solidFill>
              </a:rPr>
              <a:t>org</a:t>
            </a:r>
            <a:endParaRPr lang="sv-SE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rgbClr val="0070C0"/>
                </a:solidFill>
              </a:rPr>
              <a:t>Att </a:t>
            </a:r>
            <a:r>
              <a:rPr lang="sv-SE" sz="1800" dirty="0" smtClean="0">
                <a:solidFill>
                  <a:srgbClr val="FF0000"/>
                </a:solidFill>
              </a:rPr>
              <a:t>chefer</a:t>
            </a:r>
            <a:r>
              <a:rPr lang="sv-SE" sz="1800" dirty="0" smtClean="0">
                <a:solidFill>
                  <a:srgbClr val="0070C0"/>
                </a:solidFill>
              </a:rPr>
              <a:t> har tillgång till sina </a:t>
            </a:r>
            <a:r>
              <a:rPr lang="sv-SE" sz="1800" dirty="0" err="1" smtClean="0">
                <a:solidFill>
                  <a:srgbClr val="0070C0"/>
                </a:solidFill>
              </a:rPr>
              <a:t>avd</a:t>
            </a:r>
            <a:r>
              <a:rPr lang="sv-SE" sz="1800" dirty="0" smtClean="0">
                <a:solidFill>
                  <a:srgbClr val="0070C0"/>
                </a:solidFill>
              </a:rPr>
              <a:t>/</a:t>
            </a:r>
            <a:r>
              <a:rPr lang="sv-SE" sz="1800" dirty="0" err="1" smtClean="0">
                <a:solidFill>
                  <a:srgbClr val="0070C0"/>
                </a:solidFill>
              </a:rPr>
              <a:t>inst</a:t>
            </a:r>
            <a:r>
              <a:rPr lang="sv-SE" sz="1800" dirty="0" smtClean="0">
                <a:solidFill>
                  <a:srgbClr val="0070C0"/>
                </a:solidFill>
              </a:rPr>
              <a:t> inkl. nya </a:t>
            </a:r>
            <a:r>
              <a:rPr lang="sv-SE" sz="1800" dirty="0" err="1" smtClean="0">
                <a:solidFill>
                  <a:srgbClr val="0070C0"/>
                </a:solidFill>
              </a:rPr>
              <a:t>avd</a:t>
            </a:r>
            <a:r>
              <a:rPr lang="sv-SE" sz="1800" dirty="0" smtClean="0">
                <a:solidFill>
                  <a:srgbClr val="0070C0"/>
                </a:solidFill>
              </a:rPr>
              <a:t>/</a:t>
            </a:r>
            <a:r>
              <a:rPr lang="sv-SE" sz="1800" dirty="0" err="1" smtClean="0">
                <a:solidFill>
                  <a:srgbClr val="0070C0"/>
                </a:solidFill>
              </a:rPr>
              <a:t>inst</a:t>
            </a:r>
            <a:endParaRPr lang="sv-SE" sz="16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285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42100" y="3021178"/>
            <a:ext cx="7829372" cy="138237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Budgeteringsmodell Hypergene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b="0" dirty="0" smtClean="0"/>
              <a:t>se bild 28-32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1372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0" y="91426"/>
            <a:ext cx="4288093" cy="3449996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217357" y="1816424"/>
            <a:ext cx="689547" cy="262328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32" y="3495782"/>
            <a:ext cx="4924269" cy="3140885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3402768" y="6408294"/>
            <a:ext cx="644577" cy="228373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92" y="0"/>
            <a:ext cx="2432255" cy="2771077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7725030" y="1062275"/>
            <a:ext cx="816964" cy="64652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01" y="322288"/>
            <a:ext cx="6783509" cy="5833933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5216577" y="2705725"/>
            <a:ext cx="1573968" cy="2915586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2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6686550" y="180975"/>
            <a:ext cx="1888859" cy="616925"/>
          </a:xfrm>
          <a:prstGeom prst="round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676568" y="720980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000" dirty="0" smtClean="0">
                <a:solidFill>
                  <a:prstClr val="white">
                    <a:lumMod val="65000"/>
                  </a:prstClr>
                </a:solidFill>
              </a:rPr>
              <a:t>Hypergene</a:t>
            </a:r>
            <a:endParaRPr lang="sv-SE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385922" y="962451"/>
            <a:ext cx="6939429" cy="5242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0" name="Flödesschema: Process 19"/>
          <p:cNvSpPr/>
          <p:nvPr/>
        </p:nvSpPr>
        <p:spPr>
          <a:xfrm>
            <a:off x="5464111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Central inmatning av förutsättningar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24" name="Flödesschema: Process 23"/>
          <p:cNvSpPr/>
          <p:nvPr/>
        </p:nvSpPr>
        <p:spPr>
          <a:xfrm>
            <a:off x="4891573" y="4457582"/>
            <a:ext cx="3477986" cy="1642772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/>
            </a:r>
            <a:br>
              <a:rPr lang="sv-SE" sz="1000" dirty="0" smtClean="0">
                <a:solidFill>
                  <a:prstClr val="white"/>
                </a:solidFill>
              </a:rPr>
            </a:br>
            <a:r>
              <a:rPr lang="sv-SE" sz="1400" b="1" dirty="0" smtClean="0">
                <a:solidFill>
                  <a:srgbClr val="44546A"/>
                </a:solidFill>
              </a:rPr>
              <a:t>BUDGET &amp; PROGNOS</a:t>
            </a:r>
            <a:endParaRPr lang="sv-SE" sz="1000" b="1" dirty="0" smtClean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30" name="Magnetskiva 29"/>
          <p:cNvSpPr/>
          <p:nvPr/>
        </p:nvSpPr>
        <p:spPr>
          <a:xfrm>
            <a:off x="316368" y="1269459"/>
            <a:ext cx="1095474" cy="69044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Ekonomisystem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(UBW)</a:t>
            </a:r>
          </a:p>
        </p:txBody>
      </p:sp>
      <p:sp>
        <p:nvSpPr>
          <p:cNvPr id="31" name="Magnetskiva 30"/>
          <p:cNvSpPr/>
          <p:nvPr/>
        </p:nvSpPr>
        <p:spPr>
          <a:xfrm>
            <a:off x="316368" y="2599142"/>
            <a:ext cx="1095474" cy="690441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Personalsystem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(Primula)</a:t>
            </a:r>
          </a:p>
        </p:txBody>
      </p:sp>
      <p:cxnSp>
        <p:nvCxnSpPr>
          <p:cNvPr id="10" name="Rak pil 9"/>
          <p:cNvCxnSpPr>
            <a:stCxn id="30" idx="4"/>
          </p:cNvCxnSpPr>
          <p:nvPr/>
        </p:nvCxnSpPr>
        <p:spPr>
          <a:xfrm flipV="1">
            <a:off x="1411842" y="1614679"/>
            <a:ext cx="401469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31" idx="4"/>
          </p:cNvCxnSpPr>
          <p:nvPr/>
        </p:nvCxnSpPr>
        <p:spPr>
          <a:xfrm>
            <a:off x="1411842" y="2944363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244"/>
          <p:cNvSpPr/>
          <p:nvPr/>
        </p:nvSpPr>
        <p:spPr bwMode="auto">
          <a:xfrm>
            <a:off x="5893292" y="1325997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85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4056" y="1615884"/>
            <a:ext cx="288524" cy="384699"/>
          </a:xfrm>
          <a:prstGeom prst="rect">
            <a:avLst/>
          </a:prstGeom>
          <a:noFill/>
        </p:spPr>
      </p:pic>
      <p:sp>
        <p:nvSpPr>
          <p:cNvPr id="86" name="textruta 85"/>
          <p:cNvSpPr txBox="1"/>
          <p:nvPr/>
        </p:nvSpPr>
        <p:spPr>
          <a:xfrm>
            <a:off x="4429787" y="4209805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 b="1" dirty="0" smtClean="0">
                <a:solidFill>
                  <a:prstClr val="black"/>
                </a:solidFill>
              </a:rPr>
              <a:t>Budgetansvarig</a:t>
            </a:r>
            <a:endParaRPr lang="sv-SE" sz="800" b="1" dirty="0">
              <a:solidFill>
                <a:prstClr val="black"/>
              </a:solidFill>
            </a:endParaRP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04" y="3787664"/>
            <a:ext cx="327750" cy="437000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4794069" y="1973582"/>
            <a:ext cx="97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 dirty="0" smtClean="0">
                <a:solidFill>
                  <a:prstClr val="black"/>
                </a:solidFill>
              </a:rPr>
              <a:t>Administratör</a:t>
            </a:r>
            <a:endParaRPr lang="sv-SE" sz="800" b="1" dirty="0">
              <a:solidFill>
                <a:prstClr val="black"/>
              </a:solidFill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234845" y="228601"/>
            <a:ext cx="672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2400" b="1" dirty="0" smtClean="0">
                <a:solidFill>
                  <a:srgbClr val="ED7D31"/>
                </a:solidFill>
              </a:rPr>
              <a:t>Budget och Prognos - Beroenden och flöden</a:t>
            </a:r>
            <a:endParaRPr lang="sv-SE" sz="2400" b="1" dirty="0">
              <a:solidFill>
                <a:srgbClr val="ED7D31"/>
              </a:solidFill>
            </a:endParaRPr>
          </a:p>
        </p:txBody>
      </p:sp>
      <p:sp>
        <p:nvSpPr>
          <p:cNvPr id="39" name="Oval 244"/>
          <p:cNvSpPr/>
          <p:nvPr/>
        </p:nvSpPr>
        <p:spPr bwMode="auto">
          <a:xfrm>
            <a:off x="6133156" y="6398338"/>
            <a:ext cx="149199" cy="185624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prstClr val="white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6236694" y="6352650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200" dirty="0" smtClean="0">
                <a:solidFill>
                  <a:prstClr val="black"/>
                </a:solidFill>
              </a:rPr>
              <a:t>= Informationsflöden</a:t>
            </a:r>
            <a:endParaRPr lang="sv-SE" sz="1200" dirty="0">
              <a:solidFill>
                <a:prstClr val="black"/>
              </a:solidFill>
            </a:endParaRPr>
          </a:p>
        </p:txBody>
      </p:sp>
      <p:cxnSp>
        <p:nvCxnSpPr>
          <p:cNvPr id="48" name="Rak pil 47"/>
          <p:cNvCxnSpPr>
            <a:endCxn id="77" idx="1"/>
          </p:cNvCxnSpPr>
          <p:nvPr/>
        </p:nvCxnSpPr>
        <p:spPr>
          <a:xfrm>
            <a:off x="1889890" y="5603727"/>
            <a:ext cx="3016930" cy="62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44"/>
          <p:cNvSpPr/>
          <p:nvPr/>
        </p:nvSpPr>
        <p:spPr bwMode="auto">
          <a:xfrm>
            <a:off x="3966071" y="5409160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187079" y="5279170"/>
            <a:ext cx="309710" cy="268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6" name="Flödesschema: Process 45"/>
          <p:cNvSpPr/>
          <p:nvPr/>
        </p:nvSpPr>
        <p:spPr>
          <a:xfrm>
            <a:off x="6676004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Uppsättning av processflödet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61" name="Flödesschema: Process 60"/>
          <p:cNvSpPr/>
          <p:nvPr/>
        </p:nvSpPr>
        <p:spPr>
          <a:xfrm>
            <a:off x="5821503" y="5201255"/>
            <a:ext cx="780297" cy="781534"/>
          </a:xfrm>
          <a:prstGeom prst="flowChartProcess">
            <a:avLst/>
          </a:prstGeom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budget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62" name="Flödesschema: Process 61"/>
          <p:cNvSpPr/>
          <p:nvPr/>
        </p:nvSpPr>
        <p:spPr>
          <a:xfrm>
            <a:off x="6674749" y="5191972"/>
            <a:ext cx="800912" cy="764692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err="1" smtClean="0">
                <a:solidFill>
                  <a:prstClr val="white"/>
                </a:solidFill>
              </a:rPr>
              <a:t>Avskrivn</a:t>
            </a:r>
            <a:r>
              <a:rPr lang="sv-SE" sz="1000" dirty="0" smtClean="0">
                <a:solidFill>
                  <a:prstClr val="white"/>
                </a:solidFill>
              </a:rPr>
              <a:t>.</a:t>
            </a:r>
            <a:r>
              <a:rPr lang="sv-SE" sz="1000" dirty="0">
                <a:solidFill>
                  <a:prstClr val="white"/>
                </a:solidFill>
              </a:rPr>
              <a:t/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 smtClean="0">
                <a:solidFill>
                  <a:prstClr val="white"/>
                </a:solidFill>
              </a:rPr>
              <a:t>budget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63" name="Flödesschema: Process 62"/>
          <p:cNvSpPr/>
          <p:nvPr/>
        </p:nvSpPr>
        <p:spPr>
          <a:xfrm>
            <a:off x="7527995" y="5186600"/>
            <a:ext cx="780297" cy="77006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Konto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Inmatning</a:t>
            </a:r>
          </a:p>
          <a:p>
            <a:pPr algn="ctr" defTabSz="914400"/>
            <a:r>
              <a:rPr lang="sv-SE" sz="1000" dirty="0" err="1" smtClean="0">
                <a:solidFill>
                  <a:prstClr val="white"/>
                </a:solidFill>
              </a:rPr>
              <a:t>Övr</a:t>
            </a:r>
            <a:r>
              <a:rPr lang="sv-SE" sz="1000" dirty="0" smtClean="0">
                <a:solidFill>
                  <a:prstClr val="white"/>
                </a:solidFill>
              </a:rPr>
              <a:t> I/K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41" name="Oval 244"/>
          <p:cNvSpPr/>
          <p:nvPr/>
        </p:nvSpPr>
        <p:spPr bwMode="auto">
          <a:xfrm>
            <a:off x="6072741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2" name="Oval 244"/>
          <p:cNvSpPr/>
          <p:nvPr/>
        </p:nvSpPr>
        <p:spPr bwMode="auto">
          <a:xfrm>
            <a:off x="6940617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3" name="Oval 244"/>
          <p:cNvSpPr/>
          <p:nvPr/>
        </p:nvSpPr>
        <p:spPr bwMode="auto">
          <a:xfrm>
            <a:off x="7765491" y="4960202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60" name="Rak pil 59"/>
          <p:cNvCxnSpPr>
            <a:stCxn id="20" idx="2"/>
          </p:cNvCxnSpPr>
          <p:nvPr/>
        </p:nvCxnSpPr>
        <p:spPr>
          <a:xfrm flipH="1">
            <a:off x="6025421" y="2176199"/>
            <a:ext cx="18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244"/>
          <p:cNvSpPr/>
          <p:nvPr/>
        </p:nvSpPr>
        <p:spPr bwMode="auto">
          <a:xfrm>
            <a:off x="5879295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</a:t>
            </a:r>
          </a:p>
        </p:txBody>
      </p:sp>
      <p:cxnSp>
        <p:nvCxnSpPr>
          <p:cNvPr id="65" name="Rak pil 64"/>
          <p:cNvCxnSpPr>
            <a:stCxn id="46" idx="2"/>
          </p:cNvCxnSpPr>
          <p:nvPr/>
        </p:nvCxnSpPr>
        <p:spPr>
          <a:xfrm flipH="1">
            <a:off x="7237332" y="2176199"/>
            <a:ext cx="1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44"/>
          <p:cNvSpPr/>
          <p:nvPr/>
        </p:nvSpPr>
        <p:spPr bwMode="auto">
          <a:xfrm>
            <a:off x="7093224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1" name="Oval 244"/>
          <p:cNvSpPr/>
          <p:nvPr/>
        </p:nvSpPr>
        <p:spPr bwMode="auto">
          <a:xfrm>
            <a:off x="7107221" y="1344659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876558" y="4775988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4906820" y="5450674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84" name="Bildobjekt 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24" y="3797080"/>
            <a:ext cx="303242" cy="404996"/>
          </a:xfrm>
          <a:prstGeom prst="rect">
            <a:avLst/>
          </a:prstGeom>
        </p:spPr>
      </p:pic>
      <p:sp>
        <p:nvSpPr>
          <p:cNvPr id="87" name="textruta 86"/>
          <p:cNvSpPr txBox="1"/>
          <p:nvPr/>
        </p:nvSpPr>
        <p:spPr>
          <a:xfrm>
            <a:off x="5381897" y="4232366"/>
            <a:ext cx="854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 dirty="0" smtClean="0">
                <a:solidFill>
                  <a:prstClr val="black"/>
                </a:solidFill>
              </a:rPr>
              <a:t>Godkännare</a:t>
            </a:r>
            <a:endParaRPr lang="sv-SE" sz="800" b="1" dirty="0">
              <a:solidFill>
                <a:prstClr val="black"/>
              </a:solidFill>
            </a:endParaRPr>
          </a:p>
        </p:txBody>
      </p:sp>
      <p:sp>
        <p:nvSpPr>
          <p:cNvPr id="44" name="Flödesschema: Process 43"/>
          <p:cNvSpPr/>
          <p:nvPr/>
        </p:nvSpPr>
        <p:spPr>
          <a:xfrm>
            <a:off x="3510958" y="1109302"/>
            <a:ext cx="1374551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sv-SE" sz="600" dirty="0" smtClean="0">
                <a:solidFill>
                  <a:prstClr val="white"/>
                </a:solidFill>
              </a:rPr>
              <a:t/>
            </a:r>
            <a:br>
              <a:rPr lang="sv-SE" sz="600" dirty="0" smtClean="0">
                <a:solidFill>
                  <a:prstClr val="white"/>
                </a:solidFill>
              </a:rPr>
            </a:br>
            <a:r>
              <a:rPr lang="sv-SE" sz="1400" b="1" dirty="0" smtClean="0">
                <a:solidFill>
                  <a:srgbClr val="44546A"/>
                </a:solidFill>
              </a:rPr>
              <a:t>Ekonomi</a:t>
            </a:r>
            <a:endParaRPr lang="sv-SE" sz="1000" b="1" dirty="0" smtClean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45" name="Flödesschema: Process 44"/>
          <p:cNvSpPr/>
          <p:nvPr/>
        </p:nvSpPr>
        <p:spPr>
          <a:xfrm>
            <a:off x="3623465" y="1556012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Ekonomirapport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47" name="Flödesschema: Process 46"/>
          <p:cNvSpPr/>
          <p:nvPr/>
        </p:nvSpPr>
        <p:spPr>
          <a:xfrm>
            <a:off x="3723768" y="161847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Ekonomirapport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50" name="Flödesschema: Process 49"/>
          <p:cNvSpPr/>
          <p:nvPr/>
        </p:nvSpPr>
        <p:spPr>
          <a:xfrm>
            <a:off x="3824072" y="166823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Ekonomi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rapport</a:t>
            </a:r>
            <a:endParaRPr lang="sv-SE" sz="1000" dirty="0">
              <a:solidFill>
                <a:prstClr val="white"/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>
            <a:off x="1861897" y="1614679"/>
            <a:ext cx="1623087" cy="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ödesschema: Process 50"/>
          <p:cNvSpPr/>
          <p:nvPr/>
        </p:nvSpPr>
        <p:spPr>
          <a:xfrm>
            <a:off x="3513291" y="2679963"/>
            <a:ext cx="1197964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r>
              <a:rPr lang="sv-SE" sz="600" dirty="0" smtClean="0">
                <a:solidFill>
                  <a:prstClr val="white"/>
                </a:solidFill>
              </a:rPr>
              <a:t/>
            </a:r>
            <a:br>
              <a:rPr lang="sv-SE" sz="600" dirty="0" smtClean="0">
                <a:solidFill>
                  <a:prstClr val="white"/>
                </a:solidFill>
              </a:rPr>
            </a:br>
            <a:r>
              <a:rPr lang="sv-SE" sz="1400" b="1" dirty="0" smtClean="0">
                <a:solidFill>
                  <a:srgbClr val="44546A"/>
                </a:solidFill>
              </a:rPr>
              <a:t>Personal</a:t>
            </a:r>
            <a:endParaRPr lang="sv-SE" sz="1000" b="1" dirty="0" smtClean="0">
              <a:solidFill>
                <a:srgbClr val="44546A"/>
              </a:solidFill>
            </a:endParaRPr>
          </a:p>
          <a:p>
            <a:pPr algn="ctr" defTabSz="914400"/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53" name="Flödesschema: Process 52"/>
          <p:cNvSpPr/>
          <p:nvPr/>
        </p:nvSpPr>
        <p:spPr>
          <a:xfrm>
            <a:off x="3566160" y="3163995"/>
            <a:ext cx="1045029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rapport</a:t>
            </a:r>
            <a:br>
              <a:rPr lang="sv-SE" sz="1000" dirty="0" smtClean="0">
                <a:solidFill>
                  <a:prstClr val="white"/>
                </a:solidFill>
              </a:rPr>
            </a:br>
            <a:r>
              <a:rPr lang="sv-SE" sz="1000" dirty="0" smtClean="0">
                <a:solidFill>
                  <a:prstClr val="white"/>
                </a:solidFill>
              </a:rPr>
              <a:t>(avstämning)</a:t>
            </a:r>
            <a:endParaRPr lang="sv-SE" sz="1000" dirty="0">
              <a:solidFill>
                <a:prstClr val="white"/>
              </a:solidFill>
            </a:endParaRPr>
          </a:p>
        </p:txBody>
      </p:sp>
      <p:cxnSp>
        <p:nvCxnSpPr>
          <p:cNvPr id="55" name="Rak pil 54"/>
          <p:cNvCxnSpPr/>
          <p:nvPr/>
        </p:nvCxnSpPr>
        <p:spPr>
          <a:xfrm>
            <a:off x="1872207" y="2944363"/>
            <a:ext cx="1680890" cy="20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813311" y="1116679"/>
            <a:ext cx="1469132" cy="493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dirty="0" smtClean="0">
                <a:solidFill>
                  <a:prstClr val="white"/>
                </a:solidFill>
              </a:rPr>
              <a:t>Fakta och</a:t>
            </a:r>
          </a:p>
          <a:p>
            <a:pPr algn="ctr" defTabSz="914400"/>
            <a:r>
              <a:rPr lang="sv-SE" dirty="0" smtClean="0">
                <a:solidFill>
                  <a:prstClr val="white"/>
                </a:solidFill>
              </a:rPr>
              <a:t>dimensioner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62789" y="195819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Huvudboksposter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Anläggningsregister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Registerdata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kodplan</a:t>
            </a:r>
            <a:endParaRPr lang="sv-SE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4" name="textruta 53"/>
          <p:cNvSpPr txBox="1"/>
          <p:nvPr/>
        </p:nvSpPr>
        <p:spPr>
          <a:xfrm>
            <a:off x="436228" y="3289583"/>
            <a:ext cx="1028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Personalregister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Anställningar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Ersättningar</a:t>
            </a:r>
          </a:p>
          <a:p>
            <a:pPr defTabSz="914400"/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Konteringar</a:t>
            </a:r>
          </a:p>
          <a:p>
            <a:endParaRPr lang="sv-SE" sz="800" dirty="0" smtClean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sv-SE" sz="800" dirty="0" smtClean="0">
                <a:solidFill>
                  <a:prstClr val="white">
                    <a:lumMod val="75000"/>
                  </a:prstClr>
                </a:solidFill>
              </a:rPr>
              <a:t>Konteringar personal</a:t>
            </a:r>
            <a:endParaRPr lang="sv-SE" sz="800" dirty="0">
              <a:solidFill>
                <a:prstClr val="white">
                  <a:lumMod val="75000"/>
                </a:prstClr>
              </a:solidFill>
            </a:endParaRPr>
          </a:p>
          <a:p>
            <a:pPr defTabSz="914400"/>
            <a:endParaRPr lang="sv-SE" sz="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2" name="Rektangulär 51"/>
          <p:cNvSpPr/>
          <p:nvPr/>
        </p:nvSpPr>
        <p:spPr>
          <a:xfrm>
            <a:off x="7507485" y="2342414"/>
            <a:ext cx="1537035" cy="663268"/>
          </a:xfrm>
          <a:prstGeom prst="wedgeRectCallout">
            <a:avLst>
              <a:gd name="adj1" fmla="val -42813"/>
              <a:gd name="adj2" fmla="val -848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black"/>
                </a:solidFill>
              </a:rPr>
              <a:t>Vad, när, av vem och vem ska godkänna</a:t>
            </a:r>
            <a:endParaRPr lang="sv-SE" sz="1000" dirty="0">
              <a:solidFill>
                <a:prstClr val="black"/>
              </a:solidFill>
            </a:endParaRPr>
          </a:p>
        </p:txBody>
      </p:sp>
      <p:sp>
        <p:nvSpPr>
          <p:cNvPr id="58" name="Flödesschema: Process 57"/>
          <p:cNvSpPr/>
          <p:nvPr/>
        </p:nvSpPr>
        <p:spPr>
          <a:xfrm>
            <a:off x="4885509" y="5200223"/>
            <a:ext cx="901337" cy="76950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sz="500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Fördelningar (tak och ramar)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59" name="Oval 244"/>
          <p:cNvSpPr/>
          <p:nvPr/>
        </p:nvSpPr>
        <p:spPr bwMode="auto">
          <a:xfrm>
            <a:off x="5223391" y="4976754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4" name="Magnetskiva 30"/>
          <p:cNvSpPr/>
          <p:nvPr/>
        </p:nvSpPr>
        <p:spPr>
          <a:xfrm>
            <a:off x="185051" y="4457582"/>
            <a:ext cx="1226792" cy="821588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Tjänsteplanerings-system</a:t>
            </a:r>
          </a:p>
          <a:p>
            <a:pPr algn="ctr" defTabSz="914400"/>
            <a:r>
              <a:rPr lang="sv-SE" sz="1000" dirty="0" smtClean="0">
                <a:solidFill>
                  <a:prstClr val="white"/>
                </a:solidFill>
              </a:rPr>
              <a:t>(</a:t>
            </a:r>
            <a:r>
              <a:rPr lang="sv-SE" sz="1000" dirty="0" err="1" smtClean="0">
                <a:solidFill>
                  <a:prstClr val="white"/>
                </a:solidFill>
              </a:rPr>
              <a:t>Retendo</a:t>
            </a:r>
            <a:r>
              <a:rPr lang="sv-SE" sz="1000" dirty="0" smtClean="0">
                <a:solidFill>
                  <a:prstClr val="white"/>
                </a:solidFill>
              </a:rPr>
              <a:t>)</a:t>
            </a:r>
          </a:p>
        </p:txBody>
      </p:sp>
      <p:cxnSp>
        <p:nvCxnSpPr>
          <p:cNvPr id="66" name="Rak pil 11"/>
          <p:cNvCxnSpPr/>
          <p:nvPr/>
        </p:nvCxnSpPr>
        <p:spPr>
          <a:xfrm>
            <a:off x="1377224" y="4425249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49" y="4176347"/>
            <a:ext cx="523875" cy="54292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5879295" y="4775988"/>
            <a:ext cx="2567662" cy="1576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4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Automatisk omstart Hypergene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Kl</a:t>
            </a:r>
            <a:r>
              <a:rPr lang="sv-SE" dirty="0" smtClean="0"/>
              <a:t> 04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12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18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Tar bara </a:t>
            </a:r>
            <a:r>
              <a:rPr lang="sv-SE" smtClean="0"/>
              <a:t>några minuter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5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582"/>
            <a:ext cx="9154019" cy="403524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543802" y="1479830"/>
            <a:ext cx="505690" cy="15240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115947" y="4980708"/>
            <a:ext cx="609600" cy="21474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548745" y="4980707"/>
            <a:ext cx="942109" cy="214746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8452800" y="1317600"/>
            <a:ext cx="396000" cy="43920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8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6673" y="497394"/>
            <a:ext cx="7912894" cy="652145"/>
          </a:xfrm>
        </p:spPr>
        <p:txBody>
          <a:bodyPr/>
          <a:lstStyle/>
          <a:p>
            <a:r>
              <a:rPr lang="sv-SE" dirty="0" smtClean="0"/>
              <a:t>Investeringsuppgift (avskrivningar)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6673" y="1149539"/>
            <a:ext cx="8514900" cy="4951457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Avskrivningar </a:t>
            </a:r>
            <a:r>
              <a:rPr lang="sv-SE" b="1" dirty="0" smtClean="0">
                <a:solidFill>
                  <a:srgbClr val="0070C0"/>
                </a:solidFill>
              </a:rPr>
              <a:t>maskinellt inlästa </a:t>
            </a:r>
            <a:r>
              <a:rPr lang="sv-SE" b="1" dirty="0">
                <a:solidFill>
                  <a:srgbClr val="0070C0"/>
                </a:solidFill>
              </a:rPr>
              <a:t>för budgetåret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 smtClean="0">
                <a:solidFill>
                  <a:srgbClr val="0070C0"/>
                </a:solidFill>
              </a:rPr>
              <a:t>   </a:t>
            </a:r>
            <a:r>
              <a:rPr lang="sv-SE" dirty="0" smtClean="0">
                <a:solidFill>
                  <a:srgbClr val="0070C0"/>
                </a:solidFill>
              </a:rPr>
              <a:t>Befintliga </a:t>
            </a:r>
            <a:r>
              <a:rPr lang="sv-SE" dirty="0">
                <a:solidFill>
                  <a:srgbClr val="0070C0"/>
                </a:solidFill>
              </a:rPr>
              <a:t>investeringar </a:t>
            </a:r>
            <a:r>
              <a:rPr lang="sv-SE" dirty="0"/>
              <a:t>i anläggningsregistret </a:t>
            </a:r>
            <a:r>
              <a:rPr lang="sv-SE" dirty="0" smtClean="0"/>
              <a:t>t </a:t>
            </a:r>
            <a:r>
              <a:rPr lang="sv-SE" dirty="0"/>
              <a:t>o m </a:t>
            </a:r>
            <a:r>
              <a:rPr lang="sv-SE" dirty="0" smtClean="0"/>
              <a:t>25 aug.</a:t>
            </a:r>
            <a:endParaRPr lang="sv-SE" dirty="0"/>
          </a:p>
          <a:p>
            <a:pPr>
              <a:spcBef>
                <a:spcPts val="240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Nyinvesteringar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registreras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smtClean="0"/>
              <a:t> - </a:t>
            </a:r>
            <a:r>
              <a:rPr lang="sv-SE" dirty="0" smtClean="0"/>
              <a:t>ej </a:t>
            </a:r>
            <a:r>
              <a:rPr lang="sv-SE" dirty="0"/>
              <a:t>genomförda innevarande år </a:t>
            </a:r>
            <a:r>
              <a:rPr lang="sv-SE" dirty="0" smtClean="0"/>
              <a:t>(</a:t>
            </a:r>
            <a:r>
              <a:rPr lang="sv-SE" dirty="0"/>
              <a:t>höst) enligt </a:t>
            </a:r>
            <a:r>
              <a:rPr lang="sv-SE" dirty="0" smtClean="0"/>
              <a:t>godkänd </a:t>
            </a:r>
            <a:r>
              <a:rPr lang="sv-SE" dirty="0"/>
              <a:t>investeringsbudget </a:t>
            </a:r>
            <a:r>
              <a:rPr lang="sv-SE" dirty="0" smtClean="0"/>
              <a:t> </a:t>
            </a:r>
            <a:r>
              <a:rPr lang="sv-SE" dirty="0"/>
              <a:t> </a:t>
            </a:r>
            <a:r>
              <a:rPr lang="sv-SE" dirty="0" smtClean="0"/>
              <a:t>  	innevarande år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</a:t>
            </a:r>
            <a:r>
              <a:rPr lang="sv-SE" dirty="0" smtClean="0"/>
              <a:t>  - nya investeringar för budgetåret (äskande)</a:t>
            </a:r>
            <a:endParaRPr lang="sv-SE" dirty="0"/>
          </a:p>
          <a:p>
            <a:pPr marL="0" lv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Datum </a:t>
            </a:r>
            <a:r>
              <a:rPr lang="sv-SE" dirty="0">
                <a:solidFill>
                  <a:srgbClr val="0070C0"/>
                </a:solidFill>
              </a:rPr>
              <a:t>och år styr tillhörighet per år</a:t>
            </a:r>
            <a:r>
              <a:rPr lang="sv-SE" dirty="0" smtClean="0">
                <a:solidFill>
                  <a:srgbClr val="0070C0"/>
                </a:solidFill>
              </a:rPr>
              <a:t>!</a:t>
            </a:r>
            <a:endParaRPr lang="sv-SE" b="1" dirty="0" smtClean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Slutavskrivningar</a:t>
            </a:r>
            <a:r>
              <a:rPr lang="sv-SE" dirty="0" smtClean="0"/>
              <a:t> görs på </a:t>
            </a:r>
            <a:r>
              <a:rPr lang="sv-SE" dirty="0"/>
              <a:t>avslutade projekt under </a:t>
            </a:r>
            <a:r>
              <a:rPr lang="sv-SE" dirty="0" smtClean="0"/>
              <a:t>budgetåret </a:t>
            </a:r>
            <a:r>
              <a:rPr lang="sv-SE" dirty="0"/>
              <a:t>med </a:t>
            </a:r>
            <a:r>
              <a:rPr lang="sv-SE" dirty="0" smtClean="0"/>
              <a:t>restvärde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>
                <a:solidFill>
                  <a:srgbClr val="0070C0"/>
                </a:solidFill>
              </a:rPr>
              <a:t>Vid full finansiering bokas lika mycket intäkter som avskrivningar inom aktuell verksamhet</a:t>
            </a:r>
            <a:r>
              <a:rPr lang="sv-SE" dirty="0" smtClean="0"/>
              <a:t>. Gäller även vid slutavskrivningar.</a:t>
            </a:r>
          </a:p>
          <a:p>
            <a:pPr marL="0" indent="0">
              <a:buNone/>
            </a:pPr>
            <a:r>
              <a:rPr lang="sv-SE" sz="900" dirty="0" smtClean="0"/>
              <a:t>Avskrivningar för investeringar t o m 2012 för verks 110,211,111,810 läggs endast in med totala avskrivningsbelopp centralt för UTB o FO</a:t>
            </a:r>
          </a:p>
          <a:p>
            <a:pPr>
              <a:spcBef>
                <a:spcPts val="240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Justering </a:t>
            </a:r>
            <a:r>
              <a:rPr lang="sv-SE" b="1" dirty="0">
                <a:solidFill>
                  <a:srgbClr val="0070C0"/>
                </a:solidFill>
              </a:rPr>
              <a:t>av inläst alt registrerad investering </a:t>
            </a:r>
            <a:r>
              <a:rPr lang="sv-SE" dirty="0"/>
              <a:t>– se handledning</a:t>
            </a:r>
          </a:p>
          <a:p>
            <a:pPr marL="0" indent="0">
              <a:buNone/>
            </a:pP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0497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Budget investeringar, fortsättning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160" y="2192946"/>
            <a:ext cx="8574373" cy="3881147"/>
          </a:xfrm>
        </p:spPr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  <a:ea typeface="+mj-ea"/>
                <a:cs typeface="+mj-cs"/>
              </a:rPr>
              <a:t>Sidoordnad </a:t>
            </a:r>
            <a:r>
              <a:rPr lang="sv-SE" b="1" dirty="0">
                <a:solidFill>
                  <a:srgbClr val="0070C0"/>
                </a:solidFill>
                <a:ea typeface="+mj-ea"/>
                <a:cs typeface="+mj-cs"/>
              </a:rPr>
              <a:t>redovisning </a:t>
            </a:r>
            <a:r>
              <a:rPr lang="sv-SE" b="1" dirty="0" smtClean="0">
                <a:solidFill>
                  <a:srgbClr val="0070C0"/>
                </a:solidFill>
                <a:ea typeface="+mj-ea"/>
                <a:cs typeface="+mj-cs"/>
              </a:rPr>
              <a:t>investeringsäskande för ytterligare 4 år utöver budgetåret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sv-SE" b="1" dirty="0" smtClean="0">
                <a:solidFill>
                  <a:srgbClr val="0070C0"/>
                </a:solidFill>
                <a:ea typeface="+mj-ea"/>
                <a:cs typeface="+mj-cs"/>
              </a:rPr>
              <a:t>  </a:t>
            </a:r>
            <a:r>
              <a:rPr lang="sv-SE" b="1" dirty="0">
                <a:solidFill>
                  <a:srgbClr val="0070C0"/>
                </a:solidFill>
                <a:ea typeface="+mj-ea"/>
                <a:cs typeface="+mj-cs"/>
              </a:rPr>
              <a:t>	</a:t>
            </a:r>
            <a:r>
              <a:rPr lang="sv-SE" dirty="0" smtClean="0">
                <a:solidFill>
                  <a:srgbClr val="0070C0"/>
                </a:solidFill>
                <a:ea typeface="+mj-ea"/>
                <a:cs typeface="+mj-cs"/>
              </a:rPr>
              <a:t>Se anvisningar avsnitt 1.1.7 samt avsnitt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</a:t>
            </a:r>
            <a:r>
              <a:rPr lang="sv-SE" sz="1400" dirty="0" smtClean="0"/>
              <a:t>    	Utgör underlag </a:t>
            </a:r>
            <a:r>
              <a:rPr lang="sv-SE" sz="1400" dirty="0"/>
              <a:t>för universitets flerårsbudget. </a:t>
            </a:r>
            <a:endParaRPr lang="sv-SE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</a:t>
            </a:r>
            <a:r>
              <a:rPr lang="sv-SE" sz="1400" dirty="0" smtClean="0"/>
              <a:t>    	Prognos </a:t>
            </a:r>
            <a:r>
              <a:rPr lang="sv-SE" sz="1400" dirty="0"/>
              <a:t>för investeringsbehov fyra år efter budgetåret lämnas i separat Excelfil till </a:t>
            </a:r>
            <a:r>
              <a:rPr lang="sv-SE" sz="1400" dirty="0" smtClean="0"/>
              <a:t>	fakultetsekonomer som </a:t>
            </a:r>
            <a:r>
              <a:rPr lang="sv-SE" sz="1400" dirty="0"/>
              <a:t>sammanställer per </a:t>
            </a:r>
            <a:r>
              <a:rPr lang="sv-SE" sz="1400" dirty="0" smtClean="0"/>
              <a:t>fakultet.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	</a:t>
            </a:r>
            <a:r>
              <a:rPr lang="sv-SE" sz="1400" dirty="0" smtClean="0"/>
              <a:t>För </a:t>
            </a:r>
            <a:r>
              <a:rPr lang="sv-SE" sz="1400" dirty="0"/>
              <a:t>förvaltning </a:t>
            </a:r>
            <a:r>
              <a:rPr lang="sv-SE" sz="1400" dirty="0" smtClean="0"/>
              <a:t>lämnas </a:t>
            </a:r>
            <a:r>
              <a:rPr lang="sv-SE" sz="1400" dirty="0"/>
              <a:t>och sammanställs detta av </a:t>
            </a:r>
            <a:r>
              <a:rPr lang="sv-SE" sz="1400" dirty="0" smtClean="0"/>
              <a:t>Eva </a:t>
            </a: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	</a:t>
            </a:r>
            <a:r>
              <a:rPr lang="sv-SE" sz="1400" dirty="0" smtClean="0"/>
              <a:t>Anna-Karin sammanställer Mittuniversitet totalt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>
                <a:solidFill>
                  <a:srgbClr val="0070C0"/>
                </a:solidFill>
              </a:rPr>
              <a:t>Excelfil under: </a:t>
            </a: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 i="1" dirty="0" smtClean="0">
                <a:solidFill>
                  <a:srgbClr val="0070C0"/>
                </a:solidFill>
              </a:rPr>
              <a:t>EKO</a:t>
            </a:r>
            <a:r>
              <a:rPr lang="sv-SE" sz="1400" i="1" dirty="0">
                <a:solidFill>
                  <a:srgbClr val="0070C0"/>
                </a:solidFill>
              </a:rPr>
              <a:t>/ </a:t>
            </a:r>
            <a:r>
              <a:rPr lang="sv-SE" sz="1400" i="1" dirty="0" err="1">
                <a:solidFill>
                  <a:srgbClr val="0070C0"/>
                </a:solidFill>
              </a:rPr>
              <a:t>eko_delat</a:t>
            </a:r>
            <a:r>
              <a:rPr lang="sv-SE" sz="1400" i="1" dirty="0">
                <a:solidFill>
                  <a:srgbClr val="0070C0"/>
                </a:solidFill>
              </a:rPr>
              <a:t>/ 1 Planerings- och uppföljningsprocessen/ 1.2 Stöd- och kärnverksamheten/ Budget </a:t>
            </a:r>
            <a:r>
              <a:rPr lang="sv-SE" sz="1400" i="1" dirty="0" smtClean="0">
                <a:solidFill>
                  <a:srgbClr val="0070C0"/>
                </a:solidFill>
              </a:rPr>
              <a:t>2021/Investeringsprognos flera år</a:t>
            </a:r>
            <a:endParaRPr lang="sv-SE" sz="1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400" i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b="1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21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051" y="777601"/>
            <a:ext cx="7912894" cy="652145"/>
          </a:xfrm>
        </p:spPr>
        <p:txBody>
          <a:bodyPr/>
          <a:lstStyle/>
          <a:p>
            <a:r>
              <a:rPr lang="sv-SE" dirty="0" smtClean="0"/>
              <a:t>Planering och uppföljning</a:t>
            </a:r>
            <a:br>
              <a:rPr lang="sv-SE" dirty="0" smtClean="0"/>
            </a:br>
            <a:r>
              <a:rPr lang="sv-SE" sz="1200" b="0" dirty="0"/>
              <a:t>Planera och genomföra insatser/aktiviteter mot satta mål och </a:t>
            </a:r>
            <a:r>
              <a:rPr lang="sv-SE" sz="1200" b="0" dirty="0" smtClean="0"/>
              <a:t>krav, regelverk  </a:t>
            </a:r>
            <a:r>
              <a:rPr lang="sv-SE" sz="1200" b="0" dirty="0"/>
              <a:t>– </a:t>
            </a:r>
            <a:r>
              <a:rPr lang="sv-SE" sz="1200" b="0" dirty="0" smtClean="0"/>
              <a:t/>
            </a:r>
            <a:br>
              <a:rPr lang="sv-SE" sz="1200" b="0" dirty="0" smtClean="0"/>
            </a:br>
            <a:r>
              <a:rPr lang="sv-SE" sz="1200" b="0" dirty="0" smtClean="0"/>
              <a:t>- VP, budget</a:t>
            </a:r>
            <a:r>
              <a:rPr lang="sv-SE" sz="1200" b="0" dirty="0"/>
              <a:t>, aktivitetsplan, uppföljning, dialoger, </a:t>
            </a:r>
            <a:r>
              <a:rPr lang="sv-SE" sz="1200" b="0" dirty="0" smtClean="0"/>
              <a:t>avrapportering………</a:t>
            </a:r>
            <a:r>
              <a:rPr lang="sv-SE" sz="1200" dirty="0" smtClean="0"/>
              <a:t/>
            </a:r>
            <a:br>
              <a:rPr lang="sv-SE" sz="1200" dirty="0" smtClean="0"/>
            </a:br>
            <a:endParaRPr lang="sv-SE" sz="1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51" y="1987199"/>
            <a:ext cx="7247238" cy="41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099" y="1428658"/>
            <a:ext cx="7912894" cy="652145"/>
          </a:xfrm>
        </p:spPr>
        <p:txBody>
          <a:bodyPr/>
          <a:lstStyle/>
          <a:p>
            <a:r>
              <a:rPr lang="sv-SE" dirty="0" smtClean="0"/>
              <a:t>Kontouppgift- övriga intäkter och 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2004217"/>
            <a:ext cx="8454939" cy="3836963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B</a:t>
            </a:r>
            <a:r>
              <a:rPr lang="sv-SE" dirty="0" smtClean="0">
                <a:solidFill>
                  <a:srgbClr val="0070C0"/>
                </a:solidFill>
              </a:rPr>
              <a:t>udgetkonton för vissa intäkter och kostnader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Personal och avskrivningar ej </a:t>
            </a:r>
            <a:r>
              <a:rPr lang="sv-SE" dirty="0" err="1" smtClean="0">
                <a:solidFill>
                  <a:srgbClr val="0070C0"/>
                </a:solidFill>
              </a:rPr>
              <a:t>inmatningsbara</a:t>
            </a:r>
            <a:r>
              <a:rPr lang="sv-SE" dirty="0" smtClean="0">
                <a:solidFill>
                  <a:srgbClr val="0070C0"/>
                </a:solidFill>
              </a:rPr>
              <a:t> här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Kom ihåg - </a:t>
            </a:r>
            <a:r>
              <a:rPr lang="sv-SE" dirty="0">
                <a:solidFill>
                  <a:srgbClr val="FF0000"/>
                </a:solidFill>
              </a:rPr>
              <a:t>flik för registrering av I o K per </a:t>
            </a:r>
            <a:r>
              <a:rPr lang="sv-SE" dirty="0" smtClean="0">
                <a:solidFill>
                  <a:srgbClr val="FF0000"/>
                </a:solidFill>
              </a:rPr>
              <a:t>aktivitet</a:t>
            </a:r>
            <a:endParaRPr lang="sv-SE" dirty="0"/>
          </a:p>
          <a:p>
            <a:r>
              <a:rPr lang="sv-SE" b="1" dirty="0" smtClean="0">
                <a:solidFill>
                  <a:srgbClr val="0070C0"/>
                </a:solidFill>
              </a:rPr>
              <a:t>Sidoordnad sammanställning av nya bidrag och samfinansiering inom kommunavtal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 </a:t>
            </a:r>
            <a:r>
              <a:rPr lang="sv-SE" sz="1400" dirty="0" smtClean="0">
                <a:solidFill>
                  <a:srgbClr val="0070C0"/>
                </a:solidFill>
              </a:rPr>
              <a:t>- Se anvisningar kap  1.1.6 samt 4.1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dirty="0" smtClean="0">
                <a:solidFill>
                  <a:srgbClr val="0070C0"/>
                </a:solidFill>
              </a:rPr>
              <a:t>    - Excelfil under ”EKO/</a:t>
            </a:r>
            <a:r>
              <a:rPr lang="sv-SE" sz="1400" dirty="0" err="1" smtClean="0">
                <a:solidFill>
                  <a:srgbClr val="0070C0"/>
                </a:solidFill>
              </a:rPr>
              <a:t>eko_delat</a:t>
            </a:r>
            <a:r>
              <a:rPr lang="sv-SE" sz="1400" dirty="0" smtClean="0">
                <a:solidFill>
                  <a:srgbClr val="0070C0"/>
                </a:solidFill>
              </a:rPr>
              <a:t>/Rutiner och mallar/Budget och Prognosunderlag/</a:t>
            </a:r>
            <a:r>
              <a:rPr lang="sv-SE" sz="1400" dirty="0" err="1" smtClean="0">
                <a:solidFill>
                  <a:srgbClr val="0070C0"/>
                </a:solidFill>
              </a:rPr>
              <a:t>Spec</a:t>
            </a:r>
            <a:r>
              <a:rPr lang="sv-SE" sz="1400" dirty="0" smtClean="0">
                <a:solidFill>
                  <a:srgbClr val="0070C0"/>
                </a:solidFill>
              </a:rPr>
              <a:t> kommunavtal”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sv-SE" b="1" dirty="0">
                <a:solidFill>
                  <a:srgbClr val="0070C0"/>
                </a:solidFill>
              </a:rPr>
              <a:t>Sidoordnad sammanställning av </a:t>
            </a:r>
            <a:r>
              <a:rPr lang="sv-SE" b="1" dirty="0" smtClean="0">
                <a:solidFill>
                  <a:srgbClr val="0070C0"/>
                </a:solidFill>
              </a:rPr>
              <a:t>avgifter och bidrag,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  ytterligare 3 år efter budgetåret</a:t>
            </a:r>
            <a:endParaRPr lang="sv-SE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 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105" y="320042"/>
            <a:ext cx="7912894" cy="652145"/>
          </a:xfrm>
        </p:spPr>
        <p:txBody>
          <a:bodyPr/>
          <a:lstStyle/>
          <a:p>
            <a:r>
              <a:rPr lang="sv-SE" dirty="0" smtClean="0"/>
              <a:t>NY flik kontoinmatning per aktivitet fr o m 2019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9757" y="1201089"/>
            <a:ext cx="9243718" cy="3836963"/>
          </a:xfrm>
        </p:spPr>
        <p:txBody>
          <a:bodyPr/>
          <a:lstStyle/>
          <a:p>
            <a:r>
              <a:rPr lang="sv-SE" sz="1250" dirty="0" smtClean="0">
                <a:solidFill>
                  <a:srgbClr val="0070C0"/>
                </a:solidFill>
              </a:rPr>
              <a:t>Visar </a:t>
            </a:r>
            <a:r>
              <a:rPr lang="sv-SE" sz="1250" b="1" dirty="0" smtClean="0">
                <a:solidFill>
                  <a:srgbClr val="0070C0"/>
                </a:solidFill>
              </a:rPr>
              <a:t>samtliga,</a:t>
            </a:r>
            <a:r>
              <a:rPr lang="sv-SE" sz="1250" dirty="0" smtClean="0">
                <a:solidFill>
                  <a:srgbClr val="0070C0"/>
                </a:solidFill>
              </a:rPr>
              <a:t> budgeterade intäkter och kostnader även ej </a:t>
            </a:r>
            <a:r>
              <a:rPr lang="sv-SE" sz="1250" dirty="0" err="1" smtClean="0">
                <a:solidFill>
                  <a:srgbClr val="0070C0"/>
                </a:solidFill>
              </a:rPr>
              <a:t>inmatningsbara</a:t>
            </a:r>
            <a:r>
              <a:rPr lang="sv-SE" sz="1250" dirty="0" smtClean="0">
                <a:solidFill>
                  <a:srgbClr val="0070C0"/>
                </a:solidFill>
              </a:rPr>
              <a:t> i kontuppgift (lön, avskrivningar, OH, kontor </a:t>
            </a:r>
            <a:r>
              <a:rPr lang="sv-SE" sz="1250" dirty="0" err="1" smtClean="0">
                <a:solidFill>
                  <a:srgbClr val="0070C0"/>
                </a:solidFill>
              </a:rPr>
              <a:t>etc</a:t>
            </a:r>
            <a:r>
              <a:rPr lang="sv-SE" sz="1250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sv-SE" sz="1250" dirty="0" smtClean="0">
                <a:solidFill>
                  <a:srgbClr val="0070C0"/>
                </a:solidFill>
              </a:rPr>
              <a:t>Förenklar justering totalsumma/resultat per aktivitet</a:t>
            </a:r>
          </a:p>
          <a:p>
            <a:pPr>
              <a:spcBef>
                <a:spcPts val="0"/>
              </a:spcBef>
            </a:pPr>
            <a:r>
              <a:rPr lang="sv-SE" sz="1250" dirty="0" smtClean="0">
                <a:solidFill>
                  <a:srgbClr val="0070C0"/>
                </a:solidFill>
              </a:rPr>
              <a:t>Urvalet att ”tratta ner” via </a:t>
            </a:r>
            <a:r>
              <a:rPr lang="sv-SE" sz="1250" dirty="0" err="1" smtClean="0">
                <a:solidFill>
                  <a:srgbClr val="0070C0"/>
                </a:solidFill>
              </a:rPr>
              <a:t>org</a:t>
            </a:r>
            <a:r>
              <a:rPr lang="sv-SE" sz="1250" dirty="0" smtClean="0">
                <a:solidFill>
                  <a:srgbClr val="0070C0"/>
                </a:solidFill>
              </a:rPr>
              <a:t>, verksamhet och en aktivitet påverkar inte prestandan som tidigare modell när unika aktiviteter per org. minskar urvalet att välja aktivitet</a:t>
            </a:r>
          </a:p>
          <a:p>
            <a:pPr>
              <a:spcBef>
                <a:spcPts val="0"/>
              </a:spcBef>
            </a:pPr>
            <a:r>
              <a:rPr lang="sv-SE" sz="1250" dirty="0" smtClean="0">
                <a:solidFill>
                  <a:srgbClr val="0070C0"/>
                </a:solidFill>
              </a:rPr>
              <a:t>I prognos motsvarande flik, men med inmatning per period (som vanligt)</a:t>
            </a:r>
            <a:endParaRPr lang="sv-SE" sz="1250" dirty="0">
              <a:solidFill>
                <a:srgbClr val="0070C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" y="2446215"/>
            <a:ext cx="9116229" cy="366980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883138" y="3407508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119571"/>
            <a:ext cx="1172680" cy="409075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5185507" y="5873747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0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21208"/>
            <a:ext cx="7912894" cy="652145"/>
          </a:xfrm>
        </p:spPr>
        <p:txBody>
          <a:bodyPr/>
          <a:lstStyle/>
          <a:p>
            <a:r>
              <a:rPr lang="sv-SE" dirty="0" smtClean="0"/>
              <a:t>Personaluppgift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1475917"/>
            <a:ext cx="8409969" cy="3836963"/>
          </a:xfrm>
        </p:spPr>
        <p:txBody>
          <a:bodyPr/>
          <a:lstStyle/>
          <a:p>
            <a:pPr lvl="0"/>
            <a:r>
              <a:rPr lang="sv-SE" b="1" dirty="0">
                <a:solidFill>
                  <a:srgbClr val="0070C0"/>
                </a:solidFill>
              </a:rPr>
              <a:t>Personal </a:t>
            </a:r>
            <a:r>
              <a:rPr lang="sv-SE" b="1" dirty="0" smtClean="0">
                <a:solidFill>
                  <a:srgbClr val="0070C0"/>
                </a:solidFill>
              </a:rPr>
              <a:t>Primula </a:t>
            </a:r>
            <a:r>
              <a:rPr lang="sv-SE" b="1" dirty="0">
                <a:solidFill>
                  <a:srgbClr val="0070C0"/>
                </a:solidFill>
              </a:rPr>
              <a:t>per aug </a:t>
            </a:r>
            <a:r>
              <a:rPr lang="sv-SE" b="1" dirty="0" smtClean="0">
                <a:solidFill>
                  <a:srgbClr val="0070C0"/>
                </a:solidFill>
              </a:rPr>
              <a:t>2020 </a:t>
            </a:r>
            <a:r>
              <a:rPr lang="sv-SE" b="1" dirty="0">
                <a:solidFill>
                  <a:srgbClr val="0070C0"/>
                </a:solidFill>
              </a:rPr>
              <a:t>med tjänster fr o m jan </a:t>
            </a:r>
            <a:r>
              <a:rPr lang="sv-SE" b="1" dirty="0" smtClean="0">
                <a:solidFill>
                  <a:srgbClr val="0070C0"/>
                </a:solidFill>
              </a:rPr>
              <a:t>2021: </a:t>
            </a:r>
            <a:endParaRPr lang="sv-SE" b="1" dirty="0">
              <a:solidFill>
                <a:srgbClr val="0070C0"/>
              </a:solidFill>
            </a:endParaRP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namn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>
                <a:solidFill>
                  <a:srgbClr val="0070C0"/>
                </a:solidFill>
              </a:rPr>
              <a:t>p</a:t>
            </a:r>
            <a:r>
              <a:rPr lang="sv-SE" dirty="0" smtClean="0">
                <a:solidFill>
                  <a:srgbClr val="0070C0"/>
                </a:solidFill>
              </a:rPr>
              <a:t>ersonnummer </a:t>
            </a:r>
            <a:endParaRPr lang="sv-SE" dirty="0">
              <a:solidFill>
                <a:srgbClr val="0070C0"/>
              </a:solidFill>
            </a:endParaRP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månadslön </a:t>
            </a:r>
            <a:r>
              <a:rPr lang="sv-SE" dirty="0">
                <a:solidFill>
                  <a:srgbClr val="0070C0"/>
                </a:solidFill>
              </a:rPr>
              <a:t>per augusti </a:t>
            </a:r>
            <a:r>
              <a:rPr lang="sv-SE" dirty="0" smtClean="0">
                <a:solidFill>
                  <a:srgbClr val="0070C0"/>
                </a:solidFill>
              </a:rPr>
              <a:t>2020</a:t>
            </a:r>
            <a:endParaRPr lang="sv-SE" dirty="0">
              <a:solidFill>
                <a:srgbClr val="0070C0"/>
              </a:solidFill>
            </a:endParaRP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hemvist</a:t>
            </a:r>
            <a:r>
              <a:rPr lang="sv-SE" dirty="0">
                <a:solidFill>
                  <a:srgbClr val="0070C0"/>
                </a:solidFill>
              </a:rPr>
              <a:t>, </a:t>
            </a:r>
            <a:endParaRPr lang="sv-SE" dirty="0" smtClean="0">
              <a:solidFill>
                <a:srgbClr val="0070C0"/>
              </a:solidFill>
            </a:endParaRP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lönetillägg </a:t>
            </a:r>
            <a:r>
              <a:rPr lang="sv-SE" dirty="0">
                <a:solidFill>
                  <a:srgbClr val="0070C0"/>
                </a:solidFill>
              </a:rPr>
              <a:t>	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 dirty="0" smtClean="0">
                <a:solidFill>
                  <a:srgbClr val="0070C0"/>
                </a:solidFill>
              </a:rPr>
              <a:t>Kontering</a:t>
            </a:r>
          </a:p>
          <a:p>
            <a:pPr lv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</a:pPr>
            <a:r>
              <a:rPr lang="sv-SE" b="1" dirty="0">
                <a:solidFill>
                  <a:srgbClr val="0070C0"/>
                </a:solidFill>
              </a:rPr>
              <a:t>Personal i </a:t>
            </a:r>
            <a:r>
              <a:rPr lang="sv-SE" b="1" dirty="0" smtClean="0">
                <a:solidFill>
                  <a:srgbClr val="0070C0"/>
                </a:solidFill>
              </a:rPr>
              <a:t>Primula </a:t>
            </a:r>
            <a:r>
              <a:rPr lang="sv-SE" b="1" dirty="0">
                <a:solidFill>
                  <a:srgbClr val="0070C0"/>
                </a:solidFill>
              </a:rPr>
              <a:t>per aug </a:t>
            </a:r>
            <a:r>
              <a:rPr lang="sv-SE" b="1" dirty="0" smtClean="0">
                <a:solidFill>
                  <a:srgbClr val="0070C0"/>
                </a:solidFill>
              </a:rPr>
              <a:t>2020, men </a:t>
            </a:r>
            <a:r>
              <a:rPr lang="sv-SE" b="1" dirty="0">
                <a:solidFill>
                  <a:srgbClr val="0070C0"/>
                </a:solidFill>
              </a:rPr>
              <a:t>ej </a:t>
            </a:r>
            <a:r>
              <a:rPr lang="sv-SE" b="1" dirty="0" smtClean="0">
                <a:solidFill>
                  <a:srgbClr val="0070C0"/>
                </a:solidFill>
              </a:rPr>
              <a:t>tjänst </a:t>
            </a:r>
            <a:r>
              <a:rPr lang="sv-SE" b="1" dirty="0">
                <a:solidFill>
                  <a:srgbClr val="0070C0"/>
                </a:solidFill>
              </a:rPr>
              <a:t>fr o m jan </a:t>
            </a:r>
            <a:r>
              <a:rPr lang="sv-SE" b="1" dirty="0" smtClean="0">
                <a:solidFill>
                  <a:srgbClr val="0070C0"/>
                </a:solidFill>
              </a:rPr>
              <a:t>2021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b="1" dirty="0" smtClean="0">
                <a:solidFill>
                  <a:srgbClr val="0070C0"/>
                </a:solidFill>
              </a:rPr>
              <a:t>   </a:t>
            </a:r>
            <a:r>
              <a:rPr lang="sv-SE" dirty="0" smtClean="0">
                <a:solidFill>
                  <a:srgbClr val="0070C0"/>
                </a:solidFill>
              </a:rPr>
              <a:t>- hemvist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  - månadslön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8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sv-SE" sz="1400" dirty="0" smtClean="0"/>
              <a:t>Manuellt tillägg av kontering</a:t>
            </a:r>
            <a:r>
              <a:rPr lang="sv-SE" sz="1400" dirty="0"/>
              <a:t>, tjänstgöringsgrad, tillägg  </a:t>
            </a:r>
            <a:r>
              <a:rPr lang="sv-SE" sz="1400" dirty="0" err="1" smtClean="0"/>
              <a:t>etc</a:t>
            </a:r>
            <a:r>
              <a:rPr lang="sv-SE" sz="1400" dirty="0" smtClean="0"/>
              <a:t> om anställd 2021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400" dirty="0"/>
          </a:p>
          <a:p>
            <a:pPr marL="0" lvl="0" indent="0">
              <a:spcBef>
                <a:spcPts val="0"/>
              </a:spcBef>
              <a:buNone/>
            </a:pPr>
            <a:r>
              <a:rPr lang="sv-SE" sz="1400" dirty="0" smtClean="0"/>
              <a:t>Alt. </a:t>
            </a:r>
            <a:r>
              <a:rPr lang="sv-SE" sz="1400" dirty="0"/>
              <a:t>ingen kontering eller nollad </a:t>
            </a:r>
            <a:r>
              <a:rPr lang="sv-SE" sz="1400" dirty="0" smtClean="0"/>
              <a:t>lön om inte anställd 2021</a:t>
            </a:r>
            <a:endParaRPr lang="sv-SE" sz="1400" dirty="0"/>
          </a:p>
          <a:p>
            <a:r>
              <a:rPr lang="sv-SE" dirty="0" smtClean="0">
                <a:solidFill>
                  <a:srgbClr val="0070C0"/>
                </a:solidFill>
              </a:rPr>
              <a:t>Excelimport av kontering från </a:t>
            </a:r>
            <a:r>
              <a:rPr lang="sv-SE" dirty="0" err="1" smtClean="0">
                <a:solidFill>
                  <a:srgbClr val="0070C0"/>
                </a:solidFill>
              </a:rPr>
              <a:t>Retendo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9198" y="855738"/>
            <a:ext cx="7960263" cy="1048013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/>
              <a:t>Excelimport från </a:t>
            </a:r>
            <a:r>
              <a:rPr lang="sv-SE" dirty="0" err="1" smtClean="0"/>
              <a:t>Retendo</a:t>
            </a:r>
            <a:r>
              <a:rPr lang="sv-SE" dirty="0" smtClean="0"/>
              <a:t> för kontering personal med </a:t>
            </a:r>
            <a:r>
              <a:rPr lang="sv-SE" dirty="0" smtClean="0">
                <a:solidFill>
                  <a:srgbClr val="0070C0"/>
                </a:solidFill>
              </a:rPr>
              <a:t>hemvist </a:t>
            </a:r>
            <a:r>
              <a:rPr lang="sv-SE" dirty="0" smtClean="0"/>
              <a:t>på avdelningen </a:t>
            </a:r>
            <a:r>
              <a:rPr lang="sv-SE" b="0" dirty="0" smtClean="0"/>
              <a:t>(Ex. bild </a:t>
            </a:r>
            <a:r>
              <a:rPr lang="sv-SE" b="0" dirty="0" smtClean="0">
                <a:solidFill>
                  <a:srgbClr val="FF0000"/>
                </a:solidFill>
              </a:rPr>
              <a:t>33-37</a:t>
            </a:r>
            <a:r>
              <a:rPr lang="sv-SE" b="0" dirty="0" smtClean="0"/>
              <a:t>)</a:t>
            </a:r>
            <a:br>
              <a:rPr lang="sv-SE" b="0" dirty="0" smtClean="0"/>
            </a:br>
            <a:endParaRPr lang="sv-SE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411777"/>
            <a:ext cx="8061607" cy="4309454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Deadline </a:t>
            </a:r>
            <a:r>
              <a:rPr lang="sv-SE" dirty="0" err="1" smtClean="0">
                <a:solidFill>
                  <a:srgbClr val="0070C0"/>
                </a:solidFill>
              </a:rPr>
              <a:t>Retendo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b="1" dirty="0">
                <a:solidFill>
                  <a:srgbClr val="0070C0"/>
                </a:solidFill>
              </a:rPr>
              <a:t>2</a:t>
            </a:r>
            <a:r>
              <a:rPr lang="sv-SE" b="1" dirty="0" smtClean="0">
                <a:solidFill>
                  <a:srgbClr val="0070C0"/>
                </a:solidFill>
              </a:rPr>
              <a:t>/10 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Excelfil tillgänglig fr o m </a:t>
            </a:r>
            <a:r>
              <a:rPr lang="sv-SE" b="1" dirty="0">
                <a:solidFill>
                  <a:srgbClr val="0070C0"/>
                </a:solidFill>
              </a:rPr>
              <a:t>5</a:t>
            </a:r>
            <a:r>
              <a:rPr lang="sv-SE" b="1" dirty="0" smtClean="0">
                <a:solidFill>
                  <a:srgbClr val="0070C0"/>
                </a:solidFill>
              </a:rPr>
              <a:t>/10 </a:t>
            </a:r>
            <a:r>
              <a:rPr lang="sv-SE" dirty="0" smtClean="0">
                <a:solidFill>
                  <a:srgbClr val="0070C0"/>
                </a:solidFill>
              </a:rPr>
              <a:t>(valfritt om man vill läsa in)</a:t>
            </a:r>
          </a:p>
          <a:p>
            <a:r>
              <a:rPr lang="sv-SE" dirty="0" err="1" smtClean="0">
                <a:solidFill>
                  <a:srgbClr val="0070C0"/>
                </a:solidFill>
              </a:rPr>
              <a:t>Ev</a:t>
            </a:r>
            <a:r>
              <a:rPr lang="sv-SE" dirty="0" smtClean="0">
                <a:solidFill>
                  <a:srgbClr val="0070C0"/>
                </a:solidFill>
              </a:rPr>
              <a:t> justeringar i Excelfil görs manuellt innan inläsning till Hypergene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Deadline Ut- och inlån </a:t>
            </a:r>
            <a:r>
              <a:rPr lang="sv-SE" b="1" dirty="0">
                <a:solidFill>
                  <a:srgbClr val="0070C0"/>
                </a:solidFill>
              </a:rPr>
              <a:t>7</a:t>
            </a:r>
            <a:r>
              <a:rPr lang="sv-SE" b="1" dirty="0" smtClean="0">
                <a:solidFill>
                  <a:srgbClr val="0070C0"/>
                </a:solidFill>
              </a:rPr>
              <a:t>/10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Fungerar ej i </a:t>
            </a:r>
            <a:r>
              <a:rPr lang="sv-SE" dirty="0" err="1" smtClean="0">
                <a:solidFill>
                  <a:srgbClr val="FF0000"/>
                </a:solidFill>
              </a:rPr>
              <a:t>Firefox</a:t>
            </a:r>
            <a:r>
              <a:rPr lang="sv-SE" dirty="0" smtClean="0">
                <a:solidFill>
                  <a:srgbClr val="FF0000"/>
                </a:solidFill>
              </a:rPr>
              <a:t> och </a:t>
            </a:r>
            <a:r>
              <a:rPr lang="sv-SE" dirty="0" err="1" smtClean="0">
                <a:solidFill>
                  <a:srgbClr val="FF0000"/>
                </a:solidFill>
              </a:rPr>
              <a:t>Chrome</a:t>
            </a:r>
            <a:r>
              <a:rPr lang="sv-SE" dirty="0" smtClean="0">
                <a:solidFill>
                  <a:srgbClr val="FF0000"/>
                </a:solidFill>
              </a:rPr>
              <a:t>  - </a:t>
            </a:r>
            <a:r>
              <a:rPr lang="sv-SE" dirty="0" err="1" smtClean="0">
                <a:solidFill>
                  <a:srgbClr val="FF0000"/>
                </a:solidFill>
              </a:rPr>
              <a:t>ev</a:t>
            </a:r>
            <a:r>
              <a:rPr lang="sv-SE" dirty="0" smtClean="0">
                <a:solidFill>
                  <a:srgbClr val="FF0000"/>
                </a:solidFill>
              </a:rPr>
              <a:t> fungerar det </a:t>
            </a:r>
            <a:r>
              <a:rPr lang="sv-SE" dirty="0" err="1" smtClean="0">
                <a:solidFill>
                  <a:srgbClr val="FF0000"/>
                </a:solidFill>
              </a:rPr>
              <a:t>ef</a:t>
            </a:r>
            <a:r>
              <a:rPr lang="sv-SE" dirty="0" smtClean="0">
                <a:solidFill>
                  <a:srgbClr val="FF0000"/>
                </a:solidFill>
              </a:rPr>
              <a:t> ny version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Handledning för personalkostnader på </a:t>
            </a:r>
            <a:r>
              <a:rPr lang="sv-SE" dirty="0" err="1" smtClean="0">
                <a:solidFill>
                  <a:srgbClr val="0070C0"/>
                </a:solidFill>
              </a:rPr>
              <a:t>weben</a:t>
            </a:r>
            <a:endParaRPr lang="sv-S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Kom ihåg att kolla i kontrollfliken om fel i indata från Primula!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033846" y="3001108"/>
            <a:ext cx="1187939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509846" y="3001108"/>
            <a:ext cx="422031" cy="203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77" y="3204308"/>
            <a:ext cx="642624" cy="122092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200" y="1100096"/>
            <a:ext cx="8627095" cy="51968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25600" y="3398400"/>
            <a:ext cx="626400" cy="7488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/>
          <p:cNvCxnSpPr/>
          <p:nvPr/>
        </p:nvCxnSpPr>
        <p:spPr>
          <a:xfrm>
            <a:off x="914400" y="4199688"/>
            <a:ext cx="0" cy="389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ktangel med rundade hörn 11"/>
          <p:cNvSpPr/>
          <p:nvPr/>
        </p:nvSpPr>
        <p:spPr>
          <a:xfrm>
            <a:off x="525600" y="4589424"/>
            <a:ext cx="1022400" cy="13649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800" b="1" dirty="0" smtClean="0">
                <a:solidFill>
                  <a:schemeClr val="bg1">
                    <a:lumMod val="65000"/>
                  </a:schemeClr>
                </a:solidFill>
              </a:rPr>
              <a:t>NYHET </a:t>
            </a: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sv-SE" sz="800" b="1" dirty="0" smtClean="0">
                <a:solidFill>
                  <a:schemeClr val="bg1">
                    <a:lumMod val="65000"/>
                  </a:schemeClr>
                </a:solidFill>
              </a:rPr>
              <a:t>amn framgår efter personnr här och i Excelexport.</a:t>
            </a:r>
          </a:p>
          <a:p>
            <a:pPr algn="ctr"/>
            <a:r>
              <a:rPr lang="sv-SE" sz="800" b="1" dirty="0" smtClean="0">
                <a:solidFill>
                  <a:schemeClr val="bg1">
                    <a:lumMod val="65000"/>
                  </a:schemeClr>
                </a:solidFill>
              </a:rPr>
              <a:t>Indata från </a:t>
            </a:r>
            <a:r>
              <a:rPr lang="sv-SE" sz="800" b="1" dirty="0" err="1" smtClean="0">
                <a:solidFill>
                  <a:schemeClr val="bg1">
                    <a:lumMod val="65000"/>
                  </a:schemeClr>
                </a:solidFill>
              </a:rPr>
              <a:t>Retendo</a:t>
            </a:r>
            <a:r>
              <a:rPr lang="sv-SE" sz="800" b="1" dirty="0" smtClean="0">
                <a:solidFill>
                  <a:schemeClr val="bg1">
                    <a:lumMod val="65000"/>
                  </a:schemeClr>
                </a:solidFill>
              </a:rPr>
              <a:t> fungerar som tidigare </a:t>
            </a:r>
            <a:r>
              <a:rPr lang="sv-SE" sz="800" b="1" dirty="0" err="1" smtClean="0">
                <a:solidFill>
                  <a:schemeClr val="bg1">
                    <a:lumMod val="65000"/>
                  </a:schemeClr>
                </a:solidFill>
              </a:rPr>
              <a:t>exkl</a:t>
            </a:r>
            <a:r>
              <a:rPr lang="sv-SE" sz="800" b="1" dirty="0" smtClean="0">
                <a:solidFill>
                  <a:schemeClr val="bg1">
                    <a:lumMod val="65000"/>
                  </a:schemeClr>
                </a:solidFill>
              </a:rPr>
              <a:t> namn!</a:t>
            </a:r>
          </a:p>
          <a:p>
            <a:pPr algn="ctr"/>
            <a:endParaRPr lang="sv-SE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3761427" y="3756022"/>
            <a:ext cx="867507" cy="29800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5" y="796360"/>
            <a:ext cx="6467625" cy="3212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8" y="2484028"/>
            <a:ext cx="704634" cy="2642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4" y="4871803"/>
            <a:ext cx="577656" cy="2878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3" y="5206628"/>
            <a:ext cx="589257" cy="3867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337" y="4348800"/>
            <a:ext cx="583225" cy="99140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3591" y="1346845"/>
            <a:ext cx="8710686" cy="5414372"/>
          </a:xfrm>
          <a:prstGeom prst="rect">
            <a:avLst/>
          </a:prstGeom>
        </p:spPr>
      </p:pic>
      <p:cxnSp>
        <p:nvCxnSpPr>
          <p:cNvPr id="10" name="Rak pilkoppling 9"/>
          <p:cNvCxnSpPr/>
          <p:nvPr/>
        </p:nvCxnSpPr>
        <p:spPr>
          <a:xfrm>
            <a:off x="806400" y="5680800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ktangel med rundade hörn 12"/>
          <p:cNvSpPr/>
          <p:nvPr/>
        </p:nvSpPr>
        <p:spPr>
          <a:xfrm>
            <a:off x="273591" y="5932800"/>
            <a:ext cx="1504809" cy="4605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 smtClean="0">
                <a:solidFill>
                  <a:srgbClr val="FF9900"/>
                </a:solidFill>
              </a:rPr>
              <a:t>NYHET! Namn ingår  här i Hypergene, men </a:t>
            </a:r>
            <a:r>
              <a:rPr lang="sv-SE" sz="700" dirty="0" err="1" smtClean="0">
                <a:solidFill>
                  <a:srgbClr val="FF9900"/>
                </a:solidFill>
              </a:rPr>
              <a:t>Retendofil</a:t>
            </a:r>
            <a:r>
              <a:rPr lang="sv-SE" sz="700" dirty="0" smtClean="0">
                <a:solidFill>
                  <a:srgbClr val="FF9900"/>
                </a:solidFill>
              </a:rPr>
              <a:t> kan läsas in som tidigare </a:t>
            </a:r>
            <a:r>
              <a:rPr lang="sv-SE" sz="700" dirty="0" err="1" smtClean="0">
                <a:solidFill>
                  <a:srgbClr val="FF9900"/>
                </a:solidFill>
              </a:rPr>
              <a:t>exkl</a:t>
            </a:r>
            <a:r>
              <a:rPr lang="sv-SE" sz="700" dirty="0" smtClean="0">
                <a:solidFill>
                  <a:srgbClr val="FF9900"/>
                </a:solidFill>
              </a:rPr>
              <a:t> namn</a:t>
            </a:r>
            <a:endParaRPr lang="sv-SE" sz="700" dirty="0">
              <a:solidFill>
                <a:srgbClr val="FF9900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7776000" y="4183200"/>
            <a:ext cx="1208277" cy="12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601" y="4770936"/>
            <a:ext cx="734785" cy="3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5660" y="1219939"/>
            <a:ext cx="8221602" cy="1897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>
                <a:solidFill>
                  <a:srgbClr val="FF9900"/>
                </a:solidFill>
              </a:rPr>
              <a:t>Separat kontrollflik för avstämning konteringsprocent</a:t>
            </a:r>
            <a:br>
              <a:rPr lang="sv-SE" dirty="0" smtClean="0">
                <a:solidFill>
                  <a:srgbClr val="FF9900"/>
                </a:solidFill>
              </a:rPr>
            </a:br>
            <a:r>
              <a:rPr lang="sv-SE" sz="1600" b="0" dirty="0" smtClean="0">
                <a:solidFill>
                  <a:srgbClr val="FF9900"/>
                </a:solidFill>
              </a:rPr>
              <a:t>Ingen avstämningsdel i Importfliken som i kontoinmatningen därav sep flik</a:t>
            </a:r>
            <a:r>
              <a:rPr lang="sv-SE" sz="1600" b="0" dirty="0">
                <a:solidFill>
                  <a:srgbClr val="FF9900"/>
                </a:solidFill>
              </a:rPr>
              <a:t/>
            </a:r>
            <a:br>
              <a:rPr lang="sv-SE" sz="1600" b="0" dirty="0">
                <a:solidFill>
                  <a:srgbClr val="FF9900"/>
                </a:solidFill>
              </a:rPr>
            </a:br>
            <a:r>
              <a:rPr lang="sv-SE" sz="1600" b="0" dirty="0" smtClean="0">
                <a:solidFill>
                  <a:srgbClr val="FF9900"/>
                </a:solidFill>
              </a:rPr>
              <a:t/>
            </a:r>
            <a:br>
              <a:rPr lang="sv-SE" sz="1600" b="0" dirty="0" smtClean="0">
                <a:solidFill>
                  <a:srgbClr val="FF9900"/>
                </a:solidFill>
              </a:rPr>
            </a:br>
            <a:r>
              <a:rPr lang="sv-SE" sz="1200" b="0" dirty="0" smtClean="0">
                <a:solidFill>
                  <a:srgbClr val="0070C0"/>
                </a:solidFill>
              </a:rPr>
              <a:t>Felkontering nedan:</a:t>
            </a:r>
            <a:br>
              <a:rPr lang="sv-SE" sz="1200" b="0" dirty="0" smtClean="0">
                <a:solidFill>
                  <a:srgbClr val="0070C0"/>
                </a:solidFill>
              </a:rPr>
            </a:br>
            <a:r>
              <a:rPr lang="sv-SE" sz="1200" b="0" dirty="0" smtClean="0">
                <a:solidFill>
                  <a:srgbClr val="0070C0"/>
                </a:solidFill>
              </a:rPr>
              <a:t>- felkonterad person &gt;100%</a:t>
            </a:r>
            <a:br>
              <a:rPr lang="sv-SE" sz="1200" b="0" dirty="0" smtClean="0">
                <a:solidFill>
                  <a:srgbClr val="0070C0"/>
                </a:solidFill>
              </a:rPr>
            </a:br>
            <a:r>
              <a:rPr lang="sv-SE" sz="1200" b="0" dirty="0" smtClean="0">
                <a:solidFill>
                  <a:srgbClr val="0070C0"/>
                </a:solidFill>
              </a:rPr>
              <a:t>- Nyanställd 22 inlagd med lön januari och tjänsteomfattning i januari men ingen kontering januari utan istället i februari</a:t>
            </a:r>
            <a:endParaRPr lang="sv-SE" sz="1200" b="0" dirty="0">
              <a:solidFill>
                <a:srgbClr val="0070C0"/>
              </a:solidFill>
            </a:endParaRPr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78" y="2786847"/>
            <a:ext cx="8131846" cy="347944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" y="4138457"/>
            <a:ext cx="809937" cy="1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94" y="93895"/>
            <a:ext cx="7912894" cy="1464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>
                <a:solidFill>
                  <a:srgbClr val="FF9900"/>
                </a:solidFill>
              </a:rPr>
              <a:t>OBS! </a:t>
            </a:r>
            <a:br>
              <a:rPr lang="sv-SE" dirty="0" smtClean="0">
                <a:solidFill>
                  <a:srgbClr val="FF9900"/>
                </a:solidFill>
              </a:rPr>
            </a:br>
            <a:r>
              <a:rPr lang="sv-SE" dirty="0" smtClean="0">
                <a:solidFill>
                  <a:srgbClr val="FF9900"/>
                </a:solidFill>
              </a:rPr>
              <a:t>Excelimport kontering personal endast för personal</a:t>
            </a:r>
            <a:br>
              <a:rPr lang="sv-SE" dirty="0" smtClean="0">
                <a:solidFill>
                  <a:srgbClr val="FF9900"/>
                </a:solidFill>
              </a:rPr>
            </a:br>
            <a:r>
              <a:rPr lang="sv-SE" dirty="0" smtClean="0">
                <a:solidFill>
                  <a:srgbClr val="FF9900"/>
                </a:solidFill>
              </a:rPr>
              <a:t>med </a:t>
            </a:r>
            <a:r>
              <a:rPr lang="sv-SE" dirty="0" smtClean="0">
                <a:solidFill>
                  <a:srgbClr val="FF0000"/>
                </a:solidFill>
              </a:rPr>
              <a:t>hemvist</a:t>
            </a:r>
            <a:r>
              <a:rPr lang="sv-SE" dirty="0" smtClean="0">
                <a:solidFill>
                  <a:srgbClr val="FF9900"/>
                </a:solidFill>
              </a:rPr>
              <a:t> på avdelningen – </a:t>
            </a:r>
            <a:r>
              <a:rPr lang="sv-SE" dirty="0" smtClean="0">
                <a:solidFill>
                  <a:srgbClr val="FF0000"/>
                </a:solidFill>
              </a:rPr>
              <a:t>inte ut- och inlån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 </a:t>
            </a:r>
          </a:p>
        </p:txBody>
      </p:sp>
      <p:pic>
        <p:nvPicPr>
          <p:cNvPr id="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14" y="2106118"/>
            <a:ext cx="8661623" cy="464221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8" y="1558622"/>
            <a:ext cx="7310025" cy="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D2F5BB-7945-4B64-857D-E73B50E7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685800">
              <a:defRPr/>
            </a:pPr>
            <a:r>
              <a:rPr lang="sv-SE" sz="675">
                <a:solidFill>
                  <a:srgbClr val="707070">
                    <a:tint val="75000"/>
                  </a:srgbClr>
                </a:solidFill>
                <a:latin typeface="Arial"/>
              </a:rPr>
              <a:t>ENABLING BETTER PERFORMANCE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3954585" y="2852615"/>
            <a:ext cx="1438030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954585" y="3090747"/>
            <a:ext cx="4423507" cy="19538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954585" y="3329354"/>
            <a:ext cx="3063630" cy="1797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10882" y="1992703"/>
            <a:ext cx="7382717" cy="18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rgbClr val="0070C0"/>
                </a:solidFill>
              </a:rPr>
              <a:t>Inled med att ta säkerhetskopia på startvärden via Excelexport</a:t>
            </a:r>
            <a:endParaRPr lang="sv-SE" b="1" dirty="0">
              <a:solidFill>
                <a:srgbClr val="0070C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4893686"/>
            <a:ext cx="570910" cy="2503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066" y="5166267"/>
            <a:ext cx="538099" cy="2360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2" y="5370237"/>
            <a:ext cx="533732" cy="23409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5611861"/>
            <a:ext cx="504184" cy="221133"/>
          </a:xfrm>
          <a:prstGeom prst="rect">
            <a:avLst/>
          </a:prstGeom>
        </p:spPr>
      </p:pic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816" y="1201004"/>
            <a:ext cx="7952848" cy="50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Avstämning budget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se budgetbilaga 10-11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7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7885" y="838931"/>
            <a:ext cx="6445515" cy="956649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 smtClean="0"/>
              <a:t>Budget- och planeringsprocess</a:t>
            </a:r>
            <a:r>
              <a:rPr lang="sv-SE" sz="2400" dirty="0">
                <a:solidFill>
                  <a:srgbClr val="0070C0"/>
                </a:solidFill>
              </a:rPr>
              <a:t/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/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/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</a:t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År 0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dirty="0" smtClean="0">
                <a:solidFill>
                  <a:schemeClr val="accent1"/>
                </a:solidFill>
              </a:rPr>
              <a:t>	</a:t>
            </a:r>
            <a:br>
              <a:rPr lang="sv-SE" dirty="0" smtClean="0">
                <a:solidFill>
                  <a:schemeClr val="accent1"/>
                </a:solidFill>
              </a:rPr>
            </a:br>
            <a:r>
              <a:rPr lang="sv-SE" dirty="0" smtClean="0">
                <a:solidFill>
                  <a:schemeClr val="accent1"/>
                </a:solidFill>
              </a:rPr>
              <a:t/>
            </a:r>
            <a:br>
              <a:rPr lang="sv-SE" dirty="0" smtClean="0">
                <a:solidFill>
                  <a:schemeClr val="accent1"/>
                </a:solidFill>
              </a:rPr>
            </a:br>
            <a:r>
              <a:rPr lang="sv-SE" dirty="0" smtClean="0">
                <a:solidFill>
                  <a:schemeClr val="accent1"/>
                </a:solidFill>
              </a:rPr>
              <a:t/>
            </a:r>
            <a:br>
              <a:rPr lang="sv-SE" dirty="0" smtClean="0">
                <a:solidFill>
                  <a:schemeClr val="accent1"/>
                </a:solidFill>
              </a:rPr>
            </a:br>
            <a:r>
              <a:rPr lang="sv-SE" dirty="0" smtClean="0">
                <a:solidFill>
                  <a:schemeClr val="accent1"/>
                </a:solidFill>
              </a:rPr>
              <a:t/>
            </a:r>
            <a:br>
              <a:rPr lang="sv-SE" dirty="0" smtClean="0">
                <a:solidFill>
                  <a:schemeClr val="accent1"/>
                </a:solidFill>
              </a:rPr>
            </a:br>
            <a:r>
              <a:rPr lang="sv-SE" dirty="0" smtClean="0">
                <a:solidFill>
                  <a:schemeClr val="accent1"/>
                </a:solidFill>
              </a:rPr>
              <a:t/>
            </a:r>
            <a:br>
              <a:rPr lang="sv-SE" dirty="0" smtClean="0">
                <a:solidFill>
                  <a:schemeClr val="accent1"/>
                </a:solidFill>
              </a:rPr>
            </a:br>
            <a:r>
              <a:rPr lang="sv-SE" dirty="0" smtClean="0"/>
              <a:t>							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rgbClr val="C00000"/>
                </a:solidFill>
              </a:rPr>
              <a:t/>
            </a:r>
            <a:br>
              <a:rPr lang="sv-SE" dirty="0" smtClean="0">
                <a:solidFill>
                  <a:srgbClr val="C00000"/>
                </a:solidFill>
              </a:rPr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dirty="0" smtClean="0">
                <a:solidFill>
                  <a:srgbClr val="C00000"/>
                </a:solidFill>
              </a:rPr>
              <a:t/>
            </a:r>
            <a:br>
              <a:rPr lang="sv-SE" dirty="0" smtClean="0">
                <a:solidFill>
                  <a:srgbClr val="C00000"/>
                </a:solidFill>
              </a:rPr>
            </a:br>
            <a:r>
              <a:rPr lang="sv-SE" dirty="0" smtClean="0">
                <a:solidFill>
                  <a:srgbClr val="C00000"/>
                </a:solidFill>
              </a:rPr>
              <a:t/>
            </a:r>
            <a:br>
              <a:rPr lang="sv-SE" dirty="0" smtClean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87760"/>
              </p:ext>
            </p:extLst>
          </p:nvPr>
        </p:nvGraphicFramePr>
        <p:xfrm>
          <a:off x="947885" y="1480726"/>
          <a:ext cx="8229600" cy="126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704233" y="3163492"/>
            <a:ext cx="1128908" cy="4770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Budgetunderlag </a:t>
            </a:r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sv-SE" sz="700" dirty="0" smtClean="0">
                <a:solidFill>
                  <a:prstClr val="black"/>
                </a:solidFill>
                <a:latin typeface="Arial"/>
              </a:rPr>
              <a:t>år </a:t>
            </a:r>
            <a:r>
              <a:rPr lang="sv-SE" sz="700" dirty="0">
                <a:solidFill>
                  <a:prstClr val="black"/>
                </a:solidFill>
                <a:latin typeface="Arial"/>
              </a:rPr>
              <a:t>-1, år 0, år </a:t>
            </a:r>
            <a:r>
              <a:rPr lang="sv-SE" sz="700" dirty="0" smtClean="0">
                <a:solidFill>
                  <a:prstClr val="black"/>
                </a:solidFill>
                <a:latin typeface="Arial"/>
              </a:rPr>
              <a:t>1-3</a:t>
            </a:r>
          </a:p>
          <a:p>
            <a:pPr defTabSz="685800"/>
            <a:endParaRPr lang="sv-SE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872923" y="2439550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år 0</a:t>
            </a: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år1 samt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6779277" y="2262161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3090477" y="242832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år 0	Beslut</a:t>
            </a: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år 1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6304912" y="3162436"/>
            <a:ext cx="2339108" cy="50217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 år 1 </a:t>
            </a:r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upprättas och beslutas</a:t>
            </a:r>
            <a:endParaRPr lang="sv-SE" sz="9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V-form 115"/>
          <p:cNvSpPr/>
          <p:nvPr/>
        </p:nvSpPr>
        <p:spPr>
          <a:xfrm>
            <a:off x="2681354" y="4432024"/>
            <a:ext cx="1379445" cy="466024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Prognos år 0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109155" y="2429788"/>
            <a:ext cx="849618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</a:t>
            </a:r>
            <a:endParaRPr lang="sv-SE" sz="900" dirty="0" smtClean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sv-SE" sz="900" dirty="0" smtClean="0">
                <a:solidFill>
                  <a:prstClr val="black"/>
                </a:solidFill>
                <a:latin typeface="Arial"/>
              </a:rPr>
              <a:t>Beslut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år 1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8644020" y="2239597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7370656" y="3986412"/>
            <a:ext cx="1273364" cy="44561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VP år 1</a:t>
            </a:r>
          </a:p>
        </p:txBody>
      </p:sp>
      <p:cxnSp>
        <p:nvCxnSpPr>
          <p:cNvPr id="130" name="Rak pil 129"/>
          <p:cNvCxnSpPr/>
          <p:nvPr/>
        </p:nvCxnSpPr>
        <p:spPr>
          <a:xfrm flipH="1" flipV="1">
            <a:off x="3334420" y="2262418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95464" y="2239597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2426109" y="2763802"/>
            <a:ext cx="570873" cy="34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2541103" y="5279441"/>
            <a:ext cx="1122999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Bokslut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2955468" y="3162436"/>
            <a:ext cx="2120388" cy="489182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Planeringsförutsättn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År </a:t>
            </a:r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1</a:t>
            </a:r>
          </a:p>
          <a:p>
            <a:pPr algn="ctr" defTabSz="685800"/>
            <a:r>
              <a:rPr lang="sv-SE" sz="700" dirty="0" err="1" smtClean="0">
                <a:solidFill>
                  <a:prstClr val="black"/>
                </a:solidFill>
                <a:latin typeface="Arial"/>
              </a:rPr>
              <a:t>Prel</a:t>
            </a:r>
            <a:r>
              <a:rPr lang="sv-SE" sz="700" dirty="0" smtClean="0">
                <a:solidFill>
                  <a:prstClr val="black"/>
                </a:solidFill>
                <a:latin typeface="Arial"/>
              </a:rPr>
              <a:t> anslagsramar, prislappar, OH% </a:t>
            </a:r>
            <a:endParaRPr lang="sv-SE" sz="7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26417" y="2428327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24109" y="4330687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4595464" y="5279441"/>
            <a:ext cx="1077782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Bokslut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6599903" y="5279441"/>
            <a:ext cx="1127527" cy="39416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smtClean="0">
                <a:solidFill>
                  <a:prstClr val="black"/>
                </a:solidFill>
                <a:latin typeface="Arial"/>
              </a:rPr>
              <a:t>Bokslut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sv-SE" sz="900" b="1" dirty="0" err="1" smtClean="0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7899131" y="5279441"/>
            <a:ext cx="1441386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dirty="0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1519552" y="5865644"/>
            <a:ext cx="474365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dirty="0" err="1">
                <a:solidFill>
                  <a:prstClr val="black"/>
                </a:solidFill>
                <a:latin typeface="Arial"/>
              </a:rPr>
              <a:t>Uppf</a:t>
            </a:r>
            <a:endParaRPr lang="sv-SE" sz="525" dirty="0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2181898" y="5865644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355" y="5860648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3475395" y="586626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4170643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4859768" y="5860646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5586146" y="5846404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6235716" y="586140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6949639" y="5860646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7644887" y="5875075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250536" y="31064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8722040" y="3190115"/>
            <a:ext cx="61847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800" dirty="0" smtClean="0">
                <a:solidFill>
                  <a:prstClr val="black"/>
                </a:solidFill>
                <a:latin typeface="Arial"/>
              </a:rPr>
              <a:t>1a planering år 2</a:t>
            </a:r>
          </a:p>
        </p:txBody>
      </p:sp>
      <p:sp>
        <p:nvSpPr>
          <p:cNvPr id="7" name="Ellips 6"/>
          <p:cNvSpPr/>
          <p:nvPr/>
        </p:nvSpPr>
        <p:spPr>
          <a:xfrm>
            <a:off x="6109332" y="2894885"/>
            <a:ext cx="2612708" cy="996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294" y="1181037"/>
            <a:ext cx="7912894" cy="652145"/>
          </a:xfrm>
        </p:spPr>
        <p:txBody>
          <a:bodyPr/>
          <a:lstStyle/>
          <a:p>
            <a:r>
              <a:rPr lang="sv-SE" dirty="0" smtClean="0"/>
              <a:t>Avstämning kontoklass 9, bilaga 10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94" y="1778297"/>
            <a:ext cx="8915706" cy="27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808" y="551451"/>
            <a:ext cx="7912894" cy="652145"/>
          </a:xfrm>
        </p:spPr>
        <p:txBody>
          <a:bodyPr/>
          <a:lstStyle/>
          <a:p>
            <a:r>
              <a:rPr lang="sv-SE" dirty="0" smtClean="0"/>
              <a:t>Avstämning, intern resultaträkning intäkter UTB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6" y="1349938"/>
            <a:ext cx="8961464" cy="49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753" y="926205"/>
            <a:ext cx="7912894" cy="652145"/>
          </a:xfrm>
        </p:spPr>
        <p:txBody>
          <a:bodyPr/>
          <a:lstStyle/>
          <a:p>
            <a:r>
              <a:rPr lang="sv-SE" dirty="0" smtClean="0"/>
              <a:t>Avstämning intern resultaträkning, intäkter FO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53" y="1578350"/>
            <a:ext cx="8365948" cy="4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Hypergene, status idag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4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42099" y="3021178"/>
            <a:ext cx="7768987" cy="1382378"/>
          </a:xfrm>
        </p:spPr>
        <p:txBody>
          <a:bodyPr/>
          <a:lstStyle/>
          <a:p>
            <a:r>
              <a:rPr lang="da-DK" dirty="0" smtClean="0"/>
              <a:t>Uppföljning budgetarbetet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2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Synpunkter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8514900" cy="3836963"/>
          </a:xfrm>
        </p:spPr>
        <p:txBody>
          <a:bodyPr/>
          <a:lstStyle/>
          <a:p>
            <a:r>
              <a:rPr lang="sv-SE" dirty="0" smtClean="0"/>
              <a:t>Viktigt i </a:t>
            </a:r>
            <a:r>
              <a:rPr lang="sv-SE" dirty="0" err="1" smtClean="0"/>
              <a:t>Retendo</a:t>
            </a:r>
            <a:r>
              <a:rPr lang="sv-SE" dirty="0" smtClean="0"/>
              <a:t> och Hypergene att inlån av personal är godkänt av chef (från FLG 2020-09-01)</a:t>
            </a:r>
          </a:p>
          <a:p>
            <a:r>
              <a:rPr lang="sv-SE" dirty="0" smtClean="0"/>
              <a:t>Kan investeringsäskanden komma efter personalbudget?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</a:t>
            </a:r>
            <a:r>
              <a:rPr lang="sv-SE" dirty="0" smtClean="0"/>
              <a:t>  Framkom på FLG 2020-09-01 gällande budgetering ramar avd.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</a:t>
            </a:r>
            <a:r>
              <a:rPr lang="sv-SE" dirty="0" smtClean="0"/>
              <a:t>  	</a:t>
            </a:r>
            <a:r>
              <a:rPr lang="sv-SE" sz="1400" dirty="0" smtClean="0"/>
              <a:t>Kommentar;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</a:t>
            </a:r>
            <a:r>
              <a:rPr lang="sv-SE" sz="1400" dirty="0" smtClean="0"/>
              <a:t>  	Frågan lyft till </a:t>
            </a:r>
            <a:r>
              <a:rPr lang="sv-SE" sz="1400" dirty="0" err="1" smtClean="0"/>
              <a:t>avd.ekonomer</a:t>
            </a:r>
            <a:r>
              <a:rPr lang="sv-SE" sz="1400" dirty="0" smtClean="0"/>
              <a:t> FÖRV samt Thomas och Anna-Karin. Svårt att styra om och 	framförallt denna omgång. Personalbudget bör dock försöka göras så tidigt som det är 	möjligt sam ev. möjlighet till rev. </a:t>
            </a:r>
            <a:r>
              <a:rPr lang="sv-SE" sz="1400" smtClean="0"/>
              <a:t>Investeringar.</a:t>
            </a: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 smtClean="0"/>
              <a:t>  	Vi fortsätter fundera på denna fråga….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41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87" y="319177"/>
            <a:ext cx="8779701" cy="59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Budget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0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656" y="1675501"/>
            <a:ext cx="7912894" cy="65214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sz="3200" dirty="0" smtClean="0"/>
              <a:t>Nyheter budget 2021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5577" y="2606036"/>
            <a:ext cx="8328603" cy="3996297"/>
          </a:xfrm>
        </p:spPr>
        <p:txBody>
          <a:bodyPr/>
          <a:lstStyle/>
          <a:p>
            <a:r>
              <a:rPr lang="sv-SE" sz="2200" b="1" dirty="0" smtClean="0">
                <a:solidFill>
                  <a:srgbClr val="0070C0"/>
                </a:solidFill>
              </a:rPr>
              <a:t>Ingen känd organisationsförändring</a:t>
            </a:r>
          </a:p>
          <a:p>
            <a:r>
              <a:rPr lang="sv-SE" sz="2200" b="1" dirty="0" smtClean="0">
                <a:solidFill>
                  <a:srgbClr val="0070C0"/>
                </a:solidFill>
              </a:rPr>
              <a:t>Utvecklad OH-modell</a:t>
            </a:r>
          </a:p>
          <a:p>
            <a:pPr marL="0" indent="0">
              <a:buNone/>
            </a:pPr>
            <a:endParaRPr lang="sv-SE" sz="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22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9078" y="1565698"/>
            <a:ext cx="7912894" cy="652145"/>
          </a:xfrm>
        </p:spPr>
        <p:txBody>
          <a:bodyPr/>
          <a:lstStyle/>
          <a:p>
            <a:r>
              <a:rPr lang="sv-SE" sz="2400" dirty="0" smtClean="0"/>
              <a:t>Budgetunderlag:</a:t>
            </a:r>
            <a:endParaRPr lang="sv-SE" sz="1050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592" y="2217843"/>
            <a:ext cx="8507408" cy="5893613"/>
          </a:xfrm>
        </p:spPr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</a:rPr>
              <a:t>Budgetanvisningar</a:t>
            </a:r>
          </a:p>
          <a:p>
            <a:r>
              <a:rPr lang="sv-SE" b="1" dirty="0" smtClean="0">
                <a:solidFill>
                  <a:srgbClr val="0070C0"/>
                </a:solidFill>
              </a:rPr>
              <a:t>Budgetbilagor: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/>
              <a:t>	- tidplan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</a:t>
            </a:r>
            <a:r>
              <a:rPr lang="sv-SE" dirty="0" smtClean="0"/>
              <a:t>- budgetvärden (inlagda Hypergene):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</a:t>
            </a:r>
            <a:r>
              <a:rPr lang="sv-SE" dirty="0" smtClean="0"/>
              <a:t>  LKP, löneökning%, OH%, kontors%, lokaler, anslagsramar,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</a:t>
            </a:r>
            <a:r>
              <a:rPr lang="sv-SE" dirty="0" smtClean="0"/>
              <a:t>  ramar stödverksamhet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</a:t>
            </a:r>
            <a:r>
              <a:rPr lang="sv-SE" dirty="0" smtClean="0"/>
              <a:t>- aktuella 9-konton och dess motkontering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</a:t>
            </a:r>
            <a:r>
              <a:rPr lang="sv-SE" dirty="0" smtClean="0"/>
              <a:t>- avstämningslista</a:t>
            </a:r>
            <a:endParaRPr lang="sv-SE" dirty="0"/>
          </a:p>
          <a:p>
            <a:r>
              <a:rPr lang="sv-SE" b="1" dirty="0" smtClean="0">
                <a:solidFill>
                  <a:srgbClr val="0070C0"/>
                </a:solidFill>
              </a:rPr>
              <a:t>Tjänsteplaneringar från </a:t>
            </a:r>
            <a:r>
              <a:rPr lang="sv-SE" b="1" dirty="0" err="1" smtClean="0">
                <a:solidFill>
                  <a:srgbClr val="0070C0"/>
                </a:solidFill>
              </a:rPr>
              <a:t>Retendo</a:t>
            </a:r>
            <a:endParaRPr lang="sv-SE" b="1" dirty="0" smtClean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Verksamhetsunderlag grundutbildning, forskning, projekt etc.</a:t>
            </a:r>
          </a:p>
          <a:p>
            <a:pPr marL="0" indent="0">
              <a:buNone/>
            </a:pPr>
            <a:endParaRPr lang="sv-SE" b="1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00" y="1177234"/>
            <a:ext cx="6405300" cy="505903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2030400" y="3470400"/>
            <a:ext cx="2296800" cy="338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1893600" y="3947492"/>
            <a:ext cx="2916000" cy="660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50" y="4306546"/>
            <a:ext cx="254474" cy="12145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995250" y="4306546"/>
            <a:ext cx="331950" cy="121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2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6635</TotalTime>
  <Words>949</Words>
  <Application>Microsoft Office PowerPoint</Application>
  <PresentationFormat>Bildspel på skärmen (4:3)</PresentationFormat>
  <Paragraphs>312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45</vt:i4>
      </vt:variant>
    </vt:vector>
  </HeadingPairs>
  <TitlesOfParts>
    <vt:vector size="49" baseType="lpstr">
      <vt:lpstr>Arial</vt:lpstr>
      <vt:lpstr>Calibri</vt:lpstr>
      <vt:lpstr>Office-tema</vt:lpstr>
      <vt:lpstr>1_Office-tema</vt:lpstr>
      <vt:lpstr>Budgetupptakt 2020-09-03    </vt:lpstr>
      <vt:lpstr>Innehåll</vt:lpstr>
      <vt:lpstr>Planering och uppföljning Planera och genomföra insatser/aktiviteter mot satta mål och krav, regelverk  –  - VP, budget, aktivitetsplan, uppföljning, dialoger, avrapportering……… </vt:lpstr>
      <vt:lpstr>Budget- och planeringsprocess     År 0                             </vt:lpstr>
      <vt:lpstr>PowerPoint-presentation</vt:lpstr>
      <vt:lpstr>Budget 2021</vt:lpstr>
      <vt:lpstr>Nyheter budget 2021  </vt:lpstr>
      <vt:lpstr>Budgetunderlag:</vt:lpstr>
      <vt:lpstr>PowerPoint-presentation</vt:lpstr>
      <vt:lpstr>Budgetanvisningar, Dnr MIUN 2020/1550                         Nyheter, att tänka på       -GU anslag mot produktion HST, HPR, men maximalt mot tak      -FO anslag mot budgetram      -Samfinansiering bidrag UTB till Utb, FO till Fo, sep 9-konton      -Miun´s slutliga anslag BP 20/9      -Resultatpåverkan anslag.       -IB för FO om tilldelade anslag fg år       Pågående projekt resultatpåverkan = 0. Avslutade ev res.påv       Resultatpåverkan samt IB om tilldelade medel fg år              Löner i nuvarande pris – uppräknas i Hypergene för 2021       -Kontor triggas med nuv %. Slutlig 2021 i bokföring o prognos      -Budgetvärden övriga lokaler se bilaga 3a       Detaljerad info vissa kostnadsslag       -Definition investeringar      -Befintliga investeringar t o m aug 2020 inlästa.       -Lägg till resterande hösten 2020 samt nyinvesteringar 2021      -Separat flerårsprognos 2022-2025        Samma belopp anges för både erhållet samt utbet/lämnade                  Beskriver var kommentarer till budget ska skrivas i Hypergene                      </vt:lpstr>
      <vt:lpstr>Preliminära Budgetbilagor slutliga efter 20/9    </vt:lpstr>
      <vt:lpstr>Tidplan Budget 2021  </vt:lpstr>
      <vt:lpstr>Sidoordnad redovisning                 </vt:lpstr>
      <vt:lpstr>Generella budgetvärden, budget 2021</vt:lpstr>
      <vt:lpstr>Förändring OH-modell fr o m 2021</vt:lpstr>
      <vt:lpstr>OH-procent 2021:          OH-procent 2020 med endast löner som fördelningsbas:  : </vt:lpstr>
      <vt:lpstr>Lokalkostnader</vt:lpstr>
      <vt:lpstr>Beräkningsmodell kontorsprocent för redovisning 2021  Enligt fg år d v s: - Institutionsspecifik procent med fakultetsgem.ansvar - Förvaltningsgemensam procent med förvaltningsansvar - Differenser regleras per FÖRV, HUV, NMT    Deadline 1 december Beräkningsmodell gås igenom av fak.ekonomer på innan deadline  Excelmall EKO/eko_delat/Rutiner och mallar/Budget och Prognos</vt:lpstr>
      <vt:lpstr>Fakulteter stödverksamhet</vt:lpstr>
      <vt:lpstr>Förvaltning stödverksamhet</vt:lpstr>
      <vt:lpstr> </vt:lpstr>
      <vt:lpstr>Budgeteringsmodell Hypergene  se bild 28-32</vt:lpstr>
      <vt:lpstr>PowerPoint-presentation</vt:lpstr>
      <vt:lpstr>PowerPoint-presentation</vt:lpstr>
      <vt:lpstr>PowerPoint-presentation</vt:lpstr>
      <vt:lpstr>Automatisk omstart Hypergene</vt:lpstr>
      <vt:lpstr>PowerPoint-presentation</vt:lpstr>
      <vt:lpstr>Investeringsuppgift (avskrivningar)</vt:lpstr>
      <vt:lpstr>Budget investeringar, fortsättning</vt:lpstr>
      <vt:lpstr>Kontouppgift- övriga intäkter och kostnader</vt:lpstr>
      <vt:lpstr>NY flik kontoinmatning per aktivitet fr o m 2019</vt:lpstr>
      <vt:lpstr>Personaluppgift</vt:lpstr>
      <vt:lpstr> Excelimport från Retendo för kontering personal med hemvist på avdelningen (Ex. bild 33-37) </vt:lpstr>
      <vt:lpstr>PowerPoint-presentation</vt:lpstr>
      <vt:lpstr>PowerPoint-presentation</vt:lpstr>
      <vt:lpstr>Separat kontrollflik för avstämning konteringsprocent Ingen avstämningsdel i Importfliken som i kontoinmatningen därav sep flik  Felkontering nedan: - felkonterad person &gt;100% - Nyanställd 22 inlagd med lön januari och tjänsteomfattning i januari men ingen kontering januari utan istället i februari</vt:lpstr>
      <vt:lpstr>OBS!  Excelimport kontering personal endast för personal med hemvist på avdelningen – inte ut- och inlån  </vt:lpstr>
      <vt:lpstr>PowerPoint-presentation</vt:lpstr>
      <vt:lpstr>Avstämning budget  - se budgetbilaga 10-11</vt:lpstr>
      <vt:lpstr>Avstämning kontoklass 9, bilaga 10</vt:lpstr>
      <vt:lpstr>Avstämning, intern resultaträkning intäkter UTB</vt:lpstr>
      <vt:lpstr>Avstämning intern resultaträkning, intäkter FO</vt:lpstr>
      <vt:lpstr>Hypergene, status idag</vt:lpstr>
      <vt:lpstr>Uppföljning budgetarbetet 2020</vt:lpstr>
      <vt:lpstr>Synpunkter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Burman Lena E</dc:creator>
  <cp:lastModifiedBy>Hallberg, Ingrid</cp:lastModifiedBy>
  <cp:revision>379</cp:revision>
  <cp:lastPrinted>2017-09-01T08:35:59Z</cp:lastPrinted>
  <dcterms:created xsi:type="dcterms:W3CDTF">2015-07-06T11:19:00Z</dcterms:created>
  <dcterms:modified xsi:type="dcterms:W3CDTF">2020-09-03T09:54:27Z</dcterms:modified>
</cp:coreProperties>
</file>