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microsoft.com/office/2006/relationships/ui/userCustomization" Target="userCustomization/customUI.xml"/><Relationship Id="rId1" Type="http://schemas.openxmlformats.org/officeDocument/2006/relationships/officeDocument" Target="ppt/presentation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511" r:id="rId5"/>
    <p:sldId id="513" r:id="rId6"/>
    <p:sldId id="512" r:id="rId7"/>
    <p:sldId id="501" r:id="rId8"/>
    <p:sldId id="502" r:id="rId9"/>
    <p:sldId id="503" r:id="rId10"/>
    <p:sldId id="504" r:id="rId11"/>
    <p:sldId id="505" r:id="rId12"/>
    <p:sldId id="507" r:id="rId13"/>
    <p:sldId id="508" r:id="rId14"/>
    <p:sldId id="509" r:id="rId15"/>
    <p:sldId id="510" r:id="rId16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F89CD7-9FE5-429F-B9E0-AA1946CCC9BD}" type="datetimeFigureOut">
              <a:rPr lang="sv-SE" smtClean="0"/>
              <a:t>2022-03-01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7C2188-90C9-4DE2-9CC5-BA3A554B76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24389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C2188-90C9-4DE2-9CC5-BA3A554B7687}" type="slidenum">
              <a:rPr lang="sv-SE" smtClean="0"/>
              <a:t>2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8200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 hasCustomPrompt="1"/>
          </p:nvPr>
        </p:nvSpPr>
        <p:spPr>
          <a:xfrm>
            <a:off x="1522199" y="1360800"/>
            <a:ext cx="9831600" cy="691957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3800" b="1" baseline="0">
                <a:solidFill>
                  <a:schemeClr val="accent1"/>
                </a:solidFill>
              </a:defRPr>
            </a:lvl1pPr>
          </a:lstStyle>
          <a:p>
            <a:r>
              <a:rPr lang="sv-SE" dirty="0"/>
              <a:t>Stor rubrik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1522199" y="2208554"/>
            <a:ext cx="9831601" cy="78840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solidFill>
                  <a:schemeClr val="accent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Underrubrik</a:t>
            </a:r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2022-03-01</a:t>
            </a:fld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059736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 me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07192D2-3778-4ECE-8BEC-1F42874D3F29" descr="Logotyp Mittuniversitetet.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000" y="360000"/>
            <a:ext cx="1565081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ubrik 2"/>
          <p:cNvSpPr>
            <a:spLocks noGrp="1"/>
          </p:cNvSpPr>
          <p:nvPr>
            <p:ph type="title" hasCustomPrompt="1"/>
          </p:nvPr>
        </p:nvSpPr>
        <p:spPr>
          <a:xfrm>
            <a:off x="1524000" y="1360799"/>
            <a:ext cx="9829801" cy="691200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3800"/>
            </a:lvl1pPr>
          </a:lstStyle>
          <a:p>
            <a:r>
              <a:rPr lang="sv-SE" dirty="0"/>
              <a:t>Stor rubrik</a:t>
            </a:r>
          </a:p>
        </p:txBody>
      </p:sp>
      <p:sp>
        <p:nvSpPr>
          <p:cNvPr id="6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1524000" y="2208554"/>
            <a:ext cx="9829800" cy="78840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Underrubrik</a:t>
            </a:r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0" y="3438000"/>
            <a:ext cx="12192000" cy="3420000"/>
          </a:xfrm>
        </p:spPr>
        <p:txBody>
          <a:bodyPr/>
          <a:lstStyle/>
          <a:p>
            <a:r>
              <a:rPr lang="sv-SE"/>
              <a:t>Klicka på ikonen för att lägga till en bild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4315221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pla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1"/>
          <p:cNvSpPr>
            <a:spLocks noGrp="1"/>
          </p:cNvSpPr>
          <p:nvPr>
            <p:ph type="ctrTitle" hasCustomPrompt="1"/>
          </p:nvPr>
        </p:nvSpPr>
        <p:spPr>
          <a:xfrm>
            <a:off x="1524001" y="1359581"/>
            <a:ext cx="9829800" cy="691957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3800" b="1" baseline="0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Stor rubrik</a:t>
            </a:r>
          </a:p>
        </p:txBody>
      </p:sp>
      <p:sp>
        <p:nvSpPr>
          <p:cNvPr id="6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1524001" y="2208554"/>
            <a:ext cx="9829799" cy="78840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Underrubrik</a:t>
            </a:r>
          </a:p>
        </p:txBody>
      </p:sp>
      <p:sp>
        <p:nvSpPr>
          <p:cNvPr id="4" name="Rektangel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3474720"/>
            <a:ext cx="12192000" cy="342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389073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524000" y="1540800"/>
            <a:ext cx="9829800" cy="652145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Mindre 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defRPr/>
            </a:lvl1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2022-03-01</a:t>
            </a:fld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663325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522800" y="3020400"/>
            <a:ext cx="9831600" cy="1117846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3800"/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522800" y="4589464"/>
            <a:ext cx="9831600" cy="110795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2022-03-01</a:t>
            </a:fld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210942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avs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522800" y="3021178"/>
            <a:ext cx="9831600" cy="1382378"/>
          </a:xfrm>
        </p:spPr>
        <p:txBody>
          <a:bodyPr anchor="t">
            <a:normAutofit/>
          </a:bodyPr>
          <a:lstStyle>
            <a:lvl1pPr>
              <a:defRPr sz="38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Avsnittsrubrik</a:t>
            </a:r>
          </a:p>
        </p:txBody>
      </p:sp>
      <p:sp>
        <p:nvSpPr>
          <p:cNvPr id="7" name="Rektangel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2358000"/>
            <a:ext cx="12192000" cy="450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73357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/>
              <a:t>Mindre 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1524000" y="2234708"/>
            <a:ext cx="4496400" cy="3942255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6857399" y="2234963"/>
            <a:ext cx="4496400" cy="3942000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2022-03-01</a:t>
            </a:fld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877273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bild och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/>
              <a:t>Mindre 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1524000" y="2234708"/>
            <a:ext cx="4496400" cy="3942255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11" name="Platshållare för diagram 10"/>
          <p:cNvSpPr>
            <a:spLocks noGrp="1"/>
          </p:cNvSpPr>
          <p:nvPr>
            <p:ph type="chart" sz="quarter" idx="13"/>
          </p:nvPr>
        </p:nvSpPr>
        <p:spPr>
          <a:xfrm>
            <a:off x="6857399" y="2234963"/>
            <a:ext cx="4496400" cy="3942000"/>
          </a:xfrm>
        </p:spPr>
        <p:txBody>
          <a:bodyPr/>
          <a:lstStyle/>
          <a:p>
            <a:r>
              <a:rPr lang="sv-SE"/>
              <a:t>Klicka på ikonen för att lägga till ett diagram</a:t>
            </a:r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2022-03-01</a:t>
            </a:fld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064992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bild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/>
              <a:t>Mindre rubrik</a:t>
            </a:r>
          </a:p>
        </p:txBody>
      </p:sp>
      <p:sp>
        <p:nvSpPr>
          <p:cNvPr id="11" name="Platshållare för text 10"/>
          <p:cNvSpPr>
            <a:spLocks noGrp="1"/>
          </p:cNvSpPr>
          <p:nvPr>
            <p:ph type="body" sz="quarter" idx="13" hasCustomPrompt="1"/>
          </p:nvPr>
        </p:nvSpPr>
        <p:spPr>
          <a:xfrm>
            <a:off x="1524000" y="2235599"/>
            <a:ext cx="4495200" cy="3942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dirty="0"/>
              <a:t>Bildtext</a:t>
            </a:r>
          </a:p>
        </p:txBody>
      </p:sp>
      <p:sp>
        <p:nvSpPr>
          <p:cNvPr id="13" name="Platshållare för bild 12"/>
          <p:cNvSpPr>
            <a:spLocks noGrp="1"/>
          </p:cNvSpPr>
          <p:nvPr>
            <p:ph type="pic" sz="quarter" idx="14"/>
          </p:nvPr>
        </p:nvSpPr>
        <p:spPr>
          <a:xfrm>
            <a:off x="6857399" y="2235599"/>
            <a:ext cx="4496400" cy="3942000"/>
          </a:xfrm>
        </p:spPr>
        <p:txBody>
          <a:bodyPr/>
          <a:lstStyle/>
          <a:p>
            <a:r>
              <a:rPr lang="sv-SE"/>
              <a:t>Klicka på ikonen för att lägga till en bild</a:t>
            </a:r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2022-03-01</a:t>
            </a:fld>
            <a:endParaRPr lang="sv-SE" dirty="0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11491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två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/>
              <a:t>Mindre rubrik</a:t>
            </a:r>
          </a:p>
        </p:txBody>
      </p:sp>
      <p:sp>
        <p:nvSpPr>
          <p:cNvPr id="8" name="Platshållare för bild 12"/>
          <p:cNvSpPr>
            <a:spLocks noGrp="1"/>
          </p:cNvSpPr>
          <p:nvPr>
            <p:ph type="pic" sz="quarter" idx="15"/>
          </p:nvPr>
        </p:nvSpPr>
        <p:spPr>
          <a:xfrm>
            <a:off x="1524000" y="2235600"/>
            <a:ext cx="4495200" cy="3942000"/>
          </a:xfrm>
        </p:spPr>
        <p:txBody>
          <a:bodyPr/>
          <a:lstStyle/>
          <a:p>
            <a:r>
              <a:rPr lang="sv-SE"/>
              <a:t>Klicka på ikonen för att lägga till en bild</a:t>
            </a:r>
          </a:p>
        </p:txBody>
      </p:sp>
      <p:sp>
        <p:nvSpPr>
          <p:cNvPr id="13" name="Platshållare för bild 12"/>
          <p:cNvSpPr>
            <a:spLocks noGrp="1"/>
          </p:cNvSpPr>
          <p:nvPr>
            <p:ph type="pic" sz="quarter" idx="14"/>
          </p:nvPr>
        </p:nvSpPr>
        <p:spPr>
          <a:xfrm>
            <a:off x="6857399" y="2241462"/>
            <a:ext cx="4496400" cy="3942000"/>
          </a:xfrm>
        </p:spPr>
        <p:txBody>
          <a:bodyPr/>
          <a:lstStyle/>
          <a:p>
            <a:r>
              <a:rPr lang="sv-SE"/>
              <a:t>Klicka på ikonen för att lägga till en bild</a:t>
            </a:r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2022-03-01</a:t>
            </a:fld>
            <a:endParaRPr lang="sv-SE" dirty="0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62609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512277" y="1540800"/>
            <a:ext cx="9831600" cy="574296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512277" y="2235600"/>
            <a:ext cx="4448785" cy="82391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1512277" y="3180015"/>
            <a:ext cx="4485298" cy="300964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6894277" y="2235599"/>
            <a:ext cx="4449600" cy="82391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6858277" y="3180014"/>
            <a:ext cx="4485600" cy="300964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2022-03-01</a:t>
            </a:fld>
            <a:endParaRPr lang="sv-SE" dirty="0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92348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rik 1"/>
          <p:cNvSpPr>
            <a:spLocks noGrp="1"/>
          </p:cNvSpPr>
          <p:nvPr>
            <p:ph type="title"/>
          </p:nvPr>
        </p:nvSpPr>
        <p:spPr>
          <a:xfrm>
            <a:off x="1500553" y="1540800"/>
            <a:ext cx="9831600" cy="736844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2022-03-01</a:t>
            </a:fld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704436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07192D2-3778-4ECE-8BEC-1F42874D3F29" descr="Logotyp Mittuniversitetet.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000" y="360000"/>
            <a:ext cx="1565081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9992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107192D2-3778-4ECE-8BEC-1F42874D3F29" descr="Logotyp Mittuniversitetet.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000" y="360000"/>
            <a:ext cx="1565081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1524000" y="1542415"/>
            <a:ext cx="9829799" cy="6521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sv-SE" dirty="0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524000" y="2237129"/>
            <a:ext cx="9829800" cy="3836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8" name="textruta 7"/>
          <p:cNvSpPr txBox="1"/>
          <p:nvPr userDrawn="1"/>
        </p:nvSpPr>
        <p:spPr>
          <a:xfrm>
            <a:off x="838800" y="6356348"/>
            <a:ext cx="2743200" cy="365125"/>
          </a:xfrm>
          <a:prstGeom prst="rect">
            <a:avLst/>
          </a:prstGeom>
          <a:noFill/>
        </p:spPr>
        <p:txBody>
          <a:bodyPr wrap="square" lIns="36000" rtlCol="0" anchor="ctr" anchorCtr="0">
            <a:noAutofit/>
          </a:bodyPr>
          <a:lstStyle/>
          <a:p>
            <a:r>
              <a:rPr lang="sv-SE" sz="1200" dirty="0">
                <a:latin typeface="Arial" panose="020B0604020202020204" pitchFamily="34" charset="0"/>
                <a:cs typeface="Arial" panose="020B0604020202020204" pitchFamily="34" charset="0"/>
              </a:rPr>
              <a:t>Mittuniversitetet</a:t>
            </a:r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4212000" y="6357600"/>
            <a:ext cx="3405553" cy="360000"/>
          </a:xfrm>
          <a:prstGeom prst="rect">
            <a:avLst/>
          </a:prstGeom>
        </p:spPr>
        <p:txBody>
          <a:bodyPr vert="horz" lIns="10800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704000" y="6356351"/>
            <a:ext cx="1529865" cy="360000"/>
          </a:xfrm>
          <a:prstGeom prst="rect">
            <a:avLst/>
          </a:prstGeom>
        </p:spPr>
        <p:txBody>
          <a:bodyPr vert="horz" lIns="36000" tIns="45720" rIns="90000" bIns="45720" rtlCol="0" anchor="ctr"/>
          <a:lstStyle>
            <a:lvl1pPr algn="l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44CBEE-E6DE-47E3-981B-80C11ECF5B1C}" type="datetimeFigureOut">
              <a:rPr lang="sv-SE" smtClean="0"/>
              <a:pPr/>
              <a:t>2022-03-01</a:t>
            </a:fld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9823932" y="6356350"/>
            <a:ext cx="1529867" cy="360000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  <p:cxnSp>
        <p:nvCxnSpPr>
          <p:cNvPr id="9" name="Rak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852048" y="6310166"/>
            <a:ext cx="10512000" cy="0"/>
          </a:xfrm>
          <a:prstGeom prst="line">
            <a:avLst/>
          </a:prstGeom>
          <a:ln w="31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3031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7" r:id="rId3"/>
    <p:sldLayoutId id="2147483650" r:id="rId4"/>
    <p:sldLayoutId id="2147483651" r:id="rId5"/>
    <p:sldLayoutId id="2147483662" r:id="rId6"/>
    <p:sldLayoutId id="2147483652" r:id="rId7"/>
    <p:sldLayoutId id="2147483665" r:id="rId8"/>
    <p:sldLayoutId id="2147483663" r:id="rId9"/>
    <p:sldLayoutId id="2147483664" r:id="rId10"/>
    <p:sldLayoutId id="2147483653" r:id="rId11"/>
    <p:sldLayoutId id="2147483654" r:id="rId12"/>
    <p:sldLayoutId id="2147483655" r:id="rId13"/>
  </p:sldLayoutIdLst>
  <p:txStyles>
    <p:titleStyle>
      <a:lvl1pPr algn="l" defTabSz="914400" rtl="0" eaLnBrk="1" latinLnBrk="0" hangingPunct="1">
        <a:lnSpc>
          <a:spcPts val="3600"/>
        </a:lnSpc>
        <a:spcBef>
          <a:spcPct val="0"/>
        </a:spcBef>
        <a:buNone/>
        <a:defRPr sz="2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500"/>
        </a:spcBef>
        <a:spcAft>
          <a:spcPts val="0"/>
        </a:spcAft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1094" userDrawn="1">
          <p15:clr>
            <a:srgbClr val="F26B43"/>
          </p15:clr>
        </p15:guide>
        <p15:guide id="4" orient="horz" pos="1480" userDrawn="1">
          <p15:clr>
            <a:srgbClr val="F26B43"/>
          </p15:clr>
        </p15:guide>
        <p15:guide id="5" pos="50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0C7E8E4-1FBC-4691-9509-D9B928CAB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700"/>
              </a:lnSpc>
            </a:pPr>
            <a:r>
              <a:rPr lang="sv-SE" dirty="0"/>
              <a:t>Mall för presentation av förstudie och projekt med finansiering från kommunalt samverkansavtal</a:t>
            </a:r>
          </a:p>
        </p:txBody>
      </p:sp>
      <p:sp>
        <p:nvSpPr>
          <p:cNvPr id="51" name="Platshållare för innehåll 50">
            <a:extLst>
              <a:ext uri="{FF2B5EF4-FFF2-40B4-BE49-F238E27FC236}">
                <a16:creationId xmlns:a16="http://schemas.microsoft.com/office/drawing/2014/main" id="{8749A270-9AC2-4458-B08C-F5300C01DA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2423160"/>
            <a:ext cx="9829800" cy="3650932"/>
          </a:xfrm>
        </p:spPr>
        <p:txBody>
          <a:bodyPr/>
          <a:lstStyle/>
          <a:p>
            <a:r>
              <a:rPr lang="sv-SE" dirty="0"/>
              <a:t>Gäller för avslut av projekt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36AFFBE6-CC1B-44E5-9D53-686D6BAEB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1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225082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E9D71014-975A-49AE-80B0-7C811F82E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776" y="1071016"/>
            <a:ext cx="9829800" cy="652145"/>
          </a:xfrm>
        </p:spPr>
        <p:txBody>
          <a:bodyPr/>
          <a:lstStyle/>
          <a:p>
            <a:r>
              <a:rPr lang="sv-SE" dirty="0"/>
              <a:t>Instruktioner</a:t>
            </a:r>
          </a:p>
        </p:txBody>
      </p:sp>
      <p:sp>
        <p:nvSpPr>
          <p:cNvPr id="7" name="Platshållare för innehåll 6">
            <a:extLst>
              <a:ext uri="{FF2B5EF4-FFF2-40B4-BE49-F238E27FC236}">
                <a16:creationId xmlns:a16="http://schemas.microsoft.com/office/drawing/2014/main" id="{3BCF1F99-7F7C-4126-A96B-8CEEEED2E9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4776" y="1767345"/>
            <a:ext cx="6596543" cy="4406952"/>
          </a:xfrm>
        </p:spPr>
        <p:txBody>
          <a:bodyPr/>
          <a:lstStyle/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Välj rätt kommunlogotyp här till höger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Högerklicka och välj kopiera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Välj visa och bildbakgrund i verktygsfältet ovan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Försäkra dig om att du står på den första bilden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Tryck </a:t>
            </a:r>
            <a:r>
              <a:rPr lang="sv-SE" sz="1200" dirty="0" err="1">
                <a:latin typeface="+mn-lt"/>
              </a:rPr>
              <a:t>Ctrl</a:t>
            </a:r>
            <a:r>
              <a:rPr lang="sv-SE" sz="1200" dirty="0">
                <a:latin typeface="+mn-lt"/>
              </a:rPr>
              <a:t> V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Placera loggan i övre vänstra hörnet motsvarande </a:t>
            </a:r>
            <a:r>
              <a:rPr lang="sv-SE" sz="1200" dirty="0" err="1">
                <a:latin typeface="+mn-lt"/>
              </a:rPr>
              <a:t>MIUN’s</a:t>
            </a:r>
            <a:r>
              <a:rPr lang="sv-SE" sz="1200" dirty="0">
                <a:latin typeface="+mn-lt"/>
              </a:rPr>
              <a:t> logotyp i storlek och placering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Längst ner på samma sida ändrar du texten så att rätt kommun står på sidfoten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Använd rubrikerna på kommande sidor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Komplettera gärna med bilder för en attraktiv presentation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Notera gärna manusstolpar på anteckningsdelen längst ner så att presentationen kan återanvändas vid ett senare tillfälle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Försök att ha max 10 </a:t>
            </a:r>
            <a:r>
              <a:rPr lang="sv-SE" sz="1200" dirty="0" err="1">
                <a:latin typeface="+mn-lt"/>
              </a:rPr>
              <a:t>PPT’s</a:t>
            </a:r>
            <a:r>
              <a:rPr lang="sv-SE" sz="1200" dirty="0">
                <a:latin typeface="+mn-lt"/>
              </a:rPr>
              <a:t>. Beräkna tidsåtgången till 15 min. </a:t>
            </a:r>
          </a:p>
          <a:p>
            <a:pPr marL="342900" indent="-342900">
              <a:spcBef>
                <a:spcPts val="600"/>
              </a:spcBef>
              <a:buFontTx/>
              <a:buAutoNum type="arabicPeriod"/>
            </a:pPr>
            <a:r>
              <a:rPr lang="sv-SE" sz="1200" dirty="0">
                <a:latin typeface="+mn-lt"/>
              </a:rPr>
              <a:t>Radera den här sidan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Presentationen sparas sedan på </a:t>
            </a:r>
            <a:r>
              <a:rPr lang="sv-SE" sz="1200" dirty="0" err="1">
                <a:latin typeface="+mn-lt"/>
              </a:rPr>
              <a:t>MIUN’s</a:t>
            </a:r>
            <a:r>
              <a:rPr lang="sv-SE" sz="1200" dirty="0">
                <a:latin typeface="+mn-lt"/>
              </a:rPr>
              <a:t> hemsida tillsammans med projektbeskrivning och akademisk rapport.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Lycka till!</a:t>
            </a:r>
          </a:p>
          <a:p>
            <a:pPr marL="0" indent="0">
              <a:buNone/>
            </a:pPr>
            <a:endParaRPr lang="sv-SE" sz="800" dirty="0">
              <a:latin typeface="+mn-lt"/>
            </a:endParaRPr>
          </a:p>
        </p:txBody>
      </p:sp>
      <p:pic>
        <p:nvPicPr>
          <p:cNvPr id="9" name="Bildobjekt 8" descr="Logotyp Sollefteå kommun">
            <a:extLst>
              <a:ext uri="{FF2B5EF4-FFF2-40B4-BE49-F238E27FC236}">
                <a16:creationId xmlns:a16="http://schemas.microsoft.com/office/drawing/2014/main" id="{AA54A155-E311-4ABC-9937-185E7DB62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780" y="1868116"/>
            <a:ext cx="1479600" cy="564938"/>
          </a:xfrm>
          <a:prstGeom prst="rect">
            <a:avLst/>
          </a:prstGeom>
        </p:spPr>
      </p:pic>
      <p:pic>
        <p:nvPicPr>
          <p:cNvPr id="6" name="Bildobjekt 5" descr="Logotyp Timrå kommun">
            <a:extLst>
              <a:ext uri="{FF2B5EF4-FFF2-40B4-BE49-F238E27FC236}">
                <a16:creationId xmlns:a16="http://schemas.microsoft.com/office/drawing/2014/main" id="{5058B6D7-3E79-4551-8FB5-552A695074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780" y="2959243"/>
            <a:ext cx="1479600" cy="354588"/>
          </a:xfrm>
          <a:prstGeom prst="rect">
            <a:avLst/>
          </a:prstGeom>
        </p:spPr>
      </p:pic>
      <p:pic>
        <p:nvPicPr>
          <p:cNvPr id="8" name="Bildobjekt 7" descr="Logotyp Örnsköldsvik kommun">
            <a:extLst>
              <a:ext uri="{FF2B5EF4-FFF2-40B4-BE49-F238E27FC236}">
                <a16:creationId xmlns:a16="http://schemas.microsoft.com/office/drawing/2014/main" id="{70086371-E7B3-425D-A36F-D69D6406D1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780" y="3840020"/>
            <a:ext cx="1479600" cy="393958"/>
          </a:xfrm>
          <a:prstGeom prst="rect">
            <a:avLst/>
          </a:prstGeom>
        </p:spPr>
      </p:pic>
      <p:pic>
        <p:nvPicPr>
          <p:cNvPr id="10" name="Bildobjekt 9" descr="Logotyp Härnösands kommun">
            <a:extLst>
              <a:ext uri="{FF2B5EF4-FFF2-40B4-BE49-F238E27FC236}">
                <a16:creationId xmlns:a16="http://schemas.microsoft.com/office/drawing/2014/main" id="{7266045E-9556-4613-ABB5-2AF1130DEF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776" y="1898738"/>
            <a:ext cx="1479600" cy="503693"/>
          </a:xfrm>
          <a:prstGeom prst="rect">
            <a:avLst/>
          </a:prstGeom>
        </p:spPr>
      </p:pic>
      <p:pic>
        <p:nvPicPr>
          <p:cNvPr id="13" name="Bildobjekt 12" descr="Logotyp Östersunds kommun">
            <a:extLst>
              <a:ext uri="{FF2B5EF4-FFF2-40B4-BE49-F238E27FC236}">
                <a16:creationId xmlns:a16="http://schemas.microsoft.com/office/drawing/2014/main" id="{E5C0B657-70B6-4653-8871-D2E20E633E5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776" y="2737523"/>
            <a:ext cx="1479168" cy="691477"/>
          </a:xfrm>
          <a:prstGeom prst="rect">
            <a:avLst/>
          </a:prstGeom>
        </p:spPr>
      </p:pic>
      <p:pic>
        <p:nvPicPr>
          <p:cNvPr id="12" name="Bildobjekt 11" descr="Logotyp Sundsvalls kommun">
            <a:extLst>
              <a:ext uri="{FF2B5EF4-FFF2-40B4-BE49-F238E27FC236}">
                <a16:creationId xmlns:a16="http://schemas.microsoft.com/office/drawing/2014/main" id="{1A1D49B5-323A-4C79-80C4-375EDF0E411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344" y="3447697"/>
            <a:ext cx="1479600" cy="1046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033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0C7E8E4-1FBC-4691-9509-D9B928CAB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Innehåll</a:t>
            </a:r>
          </a:p>
        </p:txBody>
      </p:sp>
      <p:sp>
        <p:nvSpPr>
          <p:cNvPr id="51" name="Platshållare för innehåll 50">
            <a:extLst>
              <a:ext uri="{FF2B5EF4-FFF2-40B4-BE49-F238E27FC236}">
                <a16:creationId xmlns:a16="http://schemas.microsoft.com/office/drawing/2014/main" id="{8749A270-9AC2-4458-B08C-F5300C01DA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sz="1600" dirty="0"/>
              <a:t>Forskningsfrågan</a:t>
            </a:r>
          </a:p>
          <a:p>
            <a:r>
              <a:rPr lang="sv-SE" sz="1600" dirty="0"/>
              <a:t>Deltagare</a:t>
            </a:r>
          </a:p>
          <a:p>
            <a:r>
              <a:rPr lang="sv-SE" sz="1600" dirty="0"/>
              <a:t>Syftet med förstudien/projektet</a:t>
            </a:r>
          </a:p>
          <a:p>
            <a:r>
              <a:rPr lang="sv-SE" sz="1600" dirty="0"/>
              <a:t>Mål med arbetet</a:t>
            </a:r>
          </a:p>
          <a:p>
            <a:r>
              <a:rPr lang="sv-SE" sz="1600" dirty="0"/>
              <a:t>Planerade leveranser</a:t>
            </a:r>
          </a:p>
          <a:p>
            <a:r>
              <a:rPr lang="sv-SE" sz="1600" dirty="0"/>
              <a:t>Resultat från studien</a:t>
            </a:r>
          </a:p>
          <a:p>
            <a:r>
              <a:rPr lang="sv-SE" sz="1600" dirty="0"/>
              <a:t>Från förstudie till framtida profilområde</a:t>
            </a:r>
          </a:p>
          <a:p>
            <a:r>
              <a:rPr lang="sv-SE" sz="1600" dirty="0"/>
              <a:t>Från resultat till handling – lärande inom kommunen</a:t>
            </a:r>
          </a:p>
          <a:p>
            <a:r>
              <a:rPr lang="sv-SE" sz="1600" dirty="0"/>
              <a:t>Lärdomar från samarbetet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36AFFBE6-CC1B-44E5-9D53-686D6BAEB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3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094934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0ECDDE6-369C-4028-84C1-B7E747B58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1. Forskningsfrågan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463A01C-C96E-420C-8B09-AB37C9BB4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Beskriv projektet/förstudien med en kort bakgrund och de forskningsfrågor som verkar/verkat som grund</a:t>
            </a: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60ECE14-E925-4E41-AB12-7B20FFD82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4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497373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2C29DB1-9C44-4269-86A6-31C09813F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765547"/>
            <a:ext cx="9829800" cy="652145"/>
          </a:xfrm>
        </p:spPr>
        <p:txBody>
          <a:bodyPr/>
          <a:lstStyle/>
          <a:p>
            <a:r>
              <a:rPr lang="sv-SE" dirty="0"/>
              <a:t>2. Deltagare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25853B1-E236-426A-B59F-15079786C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461876"/>
            <a:ext cx="9829800" cy="4630577"/>
          </a:xfrm>
        </p:spPr>
        <p:txBody>
          <a:bodyPr/>
          <a:lstStyle/>
          <a:p>
            <a:pPr marL="0" indent="0">
              <a:buNone/>
            </a:pPr>
            <a:r>
              <a:rPr lang="sv-SE" dirty="0"/>
              <a:t>Beskriv:</a:t>
            </a:r>
          </a:p>
          <a:p>
            <a:pPr marL="0" indent="0">
              <a:buNone/>
            </a:pPr>
            <a:r>
              <a:rPr lang="sv-SE" dirty="0"/>
              <a:t>Aktörer som deltar/deltagit</a:t>
            </a:r>
          </a:p>
          <a:p>
            <a:pPr marL="0" indent="0">
              <a:buNone/>
            </a:pPr>
            <a:r>
              <a:rPr lang="sv-SE" sz="600" dirty="0"/>
              <a:t> </a:t>
            </a:r>
          </a:p>
          <a:p>
            <a:pPr lvl="1"/>
            <a:r>
              <a:rPr lang="sv-SE" dirty="0"/>
              <a:t>Mittuniversitetet</a:t>
            </a:r>
          </a:p>
          <a:p>
            <a:pPr lvl="1"/>
            <a:r>
              <a:rPr lang="sv-SE" dirty="0"/>
              <a:t>Kommuner</a:t>
            </a:r>
          </a:p>
          <a:p>
            <a:pPr lvl="1"/>
            <a:r>
              <a:rPr lang="sv-SE" dirty="0"/>
              <a:t>Näringslivet</a:t>
            </a:r>
          </a:p>
          <a:p>
            <a:pPr lvl="1"/>
            <a:r>
              <a:rPr lang="sv-SE" dirty="0"/>
              <a:t>Övriga</a:t>
            </a:r>
          </a:p>
          <a:p>
            <a:pPr marL="0" indent="0">
              <a:buNone/>
            </a:pPr>
            <a:r>
              <a:rPr lang="sv-SE" dirty="0"/>
              <a:t>Aktörernas bidrag i projektet/förstudien</a:t>
            </a:r>
          </a:p>
          <a:p>
            <a:pPr lvl="1"/>
            <a:endParaRPr lang="sv-SE" sz="1400" dirty="0"/>
          </a:p>
          <a:p>
            <a:pPr lvl="1"/>
            <a:r>
              <a:rPr lang="sv-SE" dirty="0"/>
              <a:t>Mittuniversitetet</a:t>
            </a:r>
          </a:p>
          <a:p>
            <a:pPr lvl="1"/>
            <a:r>
              <a:rPr lang="sv-SE" dirty="0"/>
              <a:t>Kommuner</a:t>
            </a:r>
          </a:p>
          <a:p>
            <a:pPr lvl="1"/>
            <a:r>
              <a:rPr lang="sv-SE" dirty="0"/>
              <a:t>Näringslivet</a:t>
            </a:r>
          </a:p>
          <a:p>
            <a:pPr lvl="1"/>
            <a:r>
              <a:rPr lang="sv-SE" dirty="0"/>
              <a:t>Övriga</a:t>
            </a:r>
          </a:p>
          <a:p>
            <a:pPr marL="0" indent="0">
              <a:buNone/>
            </a:pPr>
            <a:endParaRPr lang="sv-SE" dirty="0"/>
          </a:p>
          <a:p>
            <a:pPr lvl="1"/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9AABDA5D-4837-47E5-88ED-E9E66D36A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5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35667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CA404F1-25C0-4F0B-90F4-B45303423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3. Syftet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A3E15E02-44C7-48D9-BA1B-53EF170AD0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För Mittuniversitetet</a:t>
            </a:r>
          </a:p>
          <a:p>
            <a:r>
              <a:rPr lang="sv-SE" dirty="0"/>
              <a:t>För kommunen</a:t>
            </a:r>
          </a:p>
          <a:p>
            <a:r>
              <a:rPr lang="sv-SE" dirty="0"/>
              <a:t>För övriga samverkansparter</a:t>
            </a: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13A5CD46-ADD0-4E73-9BF4-418EBEA28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6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183557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9E984CE-889E-4221-89B5-0A040119F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4. Mål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C804CFD-9CDF-49C5-86FA-4E65A91BF0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Beskriv målet/målen med projektet/förstudien </a:t>
            </a: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1E606CA4-EC17-41C1-902B-80CF5AEC4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7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240364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5DB2B1F-AC5D-48A4-B105-FB9A2D3AE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5. Planerade leveranser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CB60755-7E51-4871-AD16-848D9D6A2A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Utgå ifrån beslutsdokumentet och beskriv vad projektet/förstudien ska leverera</a:t>
            </a: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8EA9C5AE-189F-48AA-BEBB-75B3BEBE2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8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135942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5AAB57C-1D24-49D0-B1AF-A3DFE0516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6. Resultat från projektet/förstudien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F6CA4D28-8609-4BD1-90B7-BACF12B44E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Beskrivning av resultat:</a:t>
            </a:r>
          </a:p>
          <a:p>
            <a:pPr lvl="1"/>
            <a:r>
              <a:rPr lang="sv-SE" dirty="0"/>
              <a:t>Resultaten från ert arbete</a:t>
            </a:r>
          </a:p>
          <a:p>
            <a:pPr lvl="1"/>
            <a:r>
              <a:rPr lang="sv-SE" dirty="0"/>
              <a:t>Avvikelser från förväntat resultat</a:t>
            </a:r>
          </a:p>
          <a:p>
            <a:r>
              <a:rPr lang="sv-SE" dirty="0"/>
              <a:t>Beskrivning av resultatspridning:</a:t>
            </a:r>
          </a:p>
          <a:p>
            <a:pPr lvl="1"/>
            <a:r>
              <a:rPr lang="sv-SE" dirty="0"/>
              <a:t>Vetenskapliga publikationer</a:t>
            </a:r>
          </a:p>
          <a:p>
            <a:pPr lvl="1"/>
            <a:r>
              <a:rPr lang="sv-SE" dirty="0"/>
              <a:t>Deltagande på vetenskapliga konferenser</a:t>
            </a:r>
          </a:p>
          <a:p>
            <a:pPr lvl="1"/>
            <a:r>
              <a:rPr lang="sv-SE" dirty="0"/>
              <a:t>Presentationer av mer populärvetenskaplig karaktär samt för vilka målgrupper</a:t>
            </a:r>
          </a:p>
          <a:p>
            <a:pPr lvl="1"/>
            <a:endParaRPr lang="sv-SE" dirty="0"/>
          </a:p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B9C6841A-83E0-45F7-A467-63D2FB795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9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769637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6E97B56-87D0-4F27-BCDE-2C3CF27D9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7. Uppväxling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24F805F-A3BD-464C-AA58-8D92B7320E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sz="2400" dirty="0"/>
              <a:t>Beskriv: </a:t>
            </a:r>
          </a:p>
          <a:p>
            <a:pPr lvl="1"/>
            <a:r>
              <a:rPr lang="sv-SE" sz="2000" dirty="0"/>
              <a:t>ev. samband med andra arbeten och vetenskapliga miljöer</a:t>
            </a:r>
          </a:p>
          <a:p>
            <a:pPr lvl="1"/>
            <a:r>
              <a:rPr lang="sv-SE" sz="2000" dirty="0"/>
              <a:t>hur projektet/förstudien kan utvecklas till nya eller förstärka ett befintligt profilområde/prioriterat område</a:t>
            </a:r>
          </a:p>
          <a:p>
            <a:pPr lvl="1"/>
            <a:r>
              <a:rPr lang="sv-SE" sz="2000" dirty="0"/>
              <a:t>hur resultaten från förstudien/projektet kan användas för att söka ytterligare finansiering – via kommunsamverkan eller externt</a:t>
            </a: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A17A4359-F283-425C-98B6-843903E76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10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6172740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F2D75D9-B0EA-4E73-9EBB-2FA2F6A2D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8. Från resultat till handling – lärande inom kommunen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7FE92A5-D441-465A-A87E-3C982886F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Berätta hur kunskaper och insikter som projektet/förstudien genererat kommer att tas om hand, spridas och implementeras inom deltagande kommun/er.*</a:t>
            </a:r>
          </a:p>
          <a:p>
            <a:pPr marL="0" indent="0">
              <a:buNone/>
            </a:pPr>
            <a:endParaRPr lang="sv-SE" dirty="0"/>
          </a:p>
          <a:p>
            <a:pPr marL="0" indent="0">
              <a:buNone/>
            </a:pPr>
            <a:endParaRPr lang="sv-SE" dirty="0"/>
          </a:p>
          <a:p>
            <a:pPr marL="0" indent="0">
              <a:buNone/>
            </a:pPr>
            <a:endParaRPr lang="sv-SE" dirty="0"/>
          </a:p>
          <a:p>
            <a:pPr marL="0" indent="0">
              <a:buNone/>
            </a:pPr>
            <a:r>
              <a:rPr lang="sv-SE" dirty="0"/>
              <a:t>*</a:t>
            </a:r>
            <a:r>
              <a:rPr lang="sv-SE" sz="1800" dirty="0"/>
              <a:t>Detta avsnitt författas med fördel av deltagande kommunrepresentant/er</a:t>
            </a:r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2653B649-D3FD-49A8-ABD7-50A0BC846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11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4944829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CD72499-CD58-4E73-8656-79E34E9D4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9. Lärdomar från samarbetet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6596279-9596-4DAA-AF81-71A0F2EC95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sz="2400" dirty="0"/>
              <a:t>Beskriv:</a:t>
            </a:r>
            <a:endParaRPr lang="sv-SE" sz="2000" dirty="0"/>
          </a:p>
          <a:p>
            <a:pPr lvl="1"/>
            <a:r>
              <a:rPr lang="sv-SE" sz="2000" dirty="0"/>
              <a:t>samarbeten mellan aktörerna som medverkat under förstudien/projektet </a:t>
            </a:r>
          </a:p>
          <a:p>
            <a:pPr lvl="1"/>
            <a:r>
              <a:rPr lang="sv-SE" sz="2000" dirty="0"/>
              <a:t>lärdomar som gjorts för att kommande samarbeten ska förbättras.</a:t>
            </a:r>
          </a:p>
          <a:p>
            <a:pPr lvl="1"/>
            <a:r>
              <a:rPr lang="sv-SE" sz="2000" dirty="0"/>
              <a:t>delar av projektet/förstudien som fungerat bra</a:t>
            </a:r>
          </a:p>
          <a:p>
            <a:pPr lvl="1"/>
            <a:r>
              <a:rPr lang="sv-SE" sz="2000" dirty="0"/>
              <a:t>delar av projektet/förstudien som fungerat men kan utvecklas</a:t>
            </a:r>
          </a:p>
          <a:p>
            <a:endParaRPr lang="sv-SE" dirty="0"/>
          </a:p>
          <a:p>
            <a:endParaRPr lang="sv-SE" dirty="0"/>
          </a:p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575EE392-40C9-43A5-9334-65DB5653A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12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965507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Mittuniversitetet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5CB9"/>
      </a:accent1>
      <a:accent2>
        <a:srgbClr val="00BFD6"/>
      </a:accent2>
      <a:accent3>
        <a:srgbClr val="007934"/>
      </a:accent3>
      <a:accent4>
        <a:srgbClr val="3FAE2A"/>
      </a:accent4>
      <a:accent5>
        <a:srgbClr val="706259"/>
      </a:accent5>
      <a:accent6>
        <a:srgbClr val="AEA299"/>
      </a:accent6>
      <a:hlink>
        <a:srgbClr val="0563C1"/>
      </a:hlink>
      <a:folHlink>
        <a:srgbClr val="954F72"/>
      </a:folHlink>
    </a:clrScheme>
    <a:fontScheme name="PP Mittuniversitete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D648052-CFA6-4015-965A-2C18249ACE85}" vid="{A2D4B515-B513-47B5-BC16-D3CDD06630A8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F1D1B295965F646AD12DFA14BAE962D" ma:contentTypeVersion="4" ma:contentTypeDescription="Skapa ett nytt dokument." ma:contentTypeScope="" ma:versionID="234f07b04e8ccdba04daaee5e930f139">
  <xsd:schema xmlns:xsd="http://www.w3.org/2001/XMLSchema" xmlns:xs="http://www.w3.org/2001/XMLSchema" xmlns:p="http://schemas.microsoft.com/office/2006/metadata/properties" xmlns:ns2="fe41c388-02e4-4662-9a35-cf963e9510e8" xmlns:ns3="5c3d2b78-78f8-4b99-880b-da5332dce9bd" targetNamespace="http://schemas.microsoft.com/office/2006/metadata/properties" ma:root="true" ma:fieldsID="efcb4b1f89e3e2b8c4cb4391369471c2" ns2:_="" ns3:_="">
    <xsd:import namespace="fe41c388-02e4-4662-9a35-cf963e9510e8"/>
    <xsd:import namespace="5c3d2b78-78f8-4b99-880b-da5332dce9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41c388-02e4-4662-9a35-cf963e9510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3d2b78-78f8-4b99-880b-da5332dce9b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C9E5451-A947-481B-BF2F-E7BB316CB4E3}">
  <ds:schemaRefs>
    <ds:schemaRef ds:uri="http://schemas.microsoft.com/office/2006/documentManagement/types"/>
    <ds:schemaRef ds:uri="5c3d2b78-78f8-4b99-880b-da5332dce9bd"/>
    <ds:schemaRef ds:uri="http://schemas.openxmlformats.org/package/2006/metadata/core-properties"/>
    <ds:schemaRef ds:uri="http://purl.org/dc/dcmitype/"/>
    <ds:schemaRef ds:uri="http://schemas.microsoft.com/office/2006/metadata/properties"/>
    <ds:schemaRef ds:uri="http://purl.org/dc/elements/1.1/"/>
    <ds:schemaRef ds:uri="http://schemas.microsoft.com/office/infopath/2007/PartnerControls"/>
    <ds:schemaRef ds:uri="fe41c388-02e4-4662-9a35-cf963e9510e8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1DC97BA-7735-46B5-A141-DFB37C828C3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F313E2A-65CF-455E-8645-AE37D71556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e41c388-02e4-4662-9a35-cf963e9510e8"/>
    <ds:schemaRef ds:uri="5c3d2b78-78f8-4b99-880b-da5332dce9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439</Words>
  <Application>Microsoft Office PowerPoint</Application>
  <PresentationFormat>Bredbild</PresentationFormat>
  <Paragraphs>89</Paragraphs>
  <Slides>12</Slides>
  <Notes>1</Notes>
  <HiddenSlides>1</HiddenSlides>
  <MMClips>0</MMClips>
  <ScaleCrop>false</ScaleCrop>
  <HeadingPairs>
    <vt:vector size="6" baseType="variant">
      <vt:variant>
        <vt:lpstr>Använt teckensnitt</vt:lpstr>
      </vt:variant>
      <vt:variant>
        <vt:i4>2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Office-tema</vt:lpstr>
      <vt:lpstr>Mall för presentation av förstudie och projekt med finansiering från kommunalt samverkansavtal</vt:lpstr>
      <vt:lpstr>Instruktioner</vt:lpstr>
      <vt:lpstr>Innehåll</vt:lpstr>
      <vt:lpstr>1. Forskningsfrågan</vt:lpstr>
      <vt:lpstr>2. Deltagare</vt:lpstr>
      <vt:lpstr>3. Syftet</vt:lpstr>
      <vt:lpstr>4. Mål</vt:lpstr>
      <vt:lpstr>5. Planerade leveranser</vt:lpstr>
      <vt:lpstr>6. Resultat från projektet/förstudien</vt:lpstr>
      <vt:lpstr>7. Uppväxling</vt:lpstr>
      <vt:lpstr>8. Från resultat till handling – lärande inom kommunen</vt:lpstr>
      <vt:lpstr>9. Lärdomar från samarbetet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Mall för presentation avslut förstudie och projekt</dc:title>
  <dc:creator>Mittuniversitetet</dc:creator>
  <cp:lastModifiedBy>Näsström, Lina</cp:lastModifiedBy>
  <cp:revision>1</cp:revision>
  <cp:lastPrinted>2015-05-26T13:42:18Z</cp:lastPrinted>
  <dcterms:created xsi:type="dcterms:W3CDTF">2022-03-01T07:24:40Z</dcterms:created>
  <dcterms:modified xsi:type="dcterms:W3CDTF">2022-03-01T07:27:38Z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0x0101007F1D1B295965F646AD12DFA14BAE962D</vt:lpwstr>
  </property>
</Properties>
</file>

<file path=userCustomization/customUI.xml><?xml version="1.0" encoding="utf-8"?>
<mso:customUI xmlns:doc="http://schemas.microsoft.com/office/2006/01/customui/currentDocument" xmlns:mso="http://schemas.microsoft.com/office/2006/01/customui">
  <mso:ribbon>
    <mso:qat>
      <mso:documentControls>
        <mso:separator idQ="doc:sep1" visible="true"/>
        <mso:control idQ="mso:FileProperties" visible="true"/>
      </mso:documentControls>
    </mso:qat>
  </mso:ribbon>
</mso:customUI>
</file>